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7"/>
  </p:notesMasterIdLst>
  <p:handoutMasterIdLst>
    <p:handoutMasterId r:id="rId38"/>
  </p:handoutMasterIdLst>
  <p:sldIdLst>
    <p:sldId id="263" r:id="rId5"/>
    <p:sldId id="354" r:id="rId6"/>
    <p:sldId id="382" r:id="rId7"/>
    <p:sldId id="518" r:id="rId8"/>
    <p:sldId id="516" r:id="rId9"/>
    <p:sldId id="519" r:id="rId10"/>
    <p:sldId id="517" r:id="rId11"/>
    <p:sldId id="520" r:id="rId12"/>
    <p:sldId id="526" r:id="rId13"/>
    <p:sldId id="327" r:id="rId14"/>
    <p:sldId id="548" r:id="rId15"/>
    <p:sldId id="547" r:id="rId16"/>
    <p:sldId id="530" r:id="rId17"/>
    <p:sldId id="531" r:id="rId18"/>
    <p:sldId id="532" r:id="rId19"/>
    <p:sldId id="545" r:id="rId20"/>
    <p:sldId id="534" r:id="rId21"/>
    <p:sldId id="536" r:id="rId22"/>
    <p:sldId id="535" r:id="rId23"/>
    <p:sldId id="537" r:id="rId24"/>
    <p:sldId id="538" r:id="rId25"/>
    <p:sldId id="539" r:id="rId26"/>
    <p:sldId id="540" r:id="rId27"/>
    <p:sldId id="387" r:id="rId28"/>
    <p:sldId id="544" r:id="rId29"/>
    <p:sldId id="389" r:id="rId30"/>
    <p:sldId id="337" r:id="rId31"/>
    <p:sldId id="546" r:id="rId32"/>
    <p:sldId id="392" r:id="rId33"/>
    <p:sldId id="541" r:id="rId34"/>
    <p:sldId id="542" r:id="rId35"/>
    <p:sldId id="543" r:id="rId36"/>
  </p:sldIdLst>
  <p:sldSz cx="9144000" cy="6858000" type="screen4x3"/>
  <p:notesSz cx="6985000" cy="92837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B4C6E7"/>
    <a:srgbClr val="5A5A5A"/>
    <a:srgbClr val="FFCC00"/>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1" autoAdjust="0"/>
    <p:restoredTop sz="83666" autoAdjust="0"/>
  </p:normalViewPr>
  <p:slideViewPr>
    <p:cSldViewPr snapToObjects="1" showGuides="1">
      <p:cViewPr varScale="1">
        <p:scale>
          <a:sx n="78" d="100"/>
          <a:sy n="78" d="100"/>
        </p:scale>
        <p:origin x="780" y="90"/>
      </p:cViewPr>
      <p:guideLst>
        <p:guide orient="horz" pos="4080"/>
        <p:guide pos="240"/>
      </p:guideLst>
    </p:cSldViewPr>
  </p:slideViewPr>
  <p:notesTextViewPr>
    <p:cViewPr>
      <p:scale>
        <a:sx n="3" d="2"/>
        <a:sy n="3" d="2"/>
      </p:scale>
      <p:origin x="0" y="0"/>
    </p:cViewPr>
  </p:notesTextViewPr>
  <p:sorterViewPr>
    <p:cViewPr>
      <p:scale>
        <a:sx n="90" d="100"/>
        <a:sy n="90" d="100"/>
      </p:scale>
      <p:origin x="0" y="0"/>
    </p:cViewPr>
  </p:sorterViewPr>
  <p:notesViewPr>
    <p:cSldViewPr snapToObjects="1">
      <p:cViewPr varScale="1">
        <p:scale>
          <a:sx n="89" d="100"/>
          <a:sy n="89" d="100"/>
        </p:scale>
        <p:origin x="384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tdserver1\project\US-HiLumi\Magnets\CM&amp;Cryo\Reviews\IPR%20July%202024\Material%20for%20talks\ProcurementStatu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50" dirty="0"/>
              <a:t>302.4.02 CM Assembly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Sheet1!$A$9</c:f>
              <c:strCache>
                <c:ptCount val="1"/>
                <c:pt idx="0">
                  <c:v>302.4.02 CM Assembly</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D1AA-4EE2-B0A6-6F3560DF5CF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D1AA-4EE2-B0A6-6F3560DF5CF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D1AA-4EE2-B0A6-6F3560DF5CFD}"/>
              </c:ext>
            </c:extLst>
          </c:dPt>
          <c:cat>
            <c:strRef>
              <c:f>(Sheet1!$I$3:$J$3,Sheet1!$L$3)</c:f>
              <c:strCache>
                <c:ptCount val="3"/>
                <c:pt idx="0">
                  <c:v>PO received</c:v>
                </c:pt>
                <c:pt idx="1">
                  <c:v>With PO, not received yet</c:v>
                </c:pt>
                <c:pt idx="2">
                  <c:v>Not ordered yet</c:v>
                </c:pt>
              </c:strCache>
              <c:extLst/>
            </c:strRef>
          </c:cat>
          <c:val>
            <c:numRef>
              <c:f>(Sheet1!$I$9:$J$9,Sheet1!$L$9)</c:f>
              <c:numCache>
                <c:formatCode>_("$"* #,##0.00_);_("$"* \(#,##0.00\);_("$"* "-"??_);_(@_)</c:formatCode>
                <c:ptCount val="3"/>
                <c:pt idx="0">
                  <c:v>4089</c:v>
                </c:pt>
                <c:pt idx="1">
                  <c:v>102</c:v>
                </c:pt>
                <c:pt idx="2">
                  <c:v>326</c:v>
                </c:pt>
              </c:numCache>
              <c:extLst/>
            </c:numRef>
          </c:val>
          <c:extLst>
            <c:ext xmlns:c16="http://schemas.microsoft.com/office/drawing/2014/chart" uri="{C3380CC4-5D6E-409C-BE32-E72D297353CC}">
              <c16:uniqueId val="{00000006-D1AA-4EE2-B0A6-6F3560DF5C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fr-FR"/>
          </a:p>
        </p:txBody>
      </p:sp>
      <p:sp>
        <p:nvSpPr>
          <p:cNvPr id="3" name="Espace réservé de la date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B3F5CDDF-3246-6843-A314-FDDEB3F3DF8E}" type="datetimeFigureOut">
              <a:rPr lang="fr-FR" smtClean="0"/>
              <a:pPr/>
              <a:t>05/07/2024</a:t>
            </a:fld>
            <a:endParaRPr lang="fr-FR"/>
          </a:p>
        </p:txBody>
      </p:sp>
      <p:sp>
        <p:nvSpPr>
          <p:cNvPr id="4" name="Espace réservé du pied de page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fr-FR"/>
          </a:p>
        </p:txBody>
      </p:sp>
      <p:sp>
        <p:nvSpPr>
          <p:cNvPr id="3" name="Espace réservé de la date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781D8F6D-3354-BF4D-834B-467E3215D30A}" type="datetimeFigureOut">
              <a:rPr lang="fr-FR" smtClean="0"/>
              <a:pPr/>
              <a:t>05/07/2024</a:t>
            </a:fld>
            <a:endParaRPr lang="fr-FR"/>
          </a:p>
        </p:txBody>
      </p:sp>
      <p:sp>
        <p:nvSpPr>
          <p:cNvPr id="4" name="Espace réservé de l'image des diapositives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fr-FR"/>
          </a:p>
        </p:txBody>
      </p:sp>
      <p:sp>
        <p:nvSpPr>
          <p:cNvPr id="5" name="Espace réservé des commentaires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US" sz="1600" b="0" i="0" u="none" strike="noStrike" kern="1200" cap="none" spc="0" normalizeH="0" baseline="0" noProof="0" dirty="0">
                <a:ln>
                  <a:noFill/>
                </a:ln>
                <a:solidFill>
                  <a:schemeClr val="bg2"/>
                </a:solidFill>
                <a:effectLst/>
                <a:uLnTx/>
                <a:uFillTx/>
                <a:latin typeface="+mn-lt"/>
                <a:ea typeface="+mn-ea"/>
                <a:cs typeface="+mn-cs"/>
              </a:rPr>
              <a:t>HL-LHC AUP DOE IPR  – July 23rd–25th 2024</a:t>
            </a:r>
          </a:p>
          <a:p>
            <a:pPr lvl="0"/>
            <a:endParaRPr lang="en-GB"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8" name="Footer Placeholder 4">
            <a:extLst>
              <a:ext uri="{FF2B5EF4-FFF2-40B4-BE49-F238E27FC236}">
                <a16:creationId xmlns:a16="http://schemas.microsoft.com/office/drawing/2014/main" id="{36C81D83-D392-484C-A88E-6AB33035C96D}"/>
              </a:ext>
            </a:extLst>
          </p:cNvPr>
          <p:cNvSpPr>
            <a:spLocks noGrp="1"/>
          </p:cNvSpPr>
          <p:nvPr>
            <p:ph type="ftr" sz="quarter" idx="3"/>
          </p:nvPr>
        </p:nvSpPr>
        <p:spPr>
          <a:xfrm>
            <a:off x="1981200" y="6356350"/>
            <a:ext cx="6550800" cy="360000"/>
          </a:xfrm>
          <a:prstGeom prst="rect">
            <a:avLst/>
          </a:prstGeom>
        </p:spPr>
        <p:txBody>
          <a:bodyPr/>
          <a:lstStyle/>
          <a:p>
            <a:r>
              <a:rPr lang="en-US" dirty="0"/>
              <a:t>HL-LHC AUP DOE IPR  – July 23rd–25th 2024</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
        <p:nvSpPr>
          <p:cNvPr id="12" name="Footer Placeholder 4">
            <a:extLst>
              <a:ext uri="{FF2B5EF4-FFF2-40B4-BE49-F238E27FC236}">
                <a16:creationId xmlns:a16="http://schemas.microsoft.com/office/drawing/2014/main" id="{C81C0938-3010-8148-8020-61B47D4AFEA7}"/>
              </a:ext>
            </a:extLst>
          </p:cNvPr>
          <p:cNvSpPr>
            <a:spLocks noGrp="1"/>
          </p:cNvSpPr>
          <p:nvPr>
            <p:ph type="ftr" sz="quarter" idx="13"/>
          </p:nvPr>
        </p:nvSpPr>
        <p:spPr>
          <a:xfrm>
            <a:off x="1981200" y="6356350"/>
            <a:ext cx="6550800" cy="360000"/>
          </a:xfrm>
          <a:prstGeom prst="rect">
            <a:avLst/>
          </a:prstGeom>
        </p:spPr>
        <p:txBody>
          <a:bodyPr/>
          <a:lstStyle/>
          <a:p>
            <a:r>
              <a:rPr lang="en-US" dirty="0"/>
              <a:t>HL-LHC AUP DOE IPR  – July 23rd–25th 2024</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
        <p:nvSpPr>
          <p:cNvPr id="6" name="Footer Placeholder 4">
            <a:extLst>
              <a:ext uri="{FF2B5EF4-FFF2-40B4-BE49-F238E27FC236}">
                <a16:creationId xmlns:a16="http://schemas.microsoft.com/office/drawing/2014/main" id="{A3B0F276-C90F-EE40-A60D-12B4AA5B1487}"/>
              </a:ext>
            </a:extLst>
          </p:cNvPr>
          <p:cNvSpPr>
            <a:spLocks noGrp="1"/>
          </p:cNvSpPr>
          <p:nvPr>
            <p:ph type="ftr" sz="quarter" idx="3"/>
          </p:nvPr>
        </p:nvSpPr>
        <p:spPr>
          <a:xfrm>
            <a:off x="1981200" y="6356350"/>
            <a:ext cx="6550800" cy="360000"/>
          </a:xfrm>
          <a:prstGeom prst="rect">
            <a:avLst/>
          </a:prstGeom>
        </p:spPr>
        <p:txBody>
          <a:bodyPr/>
          <a:lstStyle/>
          <a:p>
            <a:r>
              <a:rPr lang="en-US" dirty="0"/>
              <a:t>HL-LHC AUP DOE IPR  – July 23rd–25th 2024</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5" name="Footer Placeholder 4">
            <a:extLst>
              <a:ext uri="{FF2B5EF4-FFF2-40B4-BE49-F238E27FC236}">
                <a16:creationId xmlns:a16="http://schemas.microsoft.com/office/drawing/2014/main" id="{0D8A76FA-4A0F-E24B-9298-03D0C020818C}"/>
              </a:ext>
            </a:extLst>
          </p:cNvPr>
          <p:cNvSpPr>
            <a:spLocks noGrp="1"/>
          </p:cNvSpPr>
          <p:nvPr>
            <p:ph type="ftr" sz="quarter" idx="3"/>
          </p:nvPr>
        </p:nvSpPr>
        <p:spPr>
          <a:xfrm>
            <a:off x="1981200" y="6356350"/>
            <a:ext cx="6550800" cy="360000"/>
          </a:xfrm>
          <a:prstGeom prst="rect">
            <a:avLst/>
          </a:prstGeom>
        </p:spPr>
        <p:txBody>
          <a:bodyPr/>
          <a:lstStyle/>
          <a:p>
            <a:r>
              <a:rPr lang="en-US" dirty="0"/>
              <a:t>HL-LHC AUP DOE IPR  – July 23rd–25th 2024</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8" name="Footer Placeholder 4">
            <a:extLst>
              <a:ext uri="{FF2B5EF4-FFF2-40B4-BE49-F238E27FC236}">
                <a16:creationId xmlns:a16="http://schemas.microsoft.com/office/drawing/2014/main" id="{112CC318-7D30-5748-B35B-E093CE35002E}"/>
              </a:ext>
            </a:extLst>
          </p:cNvPr>
          <p:cNvSpPr>
            <a:spLocks noGrp="1"/>
          </p:cNvSpPr>
          <p:nvPr>
            <p:ph type="ftr" sz="quarter" idx="3"/>
          </p:nvPr>
        </p:nvSpPr>
        <p:spPr>
          <a:xfrm>
            <a:off x="1981200" y="6356350"/>
            <a:ext cx="6550800" cy="360000"/>
          </a:xfrm>
          <a:prstGeom prst="rect">
            <a:avLst/>
          </a:prstGeom>
        </p:spPr>
        <p:txBody>
          <a:bodyPr/>
          <a:lstStyle/>
          <a:p>
            <a:r>
              <a:rPr lang="en-US" dirty="0"/>
              <a:t>HL-LHC AUP DOE IPR  – July 23rd–25th 2024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dirty="0"/>
              <a:t>HL-LHC AUP DOE IPR  – July 23rd–25th 2024</a:t>
            </a:r>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mp"/><Relationship Id="rId7" Type="http://schemas.openxmlformats.org/officeDocument/2006/relationships/image" Target="../media/image19.tm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tmp"/><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tmp"/></Relationships>
</file>

<file path=ppt/slides/_rels/slide15.xml.rels><?xml version="1.0" encoding="UTF-8" standalone="yes"?>
<Relationships xmlns="http://schemas.openxmlformats.org/package/2006/relationships"><Relationship Id="rId8" Type="http://schemas.openxmlformats.org/officeDocument/2006/relationships/image" Target="../media/image34.tm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sz="3600" dirty="0"/>
              <a:t>302.4.02 - </a:t>
            </a:r>
            <a:r>
              <a:rPr lang="en-GB" sz="3600" dirty="0"/>
              <a:t>Cold Mass Assembly Fabrication</a:t>
            </a:r>
            <a:br>
              <a:rPr lang="en-GB" sz="3600" dirty="0"/>
            </a:br>
            <a:endParaRPr lang="en-GB" sz="3600" dirty="0"/>
          </a:p>
        </p:txBody>
      </p:sp>
      <p:sp>
        <p:nvSpPr>
          <p:cNvPr id="4" name="Espace réservé du texte 3"/>
          <p:cNvSpPr>
            <a:spLocks noGrp="1"/>
          </p:cNvSpPr>
          <p:nvPr>
            <p:ph type="body" sz="quarter" idx="14"/>
          </p:nvPr>
        </p:nvSpPr>
        <p:spPr/>
        <p:txBody>
          <a:bodyPr>
            <a:normAutofit/>
          </a:bodyPr>
          <a:lstStyle/>
          <a:p>
            <a:r>
              <a:rPr lang="en-US" dirty="0"/>
              <a:t>HL-LHC AUP DOE IPR  – July 23rd–25th 2024</a:t>
            </a:r>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 11" descr="HLU-logoN-tit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7690" y="585575"/>
            <a:ext cx="4057610" cy="1691297"/>
          </a:xfrm>
          <a:prstGeom prst="rect">
            <a:avLst/>
          </a:prstGeom>
        </p:spPr>
      </p:pic>
      <p:pic>
        <p:nvPicPr>
          <p:cNvPr id="15" name="Picture 14">
            <a:extLst>
              <a:ext uri="{FF2B5EF4-FFF2-40B4-BE49-F238E27FC236}">
                <a16:creationId xmlns:a16="http://schemas.microsoft.com/office/drawing/2014/main" id="{7369DFCD-8D80-510E-567F-A7A23B1AAE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5" name="Sous-titre 2">
            <a:extLst>
              <a:ext uri="{FF2B5EF4-FFF2-40B4-BE49-F238E27FC236}">
                <a16:creationId xmlns:a16="http://schemas.microsoft.com/office/drawing/2014/main" id="{AB304CBD-1AEC-5487-40DD-8DAF5C3F3F53}"/>
              </a:ext>
            </a:extLst>
          </p:cNvPr>
          <p:cNvSpPr txBox="1">
            <a:spLocks/>
          </p:cNvSpPr>
          <p:nvPr/>
        </p:nvSpPr>
        <p:spPr>
          <a:xfrm>
            <a:off x="1380748" y="4085829"/>
            <a:ext cx="6480000" cy="990600"/>
          </a:xfrm>
          <a:prstGeom prst="rect">
            <a:avLst/>
          </a:prstGeom>
        </p:spPr>
        <p:txBody>
          <a:bodyPr vert="horz" lIns="0" tIns="0" rIns="0" bIns="0" rtlCol="0">
            <a:normAutofit/>
          </a:bodyPr>
          <a:lstStyle>
            <a:lvl1pPr marL="0" indent="0" algn="l" defTabSz="457200" rtl="0" eaLnBrk="1" latinLnBrk="0" hangingPunct="1">
              <a:spcBef>
                <a:spcPct val="20000"/>
              </a:spcBef>
              <a:buClr>
                <a:schemeClr val="accent6"/>
              </a:buClr>
              <a:buFont typeface="Wingdings" charset="2"/>
              <a:buNone/>
              <a:defRPr sz="2000" b="0" kern="1200" baseline="0">
                <a:solidFill>
                  <a:schemeClr val="accent5"/>
                </a:solidFill>
                <a:latin typeface="+mn-lt"/>
                <a:ea typeface="+mn-ea"/>
                <a:cs typeface="+mn-cs"/>
              </a:defRPr>
            </a:lvl1pPr>
            <a:lvl2pPr marL="457200" indent="0" algn="ctr" defTabSz="457200" rtl="0" eaLnBrk="1" latinLnBrk="0" hangingPunct="1">
              <a:spcBef>
                <a:spcPct val="20000"/>
              </a:spcBef>
              <a:buClr>
                <a:schemeClr val="accent6"/>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6"/>
              </a:buClr>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6"/>
              </a:buClr>
              <a:buFont typeface="Wingdings" charset="2"/>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6"/>
              </a:buClr>
              <a:buFont typeface="Wingdings" charset="2"/>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dirty="0"/>
          </a:p>
        </p:txBody>
      </p:sp>
      <p:sp>
        <p:nvSpPr>
          <p:cNvPr id="10" name="Subtitle 9">
            <a:extLst>
              <a:ext uri="{FF2B5EF4-FFF2-40B4-BE49-F238E27FC236}">
                <a16:creationId xmlns:a16="http://schemas.microsoft.com/office/drawing/2014/main" id="{E714BD71-B8ED-EA4B-33C7-F2FEB231E13D}"/>
              </a:ext>
            </a:extLst>
          </p:cNvPr>
          <p:cNvSpPr>
            <a:spLocks noGrp="1"/>
          </p:cNvSpPr>
          <p:nvPr>
            <p:ph type="subTitle" idx="1"/>
          </p:nvPr>
        </p:nvSpPr>
        <p:spPr/>
        <p:txBody>
          <a:bodyPr/>
          <a:lstStyle/>
          <a:p>
            <a:r>
              <a:rPr lang="en-GB" dirty="0"/>
              <a:t>Fred Nobrega– FNAL</a:t>
            </a:r>
          </a:p>
          <a:p>
            <a:r>
              <a:rPr lang="en-GB" dirty="0"/>
              <a:t>L3/CAM - Q1/Q3 Cold Mass Assembly Fabrication</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DCA1C4-9514-7B4F-976F-D92F7E296653}" type="slidenum">
              <a:rPr lang="fr-FR" smtClean="0"/>
              <a:pPr/>
              <a:t>10</a:t>
            </a:fld>
            <a:endParaRPr lang="fr-FR"/>
          </a:p>
        </p:txBody>
      </p:sp>
      <p:sp>
        <p:nvSpPr>
          <p:cNvPr id="10" name="Footer Placeholder 4">
            <a:extLst>
              <a:ext uri="{FF2B5EF4-FFF2-40B4-BE49-F238E27FC236}">
                <a16:creationId xmlns:a16="http://schemas.microsoft.com/office/drawing/2014/main" id="{AC4101AE-7C63-464B-B256-5C0F79078B5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AD32C023-5634-2558-C911-454BA4F14352}"/>
              </a:ext>
            </a:extLst>
          </p:cNvPr>
          <p:cNvSpPr txBox="1"/>
          <p:nvPr/>
        </p:nvSpPr>
        <p:spPr>
          <a:xfrm>
            <a:off x="7882116" y="-4666"/>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sp>
        <p:nvSpPr>
          <p:cNvPr id="16" name="TextBox 15">
            <a:extLst>
              <a:ext uri="{FF2B5EF4-FFF2-40B4-BE49-F238E27FC236}">
                <a16:creationId xmlns:a16="http://schemas.microsoft.com/office/drawing/2014/main" id="{749881E0-AB2D-4233-B1B3-353F81BB1BE5}"/>
              </a:ext>
            </a:extLst>
          </p:cNvPr>
          <p:cNvSpPr txBox="1"/>
          <p:nvPr/>
        </p:nvSpPr>
        <p:spPr>
          <a:xfrm>
            <a:off x="5724128" y="5013176"/>
            <a:ext cx="2880320" cy="923330"/>
          </a:xfrm>
          <a:prstGeom prst="rect">
            <a:avLst/>
          </a:prstGeom>
          <a:noFill/>
        </p:spPr>
        <p:txBody>
          <a:bodyPr wrap="square" rtlCol="0">
            <a:spAutoFit/>
          </a:bodyPr>
          <a:lstStyle/>
          <a:p>
            <a:r>
              <a:rPr lang="en-US" dirty="0"/>
              <a:t>Fermilab and APS-TD provide the appropriate support and infrastructure.  </a:t>
            </a:r>
          </a:p>
        </p:txBody>
      </p:sp>
      <p:pic>
        <p:nvPicPr>
          <p:cNvPr id="3" name="Picture 2">
            <a:extLst>
              <a:ext uri="{FF2B5EF4-FFF2-40B4-BE49-F238E27FC236}">
                <a16:creationId xmlns:a16="http://schemas.microsoft.com/office/drawing/2014/main" id="{95643222-14DE-A3E4-E48F-E5573FE44E75}"/>
              </a:ext>
            </a:extLst>
          </p:cNvPr>
          <p:cNvPicPr>
            <a:picLocks noChangeAspect="1"/>
          </p:cNvPicPr>
          <p:nvPr/>
        </p:nvPicPr>
        <p:blipFill>
          <a:blip r:embed="rId2"/>
          <a:stretch>
            <a:fillRect/>
          </a:stretch>
        </p:blipFill>
        <p:spPr>
          <a:xfrm>
            <a:off x="161943" y="670642"/>
            <a:ext cx="8892480" cy="3592562"/>
          </a:xfrm>
          <a:prstGeom prst="rect">
            <a:avLst/>
          </a:prstGeom>
        </p:spPr>
      </p:pic>
      <p:sp>
        <p:nvSpPr>
          <p:cNvPr id="15" name="TextBox 14">
            <a:extLst>
              <a:ext uri="{FF2B5EF4-FFF2-40B4-BE49-F238E27FC236}">
                <a16:creationId xmlns:a16="http://schemas.microsoft.com/office/drawing/2014/main" id="{817C48A7-673C-4CD0-88BC-15B395E959AB}"/>
              </a:ext>
            </a:extLst>
          </p:cNvPr>
          <p:cNvSpPr txBox="1"/>
          <p:nvPr/>
        </p:nvSpPr>
        <p:spPr>
          <a:xfrm>
            <a:off x="1547664" y="2711353"/>
            <a:ext cx="3542066" cy="3046988"/>
          </a:xfrm>
          <a:prstGeom prst="rect">
            <a:avLst/>
          </a:prstGeom>
          <a:solidFill>
            <a:schemeClr val="accent1">
              <a:lumMod val="20000"/>
              <a:lumOff val="80000"/>
            </a:schemeClr>
          </a:solidFill>
          <a:ln>
            <a:solidFill>
              <a:schemeClr val="bg2">
                <a:lumMod val="40000"/>
                <a:lumOff val="60000"/>
              </a:schemeClr>
            </a:solidFill>
          </a:ln>
        </p:spPr>
        <p:txBody>
          <a:bodyPr wrap="square" rtlCol="0">
            <a:spAutoFit/>
          </a:bodyPr>
          <a:lstStyle/>
          <a:p>
            <a:r>
              <a:rPr lang="en-US" sz="1200" b="1" dirty="0"/>
              <a:t>Experienced Team:</a:t>
            </a:r>
          </a:p>
          <a:p>
            <a:r>
              <a:rPr lang="en-US" sz="1200" b="1" dirty="0"/>
              <a:t>Sandor Feher</a:t>
            </a:r>
          </a:p>
          <a:p>
            <a:r>
              <a:rPr lang="en-US" sz="1200" b="1" dirty="0"/>
              <a:t>Fred Nobrega</a:t>
            </a:r>
          </a:p>
          <a:p>
            <a:r>
              <a:rPr lang="en-US" sz="1200" b="1" dirty="0"/>
              <a:t>Antonios Vouris – Lead Engineer</a:t>
            </a:r>
          </a:p>
          <a:p>
            <a:endParaRPr lang="en-US" sz="1200" b="1" dirty="0"/>
          </a:p>
          <a:p>
            <a:r>
              <a:rPr lang="en-US" sz="1200" b="1" dirty="0"/>
              <a:t>Rodger Bossert</a:t>
            </a:r>
          </a:p>
          <a:p>
            <a:r>
              <a:rPr lang="en-US" sz="1200" b="1" dirty="0"/>
              <a:t>Luke Martin</a:t>
            </a:r>
          </a:p>
          <a:p>
            <a:r>
              <a:rPr lang="en-US" sz="1200" b="1" dirty="0"/>
              <a:t>Charles Wilson</a:t>
            </a:r>
          </a:p>
          <a:p>
            <a:r>
              <a:rPr lang="en-US" sz="1200" b="1" dirty="0"/>
              <a:t>Anthony Lake</a:t>
            </a:r>
          </a:p>
          <a:p>
            <a:r>
              <a:rPr lang="en-US" sz="1200" b="1" dirty="0"/>
              <a:t>Scott Klema</a:t>
            </a:r>
          </a:p>
          <a:p>
            <a:r>
              <a:rPr lang="en-US" sz="1200" b="1" dirty="0"/>
              <a:t>Matthew Larson</a:t>
            </a:r>
          </a:p>
          <a:p>
            <a:r>
              <a:rPr lang="en-US" sz="1200" b="1" dirty="0"/>
              <a:t>Marlon Jamison</a:t>
            </a:r>
          </a:p>
          <a:p>
            <a:r>
              <a:rPr lang="en-US" sz="1200" b="1" dirty="0"/>
              <a:t>Thea Fisk</a:t>
            </a:r>
          </a:p>
          <a:p>
            <a:r>
              <a:rPr lang="en-US" sz="1200" b="1" dirty="0"/>
              <a:t>Deonte Davis</a:t>
            </a:r>
          </a:p>
          <a:p>
            <a:r>
              <a:rPr lang="en-US" sz="1200" b="1" dirty="0"/>
              <a:t>Robert Diamond</a:t>
            </a:r>
          </a:p>
          <a:p>
            <a:r>
              <a:rPr lang="en-US" sz="1200" b="1" dirty="0"/>
              <a:t>Oscar Madera</a:t>
            </a:r>
          </a:p>
        </p:txBody>
      </p:sp>
      <p:sp>
        <p:nvSpPr>
          <p:cNvPr id="2" name="Title 1"/>
          <p:cNvSpPr>
            <a:spLocks noGrp="1"/>
          </p:cNvSpPr>
          <p:nvPr>
            <p:ph type="title"/>
          </p:nvPr>
        </p:nvSpPr>
        <p:spPr>
          <a:xfrm>
            <a:off x="612000" y="104565"/>
            <a:ext cx="7920000" cy="720000"/>
          </a:xfrm>
        </p:spPr>
        <p:txBody>
          <a:bodyPr/>
          <a:lstStyle/>
          <a:p>
            <a:r>
              <a:rPr lang="en-US" sz="3200" dirty="0"/>
              <a:t>WBS 302.4.02: Team</a:t>
            </a:r>
          </a:p>
        </p:txBody>
      </p:sp>
      <p:pic>
        <p:nvPicPr>
          <p:cNvPr id="6" name="Picture 5">
            <a:extLst>
              <a:ext uri="{FF2B5EF4-FFF2-40B4-BE49-F238E27FC236}">
                <a16:creationId xmlns:a16="http://schemas.microsoft.com/office/drawing/2014/main" id="{59A34BA9-692F-682E-AD00-AFE0F6B02F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412228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29B-D45A-4E65-A632-90456CE83F13}"/>
              </a:ext>
            </a:extLst>
          </p:cNvPr>
          <p:cNvSpPr>
            <a:spLocks noGrp="1"/>
          </p:cNvSpPr>
          <p:nvPr>
            <p:ph type="title"/>
          </p:nvPr>
        </p:nvSpPr>
        <p:spPr>
          <a:xfrm>
            <a:off x="422098" y="153874"/>
            <a:ext cx="8264702" cy="720000"/>
          </a:xfrm>
        </p:spPr>
        <p:txBody>
          <a:bodyPr/>
          <a:lstStyle/>
          <a:p>
            <a:r>
              <a:rPr lang="en-US" dirty="0"/>
              <a:t>WBS 302.4.02: Achievements Since </a:t>
            </a:r>
            <a:r>
              <a:rPr lang="en-US" dirty="0" err="1"/>
              <a:t>Rebaseline</a:t>
            </a:r>
            <a:endParaRPr lang="en-US" dirty="0"/>
          </a:p>
        </p:txBody>
      </p:sp>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11</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422098" y="802796"/>
            <a:ext cx="5013998" cy="1463803"/>
          </a:xfrm>
        </p:spPr>
        <p:txBody>
          <a:bodyPr>
            <a:noAutofit/>
          </a:bodyPr>
          <a:lstStyle/>
          <a:p>
            <a:pPr>
              <a:lnSpc>
                <a:spcPts val="1700"/>
              </a:lnSpc>
              <a:buFont typeface="+mj-lt"/>
              <a:buAutoNum type="arabicPeriod"/>
            </a:pPr>
            <a:r>
              <a:rPr lang="en-US" sz="1600" dirty="0"/>
              <a:t>CA01 </a:t>
            </a:r>
            <a:r>
              <a:rPr lang="en-US" sz="1200" dirty="0"/>
              <a:t>(includes CM01) </a:t>
            </a:r>
            <a:r>
              <a:rPr lang="en-US" sz="1600" dirty="0"/>
              <a:t>accepted by CERN.</a:t>
            </a:r>
            <a:endParaRPr lang="en-US" sz="1600" dirty="0">
              <a:solidFill>
                <a:schemeClr val="accent3"/>
              </a:solidFill>
            </a:endParaRPr>
          </a:p>
          <a:p>
            <a:pPr>
              <a:lnSpc>
                <a:spcPts val="1700"/>
              </a:lnSpc>
              <a:buFont typeface="+mj-lt"/>
              <a:buAutoNum type="arabicPeriod"/>
            </a:pPr>
            <a:r>
              <a:rPr lang="en-US" sz="1600" dirty="0"/>
              <a:t>CA02 </a:t>
            </a:r>
            <a:r>
              <a:rPr kumimoji="0" lang="en-US" sz="1200" b="0" i="0" u="none" strike="noStrike" kern="1200" cap="none" spc="0" normalizeH="0" baseline="0" noProof="0" dirty="0">
                <a:ln>
                  <a:noFill/>
                </a:ln>
                <a:solidFill>
                  <a:srgbClr val="5A5A5A"/>
                </a:solidFill>
                <a:effectLst/>
                <a:uLnTx/>
                <a:uFillTx/>
                <a:latin typeface="Arial"/>
                <a:ea typeface="+mn-ea"/>
                <a:cs typeface="+mn-cs"/>
              </a:rPr>
              <a:t>(includes CM02) </a:t>
            </a:r>
            <a:r>
              <a:rPr lang="en-US" sz="1600" dirty="0"/>
              <a:t>complete, being transported to IB1 test stand.</a:t>
            </a:r>
          </a:p>
          <a:p>
            <a:pPr>
              <a:lnSpc>
                <a:spcPts val="1700"/>
              </a:lnSpc>
              <a:buFont typeface="+mj-lt"/>
              <a:buAutoNum type="arabicPeriod"/>
            </a:pPr>
            <a:r>
              <a:rPr lang="en-US" sz="1600" dirty="0"/>
              <a:t>CM03 Mostly complete, ~ready for cryoassembly.</a:t>
            </a:r>
          </a:p>
          <a:p>
            <a:pPr>
              <a:lnSpc>
                <a:spcPts val="1700"/>
              </a:lnSpc>
              <a:buFont typeface="+mj-lt"/>
              <a:buAutoNum type="arabicPeriod"/>
            </a:pPr>
            <a:r>
              <a:rPr lang="en-US" sz="1600" dirty="0"/>
              <a:t>CM04 ready for He shells installation.</a:t>
            </a:r>
          </a:p>
          <a:p>
            <a:pPr>
              <a:lnSpc>
                <a:spcPts val="1700"/>
              </a:lnSpc>
              <a:buFont typeface="+mj-lt"/>
              <a:buAutoNum type="arabicPeriod"/>
            </a:pPr>
            <a:r>
              <a:rPr lang="en-US" sz="1600" dirty="0"/>
              <a:t>CM05 in process on 2</a:t>
            </a:r>
            <a:r>
              <a:rPr lang="en-US" sz="1600" baseline="30000" dirty="0"/>
              <a:t>nd</a:t>
            </a:r>
            <a:r>
              <a:rPr lang="en-US" sz="1600" dirty="0"/>
              <a:t> alignment station.</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8" name="Picture 7" descr="A picture containing weapon&#10;&#10;Description automatically generated">
            <a:extLst>
              <a:ext uri="{FF2B5EF4-FFF2-40B4-BE49-F238E27FC236}">
                <a16:creationId xmlns:a16="http://schemas.microsoft.com/office/drawing/2014/main" id="{C247EE8A-F808-8EF2-292A-0104D588E12B}"/>
              </a:ext>
            </a:extLst>
          </p:cNvPr>
          <p:cNvPicPr>
            <a:picLocks noChangeAspect="1"/>
          </p:cNvPicPr>
          <p:nvPr/>
        </p:nvPicPr>
        <p:blipFill>
          <a:blip r:embed="rId3"/>
          <a:stretch>
            <a:fillRect/>
          </a:stretch>
        </p:blipFill>
        <p:spPr>
          <a:xfrm>
            <a:off x="107505" y="4318300"/>
            <a:ext cx="2764237" cy="2057023"/>
          </a:xfrm>
          <a:prstGeom prst="rect">
            <a:avLst/>
          </a:prstGeom>
        </p:spPr>
      </p:pic>
      <p:pic>
        <p:nvPicPr>
          <p:cNvPr id="9" name="Picture 8">
            <a:extLst>
              <a:ext uri="{FF2B5EF4-FFF2-40B4-BE49-F238E27FC236}">
                <a16:creationId xmlns:a16="http://schemas.microsoft.com/office/drawing/2014/main" id="{4F4180D9-2E5D-2943-436A-1F235CD4FC5F}"/>
              </a:ext>
            </a:extLst>
          </p:cNvPr>
          <p:cNvPicPr>
            <a:picLocks noChangeAspect="1"/>
          </p:cNvPicPr>
          <p:nvPr/>
        </p:nvPicPr>
        <p:blipFill>
          <a:blip r:embed="rId4"/>
          <a:stretch>
            <a:fillRect/>
          </a:stretch>
        </p:blipFill>
        <p:spPr>
          <a:xfrm>
            <a:off x="231754" y="2277878"/>
            <a:ext cx="2443648" cy="1965911"/>
          </a:xfrm>
          <a:prstGeom prst="rect">
            <a:avLst/>
          </a:prstGeom>
        </p:spPr>
      </p:pic>
      <p:pic>
        <p:nvPicPr>
          <p:cNvPr id="10" name="Picture 9">
            <a:extLst>
              <a:ext uri="{FF2B5EF4-FFF2-40B4-BE49-F238E27FC236}">
                <a16:creationId xmlns:a16="http://schemas.microsoft.com/office/drawing/2014/main" id="{E9C55306-B8F1-442A-0906-7298A5EA0975}"/>
              </a:ext>
            </a:extLst>
          </p:cNvPr>
          <p:cNvPicPr>
            <a:picLocks noChangeAspect="1"/>
          </p:cNvPicPr>
          <p:nvPr/>
        </p:nvPicPr>
        <p:blipFill>
          <a:blip r:embed="rId5"/>
          <a:stretch>
            <a:fillRect/>
          </a:stretch>
        </p:blipFill>
        <p:spPr>
          <a:xfrm>
            <a:off x="2772648" y="2277878"/>
            <a:ext cx="2609366" cy="1965960"/>
          </a:xfrm>
          <a:prstGeom prst="rect">
            <a:avLst/>
          </a:prstGeom>
        </p:spPr>
      </p:pic>
      <p:sp>
        <p:nvSpPr>
          <p:cNvPr id="12" name="Oval 11">
            <a:extLst>
              <a:ext uri="{FF2B5EF4-FFF2-40B4-BE49-F238E27FC236}">
                <a16:creationId xmlns:a16="http://schemas.microsoft.com/office/drawing/2014/main" id="{ABAED24C-6DE6-858B-D8EE-6EB27BD00F3F}"/>
              </a:ext>
            </a:extLst>
          </p:cNvPr>
          <p:cNvSpPr>
            <a:spLocks noChangeAspect="1"/>
          </p:cNvSpPr>
          <p:nvPr/>
        </p:nvSpPr>
        <p:spPr>
          <a:xfrm>
            <a:off x="283636" y="3718038"/>
            <a:ext cx="469321" cy="464859"/>
          </a:xfrm>
          <a:prstGeom prst="ellipse">
            <a:avLst/>
          </a:prstGeom>
          <a:solidFill>
            <a:schemeClr val="bg1">
              <a:lumMod val="65000"/>
              <a:alpha val="82000"/>
            </a:schemeClr>
          </a:solidFill>
          <a:ln w="38100">
            <a:solidFill>
              <a:srgbClr val="FF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CC00"/>
                </a:solidFill>
              </a:rPr>
              <a:t>1.</a:t>
            </a:r>
          </a:p>
        </p:txBody>
      </p:sp>
      <p:sp>
        <p:nvSpPr>
          <p:cNvPr id="14" name="Oval 13">
            <a:extLst>
              <a:ext uri="{FF2B5EF4-FFF2-40B4-BE49-F238E27FC236}">
                <a16:creationId xmlns:a16="http://schemas.microsoft.com/office/drawing/2014/main" id="{94B71046-C9B7-095D-A89B-2F78FD64FA1A}"/>
              </a:ext>
            </a:extLst>
          </p:cNvPr>
          <p:cNvSpPr>
            <a:spLocks noChangeAspect="1"/>
          </p:cNvSpPr>
          <p:nvPr/>
        </p:nvSpPr>
        <p:spPr>
          <a:xfrm>
            <a:off x="142239" y="5806270"/>
            <a:ext cx="469321" cy="464859"/>
          </a:xfrm>
          <a:prstGeom prst="ellipse">
            <a:avLst/>
          </a:prstGeom>
          <a:solidFill>
            <a:schemeClr val="bg1">
              <a:lumMod val="65000"/>
              <a:alpha val="38000"/>
            </a:schemeClr>
          </a:solidFill>
          <a:ln w="38100">
            <a:solidFill>
              <a:srgbClr val="FF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CC00"/>
                </a:solidFill>
              </a:rPr>
              <a:t>3.</a:t>
            </a:r>
          </a:p>
        </p:txBody>
      </p:sp>
      <p:sp>
        <p:nvSpPr>
          <p:cNvPr id="15" name="Oval 14">
            <a:extLst>
              <a:ext uri="{FF2B5EF4-FFF2-40B4-BE49-F238E27FC236}">
                <a16:creationId xmlns:a16="http://schemas.microsoft.com/office/drawing/2014/main" id="{93F184E4-3543-058B-7E65-D8A957D8E2B0}"/>
              </a:ext>
            </a:extLst>
          </p:cNvPr>
          <p:cNvSpPr>
            <a:spLocks noChangeAspect="1"/>
          </p:cNvSpPr>
          <p:nvPr/>
        </p:nvSpPr>
        <p:spPr>
          <a:xfrm>
            <a:off x="2843808" y="3718038"/>
            <a:ext cx="469321" cy="464859"/>
          </a:xfrm>
          <a:prstGeom prst="ellipse">
            <a:avLst/>
          </a:prstGeom>
          <a:solidFill>
            <a:schemeClr val="bg1">
              <a:lumMod val="65000"/>
              <a:alpha val="72000"/>
            </a:schemeClr>
          </a:solidFill>
          <a:ln w="38100">
            <a:solidFill>
              <a:srgbClr val="FF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CC00"/>
                </a:solidFill>
              </a:rPr>
              <a:t>2.</a:t>
            </a:r>
          </a:p>
        </p:txBody>
      </p:sp>
      <p:graphicFrame>
        <p:nvGraphicFramePr>
          <p:cNvPr id="17" name="Table 7">
            <a:extLst>
              <a:ext uri="{FF2B5EF4-FFF2-40B4-BE49-F238E27FC236}">
                <a16:creationId xmlns:a16="http://schemas.microsoft.com/office/drawing/2014/main" id="{588488D9-5A30-D21B-A573-1AE64138E327}"/>
              </a:ext>
            </a:extLst>
          </p:cNvPr>
          <p:cNvGraphicFramePr>
            <a:graphicFrameLocks noGrp="1"/>
          </p:cNvGraphicFramePr>
          <p:nvPr>
            <p:extLst>
              <p:ext uri="{D42A27DB-BD31-4B8C-83A1-F6EECF244321}">
                <p14:modId xmlns:p14="http://schemas.microsoft.com/office/powerpoint/2010/main" val="2309400470"/>
              </p:ext>
            </p:extLst>
          </p:nvPr>
        </p:nvGraphicFramePr>
        <p:xfrm>
          <a:off x="5508104" y="908720"/>
          <a:ext cx="3600400" cy="3225446"/>
        </p:xfrm>
        <a:graphic>
          <a:graphicData uri="http://schemas.openxmlformats.org/drawingml/2006/table">
            <a:tbl>
              <a:tblPr firstRow="1" bandRow="1">
                <a:tableStyleId>{5C22544A-7EE6-4342-B048-85BDC9FD1C3A}</a:tableStyleId>
              </a:tblPr>
              <a:tblGrid>
                <a:gridCol w="613517">
                  <a:extLst>
                    <a:ext uri="{9D8B030D-6E8A-4147-A177-3AD203B41FA5}">
                      <a16:colId xmlns:a16="http://schemas.microsoft.com/office/drawing/2014/main" val="3163730018"/>
                    </a:ext>
                  </a:extLst>
                </a:gridCol>
                <a:gridCol w="460138">
                  <a:extLst>
                    <a:ext uri="{9D8B030D-6E8A-4147-A177-3AD203B41FA5}">
                      <a16:colId xmlns:a16="http://schemas.microsoft.com/office/drawing/2014/main" val="1607103147"/>
                    </a:ext>
                  </a:extLst>
                </a:gridCol>
                <a:gridCol w="460138">
                  <a:extLst>
                    <a:ext uri="{9D8B030D-6E8A-4147-A177-3AD203B41FA5}">
                      <a16:colId xmlns:a16="http://schemas.microsoft.com/office/drawing/2014/main" val="1215592423"/>
                    </a:ext>
                  </a:extLst>
                </a:gridCol>
                <a:gridCol w="536827">
                  <a:extLst>
                    <a:ext uri="{9D8B030D-6E8A-4147-A177-3AD203B41FA5}">
                      <a16:colId xmlns:a16="http://schemas.microsoft.com/office/drawing/2014/main" val="2256871812"/>
                    </a:ext>
                  </a:extLst>
                </a:gridCol>
                <a:gridCol w="537228">
                  <a:extLst>
                    <a:ext uri="{9D8B030D-6E8A-4147-A177-3AD203B41FA5}">
                      <a16:colId xmlns:a16="http://schemas.microsoft.com/office/drawing/2014/main" val="439308942"/>
                    </a:ext>
                  </a:extLst>
                </a:gridCol>
                <a:gridCol w="488496">
                  <a:extLst>
                    <a:ext uri="{9D8B030D-6E8A-4147-A177-3AD203B41FA5}">
                      <a16:colId xmlns:a16="http://schemas.microsoft.com/office/drawing/2014/main" val="950081208"/>
                    </a:ext>
                  </a:extLst>
                </a:gridCol>
                <a:gridCol w="504056">
                  <a:extLst>
                    <a:ext uri="{9D8B030D-6E8A-4147-A177-3AD203B41FA5}">
                      <a16:colId xmlns:a16="http://schemas.microsoft.com/office/drawing/2014/main" val="1024856000"/>
                    </a:ext>
                  </a:extLst>
                </a:gridCol>
              </a:tblGrid>
              <a:tr h="271603">
                <a:tc>
                  <a:txBody>
                    <a:bodyPr/>
                    <a:lstStyle/>
                    <a:p>
                      <a:pPr algn="ctr"/>
                      <a:endParaRPr lang="en-US" sz="1100" dirty="0"/>
                    </a:p>
                  </a:txBody>
                  <a:tcPr/>
                </a:tc>
                <a:tc>
                  <a:txBody>
                    <a:bodyPr/>
                    <a:lstStyle/>
                    <a:p>
                      <a:pPr algn="ctr"/>
                      <a:r>
                        <a:rPr lang="en-US" sz="1100" dirty="0" err="1"/>
                        <a:t>Qa</a:t>
                      </a:r>
                      <a:endParaRPr lang="en-US" sz="1100" dirty="0"/>
                    </a:p>
                  </a:txBody>
                  <a:tcPr/>
                </a:tc>
                <a:tc>
                  <a:txBody>
                    <a:bodyPr/>
                    <a:lstStyle/>
                    <a:p>
                      <a:pPr algn="ctr"/>
                      <a:r>
                        <a:rPr lang="en-US" sz="1100" dirty="0" err="1"/>
                        <a:t>Qb</a:t>
                      </a:r>
                      <a:endParaRPr lang="en-US" sz="1100" dirty="0"/>
                    </a:p>
                  </a:txBody>
                  <a:tcPr/>
                </a:tc>
                <a:tc>
                  <a:txBody>
                    <a:bodyPr/>
                    <a:lstStyle/>
                    <a:p>
                      <a:pPr algn="ctr"/>
                      <a:r>
                        <a:rPr lang="en-US" sz="1050" dirty="0"/>
                        <a:t>Weld</a:t>
                      </a:r>
                    </a:p>
                  </a:txBody>
                  <a:tcPr/>
                </a:tc>
                <a:tc>
                  <a:txBody>
                    <a:bodyPr/>
                    <a:lstStyle/>
                    <a:p>
                      <a:pPr algn="ctr"/>
                      <a:r>
                        <a:rPr lang="en-US" sz="1050" dirty="0" err="1"/>
                        <a:t>Cryo</a:t>
                      </a:r>
                      <a:endParaRPr lang="en-US" sz="1050" dirty="0"/>
                    </a:p>
                  </a:txBody>
                  <a:tcPr/>
                </a:tc>
                <a:tc>
                  <a:txBody>
                    <a:bodyPr/>
                    <a:lstStyle/>
                    <a:p>
                      <a:pPr algn="ctr"/>
                      <a:r>
                        <a:rPr lang="en-US" sz="1050" dirty="0"/>
                        <a:t>Test</a:t>
                      </a:r>
                    </a:p>
                  </a:txBody>
                  <a:tcPr/>
                </a:tc>
                <a:tc>
                  <a:txBody>
                    <a:bodyPr/>
                    <a:lstStyle/>
                    <a:p>
                      <a:pPr algn="ctr"/>
                      <a:r>
                        <a:rPr lang="en-US" sz="1050" dirty="0"/>
                        <a:t>Ship</a:t>
                      </a:r>
                    </a:p>
                  </a:txBody>
                  <a:tcPr/>
                </a:tc>
                <a:extLst>
                  <a:ext uri="{0D108BD9-81ED-4DB2-BD59-A6C34878D82A}">
                    <a16:rowId xmlns:a16="http://schemas.microsoft.com/office/drawing/2014/main" val="1728425669"/>
                  </a:ext>
                </a:extLst>
              </a:tr>
              <a:tr h="271603">
                <a:tc>
                  <a:txBody>
                    <a:bodyPr/>
                    <a:lstStyle/>
                    <a:p>
                      <a:r>
                        <a:rPr lang="en-US" sz="1100" dirty="0"/>
                        <a:t>CA01</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extLst>
                  <a:ext uri="{0D108BD9-81ED-4DB2-BD59-A6C34878D82A}">
                    <a16:rowId xmlns:a16="http://schemas.microsoft.com/office/drawing/2014/main" val="3291696054"/>
                  </a:ext>
                </a:extLst>
              </a:tr>
              <a:tr h="271603">
                <a:tc>
                  <a:txBody>
                    <a:bodyPr/>
                    <a:lstStyle/>
                    <a:p>
                      <a:r>
                        <a:rPr lang="en-US" sz="1100" dirty="0"/>
                        <a:t>CA02</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extLst>
                  <a:ext uri="{0D108BD9-81ED-4DB2-BD59-A6C34878D82A}">
                    <a16:rowId xmlns:a16="http://schemas.microsoft.com/office/drawing/2014/main" val="2000378623"/>
                  </a:ext>
                </a:extLst>
              </a:tr>
              <a:tr h="271603">
                <a:tc>
                  <a:txBody>
                    <a:bodyPr/>
                    <a:lstStyle/>
                    <a:p>
                      <a:r>
                        <a:rPr lang="en-US" sz="1100" dirty="0"/>
                        <a:t>CA03</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extLst>
                  <a:ext uri="{0D108BD9-81ED-4DB2-BD59-A6C34878D82A}">
                    <a16:rowId xmlns:a16="http://schemas.microsoft.com/office/drawing/2014/main" val="1851127989"/>
                  </a:ext>
                </a:extLst>
              </a:tr>
              <a:tr h="271603">
                <a:tc>
                  <a:txBody>
                    <a:bodyPr/>
                    <a:lstStyle/>
                    <a:p>
                      <a:r>
                        <a:rPr lang="en-US" sz="1100" dirty="0"/>
                        <a:t>CA04</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extLst>
                  <a:ext uri="{0D108BD9-81ED-4DB2-BD59-A6C34878D82A}">
                    <a16:rowId xmlns:a16="http://schemas.microsoft.com/office/drawing/2014/main" val="3767847737"/>
                  </a:ext>
                </a:extLst>
              </a:tr>
              <a:tr h="271603">
                <a:tc>
                  <a:txBody>
                    <a:bodyPr/>
                    <a:lstStyle/>
                    <a:p>
                      <a:r>
                        <a:rPr lang="en-US" sz="1100" dirty="0"/>
                        <a:t>CA05</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extLst>
                  <a:ext uri="{0D108BD9-81ED-4DB2-BD59-A6C34878D82A}">
                    <a16:rowId xmlns:a16="http://schemas.microsoft.com/office/drawing/2014/main" val="3001060028"/>
                  </a:ext>
                </a:extLst>
              </a:tr>
              <a:tr h="271603">
                <a:tc>
                  <a:txBody>
                    <a:bodyPr/>
                    <a:lstStyle/>
                    <a:p>
                      <a:r>
                        <a:rPr lang="en-US" sz="1100" dirty="0"/>
                        <a:t>CA06</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r>
                        <a:rPr lang="en-US" sz="1200" b="1" dirty="0">
                          <a:solidFill>
                            <a:srgbClr val="00B050"/>
                          </a:solidFill>
                        </a:rPr>
                        <a:t> </a:t>
                      </a:r>
                    </a:p>
                  </a:txBody>
                  <a:tcPr/>
                </a:tc>
                <a:extLst>
                  <a:ext uri="{0D108BD9-81ED-4DB2-BD59-A6C34878D82A}">
                    <a16:rowId xmlns:a16="http://schemas.microsoft.com/office/drawing/2014/main" val="3880742441"/>
                  </a:ext>
                </a:extLst>
              </a:tr>
              <a:tr h="15520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CA07</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598182061"/>
                  </a:ext>
                </a:extLst>
              </a:tr>
              <a:tr h="15520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R1</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1406093008"/>
                  </a:ext>
                </a:extLst>
              </a:tr>
              <a:tr h="15520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CA08</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1771657149"/>
                  </a:ext>
                </a:extLst>
              </a:tr>
              <a:tr h="27160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CA09</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3351451720"/>
                  </a:ext>
                </a:extLst>
              </a:tr>
              <a:tr h="155202">
                <a:tc>
                  <a:txBody>
                    <a:bodyPr/>
                    <a:lstStyle/>
                    <a:p>
                      <a:r>
                        <a:rPr lang="en-US" sz="1100" dirty="0"/>
                        <a:t>CA10</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1304653627"/>
                  </a:ext>
                </a:extLst>
              </a:tr>
            </a:tbl>
          </a:graphicData>
        </a:graphic>
      </p:graphicFrame>
      <p:sp>
        <p:nvSpPr>
          <p:cNvPr id="18" name="Rectangle: Rounded Corners 17">
            <a:extLst>
              <a:ext uri="{FF2B5EF4-FFF2-40B4-BE49-F238E27FC236}">
                <a16:creationId xmlns:a16="http://schemas.microsoft.com/office/drawing/2014/main" id="{489A4265-0EDB-845A-5304-0CF92C9C2D7B}"/>
              </a:ext>
            </a:extLst>
          </p:cNvPr>
          <p:cNvSpPr/>
          <p:nvPr/>
        </p:nvSpPr>
        <p:spPr>
          <a:xfrm>
            <a:off x="6084168" y="1727276"/>
            <a:ext cx="1512168" cy="1094103"/>
          </a:xfrm>
          <a:prstGeom prst="round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65B4C06-146A-9F81-2AC2-B7B5775C9559}"/>
              </a:ext>
            </a:extLst>
          </p:cNvPr>
          <p:cNvSpPr txBox="1"/>
          <p:nvPr/>
        </p:nvSpPr>
        <p:spPr>
          <a:xfrm>
            <a:off x="7956376" y="2516185"/>
            <a:ext cx="1080120" cy="276999"/>
          </a:xfrm>
          <a:prstGeom prst="rect">
            <a:avLst/>
          </a:prstGeom>
          <a:noFill/>
        </p:spPr>
        <p:txBody>
          <a:bodyPr wrap="square" rtlCol="0">
            <a:spAutoFit/>
          </a:bodyPr>
          <a:lstStyle/>
          <a:p>
            <a:r>
              <a:rPr lang="en-US" sz="1200" b="1" dirty="0"/>
              <a:t>Within ICBA</a:t>
            </a:r>
          </a:p>
        </p:txBody>
      </p:sp>
      <p:cxnSp>
        <p:nvCxnSpPr>
          <p:cNvPr id="22" name="Straight Arrow Connector 21">
            <a:extLst>
              <a:ext uri="{FF2B5EF4-FFF2-40B4-BE49-F238E27FC236}">
                <a16:creationId xmlns:a16="http://schemas.microsoft.com/office/drawing/2014/main" id="{EBFEDED3-3ACA-290B-B94A-EBCB7C1F4CC3}"/>
              </a:ext>
            </a:extLst>
          </p:cNvPr>
          <p:cNvCxnSpPr>
            <a:cxnSpLocks/>
          </p:cNvCxnSpPr>
          <p:nvPr/>
        </p:nvCxnSpPr>
        <p:spPr>
          <a:xfrm flipH="1" flipV="1">
            <a:off x="7596336" y="2274327"/>
            <a:ext cx="361707" cy="319471"/>
          </a:xfrm>
          <a:prstGeom prst="straightConnector1">
            <a:avLst/>
          </a:prstGeom>
          <a:ln w="22225">
            <a:solidFill>
              <a:schemeClr val="tx1"/>
            </a:solidFill>
            <a:headEnd w="lg" len="lg"/>
            <a:tailEnd type="triangle" w="med" len="lg"/>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71C878E8-D043-F3C1-02BA-D3457F56C991}"/>
              </a:ext>
            </a:extLst>
          </p:cNvPr>
          <p:cNvPicPr>
            <a:picLocks noChangeAspect="1"/>
          </p:cNvPicPr>
          <p:nvPr/>
        </p:nvPicPr>
        <p:blipFill>
          <a:blip r:embed="rId6"/>
          <a:stretch>
            <a:fillRect/>
          </a:stretch>
        </p:blipFill>
        <p:spPr>
          <a:xfrm>
            <a:off x="2911483" y="4323928"/>
            <a:ext cx="2726307" cy="2057400"/>
          </a:xfrm>
          <a:prstGeom prst="rect">
            <a:avLst/>
          </a:prstGeom>
        </p:spPr>
      </p:pic>
      <p:sp>
        <p:nvSpPr>
          <p:cNvPr id="28" name="Oval 27">
            <a:extLst>
              <a:ext uri="{FF2B5EF4-FFF2-40B4-BE49-F238E27FC236}">
                <a16:creationId xmlns:a16="http://schemas.microsoft.com/office/drawing/2014/main" id="{1E48D4D3-80E8-F1B7-8143-D906AAA0EE42}"/>
              </a:ext>
            </a:extLst>
          </p:cNvPr>
          <p:cNvSpPr>
            <a:spLocks noChangeAspect="1"/>
          </p:cNvSpPr>
          <p:nvPr/>
        </p:nvSpPr>
        <p:spPr>
          <a:xfrm>
            <a:off x="2950551" y="5806270"/>
            <a:ext cx="469321" cy="464859"/>
          </a:xfrm>
          <a:prstGeom prst="ellipse">
            <a:avLst/>
          </a:prstGeom>
          <a:solidFill>
            <a:schemeClr val="bg1">
              <a:lumMod val="65000"/>
            </a:schemeClr>
          </a:solidFill>
          <a:ln w="38100">
            <a:solidFill>
              <a:srgbClr val="FF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CC00"/>
                </a:solidFill>
              </a:rPr>
              <a:t>4.</a:t>
            </a:r>
          </a:p>
        </p:txBody>
      </p:sp>
      <p:pic>
        <p:nvPicPr>
          <p:cNvPr id="30" name="Picture 29" descr="A large machine in a factory&#10;&#10;Description automatically generated with low confidence">
            <a:extLst>
              <a:ext uri="{FF2B5EF4-FFF2-40B4-BE49-F238E27FC236}">
                <a16:creationId xmlns:a16="http://schemas.microsoft.com/office/drawing/2014/main" id="{D6C77BDF-9271-42F5-F72B-44E79E043E20}"/>
              </a:ext>
            </a:extLst>
          </p:cNvPr>
          <p:cNvPicPr>
            <a:picLocks noChangeAspect="1"/>
          </p:cNvPicPr>
          <p:nvPr/>
        </p:nvPicPr>
        <p:blipFill>
          <a:blip r:embed="rId7"/>
          <a:stretch>
            <a:fillRect/>
          </a:stretch>
        </p:blipFill>
        <p:spPr>
          <a:xfrm>
            <a:off x="5676900" y="4314787"/>
            <a:ext cx="1944894" cy="2060536"/>
          </a:xfrm>
          <a:prstGeom prst="rect">
            <a:avLst/>
          </a:prstGeom>
        </p:spPr>
      </p:pic>
      <p:sp>
        <p:nvSpPr>
          <p:cNvPr id="31" name="Oval 30">
            <a:extLst>
              <a:ext uri="{FF2B5EF4-FFF2-40B4-BE49-F238E27FC236}">
                <a16:creationId xmlns:a16="http://schemas.microsoft.com/office/drawing/2014/main" id="{77FB7FB1-D07C-5599-6889-0DCCE4A9FCDF}"/>
              </a:ext>
            </a:extLst>
          </p:cNvPr>
          <p:cNvSpPr>
            <a:spLocks noChangeAspect="1"/>
          </p:cNvSpPr>
          <p:nvPr/>
        </p:nvSpPr>
        <p:spPr>
          <a:xfrm>
            <a:off x="5721996" y="5806270"/>
            <a:ext cx="469321" cy="464859"/>
          </a:xfrm>
          <a:prstGeom prst="ellipse">
            <a:avLst/>
          </a:prstGeom>
          <a:noFill/>
          <a:ln w="38100">
            <a:solidFill>
              <a:srgbClr val="FF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CC00"/>
                </a:solidFill>
              </a:rPr>
              <a:t>5.</a:t>
            </a:r>
          </a:p>
        </p:txBody>
      </p:sp>
    </p:spTree>
    <p:extLst>
      <p:ext uri="{BB962C8B-B14F-4D97-AF65-F5344CB8AC3E}">
        <p14:creationId xmlns:p14="http://schemas.microsoft.com/office/powerpoint/2010/main" val="88316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riting on a piece of paper&#10;&#10;Description automatically generated with medium confidence">
            <a:extLst>
              <a:ext uri="{FF2B5EF4-FFF2-40B4-BE49-F238E27FC236}">
                <a16:creationId xmlns:a16="http://schemas.microsoft.com/office/drawing/2014/main" id="{EF0E77AE-3E38-3826-1C99-B9E5CB63492D}"/>
              </a:ext>
            </a:extLst>
          </p:cNvPr>
          <p:cNvPicPr>
            <a:picLocks noChangeAspect="1"/>
          </p:cNvPicPr>
          <p:nvPr/>
        </p:nvPicPr>
        <p:blipFill rotWithShape="1">
          <a:blip r:embed="rId2"/>
          <a:srcRect l="2191" r="23400" b="7315"/>
          <a:stretch/>
        </p:blipFill>
        <p:spPr>
          <a:xfrm>
            <a:off x="6319933" y="2996952"/>
            <a:ext cx="2095182" cy="3479745"/>
          </a:xfrm>
          <a:prstGeom prst="rect">
            <a:avLst/>
          </a:prstGeom>
        </p:spPr>
      </p:pic>
      <p:sp>
        <p:nvSpPr>
          <p:cNvPr id="2" name="Title 1">
            <a:extLst>
              <a:ext uri="{FF2B5EF4-FFF2-40B4-BE49-F238E27FC236}">
                <a16:creationId xmlns:a16="http://schemas.microsoft.com/office/drawing/2014/main" id="{70A4F29B-D45A-4E65-A632-90456CE83F13}"/>
              </a:ext>
            </a:extLst>
          </p:cNvPr>
          <p:cNvSpPr>
            <a:spLocks noGrp="1"/>
          </p:cNvSpPr>
          <p:nvPr>
            <p:ph type="title"/>
          </p:nvPr>
        </p:nvSpPr>
        <p:spPr>
          <a:xfrm>
            <a:off x="612000" y="188720"/>
            <a:ext cx="8074800" cy="720000"/>
          </a:xfrm>
        </p:spPr>
        <p:txBody>
          <a:bodyPr/>
          <a:lstStyle/>
          <a:p>
            <a:r>
              <a:rPr lang="en-US" dirty="0"/>
              <a:t>WBS 302.4.02: Achievements Since </a:t>
            </a:r>
            <a:r>
              <a:rPr lang="en-US" dirty="0" err="1"/>
              <a:t>Rebaseline</a:t>
            </a:r>
            <a:endParaRPr lang="en-US" dirty="0"/>
          </a:p>
        </p:txBody>
      </p:sp>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12</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61154" y="852842"/>
            <a:ext cx="8459318" cy="381186"/>
          </a:xfrm>
        </p:spPr>
        <p:txBody>
          <a:bodyPr>
            <a:noAutofit/>
          </a:bodyPr>
          <a:lstStyle/>
          <a:p>
            <a:r>
              <a:rPr lang="en-US" sz="2400" dirty="0"/>
              <a:t>Lessons Learned &amp; Achievements</a:t>
            </a:r>
          </a:p>
          <a:p>
            <a:pPr lvl="1"/>
            <a:r>
              <a:rPr lang="en-US" sz="2000" dirty="0"/>
              <a:t>Shell machining process updates resulting in consistent &amp; accurate arc length dimensions. </a:t>
            </a:r>
          </a:p>
          <a:p>
            <a:pPr lvl="1"/>
            <a:r>
              <a:rPr lang="en-US" sz="2000" dirty="0"/>
              <a:t>Using vertical mill with more rigid fixturing.</a:t>
            </a:r>
          </a:p>
          <a:p>
            <a:pPr lvl="1"/>
            <a:r>
              <a:rPr lang="en-US" sz="2000" dirty="0"/>
              <a:t>New shell forming &amp; machining inspection tooling has been incorporated</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7" name="Picture 6" descr="A picture containing floor, platform&#10;&#10;Description automatically generated">
            <a:extLst>
              <a:ext uri="{FF2B5EF4-FFF2-40B4-BE49-F238E27FC236}">
                <a16:creationId xmlns:a16="http://schemas.microsoft.com/office/drawing/2014/main" id="{AD0DFBA2-F79D-8EFD-0662-426B806041CF}"/>
              </a:ext>
            </a:extLst>
          </p:cNvPr>
          <p:cNvPicPr>
            <a:picLocks noChangeAspect="1"/>
          </p:cNvPicPr>
          <p:nvPr/>
        </p:nvPicPr>
        <p:blipFill>
          <a:blip r:embed="rId4"/>
          <a:stretch>
            <a:fillRect/>
          </a:stretch>
        </p:blipFill>
        <p:spPr>
          <a:xfrm>
            <a:off x="84160" y="2996952"/>
            <a:ext cx="2272123" cy="3029496"/>
          </a:xfrm>
          <a:prstGeom prst="rect">
            <a:avLst/>
          </a:prstGeom>
        </p:spPr>
      </p:pic>
      <p:sp>
        <p:nvSpPr>
          <p:cNvPr id="9" name="TextBox 8">
            <a:extLst>
              <a:ext uri="{FF2B5EF4-FFF2-40B4-BE49-F238E27FC236}">
                <a16:creationId xmlns:a16="http://schemas.microsoft.com/office/drawing/2014/main" id="{CD372A1F-6C4E-3570-E0D1-3EF19CC4CB05}"/>
              </a:ext>
            </a:extLst>
          </p:cNvPr>
          <p:cNvSpPr txBox="1"/>
          <p:nvPr/>
        </p:nvSpPr>
        <p:spPr>
          <a:xfrm>
            <a:off x="98510" y="2908747"/>
            <a:ext cx="1620957" cy="369332"/>
          </a:xfrm>
          <a:prstGeom prst="rect">
            <a:avLst/>
          </a:prstGeom>
          <a:noFill/>
        </p:spPr>
        <p:txBody>
          <a:bodyPr wrap="none" rtlCol="0">
            <a:spAutoFit/>
          </a:bodyPr>
          <a:lstStyle/>
          <a:p>
            <a:r>
              <a:rPr lang="en-US" dirty="0">
                <a:solidFill>
                  <a:srgbClr val="FFCC00"/>
                </a:solidFill>
              </a:rPr>
              <a:t>Bus Shipment</a:t>
            </a:r>
          </a:p>
        </p:txBody>
      </p:sp>
      <p:pic>
        <p:nvPicPr>
          <p:cNvPr id="17" name="Picture 16">
            <a:extLst>
              <a:ext uri="{FF2B5EF4-FFF2-40B4-BE49-F238E27FC236}">
                <a16:creationId xmlns:a16="http://schemas.microsoft.com/office/drawing/2014/main" id="{6E024B60-2959-A5D1-B06A-3454B4378BA9}"/>
              </a:ext>
            </a:extLst>
          </p:cNvPr>
          <p:cNvPicPr>
            <a:picLocks noChangeAspect="1"/>
          </p:cNvPicPr>
          <p:nvPr/>
        </p:nvPicPr>
        <p:blipFill>
          <a:blip r:embed="rId5"/>
          <a:stretch>
            <a:fillRect/>
          </a:stretch>
        </p:blipFill>
        <p:spPr>
          <a:xfrm>
            <a:off x="7741754" y="4736636"/>
            <a:ext cx="1305046" cy="1740061"/>
          </a:xfrm>
          <a:prstGeom prst="rect">
            <a:avLst/>
          </a:prstGeom>
        </p:spPr>
      </p:pic>
      <p:pic>
        <p:nvPicPr>
          <p:cNvPr id="12" name="Picture 11" descr="A picture containing indoor, factory&#10;&#10;Description automatically generated">
            <a:extLst>
              <a:ext uri="{FF2B5EF4-FFF2-40B4-BE49-F238E27FC236}">
                <a16:creationId xmlns:a16="http://schemas.microsoft.com/office/drawing/2014/main" id="{C9E3F890-951A-44BE-6436-891869A7CB3B}"/>
              </a:ext>
            </a:extLst>
          </p:cNvPr>
          <p:cNvPicPr>
            <a:picLocks noChangeAspect="1"/>
          </p:cNvPicPr>
          <p:nvPr/>
        </p:nvPicPr>
        <p:blipFill rotWithShape="1">
          <a:blip r:embed="rId6"/>
          <a:srcRect t="5386" b="26901"/>
          <a:stretch/>
        </p:blipFill>
        <p:spPr>
          <a:xfrm>
            <a:off x="2497654" y="2996952"/>
            <a:ext cx="3658522" cy="3303122"/>
          </a:xfrm>
          <a:prstGeom prst="rect">
            <a:avLst/>
          </a:prstGeom>
        </p:spPr>
      </p:pic>
      <p:sp>
        <p:nvSpPr>
          <p:cNvPr id="18" name="TextBox 17">
            <a:extLst>
              <a:ext uri="{FF2B5EF4-FFF2-40B4-BE49-F238E27FC236}">
                <a16:creationId xmlns:a16="http://schemas.microsoft.com/office/drawing/2014/main" id="{AA6B4A8F-E665-FC67-3A49-519AB985A5AC}"/>
              </a:ext>
            </a:extLst>
          </p:cNvPr>
          <p:cNvSpPr txBox="1"/>
          <p:nvPr/>
        </p:nvSpPr>
        <p:spPr>
          <a:xfrm>
            <a:off x="3851191" y="5606666"/>
            <a:ext cx="1813317" cy="369332"/>
          </a:xfrm>
          <a:prstGeom prst="rect">
            <a:avLst/>
          </a:prstGeom>
          <a:noFill/>
        </p:spPr>
        <p:txBody>
          <a:bodyPr wrap="none" rtlCol="0">
            <a:spAutoFit/>
          </a:bodyPr>
          <a:lstStyle/>
          <a:p>
            <a:r>
              <a:rPr lang="en-US" dirty="0">
                <a:solidFill>
                  <a:srgbClr val="FFCC00"/>
                </a:solidFill>
              </a:rPr>
              <a:t>Shell Machining</a:t>
            </a:r>
          </a:p>
        </p:txBody>
      </p:sp>
      <p:sp>
        <p:nvSpPr>
          <p:cNvPr id="20" name="TextBox 19">
            <a:extLst>
              <a:ext uri="{FF2B5EF4-FFF2-40B4-BE49-F238E27FC236}">
                <a16:creationId xmlns:a16="http://schemas.microsoft.com/office/drawing/2014/main" id="{0536D541-5A03-284A-FEB8-3E21F08D1F25}"/>
              </a:ext>
            </a:extLst>
          </p:cNvPr>
          <p:cNvSpPr txBox="1"/>
          <p:nvPr/>
        </p:nvSpPr>
        <p:spPr>
          <a:xfrm>
            <a:off x="7330683" y="5930742"/>
            <a:ext cx="1813317" cy="369332"/>
          </a:xfrm>
          <a:prstGeom prst="rect">
            <a:avLst/>
          </a:prstGeom>
          <a:noFill/>
        </p:spPr>
        <p:txBody>
          <a:bodyPr wrap="none" rtlCol="0">
            <a:spAutoFit/>
          </a:bodyPr>
          <a:lstStyle/>
          <a:p>
            <a:r>
              <a:rPr lang="en-US" dirty="0">
                <a:solidFill>
                  <a:srgbClr val="FFCC00"/>
                </a:solidFill>
              </a:rPr>
              <a:t>Shell Inspection</a:t>
            </a:r>
          </a:p>
        </p:txBody>
      </p:sp>
    </p:spTree>
    <p:extLst>
      <p:ext uri="{BB962C8B-B14F-4D97-AF65-F5344CB8AC3E}">
        <p14:creationId xmlns:p14="http://schemas.microsoft.com/office/powerpoint/2010/main" val="3729052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29B-D45A-4E65-A632-90456CE83F13}"/>
              </a:ext>
            </a:extLst>
          </p:cNvPr>
          <p:cNvSpPr>
            <a:spLocks noGrp="1"/>
          </p:cNvSpPr>
          <p:nvPr>
            <p:ph type="title"/>
          </p:nvPr>
        </p:nvSpPr>
        <p:spPr>
          <a:xfrm>
            <a:off x="612000" y="153874"/>
            <a:ext cx="8094028" cy="720000"/>
          </a:xfrm>
        </p:spPr>
        <p:txBody>
          <a:bodyPr/>
          <a:lstStyle/>
          <a:p>
            <a:r>
              <a:rPr lang="en-US" dirty="0"/>
              <a:t>WBS 302.4.02: Achievements Since </a:t>
            </a:r>
            <a:r>
              <a:rPr lang="en-US" dirty="0" err="1"/>
              <a:t>Rebaseline</a:t>
            </a:r>
            <a:endParaRPr lang="en-US" dirty="0"/>
          </a:p>
        </p:txBody>
      </p:sp>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13</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15" name="Content Placeholder 12">
            <a:extLst>
              <a:ext uri="{FF2B5EF4-FFF2-40B4-BE49-F238E27FC236}">
                <a16:creationId xmlns:a16="http://schemas.microsoft.com/office/drawing/2014/main" id="{C320F19E-5E4C-E568-F00F-8AED6ADABE05}"/>
              </a:ext>
            </a:extLst>
          </p:cNvPr>
          <p:cNvSpPr>
            <a:spLocks noGrp="1"/>
          </p:cNvSpPr>
          <p:nvPr>
            <p:ph idx="1"/>
          </p:nvPr>
        </p:nvSpPr>
        <p:spPr>
          <a:xfrm>
            <a:off x="323528" y="771588"/>
            <a:ext cx="5328592" cy="5528486"/>
          </a:xfrm>
        </p:spPr>
        <p:txBody>
          <a:bodyPr>
            <a:noAutofit/>
          </a:bodyPr>
          <a:lstStyle/>
          <a:p>
            <a:r>
              <a:rPr lang="en-US" sz="2400" dirty="0"/>
              <a:t>Lessons Learned &amp; Achievements</a:t>
            </a:r>
          </a:p>
          <a:p>
            <a:pPr lvl="1"/>
            <a:r>
              <a:rPr lang="en-US" sz="2000" dirty="0"/>
              <a:t>Shell Welding Procedure Approved by CERN: samples submitted to CERN with test report – additional testing verification by CERN passed and approved.</a:t>
            </a:r>
          </a:p>
          <a:p>
            <a:pPr lvl="1"/>
            <a:r>
              <a:rPr lang="en-US" sz="2000" dirty="0"/>
              <a:t>Welding process updates – Fronius power supplies are better suited for the foreign weld wire (stable arc) &amp; provides a data log.</a:t>
            </a:r>
          </a:p>
          <a:p>
            <a:pPr lvl="1"/>
            <a:r>
              <a:rPr lang="en-US" sz="2000" dirty="0"/>
              <a:t>Ultrasonic Test (UT) results have been exceptionally better since updates.    CM-02 &amp; CM-03 passed with minimum to no weld repairs.</a:t>
            </a:r>
          </a:p>
          <a:p>
            <a:pPr lvl="1"/>
            <a:r>
              <a:rPr lang="en-US" sz="2000" dirty="0"/>
              <a:t>Internal Weld Inspections are now completed with an inspection Borescope by a Certified Weld Inspector (CWI).</a:t>
            </a:r>
          </a:p>
        </p:txBody>
      </p:sp>
      <p:pic>
        <p:nvPicPr>
          <p:cNvPr id="16" name="Picture 15" descr="A picture containing text, floor, control panel&#10;&#10;Description automatically generated">
            <a:extLst>
              <a:ext uri="{FF2B5EF4-FFF2-40B4-BE49-F238E27FC236}">
                <a16:creationId xmlns:a16="http://schemas.microsoft.com/office/drawing/2014/main" id="{24599757-FD19-9D56-114B-D1B42AE7BC21}"/>
              </a:ext>
            </a:extLst>
          </p:cNvPr>
          <p:cNvPicPr>
            <a:picLocks noChangeAspect="1"/>
          </p:cNvPicPr>
          <p:nvPr/>
        </p:nvPicPr>
        <p:blipFill>
          <a:blip r:embed="rId3"/>
          <a:stretch>
            <a:fillRect/>
          </a:stretch>
        </p:blipFill>
        <p:spPr>
          <a:xfrm>
            <a:off x="5652120" y="2409094"/>
            <a:ext cx="2032872" cy="2710496"/>
          </a:xfrm>
          <a:prstGeom prst="rect">
            <a:avLst/>
          </a:prstGeom>
        </p:spPr>
      </p:pic>
      <p:pic>
        <p:nvPicPr>
          <p:cNvPr id="17" name="Picture 16" descr="A picture containing text, electronics&#10;&#10;Description automatically generated">
            <a:extLst>
              <a:ext uri="{FF2B5EF4-FFF2-40B4-BE49-F238E27FC236}">
                <a16:creationId xmlns:a16="http://schemas.microsoft.com/office/drawing/2014/main" id="{6EA4CD82-2F8A-94CA-A0A6-B5A81A3BAD68}"/>
              </a:ext>
            </a:extLst>
          </p:cNvPr>
          <p:cNvPicPr>
            <a:picLocks noChangeAspect="1"/>
          </p:cNvPicPr>
          <p:nvPr/>
        </p:nvPicPr>
        <p:blipFill rotWithShape="1">
          <a:blip r:embed="rId4"/>
          <a:srcRect t="13184" r="10800" b="24800"/>
          <a:stretch/>
        </p:blipFill>
        <p:spPr>
          <a:xfrm>
            <a:off x="7145455" y="3297146"/>
            <a:ext cx="1965953" cy="1822444"/>
          </a:xfrm>
          <a:prstGeom prst="rect">
            <a:avLst/>
          </a:prstGeom>
        </p:spPr>
      </p:pic>
      <p:pic>
        <p:nvPicPr>
          <p:cNvPr id="18" name="Picture 17" descr="A picture containing text, cellphone&#10;&#10;Description automatically generated">
            <a:extLst>
              <a:ext uri="{FF2B5EF4-FFF2-40B4-BE49-F238E27FC236}">
                <a16:creationId xmlns:a16="http://schemas.microsoft.com/office/drawing/2014/main" id="{A4C3A235-C05A-84C1-894E-26C0E326E53B}"/>
              </a:ext>
            </a:extLst>
          </p:cNvPr>
          <p:cNvPicPr>
            <a:picLocks noChangeAspect="1"/>
          </p:cNvPicPr>
          <p:nvPr/>
        </p:nvPicPr>
        <p:blipFill>
          <a:blip r:embed="rId5"/>
          <a:stretch>
            <a:fillRect/>
          </a:stretch>
        </p:blipFill>
        <p:spPr>
          <a:xfrm>
            <a:off x="5698271" y="4581128"/>
            <a:ext cx="1510934" cy="1942210"/>
          </a:xfrm>
          <a:prstGeom prst="rect">
            <a:avLst/>
          </a:prstGeom>
        </p:spPr>
      </p:pic>
      <p:sp>
        <p:nvSpPr>
          <p:cNvPr id="20" name="TextBox 19">
            <a:extLst>
              <a:ext uri="{FF2B5EF4-FFF2-40B4-BE49-F238E27FC236}">
                <a16:creationId xmlns:a16="http://schemas.microsoft.com/office/drawing/2014/main" id="{3AA82471-25F9-6BC7-C014-271590710608}"/>
              </a:ext>
            </a:extLst>
          </p:cNvPr>
          <p:cNvSpPr txBox="1"/>
          <p:nvPr/>
        </p:nvSpPr>
        <p:spPr>
          <a:xfrm>
            <a:off x="7183327" y="4750258"/>
            <a:ext cx="1890261" cy="369332"/>
          </a:xfrm>
          <a:prstGeom prst="rect">
            <a:avLst/>
          </a:prstGeom>
          <a:noFill/>
        </p:spPr>
        <p:txBody>
          <a:bodyPr wrap="none" rtlCol="0">
            <a:spAutoFit/>
          </a:bodyPr>
          <a:lstStyle/>
          <a:p>
            <a:r>
              <a:rPr lang="en-US" dirty="0">
                <a:solidFill>
                  <a:srgbClr val="FFCC00"/>
                </a:solidFill>
              </a:rPr>
              <a:t>Fronius Readout</a:t>
            </a:r>
          </a:p>
        </p:txBody>
      </p:sp>
    </p:spTree>
    <p:extLst>
      <p:ext uri="{BB962C8B-B14F-4D97-AF65-F5344CB8AC3E}">
        <p14:creationId xmlns:p14="http://schemas.microsoft.com/office/powerpoint/2010/main" val="1729285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29B-D45A-4E65-A632-90456CE83F13}"/>
              </a:ext>
            </a:extLst>
          </p:cNvPr>
          <p:cNvSpPr>
            <a:spLocks noGrp="1"/>
          </p:cNvSpPr>
          <p:nvPr>
            <p:ph type="title"/>
          </p:nvPr>
        </p:nvSpPr>
        <p:spPr>
          <a:xfrm>
            <a:off x="611999" y="153874"/>
            <a:ext cx="8123675" cy="720000"/>
          </a:xfrm>
        </p:spPr>
        <p:txBody>
          <a:bodyPr/>
          <a:lstStyle/>
          <a:p>
            <a:r>
              <a:rPr lang="en-US" dirty="0"/>
              <a:t>WBS 302.4.02: Achievements Since </a:t>
            </a:r>
            <a:r>
              <a:rPr lang="en-US" dirty="0" err="1"/>
              <a:t>Rebaseline</a:t>
            </a:r>
            <a:endParaRPr lang="en-US" dirty="0"/>
          </a:p>
        </p:txBody>
      </p:sp>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14</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61154" y="852842"/>
            <a:ext cx="8459318" cy="381186"/>
          </a:xfrm>
        </p:spPr>
        <p:txBody>
          <a:bodyPr>
            <a:noAutofit/>
          </a:bodyPr>
          <a:lstStyle/>
          <a:p>
            <a:r>
              <a:rPr lang="en-US" sz="2400" dirty="0"/>
              <a:t>Lessons Learned &amp; Achievements</a:t>
            </a:r>
          </a:p>
          <a:p>
            <a:pPr lvl="1"/>
            <a:r>
              <a:rPr lang="en-US" sz="2000" dirty="0"/>
              <a:t>Beam Tube flare flange weld tooling </a:t>
            </a:r>
          </a:p>
          <a:p>
            <a:pPr lvl="2"/>
            <a:r>
              <a:rPr lang="en-US" sz="1600" dirty="0"/>
              <a:t>used to draw away heat &amp; minimize weld distortion during welding of  the beam tube</a:t>
            </a:r>
          </a:p>
          <a:p>
            <a:pPr lvl="1"/>
            <a:r>
              <a:rPr lang="en-US" sz="2000" dirty="0"/>
              <a:t>Heat exchanger installation &amp; gauges used to verify clearance through magnets during fabrication</a:t>
            </a:r>
          </a:p>
          <a:p>
            <a:pPr lvl="1"/>
            <a:r>
              <a:rPr lang="en-US" sz="2000" dirty="0"/>
              <a:t>CERN RTD Mounting</a:t>
            </a:r>
          </a:p>
          <a:p>
            <a:pPr lvl="2"/>
            <a:r>
              <a:rPr lang="en-US" sz="1600" dirty="0"/>
              <a:t>Magnets provided to FNAL with pre-drilled mounting holes for RTD’s</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7" name="Picture 6" descr="A pair of sunglasses on a car&#10;&#10;Description automatically generated with low confidence">
            <a:extLst>
              <a:ext uri="{FF2B5EF4-FFF2-40B4-BE49-F238E27FC236}">
                <a16:creationId xmlns:a16="http://schemas.microsoft.com/office/drawing/2014/main" id="{4AAFFDEE-9C76-C8FA-BBDB-46E5960C7C39}"/>
              </a:ext>
            </a:extLst>
          </p:cNvPr>
          <p:cNvPicPr>
            <a:picLocks noChangeAspect="1"/>
          </p:cNvPicPr>
          <p:nvPr/>
        </p:nvPicPr>
        <p:blipFill rotWithShape="1">
          <a:blip r:embed="rId3"/>
          <a:srcRect t="9051" b="6874"/>
          <a:stretch/>
        </p:blipFill>
        <p:spPr>
          <a:xfrm>
            <a:off x="6102000" y="3501008"/>
            <a:ext cx="2594759" cy="2908750"/>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BE585D37-409A-9029-78AD-E6E55FADA555}"/>
              </a:ext>
            </a:extLst>
          </p:cNvPr>
          <p:cNvPicPr>
            <a:picLocks noChangeAspect="1"/>
          </p:cNvPicPr>
          <p:nvPr/>
        </p:nvPicPr>
        <p:blipFill>
          <a:blip r:embed="rId4"/>
          <a:stretch>
            <a:fillRect/>
          </a:stretch>
        </p:blipFill>
        <p:spPr>
          <a:xfrm>
            <a:off x="465489" y="3567856"/>
            <a:ext cx="5025063" cy="2597448"/>
          </a:xfrm>
          <a:prstGeom prst="rect">
            <a:avLst/>
          </a:prstGeom>
        </p:spPr>
      </p:pic>
      <p:sp>
        <p:nvSpPr>
          <p:cNvPr id="10" name="TextBox 9">
            <a:extLst>
              <a:ext uri="{FF2B5EF4-FFF2-40B4-BE49-F238E27FC236}">
                <a16:creationId xmlns:a16="http://schemas.microsoft.com/office/drawing/2014/main" id="{9DCEDC54-C84B-7A85-947B-BE47125500FE}"/>
              </a:ext>
            </a:extLst>
          </p:cNvPr>
          <p:cNvSpPr txBox="1"/>
          <p:nvPr/>
        </p:nvSpPr>
        <p:spPr>
          <a:xfrm>
            <a:off x="6238196" y="3563724"/>
            <a:ext cx="2497479" cy="369332"/>
          </a:xfrm>
          <a:prstGeom prst="rect">
            <a:avLst/>
          </a:prstGeom>
          <a:noFill/>
        </p:spPr>
        <p:txBody>
          <a:bodyPr wrap="none" rtlCol="0">
            <a:spAutoFit/>
          </a:bodyPr>
          <a:lstStyle/>
          <a:p>
            <a:r>
              <a:rPr lang="en-US" dirty="0">
                <a:solidFill>
                  <a:srgbClr val="FFCC00"/>
                </a:solidFill>
              </a:rPr>
              <a:t>CERN RTD’s Mounted</a:t>
            </a:r>
          </a:p>
        </p:txBody>
      </p:sp>
      <p:sp>
        <p:nvSpPr>
          <p:cNvPr id="11" name="TextBox 10">
            <a:extLst>
              <a:ext uri="{FF2B5EF4-FFF2-40B4-BE49-F238E27FC236}">
                <a16:creationId xmlns:a16="http://schemas.microsoft.com/office/drawing/2014/main" id="{15A43E7E-BCEB-69DF-3DA5-5700DBB10C66}"/>
              </a:ext>
            </a:extLst>
          </p:cNvPr>
          <p:cNvSpPr txBox="1"/>
          <p:nvPr/>
        </p:nvSpPr>
        <p:spPr>
          <a:xfrm>
            <a:off x="1684983" y="5787226"/>
            <a:ext cx="2912016" cy="369332"/>
          </a:xfrm>
          <a:prstGeom prst="rect">
            <a:avLst/>
          </a:prstGeom>
          <a:noFill/>
        </p:spPr>
        <p:txBody>
          <a:bodyPr wrap="none" rtlCol="0">
            <a:spAutoFit/>
          </a:bodyPr>
          <a:lstStyle/>
          <a:p>
            <a:r>
              <a:rPr lang="en-US" dirty="0">
                <a:solidFill>
                  <a:srgbClr val="FFCC00"/>
                </a:solidFill>
              </a:rPr>
              <a:t>Welding Heat Sink Fixture</a:t>
            </a:r>
          </a:p>
        </p:txBody>
      </p:sp>
    </p:spTree>
    <p:extLst>
      <p:ext uri="{BB962C8B-B14F-4D97-AF65-F5344CB8AC3E}">
        <p14:creationId xmlns:p14="http://schemas.microsoft.com/office/powerpoint/2010/main" val="3456200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29B-D45A-4E65-A632-90456CE83F13}"/>
              </a:ext>
            </a:extLst>
          </p:cNvPr>
          <p:cNvSpPr>
            <a:spLocks noGrp="1"/>
          </p:cNvSpPr>
          <p:nvPr>
            <p:ph type="title"/>
          </p:nvPr>
        </p:nvSpPr>
        <p:spPr>
          <a:xfrm>
            <a:off x="612000" y="153874"/>
            <a:ext cx="8074800" cy="720000"/>
          </a:xfrm>
        </p:spPr>
        <p:txBody>
          <a:bodyPr/>
          <a:lstStyle/>
          <a:p>
            <a:r>
              <a:rPr lang="en-US" dirty="0"/>
              <a:t>WBS 302.4.02: Achievements Since </a:t>
            </a:r>
            <a:r>
              <a:rPr lang="en-US" dirty="0" err="1"/>
              <a:t>Rebaseline</a:t>
            </a:r>
            <a:endParaRPr lang="en-US" dirty="0"/>
          </a:p>
        </p:txBody>
      </p:sp>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15</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61154" y="852842"/>
            <a:ext cx="8685646" cy="2975685"/>
          </a:xfrm>
        </p:spPr>
        <p:txBody>
          <a:bodyPr>
            <a:noAutofit/>
          </a:bodyPr>
          <a:lstStyle/>
          <a:p>
            <a:r>
              <a:rPr lang="en-US" sz="2400" dirty="0"/>
              <a:t>Lessons Learned &amp; Achievements</a:t>
            </a:r>
          </a:p>
          <a:p>
            <a:pPr lvl="1"/>
            <a:r>
              <a:rPr lang="en-US" sz="2000" dirty="0"/>
              <a:t>Capillary tube – too many wires for tube diameter made it difficult to pull the wires through the 4 m long capillary causing the splice plug to be out of position in the cold mass tee.</a:t>
            </a:r>
          </a:p>
          <a:p>
            <a:pPr lvl="2"/>
            <a:r>
              <a:rPr lang="en-US" sz="1600" dirty="0"/>
              <a:t>Re-routed RTD instrumentation wires to reduce wire count in capillary tube.</a:t>
            </a:r>
          </a:p>
          <a:p>
            <a:pPr lvl="2"/>
            <a:r>
              <a:rPr lang="en-US" sz="1600" dirty="0"/>
              <a:t>Developed 3D printed tools to aid in wire alignment and wire pulling through the capillary tube.</a:t>
            </a:r>
          </a:p>
          <a:p>
            <a:pPr lvl="2"/>
            <a:r>
              <a:rPr lang="en-US" sz="1600" dirty="0"/>
              <a:t>Improved the wire splice robustness using barrel splice design, DocDb-4974.</a:t>
            </a:r>
          </a:p>
          <a:p>
            <a:pPr lvl="2"/>
            <a:r>
              <a:rPr lang="en-US" sz="1600" dirty="0"/>
              <a:t>Adopted CERN’s water hipot procedure to test wire insulation integrity. </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grpSp>
        <p:nvGrpSpPr>
          <p:cNvPr id="12" name="Group 11">
            <a:extLst>
              <a:ext uri="{FF2B5EF4-FFF2-40B4-BE49-F238E27FC236}">
                <a16:creationId xmlns:a16="http://schemas.microsoft.com/office/drawing/2014/main" id="{FA2B3367-FBDB-AE40-5295-2A5B9F29D383}"/>
              </a:ext>
            </a:extLst>
          </p:cNvPr>
          <p:cNvGrpSpPr/>
          <p:nvPr/>
        </p:nvGrpSpPr>
        <p:grpSpPr>
          <a:xfrm>
            <a:off x="425875" y="4358636"/>
            <a:ext cx="2705965" cy="1789958"/>
            <a:chOff x="361154" y="3839068"/>
            <a:chExt cx="3316411" cy="1944216"/>
          </a:xfrm>
        </p:grpSpPr>
        <p:pic>
          <p:nvPicPr>
            <p:cNvPr id="6" name="Content Placeholder 5">
              <a:extLst>
                <a:ext uri="{FF2B5EF4-FFF2-40B4-BE49-F238E27FC236}">
                  <a16:creationId xmlns:a16="http://schemas.microsoft.com/office/drawing/2014/main" id="{F024A98D-3508-2260-FF1B-1B99DF8F9FFD}"/>
                </a:ext>
              </a:extLst>
            </p:cNvPr>
            <p:cNvPicPr>
              <a:picLocks noChangeAspect="1"/>
            </p:cNvPicPr>
            <p:nvPr/>
          </p:nvPicPr>
          <p:blipFill rotWithShape="1">
            <a:blip r:embed="rId3"/>
            <a:srcRect l="-934" t="24490" r="10905" b="35889"/>
            <a:stretch/>
          </p:blipFill>
          <p:spPr>
            <a:xfrm>
              <a:off x="361154" y="3839068"/>
              <a:ext cx="3316411" cy="1944216"/>
            </a:xfrm>
            <a:prstGeom prst="rect">
              <a:avLst/>
            </a:prstGeom>
          </p:spPr>
        </p:pic>
        <p:sp>
          <p:nvSpPr>
            <p:cNvPr id="8" name="TextBox 7">
              <a:extLst>
                <a:ext uri="{FF2B5EF4-FFF2-40B4-BE49-F238E27FC236}">
                  <a16:creationId xmlns:a16="http://schemas.microsoft.com/office/drawing/2014/main" id="{B0355BD8-63D3-4ACB-C19D-20BD69FB1E74}"/>
                </a:ext>
              </a:extLst>
            </p:cNvPr>
            <p:cNvSpPr txBox="1"/>
            <p:nvPr/>
          </p:nvSpPr>
          <p:spPr>
            <a:xfrm>
              <a:off x="1912515" y="3911077"/>
              <a:ext cx="1584175" cy="401161"/>
            </a:xfrm>
            <a:prstGeom prst="rect">
              <a:avLst/>
            </a:prstGeom>
            <a:noFill/>
          </p:spPr>
          <p:txBody>
            <a:bodyPr wrap="square">
              <a:spAutoFit/>
            </a:bodyPr>
            <a:lstStyle/>
            <a:p>
              <a:pPr algn="ctr"/>
              <a:r>
                <a:rPr lang="en-US" dirty="0">
                  <a:solidFill>
                    <a:srgbClr val="FFCC00"/>
                  </a:solidFill>
                </a:rPr>
                <a:t>splice plug </a:t>
              </a:r>
            </a:p>
          </p:txBody>
        </p:sp>
      </p:grpSp>
      <p:pic>
        <p:nvPicPr>
          <p:cNvPr id="11" name="Picture 2">
            <a:extLst>
              <a:ext uri="{FF2B5EF4-FFF2-40B4-BE49-F238E27FC236}">
                <a16:creationId xmlns:a16="http://schemas.microsoft.com/office/drawing/2014/main" id="{62AA0308-98FD-82D8-D1E3-3B601ECBA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911" y="4728777"/>
            <a:ext cx="2070760" cy="208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A43733D5-D8FB-4982-0DA8-B2E06413B18F}"/>
              </a:ext>
            </a:extLst>
          </p:cNvPr>
          <p:cNvPicPr>
            <a:picLocks noChangeAspect="1"/>
          </p:cNvPicPr>
          <p:nvPr/>
        </p:nvPicPr>
        <p:blipFill rotWithShape="1">
          <a:blip r:embed="rId5">
            <a:extLst>
              <a:ext uri="{28A0092B-C50C-407E-A947-70E740481C1C}">
                <a14:useLocalDpi xmlns:a14="http://schemas.microsoft.com/office/drawing/2010/main" val="0"/>
              </a:ext>
            </a:extLst>
          </a:blip>
          <a:srcRect l="32668" t="3169" r="43280" b="7701"/>
          <a:stretch/>
        </p:blipFill>
        <p:spPr bwMode="auto">
          <a:xfrm rot="5400000">
            <a:off x="3937302" y="3269789"/>
            <a:ext cx="736111" cy="2045092"/>
          </a:xfrm>
          <a:prstGeom prst="rect">
            <a:avLst/>
          </a:prstGeom>
          <a:noFill/>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3869D8C1-D33F-E665-A897-7C3F4335AA32}"/>
              </a:ext>
            </a:extLst>
          </p:cNvPr>
          <p:cNvPicPr>
            <a:picLocks noChangeAspect="1"/>
          </p:cNvPicPr>
          <p:nvPr/>
        </p:nvPicPr>
        <p:blipFill>
          <a:blip r:embed="rId6"/>
          <a:stretch>
            <a:fillRect/>
          </a:stretch>
        </p:blipFill>
        <p:spPr>
          <a:xfrm>
            <a:off x="5517284" y="3849075"/>
            <a:ext cx="1265182" cy="1239467"/>
          </a:xfrm>
          <a:prstGeom prst="rect">
            <a:avLst/>
          </a:prstGeom>
        </p:spPr>
      </p:pic>
      <p:pic>
        <p:nvPicPr>
          <p:cNvPr id="18" name="Picture 17" descr="A picture containing text, ray&#10;&#10;Description automatically generated">
            <a:extLst>
              <a:ext uri="{FF2B5EF4-FFF2-40B4-BE49-F238E27FC236}">
                <a16:creationId xmlns:a16="http://schemas.microsoft.com/office/drawing/2014/main" id="{DF3C5D38-6CFA-F8CF-47CE-64AABD08A44F}"/>
              </a:ext>
            </a:extLst>
          </p:cNvPr>
          <p:cNvPicPr>
            <a:picLocks noChangeAspect="1"/>
          </p:cNvPicPr>
          <p:nvPr/>
        </p:nvPicPr>
        <p:blipFill rotWithShape="1">
          <a:blip r:embed="rId7"/>
          <a:srcRect l="18071" t="18751" r="20131" b="14487"/>
          <a:stretch/>
        </p:blipFill>
        <p:spPr>
          <a:xfrm>
            <a:off x="7399456" y="5147135"/>
            <a:ext cx="1209944" cy="1239467"/>
          </a:xfrm>
          <a:prstGeom prst="rect">
            <a:avLst/>
          </a:prstGeom>
        </p:spPr>
      </p:pic>
      <p:pic>
        <p:nvPicPr>
          <p:cNvPr id="23" name="Picture 22">
            <a:extLst>
              <a:ext uri="{FF2B5EF4-FFF2-40B4-BE49-F238E27FC236}">
                <a16:creationId xmlns:a16="http://schemas.microsoft.com/office/drawing/2014/main" id="{0691CE47-1656-A3B3-8239-7193776BF19E}"/>
              </a:ext>
            </a:extLst>
          </p:cNvPr>
          <p:cNvPicPr>
            <a:picLocks noChangeAspect="1"/>
          </p:cNvPicPr>
          <p:nvPr/>
        </p:nvPicPr>
        <p:blipFill>
          <a:blip r:embed="rId8"/>
          <a:stretch>
            <a:fillRect/>
          </a:stretch>
        </p:blipFill>
        <p:spPr>
          <a:xfrm>
            <a:off x="7025991" y="3845103"/>
            <a:ext cx="1733854" cy="1257755"/>
          </a:xfrm>
          <a:prstGeom prst="rect">
            <a:avLst/>
          </a:prstGeom>
        </p:spPr>
      </p:pic>
      <p:sp>
        <p:nvSpPr>
          <p:cNvPr id="24" name="TextBox 23">
            <a:extLst>
              <a:ext uri="{FF2B5EF4-FFF2-40B4-BE49-F238E27FC236}">
                <a16:creationId xmlns:a16="http://schemas.microsoft.com/office/drawing/2014/main" id="{D4BBC4DE-FF3D-E76E-7E0B-AE42A832E9CD}"/>
              </a:ext>
            </a:extLst>
          </p:cNvPr>
          <p:cNvSpPr txBox="1"/>
          <p:nvPr/>
        </p:nvSpPr>
        <p:spPr>
          <a:xfrm>
            <a:off x="5588202" y="5219398"/>
            <a:ext cx="1733854" cy="646331"/>
          </a:xfrm>
          <a:prstGeom prst="rect">
            <a:avLst/>
          </a:prstGeom>
          <a:solidFill>
            <a:schemeClr val="bg1">
              <a:lumMod val="65000"/>
            </a:schemeClr>
          </a:solidFill>
        </p:spPr>
        <p:txBody>
          <a:bodyPr wrap="square" rtlCol="0">
            <a:spAutoFit/>
          </a:bodyPr>
          <a:lstStyle/>
          <a:p>
            <a:r>
              <a:rPr lang="en-US" dirty="0">
                <a:solidFill>
                  <a:srgbClr val="FFCC00"/>
                </a:solidFill>
              </a:rPr>
              <a:t>3D printed tools for wires</a:t>
            </a:r>
          </a:p>
        </p:txBody>
      </p:sp>
      <p:sp>
        <p:nvSpPr>
          <p:cNvPr id="25" name="TextBox 24">
            <a:extLst>
              <a:ext uri="{FF2B5EF4-FFF2-40B4-BE49-F238E27FC236}">
                <a16:creationId xmlns:a16="http://schemas.microsoft.com/office/drawing/2014/main" id="{37E91E73-1EEB-F38D-9986-69CE449436F4}"/>
              </a:ext>
            </a:extLst>
          </p:cNvPr>
          <p:cNvSpPr txBox="1"/>
          <p:nvPr/>
        </p:nvSpPr>
        <p:spPr>
          <a:xfrm>
            <a:off x="3267911" y="3924279"/>
            <a:ext cx="1134353" cy="276999"/>
          </a:xfrm>
          <a:prstGeom prst="rect">
            <a:avLst/>
          </a:prstGeom>
          <a:noFill/>
        </p:spPr>
        <p:txBody>
          <a:bodyPr wrap="square" rtlCol="0">
            <a:spAutoFit/>
          </a:bodyPr>
          <a:lstStyle/>
          <a:p>
            <a:pPr algn="ctr"/>
            <a:r>
              <a:rPr lang="en-US" sz="1200" dirty="0">
                <a:solidFill>
                  <a:srgbClr val="FFCC00"/>
                </a:solidFill>
              </a:rPr>
              <a:t>Barrel Splice</a:t>
            </a:r>
          </a:p>
        </p:txBody>
      </p:sp>
      <p:sp>
        <p:nvSpPr>
          <p:cNvPr id="26" name="TextBox 25">
            <a:extLst>
              <a:ext uri="{FF2B5EF4-FFF2-40B4-BE49-F238E27FC236}">
                <a16:creationId xmlns:a16="http://schemas.microsoft.com/office/drawing/2014/main" id="{BBBD8998-D7A9-34BA-D253-38C2AF0F1C01}"/>
              </a:ext>
            </a:extLst>
          </p:cNvPr>
          <p:cNvSpPr txBox="1"/>
          <p:nvPr/>
        </p:nvSpPr>
        <p:spPr>
          <a:xfrm>
            <a:off x="3284198" y="6356350"/>
            <a:ext cx="1215794" cy="461665"/>
          </a:xfrm>
          <a:prstGeom prst="rect">
            <a:avLst/>
          </a:prstGeom>
          <a:noFill/>
        </p:spPr>
        <p:txBody>
          <a:bodyPr wrap="square" rtlCol="0">
            <a:spAutoFit/>
          </a:bodyPr>
          <a:lstStyle/>
          <a:p>
            <a:pPr algn="ctr"/>
            <a:r>
              <a:rPr lang="en-US" sz="1200" dirty="0">
                <a:solidFill>
                  <a:srgbClr val="FFCC00"/>
                </a:solidFill>
              </a:rPr>
              <a:t>Capillary Tube </a:t>
            </a:r>
          </a:p>
          <a:p>
            <a:pPr algn="ctr"/>
            <a:r>
              <a:rPr lang="en-US" sz="1200" dirty="0">
                <a:solidFill>
                  <a:srgbClr val="FFCC00"/>
                </a:solidFill>
              </a:rPr>
              <a:t>Water Hipot</a:t>
            </a:r>
          </a:p>
        </p:txBody>
      </p:sp>
    </p:spTree>
    <p:extLst>
      <p:ext uri="{BB962C8B-B14F-4D97-AF65-F5344CB8AC3E}">
        <p14:creationId xmlns:p14="http://schemas.microsoft.com/office/powerpoint/2010/main" val="1857749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29B-D45A-4E65-A632-90456CE83F13}"/>
              </a:ext>
            </a:extLst>
          </p:cNvPr>
          <p:cNvSpPr>
            <a:spLocks noGrp="1"/>
          </p:cNvSpPr>
          <p:nvPr>
            <p:ph type="title"/>
          </p:nvPr>
        </p:nvSpPr>
        <p:spPr>
          <a:xfrm>
            <a:off x="612000" y="153874"/>
            <a:ext cx="8074800" cy="720000"/>
          </a:xfrm>
        </p:spPr>
        <p:txBody>
          <a:bodyPr/>
          <a:lstStyle/>
          <a:p>
            <a:r>
              <a:rPr lang="en-US" dirty="0"/>
              <a:t>WBS 302.4.02: Achievements Since </a:t>
            </a:r>
            <a:r>
              <a:rPr lang="en-US" dirty="0" err="1"/>
              <a:t>Rebaseline</a:t>
            </a:r>
            <a:endParaRPr lang="en-US" dirty="0"/>
          </a:p>
        </p:txBody>
      </p:sp>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16</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61154" y="852842"/>
            <a:ext cx="8459318" cy="3224230"/>
          </a:xfrm>
        </p:spPr>
        <p:txBody>
          <a:bodyPr>
            <a:noAutofit/>
          </a:bodyPr>
          <a:lstStyle/>
          <a:p>
            <a:r>
              <a:rPr lang="en-US" sz="2400" dirty="0"/>
              <a:t>Lessons Learned &amp; Achievements</a:t>
            </a:r>
          </a:p>
          <a:p>
            <a:pPr lvl="1"/>
            <a:r>
              <a:rPr lang="en-US" sz="2000" dirty="0"/>
              <a:t>All 12 Q2 Bus Assemblies were completed &amp; shipped to CERN</a:t>
            </a:r>
          </a:p>
          <a:p>
            <a:pPr lvl="1"/>
            <a:r>
              <a:rPr lang="en-US" sz="2000" dirty="0"/>
              <a:t>Updated/Revised Traveler and Procedures</a:t>
            </a:r>
          </a:p>
          <a:p>
            <a:pPr lvl="1"/>
            <a:r>
              <a:rPr lang="en-US" sz="2000" dirty="0"/>
              <a:t>Cold Mass Rework Contingency Plan DocDB-5158</a:t>
            </a:r>
          </a:p>
          <a:p>
            <a:pPr lvl="2"/>
            <a:r>
              <a:rPr lang="en-US" sz="1600" dirty="0"/>
              <a:t>2023 Series Production Readiness Review Recommendation</a:t>
            </a:r>
          </a:p>
          <a:p>
            <a:pPr lvl="1"/>
            <a:r>
              <a:rPr lang="en-US" sz="2000" dirty="0"/>
              <a:t>Fully functional Second Alignment Station with added crane access and custom roller drives.</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7" name="Picture 6" descr="A picture containing building, indoor, floor&#10;&#10;Description automatically generated">
            <a:extLst>
              <a:ext uri="{FF2B5EF4-FFF2-40B4-BE49-F238E27FC236}">
                <a16:creationId xmlns:a16="http://schemas.microsoft.com/office/drawing/2014/main" id="{B847609C-0043-697D-5F7D-A3F75410363D}"/>
              </a:ext>
            </a:extLst>
          </p:cNvPr>
          <p:cNvPicPr>
            <a:picLocks noChangeAspect="1"/>
          </p:cNvPicPr>
          <p:nvPr/>
        </p:nvPicPr>
        <p:blipFill rotWithShape="1">
          <a:blip r:embed="rId3"/>
          <a:srcRect t="19551" r="21651" b="3932"/>
          <a:stretch/>
        </p:blipFill>
        <p:spPr>
          <a:xfrm>
            <a:off x="3930961" y="3068960"/>
            <a:ext cx="4529471" cy="3317641"/>
          </a:xfrm>
          <a:prstGeom prst="rect">
            <a:avLst/>
          </a:prstGeom>
        </p:spPr>
      </p:pic>
      <p:sp>
        <p:nvSpPr>
          <p:cNvPr id="6" name="TextBox 5">
            <a:extLst>
              <a:ext uri="{FF2B5EF4-FFF2-40B4-BE49-F238E27FC236}">
                <a16:creationId xmlns:a16="http://schemas.microsoft.com/office/drawing/2014/main" id="{51D54B73-934E-804C-8AA4-3AB4C0E107F4}"/>
              </a:ext>
            </a:extLst>
          </p:cNvPr>
          <p:cNvSpPr txBox="1"/>
          <p:nvPr/>
        </p:nvSpPr>
        <p:spPr>
          <a:xfrm>
            <a:off x="3923928" y="5877272"/>
            <a:ext cx="2912016" cy="369332"/>
          </a:xfrm>
          <a:prstGeom prst="rect">
            <a:avLst/>
          </a:prstGeom>
          <a:noFill/>
        </p:spPr>
        <p:txBody>
          <a:bodyPr wrap="none" rtlCol="0">
            <a:spAutoFit/>
          </a:bodyPr>
          <a:lstStyle/>
          <a:p>
            <a:r>
              <a:rPr lang="en-US" dirty="0">
                <a:solidFill>
                  <a:srgbClr val="FFCC00"/>
                </a:solidFill>
              </a:rPr>
              <a:t>Second Alignment Station </a:t>
            </a:r>
          </a:p>
        </p:txBody>
      </p:sp>
    </p:spTree>
    <p:extLst>
      <p:ext uri="{BB962C8B-B14F-4D97-AF65-F5344CB8AC3E}">
        <p14:creationId xmlns:p14="http://schemas.microsoft.com/office/powerpoint/2010/main" val="2531658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29B-D45A-4E65-A632-90456CE83F13}"/>
              </a:ext>
            </a:extLst>
          </p:cNvPr>
          <p:cNvSpPr>
            <a:spLocks noGrp="1"/>
          </p:cNvSpPr>
          <p:nvPr>
            <p:ph type="title"/>
          </p:nvPr>
        </p:nvSpPr>
        <p:spPr>
          <a:xfrm>
            <a:off x="612000" y="153874"/>
            <a:ext cx="7920000" cy="720000"/>
          </a:xfrm>
        </p:spPr>
        <p:txBody>
          <a:bodyPr/>
          <a:lstStyle/>
          <a:p>
            <a:r>
              <a:rPr lang="en-US" dirty="0"/>
              <a:t>WBS 302.4.02: Procurement</a:t>
            </a:r>
          </a:p>
        </p:txBody>
      </p:sp>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17</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#4</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61154" y="852841"/>
            <a:ext cx="8459318" cy="3504101"/>
          </a:xfrm>
        </p:spPr>
        <p:txBody>
          <a:bodyPr>
            <a:noAutofit/>
          </a:bodyPr>
          <a:lstStyle/>
          <a:p>
            <a:r>
              <a:rPr lang="en-US" sz="2200" dirty="0"/>
              <a:t>Production Components procured</a:t>
            </a:r>
          </a:p>
          <a:p>
            <a:pPr lvl="1"/>
            <a:r>
              <a:rPr lang="en-US" sz="2000" dirty="0"/>
              <a:t>Formed &amp; machined He shells</a:t>
            </a:r>
          </a:p>
          <a:p>
            <a:pPr lvl="2"/>
            <a:r>
              <a:rPr lang="en-US" sz="1600" dirty="0"/>
              <a:t>Shell forming &amp; machining is provided by an FNAL outside vendor. </a:t>
            </a:r>
          </a:p>
          <a:p>
            <a:pPr lvl="2"/>
            <a:r>
              <a:rPr lang="en-US" sz="1600" dirty="0"/>
              <a:t>Forming up to LMQXFA-10 is complete. </a:t>
            </a:r>
          </a:p>
          <a:p>
            <a:pPr lvl="2"/>
            <a:r>
              <a:rPr lang="en-US" sz="1600" dirty="0"/>
              <a:t>Machining up to LMQXFA-05 is received and in QC inspection process. LMQXFA-06 is presently being machined.</a:t>
            </a:r>
          </a:p>
          <a:p>
            <a:pPr lvl="1"/>
            <a:r>
              <a:rPr lang="en-US" sz="2000" dirty="0"/>
              <a:t>Backing Strips machined complete and in storage.</a:t>
            </a:r>
          </a:p>
          <a:p>
            <a:pPr lvl="1"/>
            <a:r>
              <a:rPr lang="en-US" sz="2000" dirty="0"/>
              <a:t>Tack Blocks – all items received/inspected &amp; in storage.</a:t>
            </a:r>
          </a:p>
          <a:p>
            <a:pPr lvl="1"/>
            <a:r>
              <a:rPr lang="en-US" sz="2000" dirty="0"/>
              <a:t>Lower Saddles (Cryostat interface) – Received. Subset of parts rejected and reworked to drawing requirements. </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graphicFrame>
        <p:nvGraphicFramePr>
          <p:cNvPr id="6" name="Chart 5">
            <a:extLst>
              <a:ext uri="{FF2B5EF4-FFF2-40B4-BE49-F238E27FC236}">
                <a16:creationId xmlns:a16="http://schemas.microsoft.com/office/drawing/2014/main" id="{9A2FA6EF-CFB3-46AE-A50A-A22335FE415B}"/>
              </a:ext>
            </a:extLst>
          </p:cNvPr>
          <p:cNvGraphicFramePr>
            <a:graphicFrameLocks/>
          </p:cNvGraphicFramePr>
          <p:nvPr>
            <p:extLst>
              <p:ext uri="{D42A27DB-BD31-4B8C-83A1-F6EECF244321}">
                <p14:modId xmlns:p14="http://schemas.microsoft.com/office/powerpoint/2010/main" val="3141764077"/>
              </p:ext>
            </p:extLst>
          </p:nvPr>
        </p:nvGraphicFramePr>
        <p:xfrm>
          <a:off x="3740448" y="4221088"/>
          <a:ext cx="2952328" cy="2078986"/>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B5FADA72-E0E4-5C5B-3680-44202F8FDF18}"/>
              </a:ext>
            </a:extLst>
          </p:cNvPr>
          <p:cNvPicPr>
            <a:picLocks noChangeAspect="1"/>
          </p:cNvPicPr>
          <p:nvPr/>
        </p:nvPicPr>
        <p:blipFill>
          <a:blip r:embed="rId4"/>
          <a:stretch>
            <a:fillRect/>
          </a:stretch>
        </p:blipFill>
        <p:spPr>
          <a:xfrm>
            <a:off x="6153869" y="5085184"/>
            <a:ext cx="1514475" cy="542925"/>
          </a:xfrm>
          <a:prstGeom prst="rect">
            <a:avLst/>
          </a:prstGeom>
        </p:spPr>
      </p:pic>
      <p:sp>
        <p:nvSpPr>
          <p:cNvPr id="8" name="TextBox 7">
            <a:extLst>
              <a:ext uri="{FF2B5EF4-FFF2-40B4-BE49-F238E27FC236}">
                <a16:creationId xmlns:a16="http://schemas.microsoft.com/office/drawing/2014/main" id="{3F356A4B-FCAA-E2DB-654C-D782749EA30B}"/>
              </a:ext>
            </a:extLst>
          </p:cNvPr>
          <p:cNvSpPr txBox="1"/>
          <p:nvPr/>
        </p:nvSpPr>
        <p:spPr>
          <a:xfrm>
            <a:off x="230052" y="4585191"/>
            <a:ext cx="4485963" cy="1397306"/>
          </a:xfrm>
          <a:prstGeom prst="rect">
            <a:avLst/>
          </a:prstGeom>
          <a:noFill/>
        </p:spPr>
        <p:txBody>
          <a:bodyPr wrap="square" rtlCol="0">
            <a:spAutoFit/>
          </a:bodyPr>
          <a:lstStyle/>
          <a:p>
            <a:pPr marL="742950" marR="0" lvl="1" indent="-28575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r>
              <a:rPr kumimoji="0" lang="en-US" sz="2000" b="0" i="0" u="none" strike="noStrike" kern="1200" cap="none" spc="0" normalizeH="0" baseline="0" noProof="0" dirty="0">
                <a:ln>
                  <a:noFill/>
                </a:ln>
                <a:solidFill>
                  <a:srgbClr val="5A5A5A"/>
                </a:solidFill>
                <a:effectLst/>
                <a:uLnTx/>
                <a:uFillTx/>
                <a:latin typeface="Arial"/>
                <a:ea typeface="+mn-ea"/>
                <a:cs typeface="+mn-cs"/>
              </a:rPr>
              <a:t>Not Ordered Yet</a:t>
            </a:r>
          </a:p>
          <a:p>
            <a:pPr marL="1257300" lvl="2" indent="-342900">
              <a:spcBef>
                <a:spcPct val="20000"/>
              </a:spcBef>
              <a:buClr>
                <a:srgbClr val="FB963C"/>
              </a:buClr>
              <a:buFont typeface="Wingdings" panose="05000000000000000000" pitchFamily="2" charset="2"/>
              <a:buChar char="§"/>
              <a:defRPr/>
            </a:pPr>
            <a:r>
              <a:rPr lang="en-US" dirty="0">
                <a:solidFill>
                  <a:srgbClr val="5A5A5A"/>
                </a:solidFill>
                <a:latin typeface="Arial"/>
              </a:rPr>
              <a:t>UT weld testing</a:t>
            </a:r>
          </a:p>
          <a:p>
            <a:pPr marL="1257300" lvl="2" indent="-342900">
              <a:spcBef>
                <a:spcPct val="20000"/>
              </a:spcBef>
              <a:buClr>
                <a:srgbClr val="FB963C"/>
              </a:buClr>
              <a:buFont typeface="Wingdings" panose="05000000000000000000" pitchFamily="2" charset="2"/>
              <a:buChar char="§"/>
              <a:defRPr/>
            </a:pPr>
            <a:r>
              <a:rPr lang="en-US" dirty="0">
                <a:solidFill>
                  <a:srgbClr val="5A5A5A"/>
                </a:solidFill>
                <a:latin typeface="Arial"/>
              </a:rPr>
              <a:t>Balance of forming shells</a:t>
            </a:r>
          </a:p>
          <a:p>
            <a:pPr marL="1257300" lvl="2" indent="-342900">
              <a:spcBef>
                <a:spcPct val="20000"/>
              </a:spcBef>
              <a:buClr>
                <a:srgbClr val="FB963C"/>
              </a:buClr>
              <a:buFont typeface="Wingdings" panose="05000000000000000000" pitchFamily="2" charset="2"/>
              <a:buChar char="§"/>
              <a:defRPr/>
            </a:pPr>
            <a:r>
              <a:rPr kumimoji="0" lang="en-US" b="0" i="0" u="none" strike="noStrike" kern="1200" cap="none" spc="0" normalizeH="0" baseline="0" noProof="0" dirty="0">
                <a:ln>
                  <a:noFill/>
                </a:ln>
                <a:solidFill>
                  <a:srgbClr val="5A5A5A"/>
                </a:solidFill>
                <a:effectLst/>
                <a:uLnTx/>
                <a:uFillTx/>
                <a:latin typeface="Arial"/>
                <a:ea typeface="+mn-ea"/>
                <a:cs typeface="+mn-cs"/>
              </a:rPr>
              <a:t>Shop floor </a:t>
            </a:r>
            <a:r>
              <a:rPr lang="en-US" dirty="0">
                <a:solidFill>
                  <a:srgbClr val="5A5A5A"/>
                </a:solidFill>
                <a:latin typeface="Arial"/>
              </a:rPr>
              <a:t>consumables</a:t>
            </a:r>
          </a:p>
        </p:txBody>
      </p:sp>
    </p:spTree>
    <p:extLst>
      <p:ext uri="{BB962C8B-B14F-4D97-AF65-F5344CB8AC3E}">
        <p14:creationId xmlns:p14="http://schemas.microsoft.com/office/powerpoint/2010/main" val="2697227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2826-7833-D029-2184-3727EC828553}"/>
              </a:ext>
            </a:extLst>
          </p:cNvPr>
          <p:cNvSpPr>
            <a:spLocks noGrp="1"/>
          </p:cNvSpPr>
          <p:nvPr>
            <p:ph type="title"/>
          </p:nvPr>
        </p:nvSpPr>
        <p:spPr/>
        <p:txBody>
          <a:bodyPr/>
          <a:lstStyle/>
          <a:p>
            <a:r>
              <a:rPr lang="en-US" dirty="0"/>
              <a:t>WBS 302.4.02: Schedule</a:t>
            </a:r>
          </a:p>
        </p:txBody>
      </p:sp>
      <p:sp>
        <p:nvSpPr>
          <p:cNvPr id="3" name="Content Placeholder 2">
            <a:extLst>
              <a:ext uri="{FF2B5EF4-FFF2-40B4-BE49-F238E27FC236}">
                <a16:creationId xmlns:a16="http://schemas.microsoft.com/office/drawing/2014/main" id="{BFE05256-1C52-FBE5-9921-D59CE0D654C5}"/>
              </a:ext>
            </a:extLst>
          </p:cNvPr>
          <p:cNvSpPr>
            <a:spLocks noGrp="1"/>
          </p:cNvSpPr>
          <p:nvPr>
            <p:ph idx="1"/>
          </p:nvPr>
        </p:nvSpPr>
        <p:spPr>
          <a:xfrm>
            <a:off x="612000" y="836712"/>
            <a:ext cx="7920000" cy="1080120"/>
          </a:xfrm>
        </p:spPr>
        <p:txBody>
          <a:bodyPr>
            <a:noAutofit/>
          </a:bodyPr>
          <a:lstStyle/>
          <a:p>
            <a:pPr>
              <a:lnSpc>
                <a:spcPts val="1800"/>
              </a:lnSpc>
            </a:pPr>
            <a:r>
              <a:rPr lang="en-US" sz="1800" dirty="0"/>
              <a:t>The critical path runs through Cold Mass Assembly for production of the cold mass rework.</a:t>
            </a:r>
          </a:p>
          <a:p>
            <a:pPr>
              <a:lnSpc>
                <a:spcPts val="1900"/>
              </a:lnSpc>
            </a:pPr>
            <a:r>
              <a:rPr lang="en-US" sz="1800" dirty="0">
                <a:solidFill>
                  <a:srgbClr val="5A5A5A"/>
                </a:solidFill>
              </a:rPr>
              <a:t>Shift work &amp; overtime available for schedule recovery &amp; was used on capillary rework.</a:t>
            </a:r>
          </a:p>
        </p:txBody>
      </p:sp>
      <p:sp>
        <p:nvSpPr>
          <p:cNvPr id="4" name="Slide Number Placeholder 3">
            <a:extLst>
              <a:ext uri="{FF2B5EF4-FFF2-40B4-BE49-F238E27FC236}">
                <a16:creationId xmlns:a16="http://schemas.microsoft.com/office/drawing/2014/main" id="{298E321D-0F5B-3DB7-EEDC-66BB52054148}"/>
              </a:ext>
            </a:extLst>
          </p:cNvPr>
          <p:cNvSpPr>
            <a:spLocks noGrp="1"/>
          </p:cNvSpPr>
          <p:nvPr>
            <p:ph type="sldNum" sz="quarter" idx="12"/>
          </p:nvPr>
        </p:nvSpPr>
        <p:spPr/>
        <p:txBody>
          <a:bodyPr/>
          <a:lstStyle/>
          <a:p>
            <a:fld id="{BFDCA1C4-9514-7B4F-976F-D92F7E296653}" type="slidenum">
              <a:rPr lang="fr-FR" smtClean="0"/>
              <a:pPr/>
              <a:t>18</a:t>
            </a:fld>
            <a:endParaRPr lang="fr-FR" dirty="0"/>
          </a:p>
        </p:txBody>
      </p:sp>
      <p:sp>
        <p:nvSpPr>
          <p:cNvPr id="5" name="Footer Placeholder 4">
            <a:extLst>
              <a:ext uri="{FF2B5EF4-FFF2-40B4-BE49-F238E27FC236}">
                <a16:creationId xmlns:a16="http://schemas.microsoft.com/office/drawing/2014/main" id="{C419B8EC-D57F-828B-CE60-89FF3853DCA8}"/>
              </a:ext>
            </a:extLst>
          </p:cNvPr>
          <p:cNvSpPr>
            <a:spLocks noGrp="1"/>
          </p:cNvSpPr>
          <p:nvPr>
            <p:ph type="ftr" sz="quarter" idx="3"/>
          </p:nvPr>
        </p:nvSpPr>
        <p:spPr>
          <a:xfrm>
            <a:off x="2012357" y="6397914"/>
            <a:ext cx="6550800" cy="360000"/>
          </a:xfrm>
        </p:spPr>
        <p:txBody>
          <a:bodyPr/>
          <a:lstStyle/>
          <a:p>
            <a:r>
              <a:rPr lang="en-US"/>
              <a:t>HL-LHC AUP DOE IPR  – July 23rd–25th 2024</a:t>
            </a:r>
            <a:endParaRPr lang="en-US" dirty="0"/>
          </a:p>
        </p:txBody>
      </p:sp>
      <p:pic>
        <p:nvPicPr>
          <p:cNvPr id="8" name="Picture 7">
            <a:extLst>
              <a:ext uri="{FF2B5EF4-FFF2-40B4-BE49-F238E27FC236}">
                <a16:creationId xmlns:a16="http://schemas.microsoft.com/office/drawing/2014/main" id="{575BB893-BF59-E8B4-9ED3-FA2997CFA9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9" name="TextBox 8">
            <a:extLst>
              <a:ext uri="{FF2B5EF4-FFF2-40B4-BE49-F238E27FC236}">
                <a16:creationId xmlns:a16="http://schemas.microsoft.com/office/drawing/2014/main" id="{74560D82-C466-6CE5-750B-65D14C834F1E}"/>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10" name="Content Placeholder 21">
            <a:extLst>
              <a:ext uri="{FF2B5EF4-FFF2-40B4-BE49-F238E27FC236}">
                <a16:creationId xmlns:a16="http://schemas.microsoft.com/office/drawing/2014/main" id="{95965A9D-D491-638F-0370-E610B60A1BD1}"/>
              </a:ext>
            </a:extLst>
          </p:cNvPr>
          <p:cNvPicPr>
            <a:picLocks noChangeAspect="1"/>
          </p:cNvPicPr>
          <p:nvPr/>
        </p:nvPicPr>
        <p:blipFill>
          <a:blip r:embed="rId3"/>
          <a:stretch>
            <a:fillRect/>
          </a:stretch>
        </p:blipFill>
        <p:spPr>
          <a:xfrm>
            <a:off x="612775" y="1916832"/>
            <a:ext cx="7918450" cy="4326076"/>
          </a:xfrm>
          <a:prstGeom prst="rect">
            <a:avLst/>
          </a:prstGeom>
        </p:spPr>
      </p:pic>
    </p:spTree>
    <p:extLst>
      <p:ext uri="{BB962C8B-B14F-4D97-AF65-F5344CB8AC3E}">
        <p14:creationId xmlns:p14="http://schemas.microsoft.com/office/powerpoint/2010/main" val="103975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WBS 302.4.02: Milestones</a:t>
            </a:r>
          </a:p>
        </p:txBody>
      </p:sp>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a:xfrm>
            <a:off x="612000" y="2947392"/>
            <a:ext cx="7920000" cy="2713856"/>
          </a:xfrm>
        </p:spPr>
        <p:txBody>
          <a:bodyPr>
            <a:normAutofit fontScale="25000" lnSpcReduction="20000"/>
          </a:bodyPr>
          <a:lstStyle/>
          <a:p>
            <a:pPr>
              <a:lnSpc>
                <a:spcPct val="120000"/>
              </a:lnSpc>
            </a:pPr>
            <a:r>
              <a:rPr lang="en-US" sz="8000" dirty="0"/>
              <a:t>T2 milestone slipped with delays in CM fabrication major impacts:</a:t>
            </a:r>
          </a:p>
          <a:p>
            <a:pPr lvl="1">
              <a:lnSpc>
                <a:spcPct val="120000"/>
              </a:lnSpc>
            </a:pPr>
            <a:r>
              <a:rPr lang="en-US" sz="6400" dirty="0"/>
              <a:t>Shell machining – 8 week of delay</a:t>
            </a:r>
          </a:p>
          <a:p>
            <a:pPr lvl="1">
              <a:lnSpc>
                <a:spcPct val="120000"/>
              </a:lnSpc>
            </a:pPr>
            <a:r>
              <a:rPr lang="en-US" sz="6400" dirty="0"/>
              <a:t>Inspection table alignment issue – 5 weeks of delay</a:t>
            </a:r>
          </a:p>
          <a:p>
            <a:pPr lvl="1">
              <a:lnSpc>
                <a:spcPct val="120000"/>
              </a:lnSpc>
            </a:pPr>
            <a:r>
              <a:rPr lang="en-US" sz="6400" dirty="0"/>
              <a:t>Instrumentation wiring installation (IFS capillary) – 6 weeks of delay</a:t>
            </a:r>
          </a:p>
          <a:p>
            <a:pPr lvl="1">
              <a:lnSpc>
                <a:spcPct val="120000"/>
              </a:lnSpc>
            </a:pPr>
            <a:r>
              <a:rPr lang="en-US" sz="6400" dirty="0"/>
              <a:t>More stringent visual inspection and weld repair – 1 week of delay</a:t>
            </a:r>
          </a:p>
          <a:p>
            <a:pPr>
              <a:lnSpc>
                <a:spcPct val="120000"/>
              </a:lnSpc>
            </a:pPr>
            <a:endParaRPr lang="en-US" sz="4500" dirty="0"/>
          </a:p>
          <a:p>
            <a:pPr>
              <a:lnSpc>
                <a:spcPct val="120000"/>
              </a:lnSpc>
            </a:pPr>
            <a:r>
              <a:rPr lang="en-US" sz="8000" dirty="0"/>
              <a:t>External Milestone achieved, but some components were found damaged; replacement parts are on the way in coordination with CERN.</a:t>
            </a:r>
          </a:p>
          <a:p>
            <a:endParaRPr lang="en-US" sz="8000" dirty="0"/>
          </a:p>
          <a:p>
            <a:endParaRPr lang="en-US" dirty="0"/>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19</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graphicFrame>
        <p:nvGraphicFramePr>
          <p:cNvPr id="8" name="Table 8">
            <a:extLst>
              <a:ext uri="{FF2B5EF4-FFF2-40B4-BE49-F238E27FC236}">
                <a16:creationId xmlns:a16="http://schemas.microsoft.com/office/drawing/2014/main" id="{FE314BE8-8247-FE3D-467E-0B3DF86C069E}"/>
              </a:ext>
            </a:extLst>
          </p:cNvPr>
          <p:cNvGraphicFramePr>
            <a:graphicFrameLocks noGrp="1"/>
          </p:cNvGraphicFramePr>
          <p:nvPr>
            <p:extLst>
              <p:ext uri="{D42A27DB-BD31-4B8C-83A1-F6EECF244321}">
                <p14:modId xmlns:p14="http://schemas.microsoft.com/office/powerpoint/2010/main" val="2922517750"/>
              </p:ext>
            </p:extLst>
          </p:nvPr>
        </p:nvGraphicFramePr>
        <p:xfrm>
          <a:off x="529648" y="1115576"/>
          <a:ext cx="8074800" cy="1737360"/>
        </p:xfrm>
        <a:graphic>
          <a:graphicData uri="http://schemas.openxmlformats.org/drawingml/2006/table">
            <a:tbl>
              <a:tblPr firstRow="1" bandRow="1">
                <a:tableStyleId>{5C22544A-7EE6-4342-B048-85BDC9FD1C3A}</a:tableStyleId>
              </a:tblPr>
              <a:tblGrid>
                <a:gridCol w="1345800">
                  <a:extLst>
                    <a:ext uri="{9D8B030D-6E8A-4147-A177-3AD203B41FA5}">
                      <a16:colId xmlns:a16="http://schemas.microsoft.com/office/drawing/2014/main" val="957900641"/>
                    </a:ext>
                  </a:extLst>
                </a:gridCol>
                <a:gridCol w="1908540">
                  <a:extLst>
                    <a:ext uri="{9D8B030D-6E8A-4147-A177-3AD203B41FA5}">
                      <a16:colId xmlns:a16="http://schemas.microsoft.com/office/drawing/2014/main" val="2803887268"/>
                    </a:ext>
                  </a:extLst>
                </a:gridCol>
                <a:gridCol w="1008112">
                  <a:extLst>
                    <a:ext uri="{9D8B030D-6E8A-4147-A177-3AD203B41FA5}">
                      <a16:colId xmlns:a16="http://schemas.microsoft.com/office/drawing/2014/main" val="490790509"/>
                    </a:ext>
                  </a:extLst>
                </a:gridCol>
                <a:gridCol w="1296144">
                  <a:extLst>
                    <a:ext uri="{9D8B030D-6E8A-4147-A177-3AD203B41FA5}">
                      <a16:colId xmlns:a16="http://schemas.microsoft.com/office/drawing/2014/main" val="1300560637"/>
                    </a:ext>
                  </a:extLst>
                </a:gridCol>
                <a:gridCol w="1368152">
                  <a:extLst>
                    <a:ext uri="{9D8B030D-6E8A-4147-A177-3AD203B41FA5}">
                      <a16:colId xmlns:a16="http://schemas.microsoft.com/office/drawing/2014/main" val="160759533"/>
                    </a:ext>
                  </a:extLst>
                </a:gridCol>
                <a:gridCol w="1148052">
                  <a:extLst>
                    <a:ext uri="{9D8B030D-6E8A-4147-A177-3AD203B41FA5}">
                      <a16:colId xmlns:a16="http://schemas.microsoft.com/office/drawing/2014/main" val="63362344"/>
                    </a:ext>
                  </a:extLst>
                </a:gridCol>
              </a:tblGrid>
              <a:tr h="370840">
                <a:tc>
                  <a:txBody>
                    <a:bodyPr/>
                    <a:lstStyle/>
                    <a:p>
                      <a:r>
                        <a:rPr lang="en-US" sz="1200" dirty="0"/>
                        <a:t>Activity ID</a:t>
                      </a:r>
                    </a:p>
                  </a:txBody>
                  <a:tcPr/>
                </a:tc>
                <a:tc>
                  <a:txBody>
                    <a:bodyPr/>
                    <a:lstStyle/>
                    <a:p>
                      <a:r>
                        <a:rPr lang="en-US" sz="1200" dirty="0"/>
                        <a:t>Milestone Name</a:t>
                      </a:r>
                    </a:p>
                  </a:txBody>
                  <a:tcPr/>
                </a:tc>
                <a:tc>
                  <a:txBody>
                    <a:bodyPr/>
                    <a:lstStyle/>
                    <a:p>
                      <a:r>
                        <a:rPr lang="en-US" sz="1200" dirty="0"/>
                        <a:t>PEP Date</a:t>
                      </a:r>
                    </a:p>
                  </a:txBody>
                  <a:tcPr/>
                </a:tc>
                <a:tc>
                  <a:txBody>
                    <a:bodyPr/>
                    <a:lstStyle/>
                    <a:p>
                      <a:r>
                        <a:rPr lang="en-US" sz="1200" dirty="0"/>
                        <a:t>Current Status Date</a:t>
                      </a:r>
                    </a:p>
                  </a:txBody>
                  <a:tcPr/>
                </a:tc>
                <a:tc>
                  <a:txBody>
                    <a:bodyPr/>
                    <a:lstStyle/>
                    <a:p>
                      <a:r>
                        <a:rPr lang="en-US" sz="1200" dirty="0"/>
                        <a:t>Difference (calendar days)</a:t>
                      </a:r>
                    </a:p>
                  </a:txBody>
                  <a:tcPr/>
                </a:tc>
                <a:tc>
                  <a:txBody>
                    <a:bodyPr/>
                    <a:lstStyle/>
                    <a:p>
                      <a:r>
                        <a:rPr lang="en-US" sz="1200" dirty="0"/>
                        <a:t>Difference (Months)</a:t>
                      </a:r>
                    </a:p>
                  </a:txBody>
                  <a:tcPr/>
                </a:tc>
                <a:extLst>
                  <a:ext uri="{0D108BD9-81ED-4DB2-BD59-A6C34878D82A}">
                    <a16:rowId xmlns:a16="http://schemas.microsoft.com/office/drawing/2014/main" val="3464937991"/>
                  </a:ext>
                </a:extLst>
              </a:tr>
              <a:tr h="370840">
                <a:tc>
                  <a:txBody>
                    <a:bodyPr/>
                    <a:lstStyle/>
                    <a:p>
                      <a:r>
                        <a:rPr lang="en-US" sz="1200" dirty="0"/>
                        <a:t>A205570</a:t>
                      </a:r>
                    </a:p>
                  </a:txBody>
                  <a:tcPr/>
                </a:tc>
                <a:tc>
                  <a:txBody>
                    <a:bodyPr/>
                    <a:lstStyle/>
                    <a:p>
                      <a:r>
                        <a:rPr lang="en-US" sz="1200" dirty="0"/>
                        <a:t>T2:Cold Mass Production Complete</a:t>
                      </a:r>
                    </a:p>
                  </a:txBody>
                  <a:tcPr/>
                </a:tc>
                <a:tc>
                  <a:txBody>
                    <a:bodyPr/>
                    <a:lstStyle/>
                    <a:p>
                      <a:r>
                        <a:rPr lang="en-US" sz="1200" dirty="0"/>
                        <a:t>7-Jul-25	</a:t>
                      </a:r>
                    </a:p>
                  </a:txBody>
                  <a:tcPr/>
                </a:tc>
                <a:tc>
                  <a:txBody>
                    <a:bodyPr/>
                    <a:lstStyle/>
                    <a:p>
                      <a:r>
                        <a:rPr lang="en-US" sz="1200" dirty="0"/>
                        <a:t>	4-Sep-25	</a:t>
                      </a:r>
                    </a:p>
                  </a:txBody>
                  <a:tcPr/>
                </a:tc>
                <a:tc>
                  <a:txBody>
                    <a:bodyPr/>
                    <a:lstStyle/>
                    <a:p>
                      <a:r>
                        <a:rPr lang="en-US" sz="1200" dirty="0"/>
                        <a:t>	-59	</a:t>
                      </a:r>
                    </a:p>
                  </a:txBody>
                  <a:tcPr/>
                </a:tc>
                <a:tc>
                  <a:txBody>
                    <a:bodyPr/>
                    <a:lstStyle/>
                    <a:p>
                      <a:r>
                        <a:rPr lang="en-US" sz="1200" dirty="0"/>
                        <a:t>-2.0</a:t>
                      </a:r>
                    </a:p>
                  </a:txBody>
                  <a:tcPr/>
                </a:tc>
                <a:extLst>
                  <a:ext uri="{0D108BD9-81ED-4DB2-BD59-A6C34878D82A}">
                    <a16:rowId xmlns:a16="http://schemas.microsoft.com/office/drawing/2014/main" val="2728515796"/>
                  </a:ext>
                </a:extLst>
              </a:tr>
              <a:tr h="370840">
                <a:tc>
                  <a:txBody>
                    <a:bodyPr/>
                    <a:lstStyle/>
                    <a:p>
                      <a:r>
                        <a:rPr lang="en-US" sz="1200" dirty="0"/>
                        <a:t>A203416</a:t>
                      </a:r>
                    </a:p>
                  </a:txBody>
                  <a:tcPr/>
                </a:tc>
                <a:tc>
                  <a:txBody>
                    <a:bodyPr/>
                    <a:lstStyle/>
                    <a:p>
                      <a:r>
                        <a:rPr lang="en-US" sz="1200" dirty="0"/>
                        <a:t>EX:AVAIL Receipt of CERN Cold Mass </a:t>
                      </a:r>
                      <a:r>
                        <a:rPr lang="en-US" sz="1200" dirty="0" err="1"/>
                        <a:t>Ass'y</a:t>
                      </a:r>
                      <a:r>
                        <a:rPr lang="en-US" sz="1200" dirty="0"/>
                        <a:t> Parts LMQXFA-08 to 10 + R2</a:t>
                      </a:r>
                    </a:p>
                  </a:txBody>
                  <a:tcPr/>
                </a:tc>
                <a:tc>
                  <a:txBody>
                    <a:bodyPr/>
                    <a:lstStyle/>
                    <a:p>
                      <a:r>
                        <a:rPr lang="en-US" sz="1200" dirty="0"/>
                        <a:t>1-Jun-23</a:t>
                      </a:r>
                    </a:p>
                  </a:txBody>
                  <a:tcPr/>
                </a:tc>
                <a:tc>
                  <a:txBody>
                    <a:bodyPr/>
                    <a:lstStyle/>
                    <a:p>
                      <a:r>
                        <a:rPr lang="en-US" sz="1200" dirty="0"/>
                        <a:t>26-Jan-2024 A</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984999579"/>
                  </a:ext>
                </a:extLst>
              </a:tr>
            </a:tbl>
          </a:graphicData>
        </a:graphic>
      </p:graphicFrame>
      <p:sp>
        <p:nvSpPr>
          <p:cNvPr id="11" name="TextBox 10">
            <a:extLst>
              <a:ext uri="{FF2B5EF4-FFF2-40B4-BE49-F238E27FC236}">
                <a16:creationId xmlns:a16="http://schemas.microsoft.com/office/drawing/2014/main" id="{37C094B8-A121-6E2C-0DEC-4287C03ED031}"/>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1106032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80000"/>
            <a:ext cx="5976224" cy="720000"/>
          </a:xfrm>
        </p:spPr>
        <p:txBody>
          <a:bodyPr/>
          <a:lstStyle/>
          <a:p>
            <a:r>
              <a:rPr lang="en-US" sz="3200" dirty="0"/>
              <a:t>Outline</a:t>
            </a:r>
          </a:p>
        </p:txBody>
      </p:sp>
      <p:sp>
        <p:nvSpPr>
          <p:cNvPr id="3" name="Content Placeholder 2"/>
          <p:cNvSpPr>
            <a:spLocks noGrp="1"/>
          </p:cNvSpPr>
          <p:nvPr>
            <p:ph idx="1"/>
          </p:nvPr>
        </p:nvSpPr>
        <p:spPr>
          <a:xfrm>
            <a:off x="612000" y="1124744"/>
            <a:ext cx="7920000" cy="4906963"/>
          </a:xfrm>
        </p:spPr>
        <p:txBody>
          <a:bodyPr>
            <a:normAutofit fontScale="92500" lnSpcReduction="20000"/>
          </a:bodyPr>
          <a:lstStyle/>
          <a:p>
            <a:r>
              <a:rPr lang="en-US" dirty="0"/>
              <a:t>Scope, Interfaces, Dependencies &amp; Team</a:t>
            </a:r>
          </a:p>
          <a:p>
            <a:r>
              <a:rPr lang="en-US" dirty="0"/>
              <a:t>Achievements since </a:t>
            </a:r>
            <a:r>
              <a:rPr lang="en-US" dirty="0" err="1"/>
              <a:t>Rebaseline</a:t>
            </a:r>
            <a:r>
              <a:rPr lang="en-US" dirty="0"/>
              <a:t> Review</a:t>
            </a:r>
          </a:p>
          <a:p>
            <a:r>
              <a:rPr lang="en-US" dirty="0"/>
              <a:t>Procurement Status</a:t>
            </a:r>
          </a:p>
          <a:p>
            <a:r>
              <a:rPr lang="en-US" dirty="0"/>
              <a:t>Schedule</a:t>
            </a:r>
          </a:p>
          <a:p>
            <a:r>
              <a:rPr lang="en-US" dirty="0"/>
              <a:t>Cost and Schedule Performance &amp; VAR Reports</a:t>
            </a:r>
          </a:p>
          <a:p>
            <a:r>
              <a:rPr lang="en-US" dirty="0"/>
              <a:t>BCRs since </a:t>
            </a:r>
            <a:r>
              <a:rPr lang="en-US" dirty="0" err="1"/>
              <a:t>Rebaseline</a:t>
            </a:r>
            <a:r>
              <a:rPr lang="en-US" dirty="0"/>
              <a:t> Review</a:t>
            </a:r>
          </a:p>
          <a:p>
            <a:r>
              <a:rPr lang="en-US" dirty="0"/>
              <a:t>Estimate at Completion and EAC Manual Adjustments</a:t>
            </a:r>
          </a:p>
          <a:p>
            <a:r>
              <a:rPr lang="en-US" dirty="0"/>
              <a:t>QA/QC </a:t>
            </a:r>
          </a:p>
          <a:p>
            <a:r>
              <a:rPr lang="en-US" dirty="0"/>
              <a:t>Risks</a:t>
            </a:r>
          </a:p>
          <a:p>
            <a:r>
              <a:rPr lang="en-US" dirty="0"/>
              <a:t>ES&amp;H </a:t>
            </a:r>
          </a:p>
          <a:p>
            <a:r>
              <a:rPr lang="en-US" dirty="0"/>
              <a:t>Summary</a:t>
            </a:r>
          </a:p>
          <a:p>
            <a:endParaRPr lang="en-US"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2</a:t>
            </a:fld>
            <a:endParaRPr lang="fr-FR" dirty="0"/>
          </a:p>
        </p:txBody>
      </p:sp>
      <p:sp>
        <p:nvSpPr>
          <p:cNvPr id="10" name="Footer Placeholder 4">
            <a:extLst>
              <a:ext uri="{FF2B5EF4-FFF2-40B4-BE49-F238E27FC236}">
                <a16:creationId xmlns:a16="http://schemas.microsoft.com/office/drawing/2014/main" id="{7CA150EB-5B1B-7748-8DB9-CD293559AEA0}"/>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pic>
        <p:nvPicPr>
          <p:cNvPr id="8" name="Picture 7">
            <a:extLst>
              <a:ext uri="{FF2B5EF4-FFF2-40B4-BE49-F238E27FC236}">
                <a16:creationId xmlns:a16="http://schemas.microsoft.com/office/drawing/2014/main" id="{6D882A76-1BA4-E216-42C8-E8C9ACD901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1914689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sz="2400" dirty="0"/>
              <a:t>WBS 302.4.02: Cost and Schedule Performance</a:t>
            </a:r>
          </a:p>
        </p:txBody>
      </p:sp>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a:xfrm>
            <a:off x="593058" y="1700808"/>
            <a:ext cx="7920000" cy="2304256"/>
          </a:xfrm>
        </p:spPr>
        <p:txBody>
          <a:bodyPr>
            <a:normAutofit fontScale="77500" lnSpcReduction="20000"/>
          </a:bodyPr>
          <a:lstStyle/>
          <a:p>
            <a:pPr>
              <a:lnSpc>
                <a:spcPct val="120000"/>
              </a:lnSpc>
            </a:pPr>
            <a:r>
              <a:rPr lang="en-US" sz="2000" dirty="0"/>
              <a:t>We were behind in the past due to delays on CM01 and CM02, valuable lessons learned helped improve tooling and QC processes, feedback from acceptance testing of CM01 at CERN led to improvement on CM02. (Recall from the WBS that CM01-03 are pre-series assemblies.)</a:t>
            </a:r>
          </a:p>
          <a:p>
            <a:pPr>
              <a:lnSpc>
                <a:spcPct val="120000"/>
              </a:lnSpc>
            </a:pPr>
            <a:r>
              <a:rPr lang="en-US" sz="2000" dirty="0"/>
              <a:t>Hired additional technician contractors to maintain schedule, currently working on CM03, 04, 05 &amp; 06.</a:t>
            </a:r>
          </a:p>
          <a:p>
            <a:pPr>
              <a:lnSpc>
                <a:spcPct val="120000"/>
              </a:lnSpc>
            </a:pPr>
            <a:r>
              <a:rPr lang="en-US" sz="2000" dirty="0"/>
              <a:t>Cost are slightly above plan as we keep metrology on-call and a dedicated welder on payroll to prevent costlier schedule slips as well as increased LOE oversight.</a:t>
            </a:r>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20</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12" name="Picture 11">
            <a:extLst>
              <a:ext uri="{FF2B5EF4-FFF2-40B4-BE49-F238E27FC236}">
                <a16:creationId xmlns:a16="http://schemas.microsoft.com/office/drawing/2014/main" id="{B5BACFC9-F013-1FFE-2D50-93B923DB029C}"/>
              </a:ext>
            </a:extLst>
          </p:cNvPr>
          <p:cNvPicPr>
            <a:picLocks noChangeAspect="1"/>
          </p:cNvPicPr>
          <p:nvPr/>
        </p:nvPicPr>
        <p:blipFill rotWithShape="1">
          <a:blip r:embed="rId3"/>
          <a:srcRect t="50000" r="34250"/>
          <a:stretch/>
        </p:blipFill>
        <p:spPr>
          <a:xfrm>
            <a:off x="171656" y="772594"/>
            <a:ext cx="8800688" cy="926261"/>
          </a:xfrm>
          <a:prstGeom prst="rect">
            <a:avLst/>
          </a:prstGeom>
        </p:spPr>
      </p:pic>
      <p:sp>
        <p:nvSpPr>
          <p:cNvPr id="13" name="TextBox 12">
            <a:extLst>
              <a:ext uri="{FF2B5EF4-FFF2-40B4-BE49-F238E27FC236}">
                <a16:creationId xmlns:a16="http://schemas.microsoft.com/office/drawing/2014/main" id="{4DDBAF84-83F6-ADE9-440F-272C6DAB7E0C}"/>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1026" name="Picture 2">
            <a:extLst>
              <a:ext uri="{FF2B5EF4-FFF2-40B4-BE49-F238E27FC236}">
                <a16:creationId xmlns:a16="http://schemas.microsoft.com/office/drawing/2014/main" id="{F730ADD8-20BB-5F93-FCFC-FB893197B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248" y="3861048"/>
            <a:ext cx="4572000" cy="251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703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a:xfrm>
            <a:off x="611999" y="180000"/>
            <a:ext cx="8418439" cy="720000"/>
          </a:xfrm>
        </p:spPr>
        <p:txBody>
          <a:bodyPr/>
          <a:lstStyle/>
          <a:p>
            <a:r>
              <a:rPr lang="en-US" dirty="0"/>
              <a:t>WBS 302.4.02: BCRs Approved Since </a:t>
            </a:r>
            <a:r>
              <a:rPr lang="en-US" dirty="0" err="1"/>
              <a:t>Rebaseline</a:t>
            </a:r>
            <a:endParaRPr lang="en-US" dirty="0"/>
          </a:p>
        </p:txBody>
      </p:sp>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a:xfrm>
            <a:off x="612000" y="1219200"/>
            <a:ext cx="8074800" cy="1569601"/>
          </a:xfrm>
        </p:spPr>
        <p:txBody>
          <a:bodyPr>
            <a:normAutofit/>
          </a:bodyPr>
          <a:lstStyle/>
          <a:p>
            <a:r>
              <a:rPr lang="en-US" sz="2000" dirty="0"/>
              <a:t>With success of CA01 we removed the CM rework in BCR336.</a:t>
            </a:r>
          </a:p>
          <a:p>
            <a:r>
              <a:rPr lang="en-US" sz="2000" dirty="0"/>
              <a:t>Added LOE in ETC’24 (New CAM, added LOE) BCR358.</a:t>
            </a:r>
          </a:p>
          <a:p>
            <a:r>
              <a:rPr lang="en-US" sz="2000" dirty="0"/>
              <a:t>FY24 Overhead Rate change had a large impact on CTC, BCR340.</a:t>
            </a:r>
          </a:p>
          <a:p>
            <a:r>
              <a:rPr lang="en-US" sz="2000" dirty="0"/>
              <a:t>Extra costs incurred due to the IFS repair effort BCR351.</a:t>
            </a:r>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21</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7" name="Picture 6">
            <a:extLst>
              <a:ext uri="{FF2B5EF4-FFF2-40B4-BE49-F238E27FC236}">
                <a16:creationId xmlns:a16="http://schemas.microsoft.com/office/drawing/2014/main" id="{23FE20FA-1ED8-69F5-8447-AFDF5B05A7D9}"/>
              </a:ext>
            </a:extLst>
          </p:cNvPr>
          <p:cNvPicPr>
            <a:picLocks noChangeAspect="1"/>
          </p:cNvPicPr>
          <p:nvPr/>
        </p:nvPicPr>
        <p:blipFill>
          <a:blip r:embed="rId3"/>
          <a:stretch>
            <a:fillRect/>
          </a:stretch>
        </p:blipFill>
        <p:spPr>
          <a:xfrm>
            <a:off x="1259632" y="2788801"/>
            <a:ext cx="6230738" cy="3424099"/>
          </a:xfrm>
          <a:prstGeom prst="rect">
            <a:avLst/>
          </a:prstGeom>
        </p:spPr>
      </p:pic>
      <p:sp>
        <p:nvSpPr>
          <p:cNvPr id="8" name="TextBox 7">
            <a:extLst>
              <a:ext uri="{FF2B5EF4-FFF2-40B4-BE49-F238E27FC236}">
                <a16:creationId xmlns:a16="http://schemas.microsoft.com/office/drawing/2014/main" id="{0C60C826-C0B6-485A-F1E2-1F6304A334A8}"/>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sp>
        <p:nvSpPr>
          <p:cNvPr id="9" name="Right Brace 8">
            <a:extLst>
              <a:ext uri="{FF2B5EF4-FFF2-40B4-BE49-F238E27FC236}">
                <a16:creationId xmlns:a16="http://schemas.microsoft.com/office/drawing/2014/main" id="{A8F9423C-9C91-15C8-BC9C-47662FEC0EF3}"/>
              </a:ext>
            </a:extLst>
          </p:cNvPr>
          <p:cNvSpPr/>
          <p:nvPr/>
        </p:nvSpPr>
        <p:spPr>
          <a:xfrm>
            <a:off x="7452320" y="3364374"/>
            <a:ext cx="432048" cy="2592288"/>
          </a:xfrm>
          <a:prstGeom prst="rightBrace">
            <a:avLst/>
          </a:prstGeom>
          <a:noFill/>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1BA481E9-3FF6-E818-D941-507DEFA8B223}"/>
              </a:ext>
            </a:extLst>
          </p:cNvPr>
          <p:cNvSpPr txBox="1"/>
          <p:nvPr/>
        </p:nvSpPr>
        <p:spPr>
          <a:xfrm>
            <a:off x="7884368" y="4475852"/>
            <a:ext cx="1146071" cy="369332"/>
          </a:xfrm>
          <a:prstGeom prst="rect">
            <a:avLst/>
          </a:prstGeom>
          <a:noFill/>
        </p:spPr>
        <p:txBody>
          <a:bodyPr wrap="square" rtlCol="0">
            <a:spAutoFit/>
          </a:bodyPr>
          <a:lstStyle/>
          <a:p>
            <a:r>
              <a:rPr lang="en-US" dirty="0"/>
              <a:t>$597,841</a:t>
            </a:r>
          </a:p>
        </p:txBody>
      </p:sp>
    </p:spTree>
    <p:extLst>
      <p:ext uri="{BB962C8B-B14F-4D97-AF65-F5344CB8AC3E}">
        <p14:creationId xmlns:p14="http://schemas.microsoft.com/office/powerpoint/2010/main" val="1507265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WBS 302.4.02: Estimate at Completion</a:t>
            </a:r>
          </a:p>
        </p:txBody>
      </p:sp>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a:xfrm>
            <a:off x="612000" y="2581981"/>
            <a:ext cx="7920000" cy="3544182"/>
          </a:xfrm>
        </p:spPr>
        <p:txBody>
          <a:bodyPr>
            <a:normAutofit/>
          </a:bodyPr>
          <a:lstStyle/>
          <a:p>
            <a:r>
              <a:rPr lang="en-US" sz="2000" dirty="0"/>
              <a:t>The difference between EAC &amp; BAC is $765k of which $206k is from EAC Manual Adjustments (see next slide). The remaining portion of $559k is due to the extra LOE used so far and the cost of having a dedicated welder and metrology on-call, a small price compared to the potential schedule delays.</a:t>
            </a:r>
            <a:endParaRPr lang="en-US" sz="2000" dirty="0">
              <a:solidFill>
                <a:schemeClr val="accent3"/>
              </a:solidFill>
            </a:endParaRPr>
          </a:p>
          <a:p>
            <a:endParaRPr lang="en-US" sz="1600" dirty="0"/>
          </a:p>
          <a:p>
            <a:r>
              <a:rPr lang="en-US" sz="2000" dirty="0"/>
              <a:t>We have 2 full assemblies completed, none in the estimated timeframe due to lessons learned, we are however confident that with unit #4 (start of series CM production) we will be on track with our schedule and cost estimates.</a:t>
            </a:r>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22</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7" name="Content Placeholder 10">
            <a:extLst>
              <a:ext uri="{FF2B5EF4-FFF2-40B4-BE49-F238E27FC236}">
                <a16:creationId xmlns:a16="http://schemas.microsoft.com/office/drawing/2014/main" id="{E6E80990-DEDD-7DFB-5A25-1C70521724BF}"/>
              </a:ext>
            </a:extLst>
          </p:cNvPr>
          <p:cNvPicPr>
            <a:picLocks noChangeAspect="1"/>
          </p:cNvPicPr>
          <p:nvPr/>
        </p:nvPicPr>
        <p:blipFill>
          <a:blip r:embed="rId3"/>
          <a:stretch>
            <a:fillRect/>
          </a:stretch>
        </p:blipFill>
        <p:spPr>
          <a:xfrm>
            <a:off x="395536" y="1219200"/>
            <a:ext cx="8254843" cy="1043581"/>
          </a:xfrm>
          <a:prstGeom prst="rect">
            <a:avLst/>
          </a:prstGeom>
        </p:spPr>
      </p:pic>
      <p:sp>
        <p:nvSpPr>
          <p:cNvPr id="8" name="TextBox 7">
            <a:extLst>
              <a:ext uri="{FF2B5EF4-FFF2-40B4-BE49-F238E27FC236}">
                <a16:creationId xmlns:a16="http://schemas.microsoft.com/office/drawing/2014/main" id="{F1E3C0B2-AB5B-9876-1AEA-7755B2CAAF85}"/>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4130095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WBS 302.4.02: EAC Manual Adjustments</a:t>
            </a:r>
          </a:p>
        </p:txBody>
      </p:sp>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a:xfrm>
            <a:off x="612000" y="2803377"/>
            <a:ext cx="7920000" cy="2713855"/>
          </a:xfrm>
        </p:spPr>
        <p:txBody>
          <a:bodyPr>
            <a:normAutofit/>
          </a:bodyPr>
          <a:lstStyle/>
          <a:p>
            <a:r>
              <a:rPr lang="en-US" sz="2000" dirty="0"/>
              <a:t>We added the cost of new stainless shells, as requirements on the prestress changed after the first set were formed. We might not utilize these shells as we removed a rework from the baseline.</a:t>
            </a:r>
          </a:p>
          <a:p>
            <a:endParaRPr lang="en-US" sz="2000" dirty="0"/>
          </a:p>
          <a:p>
            <a:r>
              <a:rPr lang="en-US" sz="2000" dirty="0"/>
              <a:t>We have increased costs on the shell forming, compared to initial estimates.</a:t>
            </a:r>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23</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7" name="TextBox 6">
            <a:extLst>
              <a:ext uri="{FF2B5EF4-FFF2-40B4-BE49-F238E27FC236}">
                <a16:creationId xmlns:a16="http://schemas.microsoft.com/office/drawing/2014/main" id="{6675BAB5-564F-F292-E1ED-C4D315CEAA9E}"/>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graphicFrame>
        <p:nvGraphicFramePr>
          <p:cNvPr id="11" name="Table 6">
            <a:extLst>
              <a:ext uri="{FF2B5EF4-FFF2-40B4-BE49-F238E27FC236}">
                <a16:creationId xmlns:a16="http://schemas.microsoft.com/office/drawing/2014/main" id="{16B2ABF1-0DDD-3FDD-0304-09F01FA3FA59}"/>
              </a:ext>
            </a:extLst>
          </p:cNvPr>
          <p:cNvGraphicFramePr>
            <a:graphicFrameLocks/>
          </p:cNvGraphicFramePr>
          <p:nvPr>
            <p:extLst>
              <p:ext uri="{D42A27DB-BD31-4B8C-83A1-F6EECF244321}">
                <p14:modId xmlns:p14="http://schemas.microsoft.com/office/powerpoint/2010/main" val="783295167"/>
              </p:ext>
            </p:extLst>
          </p:nvPr>
        </p:nvGraphicFramePr>
        <p:xfrm>
          <a:off x="436166" y="1124744"/>
          <a:ext cx="8076892" cy="1381760"/>
        </p:xfrm>
        <a:graphic>
          <a:graphicData uri="http://schemas.openxmlformats.org/drawingml/2006/table">
            <a:tbl>
              <a:tblPr firstRow="1" bandRow="1">
                <a:tableStyleId>{5C22544A-7EE6-4342-B048-85BDC9FD1C3A}</a:tableStyleId>
              </a:tblPr>
              <a:tblGrid>
                <a:gridCol w="1171245">
                  <a:extLst>
                    <a:ext uri="{9D8B030D-6E8A-4147-A177-3AD203B41FA5}">
                      <a16:colId xmlns:a16="http://schemas.microsoft.com/office/drawing/2014/main" val="3530940897"/>
                    </a:ext>
                  </a:extLst>
                </a:gridCol>
                <a:gridCol w="5679542">
                  <a:extLst>
                    <a:ext uri="{9D8B030D-6E8A-4147-A177-3AD203B41FA5}">
                      <a16:colId xmlns:a16="http://schemas.microsoft.com/office/drawing/2014/main" val="1792853312"/>
                    </a:ext>
                  </a:extLst>
                </a:gridCol>
                <a:gridCol w="1226105">
                  <a:extLst>
                    <a:ext uri="{9D8B030D-6E8A-4147-A177-3AD203B41FA5}">
                      <a16:colId xmlns:a16="http://schemas.microsoft.com/office/drawing/2014/main" val="2750998835"/>
                    </a:ext>
                  </a:extLst>
                </a:gridCol>
              </a:tblGrid>
              <a:tr h="370840">
                <a:tc>
                  <a:txBody>
                    <a:bodyPr/>
                    <a:lstStyle/>
                    <a:p>
                      <a:pPr algn="ctr"/>
                      <a:r>
                        <a:rPr lang="en-US" dirty="0"/>
                        <a:t>WBS</a:t>
                      </a:r>
                    </a:p>
                  </a:txBody>
                  <a:tcPr/>
                </a:tc>
                <a:tc>
                  <a:txBody>
                    <a:bodyPr/>
                    <a:lstStyle/>
                    <a:p>
                      <a:pPr algn="ctr"/>
                      <a:r>
                        <a:rPr lang="en-US" dirty="0"/>
                        <a:t>EAC Manual Adjustment Description</a:t>
                      </a:r>
                    </a:p>
                  </a:txBody>
                  <a:tcPr/>
                </a:tc>
                <a:tc>
                  <a:txBody>
                    <a:bodyPr/>
                    <a:lstStyle/>
                    <a:p>
                      <a:pPr algn="ctr"/>
                      <a:r>
                        <a:rPr lang="en-US" dirty="0"/>
                        <a:t>Cost ($k)</a:t>
                      </a:r>
                    </a:p>
                  </a:txBody>
                  <a:tcPr/>
                </a:tc>
                <a:extLst>
                  <a:ext uri="{0D108BD9-81ED-4DB2-BD59-A6C34878D82A}">
                    <a16:rowId xmlns:a16="http://schemas.microsoft.com/office/drawing/2014/main" val="3549602018"/>
                  </a:ext>
                </a:extLst>
              </a:tr>
              <a:tr h="326017">
                <a:tc>
                  <a:txBody>
                    <a:bodyPr/>
                    <a:lstStyle/>
                    <a:p>
                      <a:pPr algn="ctr"/>
                      <a:r>
                        <a:rPr lang="en-US" dirty="0"/>
                        <a:t>302.4</a:t>
                      </a:r>
                    </a:p>
                  </a:txBody>
                  <a:tcPr/>
                </a:tc>
                <a:tc>
                  <a:txBody>
                    <a:bodyPr/>
                    <a:lstStyle/>
                    <a:p>
                      <a:r>
                        <a:rPr lang="en-US" sz="1800" b="0" i="0" u="none" strike="noStrike" kern="1200" dirty="0">
                          <a:solidFill>
                            <a:schemeClr val="dk1"/>
                          </a:solidFill>
                          <a:effectLst/>
                          <a:latin typeface="+mn-lt"/>
                          <a:ea typeface="+mn-ea"/>
                          <a:cs typeface="+mn-cs"/>
                        </a:rPr>
                        <a:t>Cost for potential new pair of stainless steel shells for CM-10 if R2 is necessary. </a:t>
                      </a:r>
                      <a:endParaRPr lang="en-US" b="0" dirty="0"/>
                    </a:p>
                  </a:txBody>
                  <a:tcPr/>
                </a:tc>
                <a:tc>
                  <a:txBody>
                    <a:bodyPr/>
                    <a:lstStyle/>
                    <a:p>
                      <a:pPr algn="ctr"/>
                      <a:r>
                        <a:rPr lang="en-US" dirty="0">
                          <a:solidFill>
                            <a:schemeClr val="tx1"/>
                          </a:solidFill>
                        </a:rPr>
                        <a:t>$150k</a:t>
                      </a:r>
                    </a:p>
                  </a:txBody>
                  <a:tcPr/>
                </a:tc>
                <a:extLst>
                  <a:ext uri="{0D108BD9-81ED-4DB2-BD59-A6C34878D82A}">
                    <a16:rowId xmlns:a16="http://schemas.microsoft.com/office/drawing/2014/main" val="302803267"/>
                  </a:ext>
                </a:extLst>
              </a:tr>
              <a:tr h="370840">
                <a:tc>
                  <a:txBody>
                    <a:bodyPr/>
                    <a:lstStyle/>
                    <a:p>
                      <a:pPr algn="ctr"/>
                      <a:r>
                        <a:rPr lang="en-US" dirty="0"/>
                        <a:t>302.1</a:t>
                      </a:r>
                    </a:p>
                  </a:txBody>
                  <a:tcPr/>
                </a:tc>
                <a:tc>
                  <a:txBody>
                    <a:bodyPr/>
                    <a:lstStyle/>
                    <a:p>
                      <a:r>
                        <a:rPr lang="en-US" sz="1800" b="0" i="0" u="none" strike="noStrike" kern="1200" dirty="0">
                          <a:solidFill>
                            <a:schemeClr val="dk1"/>
                          </a:solidFill>
                          <a:effectLst/>
                          <a:latin typeface="+mn-lt"/>
                          <a:ea typeface="+mn-ea"/>
                          <a:cs typeface="+mn-cs"/>
                        </a:rPr>
                        <a:t>SS Shell forming cost increase</a:t>
                      </a:r>
                      <a:endParaRPr lang="en-US" b="0" dirty="0"/>
                    </a:p>
                  </a:txBody>
                  <a:tcPr/>
                </a:tc>
                <a:tc>
                  <a:txBody>
                    <a:bodyPr/>
                    <a:lstStyle/>
                    <a:p>
                      <a:pPr algn="ctr"/>
                      <a:r>
                        <a:rPr lang="en-US" dirty="0">
                          <a:solidFill>
                            <a:schemeClr val="tx1"/>
                          </a:solidFill>
                        </a:rPr>
                        <a:t>$56k</a:t>
                      </a:r>
                    </a:p>
                  </a:txBody>
                  <a:tcPr/>
                </a:tc>
                <a:extLst>
                  <a:ext uri="{0D108BD9-81ED-4DB2-BD59-A6C34878D82A}">
                    <a16:rowId xmlns:a16="http://schemas.microsoft.com/office/drawing/2014/main" val="571237539"/>
                  </a:ext>
                </a:extLst>
              </a:tr>
            </a:tbl>
          </a:graphicData>
        </a:graphic>
      </p:graphicFrame>
    </p:spTree>
    <p:extLst>
      <p:ext uri="{BB962C8B-B14F-4D97-AF65-F5344CB8AC3E}">
        <p14:creationId xmlns:p14="http://schemas.microsoft.com/office/powerpoint/2010/main" val="2871990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2D66-1574-4982-81AF-44B24507A731}"/>
              </a:ext>
            </a:extLst>
          </p:cNvPr>
          <p:cNvSpPr>
            <a:spLocks noGrp="1"/>
          </p:cNvSpPr>
          <p:nvPr>
            <p:ph type="title"/>
          </p:nvPr>
        </p:nvSpPr>
        <p:spPr/>
        <p:txBody>
          <a:bodyPr/>
          <a:lstStyle/>
          <a:p>
            <a:r>
              <a:rPr lang="en-US" dirty="0"/>
              <a:t>WBS 302.4.02: QA/QC</a:t>
            </a:r>
          </a:p>
        </p:txBody>
      </p:sp>
      <p:sp>
        <p:nvSpPr>
          <p:cNvPr id="4" name="Slide Number Placeholder 3">
            <a:extLst>
              <a:ext uri="{FF2B5EF4-FFF2-40B4-BE49-F238E27FC236}">
                <a16:creationId xmlns:a16="http://schemas.microsoft.com/office/drawing/2014/main" id="{54EFFB78-63F3-4AD0-92DC-46DB7A308F63}"/>
              </a:ext>
            </a:extLst>
          </p:cNvPr>
          <p:cNvSpPr>
            <a:spLocks noGrp="1"/>
          </p:cNvSpPr>
          <p:nvPr>
            <p:ph type="sldNum" sz="quarter" idx="12"/>
          </p:nvPr>
        </p:nvSpPr>
        <p:spPr/>
        <p:txBody>
          <a:bodyPr/>
          <a:lstStyle/>
          <a:p>
            <a:fld id="{BFDCA1C4-9514-7B4F-976F-D92F7E296653}" type="slidenum">
              <a:rPr lang="fr-FR" smtClean="0"/>
              <a:pPr/>
              <a:t>24</a:t>
            </a:fld>
            <a:endParaRPr lang="fr-FR"/>
          </a:p>
        </p:txBody>
      </p:sp>
      <p:sp>
        <p:nvSpPr>
          <p:cNvPr id="10" name="Footer Placeholder 4">
            <a:extLst>
              <a:ext uri="{FF2B5EF4-FFF2-40B4-BE49-F238E27FC236}">
                <a16:creationId xmlns:a16="http://schemas.microsoft.com/office/drawing/2014/main" id="{486BCBD4-7F8E-754A-B869-570E380113C7}"/>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8" name="TextBox 7">
            <a:extLst>
              <a:ext uri="{FF2B5EF4-FFF2-40B4-BE49-F238E27FC236}">
                <a16:creationId xmlns:a16="http://schemas.microsoft.com/office/drawing/2014/main" id="{375BA44B-5981-4212-9D0F-C0C9EDC178A0}"/>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2" name="Content Placeholder 2">
            <a:extLst>
              <a:ext uri="{FF2B5EF4-FFF2-40B4-BE49-F238E27FC236}">
                <a16:creationId xmlns:a16="http://schemas.microsoft.com/office/drawing/2014/main" id="{35718BD5-C1CD-4C97-8DB8-4E110CB6C63E}"/>
              </a:ext>
            </a:extLst>
          </p:cNvPr>
          <p:cNvSpPr>
            <a:spLocks noGrp="1"/>
          </p:cNvSpPr>
          <p:nvPr>
            <p:ph idx="1"/>
          </p:nvPr>
        </p:nvSpPr>
        <p:spPr>
          <a:xfrm>
            <a:off x="641209" y="926504"/>
            <a:ext cx="7920000" cy="5094784"/>
          </a:xfrm>
        </p:spPr>
        <p:txBody>
          <a:bodyPr>
            <a:normAutofit/>
          </a:bodyPr>
          <a:lstStyle/>
          <a:p>
            <a:pPr lvl="0">
              <a:buClr>
                <a:srgbClr val="FB963C"/>
              </a:buClr>
            </a:pPr>
            <a:r>
              <a:rPr lang="en-US" sz="2000" dirty="0">
                <a:solidFill>
                  <a:srgbClr val="5A5A5A"/>
                </a:solidFill>
              </a:rPr>
              <a:t>This L2 sub-project follows HL-LHC AUP Quality Assurance Plan.</a:t>
            </a:r>
          </a:p>
          <a:p>
            <a:pPr>
              <a:buClr>
                <a:srgbClr val="FB963C"/>
              </a:buClr>
            </a:pPr>
            <a:r>
              <a:rPr lang="en-US" sz="2000" dirty="0"/>
              <a:t>Project Quality Assurance Plan is described in US-HiLumi-doc-80.</a:t>
            </a:r>
          </a:p>
          <a:p>
            <a:r>
              <a:rPr lang="en-US" sz="2000" dirty="0"/>
              <a:t>A Manufacturing and Inspection Plan (MIP) is developed to monitor quality control and acceptance testing. The MIP documents critical inspection points and level of inspection.</a:t>
            </a:r>
          </a:p>
          <a:p>
            <a:r>
              <a:rPr lang="en-US" sz="2000" dirty="0"/>
              <a:t>QC is incorporated into the production of the Cold Mass through the released travelers. The travelers include discrepancy reports (DR’s), in-process inspections points, and management hold points per the FNAL and CERN approved MIP.</a:t>
            </a:r>
          </a:p>
          <a:p>
            <a:r>
              <a:rPr lang="en-US" sz="2000" dirty="0"/>
              <a:t>Test and Inspection reports for the Cold Mass will be uploaded to the traveler as identified in the traveler steps and can easily be accessed when required.</a:t>
            </a:r>
          </a:p>
        </p:txBody>
      </p:sp>
      <p:pic>
        <p:nvPicPr>
          <p:cNvPr id="3" name="Picture 2">
            <a:extLst>
              <a:ext uri="{FF2B5EF4-FFF2-40B4-BE49-F238E27FC236}">
                <a16:creationId xmlns:a16="http://schemas.microsoft.com/office/drawing/2014/main" id="{A7151CED-9CA1-66FB-82AC-8300341E4F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274454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8408-36DB-4158-A8FE-F3166BF24A9E}"/>
              </a:ext>
            </a:extLst>
          </p:cNvPr>
          <p:cNvSpPr>
            <a:spLocks noGrp="1"/>
          </p:cNvSpPr>
          <p:nvPr>
            <p:ph type="title"/>
          </p:nvPr>
        </p:nvSpPr>
        <p:spPr>
          <a:xfrm>
            <a:off x="612000" y="180000"/>
            <a:ext cx="7920000" cy="720000"/>
          </a:xfrm>
        </p:spPr>
        <p:txBody>
          <a:bodyPr/>
          <a:lstStyle/>
          <a:p>
            <a:r>
              <a:rPr lang="en-US" dirty="0"/>
              <a:t>WBS 302.4.02: Risks</a:t>
            </a:r>
          </a:p>
        </p:txBody>
      </p:sp>
      <p:sp>
        <p:nvSpPr>
          <p:cNvPr id="12" name="Content Placeholder 2">
            <a:extLst>
              <a:ext uri="{FF2B5EF4-FFF2-40B4-BE49-F238E27FC236}">
                <a16:creationId xmlns:a16="http://schemas.microsoft.com/office/drawing/2014/main" id="{EAA70C11-9B4B-4F3C-84E7-6BD1E2E35236}"/>
              </a:ext>
            </a:extLst>
          </p:cNvPr>
          <p:cNvSpPr>
            <a:spLocks noGrp="1"/>
          </p:cNvSpPr>
          <p:nvPr>
            <p:ph idx="1"/>
          </p:nvPr>
        </p:nvSpPr>
        <p:spPr>
          <a:xfrm>
            <a:off x="612775" y="2564904"/>
            <a:ext cx="7918450" cy="3317577"/>
          </a:xfrm>
        </p:spPr>
        <p:txBody>
          <a:bodyPr>
            <a:normAutofit/>
          </a:bodyPr>
          <a:lstStyle/>
          <a:p>
            <a:r>
              <a:rPr lang="en-US" sz="2000" dirty="0"/>
              <a:t>Two risks remain: One high risk and one medium risk.</a:t>
            </a:r>
          </a:p>
          <a:p>
            <a:endParaRPr lang="en-US" sz="2000" dirty="0"/>
          </a:p>
          <a:p>
            <a:r>
              <a:rPr lang="en-US" sz="2000" dirty="0"/>
              <a:t>The high risk is due to the delays in fabrication driving the project timeline, as recently seen with the IFS capillary.</a:t>
            </a:r>
          </a:p>
          <a:p>
            <a:endParaRPr lang="en-US" sz="2000" dirty="0"/>
          </a:p>
          <a:p>
            <a:r>
              <a:rPr lang="en-US" sz="2000" dirty="0"/>
              <a:t>The medium risk is the availability of the CERN components. We currently have inventory and are in contact with CERN on the remaining items to prevent the occurrence.</a:t>
            </a:r>
          </a:p>
          <a:p>
            <a:endParaRPr lang="en-US" dirty="0"/>
          </a:p>
        </p:txBody>
      </p:sp>
      <p:sp>
        <p:nvSpPr>
          <p:cNvPr id="4" name="Slide Number Placeholder 3">
            <a:extLst>
              <a:ext uri="{FF2B5EF4-FFF2-40B4-BE49-F238E27FC236}">
                <a16:creationId xmlns:a16="http://schemas.microsoft.com/office/drawing/2014/main" id="{615EEF04-9695-4BAA-BF94-61B421D79261}"/>
              </a:ext>
            </a:extLst>
          </p:cNvPr>
          <p:cNvSpPr>
            <a:spLocks noGrp="1"/>
          </p:cNvSpPr>
          <p:nvPr>
            <p:ph type="sldNum" sz="quarter" idx="12"/>
          </p:nvPr>
        </p:nvSpPr>
        <p:spPr>
          <a:xfrm>
            <a:off x="8686800" y="6356350"/>
            <a:ext cx="360000" cy="360000"/>
          </a:xfrm>
        </p:spPr>
        <p:txBody>
          <a:bodyPr/>
          <a:lstStyle/>
          <a:p>
            <a:fld id="{BFDCA1C4-9514-7B4F-976F-D92F7E296653}" type="slidenum">
              <a:rPr lang="fr-FR" smtClean="0"/>
              <a:pPr/>
              <a:t>25</a:t>
            </a:fld>
            <a:endParaRPr lang="fr-FR"/>
          </a:p>
        </p:txBody>
      </p:sp>
      <p:sp>
        <p:nvSpPr>
          <p:cNvPr id="11" name="Footer Placeholder 4">
            <a:extLst>
              <a:ext uri="{FF2B5EF4-FFF2-40B4-BE49-F238E27FC236}">
                <a16:creationId xmlns:a16="http://schemas.microsoft.com/office/drawing/2014/main" id="{19DF8AB3-BBF6-AD4B-B5BC-C7484AA53BB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8AE41D13-A976-76EE-641F-9ED57E64FFCC}"/>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#6</a:t>
            </a:r>
          </a:p>
        </p:txBody>
      </p:sp>
      <p:pic>
        <p:nvPicPr>
          <p:cNvPr id="10" name="Picture 9">
            <a:extLst>
              <a:ext uri="{FF2B5EF4-FFF2-40B4-BE49-F238E27FC236}">
                <a16:creationId xmlns:a16="http://schemas.microsoft.com/office/drawing/2014/main" id="{CA2D25E5-0B37-DB76-4A7D-8FA010AA55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graphicFrame>
        <p:nvGraphicFramePr>
          <p:cNvPr id="6" name="Table 5">
            <a:extLst>
              <a:ext uri="{FF2B5EF4-FFF2-40B4-BE49-F238E27FC236}">
                <a16:creationId xmlns:a16="http://schemas.microsoft.com/office/drawing/2014/main" id="{EBE1267F-9C30-5A15-13AA-352B9731BA23}"/>
              </a:ext>
            </a:extLst>
          </p:cNvPr>
          <p:cNvGraphicFramePr>
            <a:graphicFrameLocks noGrp="1"/>
          </p:cNvGraphicFramePr>
          <p:nvPr>
            <p:extLst>
              <p:ext uri="{D42A27DB-BD31-4B8C-83A1-F6EECF244321}">
                <p14:modId xmlns:p14="http://schemas.microsoft.com/office/powerpoint/2010/main" val="1067347851"/>
              </p:ext>
            </p:extLst>
          </p:nvPr>
        </p:nvGraphicFramePr>
        <p:xfrm>
          <a:off x="323528" y="1196752"/>
          <a:ext cx="8568951" cy="1056117"/>
        </p:xfrm>
        <a:graphic>
          <a:graphicData uri="http://schemas.openxmlformats.org/drawingml/2006/table">
            <a:tbl>
              <a:tblPr>
                <a:tableStyleId>{5C22544A-7EE6-4342-B048-85BDC9FD1C3A}</a:tableStyleId>
              </a:tblPr>
              <a:tblGrid>
                <a:gridCol w="1656184">
                  <a:extLst>
                    <a:ext uri="{9D8B030D-6E8A-4147-A177-3AD203B41FA5}">
                      <a16:colId xmlns:a16="http://schemas.microsoft.com/office/drawing/2014/main" val="4117349472"/>
                    </a:ext>
                  </a:extLst>
                </a:gridCol>
                <a:gridCol w="5930237">
                  <a:extLst>
                    <a:ext uri="{9D8B030D-6E8A-4147-A177-3AD203B41FA5}">
                      <a16:colId xmlns:a16="http://schemas.microsoft.com/office/drawing/2014/main" val="2279172978"/>
                    </a:ext>
                  </a:extLst>
                </a:gridCol>
                <a:gridCol w="982530">
                  <a:extLst>
                    <a:ext uri="{9D8B030D-6E8A-4147-A177-3AD203B41FA5}">
                      <a16:colId xmlns:a16="http://schemas.microsoft.com/office/drawing/2014/main" val="2331833082"/>
                    </a:ext>
                  </a:extLst>
                </a:gridCol>
              </a:tblGrid>
              <a:tr h="352039">
                <a:tc>
                  <a:txBody>
                    <a:bodyPr/>
                    <a:lstStyle/>
                    <a:p>
                      <a:pPr algn="l" fontAlgn="b"/>
                      <a:r>
                        <a:rPr lang="en-US" sz="1400" b="1" kern="1200" dirty="0">
                          <a:solidFill>
                            <a:schemeClr val="accent5"/>
                          </a:solidFill>
                          <a:latin typeface="+mn-lt"/>
                          <a:ea typeface="+mn-ea"/>
                          <a:cs typeface="+mn-cs"/>
                        </a:rPr>
                        <a:t>RI-ID</a:t>
                      </a:r>
                    </a:p>
                  </a:txBody>
                  <a:tcPr marL="9525" marR="9525" marT="9525" marB="0" anchor="b"/>
                </a:tc>
                <a:tc>
                  <a:txBody>
                    <a:bodyPr/>
                    <a:lstStyle/>
                    <a:p>
                      <a:pPr algn="l" fontAlgn="b"/>
                      <a:r>
                        <a:rPr lang="en-US" sz="1400" b="1" kern="1200" dirty="0">
                          <a:solidFill>
                            <a:schemeClr val="accent5"/>
                          </a:solidFill>
                          <a:latin typeface="+mn-lt"/>
                          <a:ea typeface="+mn-ea"/>
                          <a:cs typeface="+mn-cs"/>
                        </a:rPr>
                        <a:t>Title</a:t>
                      </a:r>
                    </a:p>
                  </a:txBody>
                  <a:tcPr marL="9525" marR="9525" marT="9525" marB="0" anchor="b"/>
                </a:tc>
                <a:tc>
                  <a:txBody>
                    <a:bodyPr/>
                    <a:lstStyle/>
                    <a:p>
                      <a:pPr algn="l" fontAlgn="b"/>
                      <a:r>
                        <a:rPr lang="en-US" sz="1400" b="1" kern="1200" dirty="0">
                          <a:solidFill>
                            <a:schemeClr val="accent5"/>
                          </a:solidFill>
                          <a:latin typeface="+mn-lt"/>
                          <a:ea typeface="+mn-ea"/>
                          <a:cs typeface="+mn-cs"/>
                        </a:rPr>
                        <a:t>Risk Rank</a:t>
                      </a:r>
                    </a:p>
                  </a:txBody>
                  <a:tcPr marL="9525" marR="9525" marT="9525" marB="0" anchor="b"/>
                </a:tc>
                <a:extLst>
                  <a:ext uri="{0D108BD9-81ED-4DB2-BD59-A6C34878D82A}">
                    <a16:rowId xmlns:a16="http://schemas.microsoft.com/office/drawing/2014/main" val="229797047"/>
                  </a:ext>
                </a:extLst>
              </a:tr>
              <a:tr h="352039">
                <a:tc>
                  <a:txBody>
                    <a:bodyPr/>
                    <a:lstStyle/>
                    <a:p>
                      <a:pPr algn="l" fontAlgn="b"/>
                      <a:r>
                        <a:rPr lang="en-US" sz="1400" kern="1200" dirty="0">
                          <a:solidFill>
                            <a:schemeClr val="accent5"/>
                          </a:solidFill>
                          <a:latin typeface="+mn-lt"/>
                          <a:ea typeface="+mn-ea"/>
                          <a:cs typeface="+mn-cs"/>
                        </a:rPr>
                        <a:t>RT-302-4-02-005</a:t>
                      </a:r>
                    </a:p>
                  </a:txBody>
                  <a:tcPr marL="9525" marR="9525" marT="9525" marB="0" anchor="b"/>
                </a:tc>
                <a:tc>
                  <a:txBody>
                    <a:bodyPr/>
                    <a:lstStyle/>
                    <a:p>
                      <a:pPr algn="l" fontAlgn="b"/>
                      <a:r>
                        <a:rPr lang="en-US" sz="1400" kern="1200" dirty="0">
                          <a:solidFill>
                            <a:schemeClr val="accent5"/>
                          </a:solidFill>
                          <a:latin typeface="+mn-lt"/>
                          <a:ea typeface="+mn-ea"/>
                          <a:cs typeface="+mn-cs"/>
                        </a:rPr>
                        <a:t>CM/CA fabrication issue causes component rework and schedule delay</a:t>
                      </a:r>
                    </a:p>
                  </a:txBody>
                  <a:tcPr marL="9525" marR="9525" marT="9525" marB="0" anchor="b"/>
                </a:tc>
                <a:tc>
                  <a:txBody>
                    <a:bodyPr/>
                    <a:lstStyle/>
                    <a:p>
                      <a:pPr algn="l" fontAlgn="b"/>
                      <a:r>
                        <a:rPr lang="en-US" sz="1400" kern="1200" dirty="0">
                          <a:solidFill>
                            <a:schemeClr val="accent5"/>
                          </a:solidFill>
                          <a:latin typeface="+mn-lt"/>
                          <a:ea typeface="+mn-ea"/>
                          <a:cs typeface="+mn-cs"/>
                        </a:rPr>
                        <a:t>3 (High)</a:t>
                      </a:r>
                    </a:p>
                  </a:txBody>
                  <a:tcPr marL="9525" marR="9525" marT="9525" marB="0" anchor="b"/>
                </a:tc>
                <a:extLst>
                  <a:ext uri="{0D108BD9-81ED-4DB2-BD59-A6C34878D82A}">
                    <a16:rowId xmlns:a16="http://schemas.microsoft.com/office/drawing/2014/main" val="1022184637"/>
                  </a:ext>
                </a:extLst>
              </a:tr>
              <a:tr h="352039">
                <a:tc>
                  <a:txBody>
                    <a:bodyPr/>
                    <a:lstStyle/>
                    <a:p>
                      <a:pPr algn="l" fontAlgn="b"/>
                      <a:r>
                        <a:rPr lang="en-US" sz="1400" kern="1200">
                          <a:solidFill>
                            <a:schemeClr val="accent5"/>
                          </a:solidFill>
                          <a:latin typeface="+mn-lt"/>
                          <a:ea typeface="+mn-ea"/>
                          <a:cs typeface="+mn-cs"/>
                        </a:rPr>
                        <a:t>RT-302-4-02-002</a:t>
                      </a:r>
                    </a:p>
                  </a:txBody>
                  <a:tcPr marL="9525" marR="9525" marT="9525" marB="0" anchor="b"/>
                </a:tc>
                <a:tc>
                  <a:txBody>
                    <a:bodyPr/>
                    <a:lstStyle/>
                    <a:p>
                      <a:pPr algn="l" fontAlgn="b"/>
                      <a:r>
                        <a:rPr lang="en-US" sz="1400" kern="1200" dirty="0">
                          <a:solidFill>
                            <a:schemeClr val="accent5"/>
                          </a:solidFill>
                          <a:latin typeface="+mn-lt"/>
                          <a:ea typeface="+mn-ea"/>
                          <a:cs typeface="+mn-cs"/>
                        </a:rPr>
                        <a:t>CERN fails to supply cold mass components for production on schedule</a:t>
                      </a:r>
                    </a:p>
                  </a:txBody>
                  <a:tcPr marL="9525" marR="9525" marT="9525" marB="0" anchor="b"/>
                </a:tc>
                <a:tc>
                  <a:txBody>
                    <a:bodyPr/>
                    <a:lstStyle/>
                    <a:p>
                      <a:pPr algn="l" fontAlgn="b"/>
                      <a:r>
                        <a:rPr lang="en-US" sz="1400" kern="1200" dirty="0">
                          <a:solidFill>
                            <a:schemeClr val="accent5"/>
                          </a:solidFill>
                          <a:latin typeface="+mn-lt"/>
                          <a:ea typeface="+mn-ea"/>
                          <a:cs typeface="+mn-cs"/>
                        </a:rPr>
                        <a:t>2 (Medium)</a:t>
                      </a:r>
                    </a:p>
                  </a:txBody>
                  <a:tcPr marL="9525" marR="9525" marT="9525" marB="0" anchor="b"/>
                </a:tc>
                <a:extLst>
                  <a:ext uri="{0D108BD9-81ED-4DB2-BD59-A6C34878D82A}">
                    <a16:rowId xmlns:a16="http://schemas.microsoft.com/office/drawing/2014/main" val="3449483609"/>
                  </a:ext>
                </a:extLst>
              </a:tr>
            </a:tbl>
          </a:graphicData>
        </a:graphic>
      </p:graphicFrame>
    </p:spTree>
    <p:extLst>
      <p:ext uri="{BB962C8B-B14F-4D97-AF65-F5344CB8AC3E}">
        <p14:creationId xmlns:p14="http://schemas.microsoft.com/office/powerpoint/2010/main" val="479005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8408-36DB-4158-A8FE-F3166BF24A9E}"/>
              </a:ext>
            </a:extLst>
          </p:cNvPr>
          <p:cNvSpPr>
            <a:spLocks noGrp="1"/>
          </p:cNvSpPr>
          <p:nvPr>
            <p:ph type="title"/>
          </p:nvPr>
        </p:nvSpPr>
        <p:spPr>
          <a:xfrm>
            <a:off x="612000" y="180000"/>
            <a:ext cx="7920000" cy="720000"/>
          </a:xfrm>
        </p:spPr>
        <p:txBody>
          <a:bodyPr/>
          <a:lstStyle/>
          <a:p>
            <a:r>
              <a:rPr lang="en-US" dirty="0"/>
              <a:t>WBS 302.4.02: ES&amp;H</a:t>
            </a:r>
          </a:p>
        </p:txBody>
      </p:sp>
      <p:sp>
        <p:nvSpPr>
          <p:cNvPr id="12" name="Content Placeholder 2">
            <a:extLst>
              <a:ext uri="{FF2B5EF4-FFF2-40B4-BE49-F238E27FC236}">
                <a16:creationId xmlns:a16="http://schemas.microsoft.com/office/drawing/2014/main" id="{EAA70C11-9B4B-4F3C-84E7-6BD1E2E35236}"/>
              </a:ext>
            </a:extLst>
          </p:cNvPr>
          <p:cNvSpPr>
            <a:spLocks noGrp="1"/>
          </p:cNvSpPr>
          <p:nvPr>
            <p:ph idx="1"/>
          </p:nvPr>
        </p:nvSpPr>
        <p:spPr>
          <a:xfrm>
            <a:off x="612774" y="764704"/>
            <a:ext cx="7919225" cy="5535370"/>
          </a:xfrm>
        </p:spPr>
        <p:txBody>
          <a:bodyPr>
            <a:normAutofit fontScale="92500" lnSpcReduction="10000"/>
          </a:bodyPr>
          <a:lstStyle/>
          <a:p>
            <a:pPr>
              <a:lnSpc>
                <a:spcPct val="120000"/>
              </a:lnSpc>
            </a:pPr>
            <a:r>
              <a:rPr lang="en-US" sz="1400" dirty="0"/>
              <a:t>Operational hazards during Cold Mass assembly include Mechanical, Electrical, Welding and Pressure hazards</a:t>
            </a:r>
          </a:p>
          <a:p>
            <a:pPr>
              <a:lnSpc>
                <a:spcPct val="120000"/>
              </a:lnSpc>
            </a:pPr>
            <a:r>
              <a:rPr lang="en-US" sz="1400" dirty="0"/>
              <a:t>The risk categories of identified hazards are summarized in US-HiLumi-doc-1121</a:t>
            </a:r>
          </a:p>
          <a:p>
            <a:pPr lvl="1">
              <a:lnSpc>
                <a:spcPct val="120000"/>
              </a:lnSpc>
            </a:pPr>
            <a:r>
              <a:rPr lang="en-US" sz="1200" dirty="0"/>
              <a:t>Use of overhead crane and lifting fixtures </a:t>
            </a:r>
          </a:p>
          <a:p>
            <a:pPr lvl="1">
              <a:lnSpc>
                <a:spcPct val="120000"/>
              </a:lnSpc>
            </a:pPr>
            <a:r>
              <a:rPr lang="en-US" sz="1200" dirty="0"/>
              <a:t>High voltage tests</a:t>
            </a:r>
          </a:p>
          <a:p>
            <a:pPr lvl="1">
              <a:lnSpc>
                <a:spcPct val="120000"/>
              </a:lnSpc>
            </a:pPr>
            <a:r>
              <a:rPr lang="en-US" sz="1200" dirty="0"/>
              <a:t>Welding: burns, UV flashing and Hexavalent Chrome inhalation</a:t>
            </a:r>
          </a:p>
          <a:p>
            <a:pPr lvl="0">
              <a:lnSpc>
                <a:spcPct val="120000"/>
              </a:lnSpc>
            </a:pPr>
            <a:r>
              <a:rPr lang="en-US" sz="1400" dirty="0"/>
              <a:t>Documents:</a:t>
            </a:r>
          </a:p>
          <a:p>
            <a:pPr lvl="1">
              <a:lnSpc>
                <a:spcPct val="120000"/>
              </a:lnSpc>
            </a:pPr>
            <a:r>
              <a:rPr lang="en-US" sz="1200" dirty="0"/>
              <a:t>AUP Hazard Analysis Report (HAR)</a:t>
            </a:r>
          </a:p>
          <a:p>
            <a:pPr lvl="1">
              <a:lnSpc>
                <a:spcPct val="120000"/>
              </a:lnSpc>
            </a:pPr>
            <a:r>
              <a:rPr lang="en-US" sz="1200" dirty="0"/>
              <a:t>CERN’s Launch Safety Agreement (LSA) for IR Magnets (WP3) (see US-HiLumi-doc-234)</a:t>
            </a:r>
          </a:p>
          <a:p>
            <a:pPr lvl="1">
              <a:lnSpc>
                <a:spcPct val="120000"/>
              </a:lnSpc>
            </a:pPr>
            <a:r>
              <a:rPr lang="en-US" sz="1200" dirty="0"/>
              <a:t>Document with CERN completed: Agreement on Compliance with the CERN Safety Regulation for Mechanics (SR-M) including Pressure Equipment Directive (PED-2014/68/EU) of LMQXFA Magnets from the US HL-LHC-AUP</a:t>
            </a:r>
          </a:p>
          <a:p>
            <a:pPr lvl="1">
              <a:lnSpc>
                <a:spcPct val="120000"/>
              </a:lnSpc>
            </a:pPr>
            <a:r>
              <a:rPr lang="en-US" sz="1200" dirty="0"/>
              <a:t>FNAL pressure vessel FESHM chapter 5031 is addressed through ASME Section VIII Div. 2 Analysis.</a:t>
            </a:r>
          </a:p>
          <a:p>
            <a:pPr>
              <a:lnSpc>
                <a:spcPct val="120000"/>
              </a:lnSpc>
            </a:pPr>
            <a:r>
              <a:rPr lang="en-US" sz="1400" dirty="0"/>
              <a:t>ORPS, Group 2, Subgroup D for uncontrolled release of nitrogen gas. </a:t>
            </a:r>
          </a:p>
          <a:p>
            <a:pPr lvl="1">
              <a:lnSpc>
                <a:spcPct val="120000"/>
              </a:lnSpc>
            </a:pPr>
            <a:r>
              <a:rPr lang="en-US" sz="1200" dirty="0">
                <a:solidFill>
                  <a:schemeClr val="tx1">
                    <a:lumMod val="65000"/>
                    <a:lumOff val="35000"/>
                  </a:schemeClr>
                </a:solidFill>
              </a:rPr>
              <a:t>No injuries and the event was promptly reported within an hour. Personnel were performing a test on a capillary tube assembly connected to a liquid nitrogen </a:t>
            </a:r>
            <a:r>
              <a:rPr lang="en-US" sz="1200" dirty="0" err="1">
                <a:solidFill>
                  <a:schemeClr val="tx1">
                    <a:lumMod val="65000"/>
                    <a:lumOff val="35000"/>
                  </a:schemeClr>
                </a:solidFill>
              </a:rPr>
              <a:t>dewar</a:t>
            </a:r>
            <a:r>
              <a:rPr lang="en-US" sz="1200" dirty="0">
                <a:solidFill>
                  <a:schemeClr val="tx1">
                    <a:lumMod val="65000"/>
                    <a:lumOff val="35000"/>
                  </a:schemeClr>
                </a:solidFill>
              </a:rPr>
              <a:t> in ICBA.  After slowly opening the </a:t>
            </a:r>
            <a:r>
              <a:rPr lang="en-US" sz="1200" dirty="0" err="1">
                <a:solidFill>
                  <a:schemeClr val="tx1">
                    <a:lumMod val="65000"/>
                    <a:lumOff val="35000"/>
                  </a:schemeClr>
                </a:solidFill>
              </a:rPr>
              <a:t>dewar</a:t>
            </a:r>
            <a:r>
              <a:rPr lang="en-US" sz="1200" dirty="0">
                <a:solidFill>
                  <a:schemeClr val="tx1">
                    <a:lumMod val="65000"/>
                    <a:lumOff val="35000"/>
                  </a:schemeClr>
                </a:solidFill>
              </a:rPr>
              <a:t> valve, a loud pop occurred due to the sudden release of nitrogen gas from the test set up. </a:t>
            </a:r>
          </a:p>
          <a:p>
            <a:pPr lvl="1">
              <a:lnSpc>
                <a:spcPct val="120000"/>
              </a:lnSpc>
            </a:pPr>
            <a:r>
              <a:rPr lang="en-US" sz="1200" dirty="0">
                <a:solidFill>
                  <a:schemeClr val="tx1">
                    <a:lumMod val="65000"/>
                    <a:lumOff val="35000"/>
                  </a:schemeClr>
                </a:solidFill>
              </a:rPr>
              <a:t>Corrective actions include management review of requirements and importance of work planning for new systems, ensure training compliance before setting up new systems, and determine if frequency of Cryogenic Safety training is appropriate.</a:t>
            </a:r>
          </a:p>
          <a:p>
            <a:pPr>
              <a:lnSpc>
                <a:spcPct val="120000"/>
              </a:lnSpc>
            </a:pPr>
            <a:r>
              <a:rPr lang="en-US" sz="1400" dirty="0"/>
              <a:t>HPI (Human Performance Improvement) ICBA Pipe Stand Hand Injury</a:t>
            </a:r>
          </a:p>
          <a:p>
            <a:pPr lvl="1">
              <a:lnSpc>
                <a:spcPct val="120000"/>
              </a:lnSpc>
            </a:pPr>
            <a:r>
              <a:rPr lang="en-US" sz="1200" dirty="0"/>
              <a:t>Technicians hand pinched when loosening pipe stand used to support 40 ft beam tube. The upper portion of the pipe stand suddenly dropped more quickly than expected pinching the hand between the upper and lower collar of the stand. </a:t>
            </a:r>
          </a:p>
          <a:p>
            <a:pPr lvl="1">
              <a:lnSpc>
                <a:spcPct val="120000"/>
              </a:lnSpc>
            </a:pPr>
            <a:r>
              <a:rPr lang="en-US" sz="1200" dirty="0"/>
              <a:t>Added pinch hazard labels to all pipe stands in ICBA.</a:t>
            </a:r>
          </a:p>
        </p:txBody>
      </p:sp>
      <p:sp>
        <p:nvSpPr>
          <p:cNvPr id="4" name="Slide Number Placeholder 3">
            <a:extLst>
              <a:ext uri="{FF2B5EF4-FFF2-40B4-BE49-F238E27FC236}">
                <a16:creationId xmlns:a16="http://schemas.microsoft.com/office/drawing/2014/main" id="{615EEF04-9695-4BAA-BF94-61B421D79261}"/>
              </a:ext>
            </a:extLst>
          </p:cNvPr>
          <p:cNvSpPr>
            <a:spLocks noGrp="1"/>
          </p:cNvSpPr>
          <p:nvPr>
            <p:ph type="sldNum" sz="quarter" idx="12"/>
          </p:nvPr>
        </p:nvSpPr>
        <p:spPr>
          <a:xfrm>
            <a:off x="8686800" y="6356350"/>
            <a:ext cx="360000" cy="360000"/>
          </a:xfrm>
        </p:spPr>
        <p:txBody>
          <a:bodyPr/>
          <a:lstStyle/>
          <a:p>
            <a:fld id="{BFDCA1C4-9514-7B4F-976F-D92F7E296653}" type="slidenum">
              <a:rPr lang="fr-FR" smtClean="0"/>
              <a:pPr/>
              <a:t>26</a:t>
            </a:fld>
            <a:endParaRPr lang="fr-FR"/>
          </a:p>
        </p:txBody>
      </p:sp>
      <p:sp>
        <p:nvSpPr>
          <p:cNvPr id="11" name="Footer Placeholder 4">
            <a:extLst>
              <a:ext uri="{FF2B5EF4-FFF2-40B4-BE49-F238E27FC236}">
                <a16:creationId xmlns:a16="http://schemas.microsoft.com/office/drawing/2014/main" id="{19DF8AB3-BBF6-AD4B-B5BC-C7484AA53BB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8AE41D13-A976-76EE-641F-9ED57E64FFCC}"/>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#5</a:t>
            </a:r>
          </a:p>
        </p:txBody>
      </p:sp>
      <p:pic>
        <p:nvPicPr>
          <p:cNvPr id="10" name="Picture 9">
            <a:extLst>
              <a:ext uri="{FF2B5EF4-FFF2-40B4-BE49-F238E27FC236}">
                <a16:creationId xmlns:a16="http://schemas.microsoft.com/office/drawing/2014/main" id="{CA2D25E5-0B37-DB76-4A7D-8FA010AA55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1177945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16731AAA-C6AB-4F3E-9267-34A79556B05D}"/>
              </a:ext>
            </a:extLst>
          </p:cNvPr>
          <p:cNvSpPr>
            <a:spLocks noGrp="1"/>
          </p:cNvSpPr>
          <p:nvPr>
            <p:ph idx="1"/>
          </p:nvPr>
        </p:nvSpPr>
        <p:spPr>
          <a:xfrm>
            <a:off x="640647" y="886167"/>
            <a:ext cx="7920000" cy="5207129"/>
          </a:xfrm>
        </p:spPr>
        <p:txBody>
          <a:bodyPr>
            <a:normAutofit fontScale="92500"/>
          </a:bodyPr>
          <a:lstStyle/>
          <a:p>
            <a:r>
              <a:rPr lang="en-US" sz="2200" dirty="0"/>
              <a:t>LMQXFA-02 fabrication is complete. Pressure Tested to ASME and PED Specifications and transferred to </a:t>
            </a:r>
            <a:r>
              <a:rPr lang="en-US" sz="2200" dirty="0" err="1"/>
              <a:t>cryostating</a:t>
            </a:r>
            <a:r>
              <a:rPr lang="en-US" sz="2200" dirty="0"/>
              <a:t>.</a:t>
            </a:r>
          </a:p>
          <a:p>
            <a:pPr>
              <a:lnSpc>
                <a:spcPct val="150000"/>
              </a:lnSpc>
            </a:pPr>
            <a:r>
              <a:rPr lang="en-US" sz="2200" dirty="0"/>
              <a:t>LMQXFA-03 fabrication is nearly complete. </a:t>
            </a:r>
            <a:endParaRPr lang="en-US" sz="2200" dirty="0">
              <a:solidFill>
                <a:srgbClr val="C00000"/>
              </a:solidFill>
            </a:endParaRPr>
          </a:p>
          <a:p>
            <a:pPr>
              <a:lnSpc>
                <a:spcPct val="150000"/>
              </a:lnSpc>
            </a:pPr>
            <a:r>
              <a:rPr lang="en-US" sz="2200" dirty="0"/>
              <a:t>LMQXFA-04 &amp; 05 fabrication are in progress.</a:t>
            </a:r>
          </a:p>
          <a:p>
            <a:r>
              <a:rPr lang="en-US" sz="2200" dirty="0"/>
              <a:t>WBS 302.4.02 is 70% complete. Cost and schedule are actively monitored with SPI &amp; CPI near 1.</a:t>
            </a:r>
          </a:p>
          <a:p>
            <a:r>
              <a:rPr lang="en-US" sz="2200" dirty="0"/>
              <a:t>Assembly steps &amp; tooling have been updated with additional fixtures, gauges and tooling with updated travelers and procedures.</a:t>
            </a:r>
          </a:p>
          <a:p>
            <a:pPr>
              <a:lnSpc>
                <a:spcPct val="150000"/>
              </a:lnSpc>
            </a:pPr>
            <a:r>
              <a:rPr lang="en-US" sz="2200" dirty="0"/>
              <a:t>Procurements of all production components are complete.</a:t>
            </a:r>
          </a:p>
          <a:p>
            <a:pPr>
              <a:lnSpc>
                <a:spcPct val="150000"/>
              </a:lnSpc>
            </a:pPr>
            <a:r>
              <a:rPr lang="en-US" sz="2200" dirty="0"/>
              <a:t>MIPs, Travelers, and DR’s utilized for fabrication process.</a:t>
            </a:r>
            <a:endParaRPr lang="en-US" sz="2200" dirty="0">
              <a:solidFill>
                <a:srgbClr val="5A5A5A"/>
              </a:solidFill>
            </a:endParaRPr>
          </a:p>
          <a:p>
            <a:pPr>
              <a:lnSpc>
                <a:spcPct val="150000"/>
              </a:lnSpc>
            </a:pPr>
            <a:r>
              <a:rPr lang="en-US" sz="2200" dirty="0">
                <a:solidFill>
                  <a:srgbClr val="5A5A5A"/>
                </a:solidFill>
              </a:rPr>
              <a:t>QA/QC &amp; ESH&amp;Q are fully incorporated.</a:t>
            </a:r>
          </a:p>
          <a:p>
            <a:pPr marL="457200" lvl="1" indent="0">
              <a:buClr>
                <a:srgbClr val="FB963C"/>
              </a:buClr>
              <a:buNone/>
            </a:pPr>
            <a:endParaRPr lang="en-US" dirty="0"/>
          </a:p>
          <a:p>
            <a:pPr>
              <a:buClr>
                <a:srgbClr val="FB963C"/>
              </a:buClr>
            </a:pPr>
            <a:endParaRPr lang="en-US" dirty="0"/>
          </a:p>
          <a:p>
            <a:pPr lvl="0">
              <a:buClr>
                <a:srgbClr val="FB963C"/>
              </a:buClr>
            </a:pPr>
            <a:endParaRPr lang="en-US" dirty="0">
              <a:solidFill>
                <a:srgbClr val="5A5A5A"/>
              </a:solidFill>
            </a:endParaRPr>
          </a:p>
          <a:p>
            <a:endParaRPr lang="en-US" dirty="0"/>
          </a:p>
          <a:p>
            <a:endParaRPr lang="en-US" dirty="0"/>
          </a:p>
        </p:txBody>
      </p:sp>
      <p:sp>
        <p:nvSpPr>
          <p:cNvPr id="2" name="Title 1"/>
          <p:cNvSpPr>
            <a:spLocks noGrp="1"/>
          </p:cNvSpPr>
          <p:nvPr>
            <p:ph type="title"/>
          </p:nvPr>
        </p:nvSpPr>
        <p:spPr/>
        <p:txBody>
          <a:bodyPr/>
          <a:lstStyle/>
          <a:p>
            <a:r>
              <a:rPr lang="en-US" sz="3200" dirty="0"/>
              <a:t>WBS 302.4.02: Summary</a:t>
            </a:r>
          </a:p>
        </p:txBody>
      </p:sp>
      <p:sp>
        <p:nvSpPr>
          <p:cNvPr id="4" name="Slide Number Placeholder 3"/>
          <p:cNvSpPr>
            <a:spLocks noGrp="1"/>
          </p:cNvSpPr>
          <p:nvPr>
            <p:ph type="sldNum" sz="quarter" idx="12"/>
          </p:nvPr>
        </p:nvSpPr>
        <p:spPr/>
        <p:txBody>
          <a:bodyPr/>
          <a:lstStyle/>
          <a:p>
            <a:fld id="{BFDCA1C4-9514-7B4F-976F-D92F7E296653}" type="slidenum">
              <a:rPr lang="fr-FR" smtClean="0"/>
              <a:pPr/>
              <a:t>27</a:t>
            </a:fld>
            <a:endParaRPr lang="fr-FR"/>
          </a:p>
        </p:txBody>
      </p:sp>
      <p:sp>
        <p:nvSpPr>
          <p:cNvPr id="10" name="Footer Placeholder 4">
            <a:extLst>
              <a:ext uri="{FF2B5EF4-FFF2-40B4-BE49-F238E27FC236}">
                <a16:creationId xmlns:a16="http://schemas.microsoft.com/office/drawing/2014/main" id="{8B67DFAE-E8F5-7547-8DD1-11BD83F37869}"/>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pic>
        <p:nvPicPr>
          <p:cNvPr id="3" name="Picture 2">
            <a:extLst>
              <a:ext uri="{FF2B5EF4-FFF2-40B4-BE49-F238E27FC236}">
                <a16:creationId xmlns:a16="http://schemas.microsoft.com/office/drawing/2014/main" id="{AD421CC3-5BDE-AFA5-5F9E-2F1C17ED12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95888"/>
            <a:ext cx="1446857" cy="273472"/>
          </a:xfrm>
          <a:prstGeom prst="rect">
            <a:avLst/>
          </a:prstGeom>
        </p:spPr>
      </p:pic>
    </p:spTree>
    <p:extLst>
      <p:ext uri="{BB962C8B-B14F-4D97-AF65-F5344CB8AC3E}">
        <p14:creationId xmlns:p14="http://schemas.microsoft.com/office/powerpoint/2010/main" val="1968050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2ADF-9468-5D19-DB47-AEDBA4EF30CB}"/>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83BF2668-8B21-9132-2E38-C1D81BC302A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028DA70-CF66-284C-F51D-F2EF58D19E0B}"/>
              </a:ext>
            </a:extLst>
          </p:cNvPr>
          <p:cNvSpPr>
            <a:spLocks noGrp="1"/>
          </p:cNvSpPr>
          <p:nvPr>
            <p:ph type="sldNum" sz="quarter" idx="12"/>
          </p:nvPr>
        </p:nvSpPr>
        <p:spPr/>
        <p:txBody>
          <a:bodyPr/>
          <a:lstStyle/>
          <a:p>
            <a:fld id="{BFDCA1C4-9514-7B4F-976F-D92F7E296653}" type="slidenum">
              <a:rPr lang="fr-FR" smtClean="0"/>
              <a:pPr/>
              <a:t>28</a:t>
            </a:fld>
            <a:endParaRPr lang="fr-FR" dirty="0"/>
          </a:p>
        </p:txBody>
      </p:sp>
      <p:sp>
        <p:nvSpPr>
          <p:cNvPr id="5" name="Footer Placeholder 4">
            <a:extLst>
              <a:ext uri="{FF2B5EF4-FFF2-40B4-BE49-F238E27FC236}">
                <a16:creationId xmlns:a16="http://schemas.microsoft.com/office/drawing/2014/main" id="{D34AB5E4-C7DD-C951-02E8-A672BD516C44}"/>
              </a:ext>
            </a:extLst>
          </p:cNvPr>
          <p:cNvSpPr>
            <a:spLocks noGrp="1"/>
          </p:cNvSpPr>
          <p:nvPr>
            <p:ph type="ftr" sz="quarter" idx="3"/>
          </p:nvPr>
        </p:nvSpPr>
        <p:spPr/>
        <p:txBody>
          <a:bodyPr/>
          <a:lstStyle/>
          <a:p>
            <a:r>
              <a:rPr lang="en-US"/>
              <a:t>HL-LHC AUP DOE IPR  – July 23rd–25th 2024</a:t>
            </a:r>
            <a:endParaRPr lang="en-US" dirty="0"/>
          </a:p>
        </p:txBody>
      </p:sp>
    </p:spTree>
    <p:extLst>
      <p:ext uri="{BB962C8B-B14F-4D97-AF65-F5344CB8AC3E}">
        <p14:creationId xmlns:p14="http://schemas.microsoft.com/office/powerpoint/2010/main" val="2305857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4666-BA24-4175-9C32-19348EE010D8}"/>
              </a:ext>
            </a:extLst>
          </p:cNvPr>
          <p:cNvSpPr>
            <a:spLocks noGrp="1"/>
          </p:cNvSpPr>
          <p:nvPr>
            <p:ph type="title"/>
          </p:nvPr>
        </p:nvSpPr>
        <p:spPr/>
        <p:txBody>
          <a:bodyPr/>
          <a:lstStyle/>
          <a:p>
            <a:r>
              <a:rPr lang="en-US" dirty="0"/>
              <a:t>302.4.02 Resource Type Breakdown Slides</a:t>
            </a:r>
          </a:p>
        </p:txBody>
      </p:sp>
      <p:sp>
        <p:nvSpPr>
          <p:cNvPr id="4" name="Slide Number Placeholder 3">
            <a:extLst>
              <a:ext uri="{FF2B5EF4-FFF2-40B4-BE49-F238E27FC236}">
                <a16:creationId xmlns:a16="http://schemas.microsoft.com/office/drawing/2014/main" id="{6C3D43F1-5141-48A8-81C1-856E4D9010A7}"/>
              </a:ext>
            </a:extLst>
          </p:cNvPr>
          <p:cNvSpPr>
            <a:spLocks noGrp="1"/>
          </p:cNvSpPr>
          <p:nvPr>
            <p:ph type="sldNum" sz="quarter" idx="12"/>
          </p:nvPr>
        </p:nvSpPr>
        <p:spPr/>
        <p:txBody>
          <a:bodyPr/>
          <a:lstStyle/>
          <a:p>
            <a:fld id="{BFDCA1C4-9514-7B4F-976F-D92F7E296653}" type="slidenum">
              <a:rPr lang="fr-FR" smtClean="0"/>
              <a:pPr/>
              <a:t>29</a:t>
            </a:fld>
            <a:endParaRPr lang="fr-FR"/>
          </a:p>
        </p:txBody>
      </p:sp>
      <p:sp>
        <p:nvSpPr>
          <p:cNvPr id="8" name="Footer Placeholder 4">
            <a:extLst>
              <a:ext uri="{FF2B5EF4-FFF2-40B4-BE49-F238E27FC236}">
                <a16:creationId xmlns:a16="http://schemas.microsoft.com/office/drawing/2014/main" id="{A55E7DEC-33CF-4943-9CC5-A24672DD2F11}"/>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pic>
        <p:nvPicPr>
          <p:cNvPr id="3" name="Picture 2">
            <a:extLst>
              <a:ext uri="{FF2B5EF4-FFF2-40B4-BE49-F238E27FC236}">
                <a16:creationId xmlns:a16="http://schemas.microsoft.com/office/drawing/2014/main" id="{C15EB78A-F57B-5847-6BF1-CCCE09EAB2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2050" name="Picture 2">
            <a:extLst>
              <a:ext uri="{FF2B5EF4-FFF2-40B4-BE49-F238E27FC236}">
                <a16:creationId xmlns:a16="http://schemas.microsoft.com/office/drawing/2014/main" id="{16AF060B-A3B2-00A2-C6E4-2AFFFDAB0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711" y="1844824"/>
            <a:ext cx="7238578" cy="40214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9CE02DA-13B0-B620-50EB-5E5A9108B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5169557"/>
            <a:ext cx="2838450" cy="8191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FF5AD8F-9298-64B4-FB34-A57485E6214B}"/>
              </a:ext>
            </a:extLst>
          </p:cNvPr>
          <p:cNvSpPr>
            <a:spLocks noGrp="1"/>
          </p:cNvSpPr>
          <p:nvPr>
            <p:ph idx="1"/>
          </p:nvPr>
        </p:nvSpPr>
        <p:spPr>
          <a:xfrm>
            <a:off x="612000" y="1219201"/>
            <a:ext cx="7920000" cy="769640"/>
          </a:xfrm>
        </p:spPr>
        <p:txBody>
          <a:bodyPr>
            <a:normAutofit fontScale="62500" lnSpcReduction="20000"/>
          </a:bodyPr>
          <a:lstStyle/>
          <a:p>
            <a:r>
              <a:rPr lang="en-US" dirty="0"/>
              <a:t>87% Labor, 13% M&amp;S</a:t>
            </a:r>
          </a:p>
          <a:p>
            <a:r>
              <a:rPr lang="en-US" dirty="0"/>
              <a:t>M&amp;S Includes UT testing, parts &amp; components, production aids and shipping/tariff from CERN</a:t>
            </a:r>
          </a:p>
        </p:txBody>
      </p:sp>
    </p:spTree>
    <p:extLst>
      <p:ext uri="{BB962C8B-B14F-4D97-AF65-F5344CB8AC3E}">
        <p14:creationId xmlns:p14="http://schemas.microsoft.com/office/powerpoint/2010/main" val="2871052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Scope and Interfaces</a:t>
            </a:r>
          </a:p>
        </p:txBody>
      </p:sp>
      <p:sp>
        <p:nvSpPr>
          <p:cNvPr id="4" name="Slide Number Placeholder 3">
            <a:extLst>
              <a:ext uri="{FF2B5EF4-FFF2-40B4-BE49-F238E27FC236}">
                <a16:creationId xmlns:a16="http://schemas.microsoft.com/office/drawing/2014/main" id="{6B430BBF-1DC9-4491-AA9A-BFA7F60AC0A2}"/>
              </a:ext>
            </a:extLst>
          </p:cNvPr>
          <p:cNvSpPr>
            <a:spLocks noGrp="1"/>
          </p:cNvSpPr>
          <p:nvPr>
            <p:ph type="sldNum" sz="quarter" idx="12"/>
          </p:nvPr>
        </p:nvSpPr>
        <p:spPr/>
        <p:txBody>
          <a:bodyPr/>
          <a:lstStyle/>
          <a:p>
            <a:fld id="{BFDCA1C4-9514-7B4F-976F-D92F7E296653}" type="slidenum">
              <a:rPr lang="fr-FR" smtClean="0"/>
              <a:pPr/>
              <a:t>3</a:t>
            </a:fld>
            <a:endParaRPr lang="fr-FR"/>
          </a:p>
        </p:txBody>
      </p:sp>
      <p:sp>
        <p:nvSpPr>
          <p:cNvPr id="9" name="Footer Placeholder 4">
            <a:extLst>
              <a:ext uri="{FF2B5EF4-FFF2-40B4-BE49-F238E27FC236}">
                <a16:creationId xmlns:a16="http://schemas.microsoft.com/office/drawing/2014/main" id="{0DB70447-0668-F042-94E3-28D81F3FC48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D4B32B72-BAD4-E99C-BDDC-23CCC27FD51B}"/>
              </a:ext>
            </a:extLst>
          </p:cNvPr>
          <p:cNvSpPr txBox="1"/>
          <p:nvPr/>
        </p:nvSpPr>
        <p:spPr>
          <a:xfrm>
            <a:off x="7495043" y="0"/>
            <a:ext cx="1646605" cy="369332"/>
          </a:xfrm>
          <a:prstGeom prst="rect">
            <a:avLst/>
          </a:prstGeom>
          <a:solidFill>
            <a:schemeClr val="accent6">
              <a:lumMod val="60000"/>
              <a:lumOff val="40000"/>
            </a:schemeClr>
          </a:solidFill>
        </p:spPr>
        <p:txBody>
          <a:bodyPr wrap="none" rtlCol="0">
            <a:spAutoFit/>
          </a:bodyPr>
          <a:lstStyle/>
          <a:p>
            <a:r>
              <a:rPr lang="en-US" dirty="0"/>
              <a:t>Charge #2, #3</a:t>
            </a:r>
          </a:p>
        </p:txBody>
      </p:sp>
      <p:sp>
        <p:nvSpPr>
          <p:cNvPr id="11" name="TextBox 10">
            <a:extLst>
              <a:ext uri="{FF2B5EF4-FFF2-40B4-BE49-F238E27FC236}">
                <a16:creationId xmlns:a16="http://schemas.microsoft.com/office/drawing/2014/main" id="{75701729-151F-48A6-93E4-0C23595F4C6C}"/>
              </a:ext>
            </a:extLst>
          </p:cNvPr>
          <p:cNvSpPr txBox="1"/>
          <p:nvPr/>
        </p:nvSpPr>
        <p:spPr>
          <a:xfrm>
            <a:off x="370296" y="1196752"/>
            <a:ext cx="4993792" cy="4924425"/>
          </a:xfrm>
          <a:prstGeom prst="rect">
            <a:avLst/>
          </a:prstGeom>
          <a:noFill/>
        </p:spPr>
        <p:txBody>
          <a:bodyPr wrap="square">
            <a:spAutoFit/>
          </a:bodyPr>
          <a:lstStyle/>
          <a:p>
            <a:r>
              <a:rPr lang="en-US" sz="2400" dirty="0">
                <a:solidFill>
                  <a:schemeClr val="tx1">
                    <a:lumMod val="65000"/>
                    <a:lumOff val="35000"/>
                  </a:schemeClr>
                </a:solidFill>
              </a:rPr>
              <a:t>Scope of Work and Deliverables</a:t>
            </a:r>
            <a:r>
              <a:rPr lang="en-US" sz="2000" dirty="0">
                <a:solidFill>
                  <a:schemeClr val="tx1">
                    <a:lumMod val="65000"/>
                    <a:lumOff val="35000"/>
                  </a:schemeClr>
                </a:solidFill>
              </a:rPr>
              <a:t> </a:t>
            </a:r>
          </a:p>
          <a:p>
            <a:endParaRPr lang="en-US" sz="2000" dirty="0">
              <a:solidFill>
                <a:schemeClr val="tx1">
                  <a:lumMod val="65000"/>
                  <a:lumOff val="35000"/>
                </a:schemeClr>
              </a:solidFill>
            </a:endParaRPr>
          </a:p>
          <a:p>
            <a:pPr marL="800100" lvl="1" indent="-342900">
              <a:buClr>
                <a:schemeClr val="accent6"/>
              </a:buClr>
              <a:buFont typeface="Wingdings" panose="05000000000000000000" pitchFamily="2" charset="2"/>
              <a:buChar char="§"/>
            </a:pPr>
            <a:r>
              <a:rPr lang="en-US" sz="2000" dirty="0">
                <a:solidFill>
                  <a:schemeClr val="tx1">
                    <a:lumMod val="65000"/>
                    <a:lumOff val="35000"/>
                  </a:schemeClr>
                </a:solidFill>
              </a:rPr>
              <a:t>10 Q1/Q3 Cold Masses </a:t>
            </a:r>
          </a:p>
          <a:p>
            <a:pPr lvl="1">
              <a:buClr>
                <a:schemeClr val="accent6"/>
              </a:buClr>
            </a:pPr>
            <a:r>
              <a:rPr lang="en-US" sz="2000" dirty="0">
                <a:solidFill>
                  <a:schemeClr val="tx1">
                    <a:lumMod val="65000"/>
                    <a:lumOff val="35000"/>
                  </a:schemeClr>
                </a:solidFill>
              </a:rPr>
              <a:t>	(3 pre-series, 7 series production)</a:t>
            </a:r>
          </a:p>
          <a:p>
            <a:pPr marL="1257300" lvl="2" indent="-342900">
              <a:buClr>
                <a:schemeClr val="accent6"/>
              </a:buClr>
              <a:buFont typeface="Wingdings" panose="05000000000000000000" pitchFamily="2" charset="2"/>
              <a:buChar char="§"/>
            </a:pPr>
            <a:r>
              <a:rPr lang="en-US" sz="2000" dirty="0">
                <a:solidFill>
                  <a:schemeClr val="tx1">
                    <a:lumMod val="65000"/>
                    <a:lumOff val="35000"/>
                  </a:schemeClr>
                </a:solidFill>
              </a:rPr>
              <a:t>QC &amp; Safety Reports </a:t>
            </a:r>
          </a:p>
          <a:p>
            <a:pPr marL="1257300" lvl="2" indent="-342900">
              <a:buClr>
                <a:schemeClr val="accent6"/>
              </a:buClr>
              <a:buFont typeface="Wingdings" panose="05000000000000000000" pitchFamily="2" charset="2"/>
              <a:buChar char="§"/>
            </a:pPr>
            <a:endParaRPr lang="en-US" sz="2000" dirty="0">
              <a:solidFill>
                <a:schemeClr val="tx1">
                  <a:lumMod val="65000"/>
                  <a:lumOff val="35000"/>
                </a:schemeClr>
              </a:solidFill>
            </a:endParaRPr>
          </a:p>
          <a:p>
            <a:pPr marL="800100" lvl="1" indent="-342900">
              <a:buClr>
                <a:schemeClr val="accent6"/>
              </a:buClr>
              <a:buFont typeface="Wingdings" panose="05000000000000000000" pitchFamily="2" charset="2"/>
              <a:buChar char="§"/>
            </a:pPr>
            <a:r>
              <a:rPr lang="en-US" sz="2000" dirty="0">
                <a:solidFill>
                  <a:schemeClr val="tx1">
                    <a:lumMod val="65000"/>
                    <a:lumOff val="35000"/>
                  </a:schemeClr>
                </a:solidFill>
              </a:rPr>
              <a:t>1 Cold Mass assembly re-work</a:t>
            </a:r>
          </a:p>
          <a:p>
            <a:pPr marL="800100" lvl="1" indent="-342900">
              <a:buClr>
                <a:schemeClr val="accent6"/>
              </a:buClr>
              <a:buFont typeface="Wingdings" panose="05000000000000000000" pitchFamily="2" charset="2"/>
              <a:buChar char="§"/>
            </a:pPr>
            <a:endParaRPr lang="en-US" sz="2000" dirty="0">
              <a:solidFill>
                <a:schemeClr val="tx1">
                  <a:lumMod val="65000"/>
                  <a:lumOff val="35000"/>
                </a:schemeClr>
              </a:solidFill>
            </a:endParaRPr>
          </a:p>
          <a:p>
            <a:pPr marL="800100" lvl="1" indent="-342900">
              <a:buClr>
                <a:schemeClr val="accent6"/>
              </a:buClr>
              <a:buFont typeface="Wingdings" panose="05000000000000000000" pitchFamily="2" charset="2"/>
              <a:buChar char="§"/>
            </a:pPr>
            <a:r>
              <a:rPr lang="en-US" sz="2000" dirty="0">
                <a:solidFill>
                  <a:schemeClr val="tx1">
                    <a:lumMod val="65000"/>
                    <a:lumOff val="35000"/>
                  </a:schemeClr>
                </a:solidFill>
              </a:rPr>
              <a:t>Design &amp; Fabrication of Cold Mass Tooling</a:t>
            </a:r>
          </a:p>
          <a:p>
            <a:pPr marL="800100" lvl="1" indent="-342900">
              <a:buClr>
                <a:schemeClr val="accent6"/>
              </a:buClr>
              <a:buFont typeface="Wingdings" panose="05000000000000000000" pitchFamily="2" charset="2"/>
              <a:buChar char="§"/>
            </a:pPr>
            <a:endParaRPr lang="en-US" sz="2000" dirty="0">
              <a:solidFill>
                <a:schemeClr val="tx1">
                  <a:lumMod val="65000"/>
                  <a:lumOff val="35000"/>
                </a:schemeClr>
              </a:solidFill>
            </a:endParaRPr>
          </a:p>
          <a:p>
            <a:pPr marL="800100" lvl="1" indent="-342900">
              <a:buClr>
                <a:schemeClr val="accent6"/>
              </a:buClr>
              <a:buFont typeface="Wingdings" panose="05000000000000000000" pitchFamily="2" charset="2"/>
              <a:buChar char="§"/>
            </a:pPr>
            <a:r>
              <a:rPr lang="en-US" sz="2000" dirty="0">
                <a:solidFill>
                  <a:schemeClr val="tx1">
                    <a:lumMod val="65000"/>
                    <a:lumOff val="35000"/>
                  </a:schemeClr>
                </a:solidFill>
              </a:rPr>
              <a:t>Design &amp; Fabrication of 12 Q2 Busbar assemblies</a:t>
            </a:r>
            <a:endParaRPr lang="en-US" sz="1000" dirty="0">
              <a:solidFill>
                <a:schemeClr val="tx1">
                  <a:lumMod val="65000"/>
                  <a:lumOff val="35000"/>
                </a:schemeClr>
              </a:solidFill>
            </a:endParaRPr>
          </a:p>
          <a:p>
            <a:endParaRPr lang="en-US" sz="2400" dirty="0"/>
          </a:p>
          <a:p>
            <a:r>
              <a:rPr lang="en-US" sz="1600" dirty="0"/>
              <a:t>See WBS Dictionary:  </a:t>
            </a:r>
            <a:r>
              <a:rPr lang="en-US" sz="1600" b="1" dirty="0">
                <a:solidFill>
                  <a:schemeClr val="bg2"/>
                </a:solidFill>
                <a:sym typeface="Wingdings" panose="05000000000000000000" pitchFamily="2" charset="2"/>
              </a:rPr>
              <a:t>US-HiLumi-doc-39</a:t>
            </a:r>
            <a:endParaRPr lang="en-US" sz="1200" dirty="0"/>
          </a:p>
        </p:txBody>
      </p:sp>
      <p:pic>
        <p:nvPicPr>
          <p:cNvPr id="7" name="Picture 6">
            <a:extLst>
              <a:ext uri="{FF2B5EF4-FFF2-40B4-BE49-F238E27FC236}">
                <a16:creationId xmlns:a16="http://schemas.microsoft.com/office/drawing/2014/main" id="{EB05F42D-8C21-F951-4D80-4280A80141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graphicFrame>
        <p:nvGraphicFramePr>
          <p:cNvPr id="15" name="Table 14">
            <a:extLst>
              <a:ext uri="{FF2B5EF4-FFF2-40B4-BE49-F238E27FC236}">
                <a16:creationId xmlns:a16="http://schemas.microsoft.com/office/drawing/2014/main" id="{B4FEF64B-09B0-BA0C-8766-87BA77907839}"/>
              </a:ext>
            </a:extLst>
          </p:cNvPr>
          <p:cNvGraphicFramePr>
            <a:graphicFrameLocks noGrp="1"/>
          </p:cNvGraphicFramePr>
          <p:nvPr>
            <p:extLst>
              <p:ext uri="{D42A27DB-BD31-4B8C-83A1-F6EECF244321}">
                <p14:modId xmlns:p14="http://schemas.microsoft.com/office/powerpoint/2010/main" val="3279865179"/>
              </p:ext>
            </p:extLst>
          </p:nvPr>
        </p:nvGraphicFramePr>
        <p:xfrm>
          <a:off x="5220072" y="1293519"/>
          <a:ext cx="3630507" cy="4849465"/>
        </p:xfrm>
        <a:graphic>
          <a:graphicData uri="http://schemas.openxmlformats.org/drawingml/2006/table">
            <a:tbl>
              <a:tblPr firstRow="1" firstCol="1" bandRow="1"/>
              <a:tblGrid>
                <a:gridCol w="750501">
                  <a:extLst>
                    <a:ext uri="{9D8B030D-6E8A-4147-A177-3AD203B41FA5}">
                      <a16:colId xmlns:a16="http://schemas.microsoft.com/office/drawing/2014/main" val="3748238820"/>
                    </a:ext>
                  </a:extLst>
                </a:gridCol>
                <a:gridCol w="2020548">
                  <a:extLst>
                    <a:ext uri="{9D8B030D-6E8A-4147-A177-3AD203B41FA5}">
                      <a16:colId xmlns:a16="http://schemas.microsoft.com/office/drawing/2014/main" val="1858374786"/>
                    </a:ext>
                  </a:extLst>
                </a:gridCol>
                <a:gridCol w="859458">
                  <a:extLst>
                    <a:ext uri="{9D8B030D-6E8A-4147-A177-3AD203B41FA5}">
                      <a16:colId xmlns:a16="http://schemas.microsoft.com/office/drawing/2014/main" val="3206940702"/>
                    </a:ext>
                  </a:extLst>
                </a:gridCol>
              </a:tblGrid>
              <a:tr h="249326">
                <a:tc>
                  <a:txBody>
                    <a:bodyPr/>
                    <a:lstStyle/>
                    <a:p>
                      <a:pPr marL="0" marR="0">
                        <a:spcBef>
                          <a:spcPts val="200"/>
                        </a:spcBef>
                        <a:spcAft>
                          <a:spcPts val="0"/>
                        </a:spcAft>
                      </a:pPr>
                      <a:r>
                        <a:rPr lang="en-US" sz="1050" b="1" dirty="0">
                          <a:solidFill>
                            <a:srgbClr val="000000"/>
                          </a:solidFill>
                          <a:effectLst/>
                          <a:latin typeface="Times New Roman" panose="02020603050405020304" pitchFamily="18" charset="0"/>
                          <a:ea typeface="Times New Roman" panose="02020603050405020304" pitchFamily="18" charset="0"/>
                        </a:rPr>
                        <a:t>WBS Code</a:t>
                      </a:r>
                      <a:endParaRPr lang="en-US" sz="10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spcBef>
                          <a:spcPts val="200"/>
                        </a:spcBef>
                        <a:spcAft>
                          <a:spcPts val="0"/>
                        </a:spcAft>
                      </a:pPr>
                      <a:r>
                        <a:rPr lang="en-US" sz="1050" b="1">
                          <a:solidFill>
                            <a:srgbClr val="000000"/>
                          </a:solidFill>
                          <a:effectLst/>
                          <a:latin typeface="Times New Roman" panose="02020603050405020304" pitchFamily="18" charset="0"/>
                          <a:ea typeface="Times New Roman" panose="02020603050405020304" pitchFamily="18" charset="0"/>
                        </a:rPr>
                        <a:t>WBS Name</a:t>
                      </a:r>
                      <a:endParaRPr lang="en-US" sz="10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spcBef>
                          <a:spcPts val="200"/>
                        </a:spcBef>
                        <a:spcAft>
                          <a:spcPts val="0"/>
                        </a:spcAft>
                      </a:pPr>
                      <a:r>
                        <a:rPr lang="en-US" sz="1050" b="1" dirty="0">
                          <a:solidFill>
                            <a:srgbClr val="000000"/>
                          </a:solidFill>
                          <a:effectLst/>
                          <a:latin typeface="Times New Roman" panose="02020603050405020304" pitchFamily="18" charset="0"/>
                          <a:ea typeface="Times New Roman" panose="02020603050405020304" pitchFamily="18" charset="0"/>
                        </a:rPr>
                        <a:t>Control Account</a:t>
                      </a:r>
                      <a:endParaRPr lang="en-US" sz="10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12904478"/>
                  </a:ext>
                </a:extLst>
              </a:tr>
              <a:tr h="249326">
                <a:tc>
                  <a:txBody>
                    <a:bodyPr/>
                    <a:lstStyle/>
                    <a:p>
                      <a:pPr marL="0" marR="0">
                        <a:spcBef>
                          <a:spcPts val="200"/>
                        </a:spcBef>
                        <a:spcAft>
                          <a:spcPts val="0"/>
                        </a:spcAft>
                      </a:pPr>
                      <a:r>
                        <a:rPr lang="en-US" sz="1050" dirty="0">
                          <a:effectLst/>
                          <a:latin typeface="Times New Roman" panose="02020603050405020304" pitchFamily="18" charset="0"/>
                          <a:ea typeface="Times New Roman" panose="02020603050405020304" pitchFamily="18" charset="0"/>
                        </a:rPr>
                        <a:t>302.4.02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200"/>
                        </a:spcBef>
                        <a:spcAft>
                          <a:spcPts val="0"/>
                        </a:spcAft>
                      </a:pPr>
                      <a:r>
                        <a:rPr lang="en-US" sz="1050">
                          <a:effectLst/>
                          <a:latin typeface="Times New Roman" panose="02020603050405020304" pitchFamily="18" charset="0"/>
                          <a:ea typeface="Times New Roman" panose="02020603050405020304" pitchFamily="18" charset="0"/>
                        </a:rPr>
                        <a:t>Cold Mass Assemblies Fabrication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200"/>
                        </a:spcBef>
                        <a:spcAft>
                          <a:spcPts val="0"/>
                        </a:spcAft>
                      </a:pPr>
                      <a:r>
                        <a:rPr lang="en-US" sz="1050">
                          <a:effectLst/>
                          <a:latin typeface="Times New Roman" panose="02020603050405020304" pitchFamily="18" charset="0"/>
                          <a:ea typeface="Times New Roman" panose="02020603050405020304" pitchFamily="18" charset="0"/>
                        </a:rPr>
                        <a:t>Yes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775359"/>
                  </a:ext>
                </a:extLst>
              </a:tr>
              <a:tr h="249326">
                <a:tc gridSpan="3">
                  <a:txBody>
                    <a:bodyPr/>
                    <a:lstStyle/>
                    <a:p>
                      <a:pPr marL="0" marR="0">
                        <a:spcBef>
                          <a:spcPts val="200"/>
                        </a:spcBef>
                        <a:spcAft>
                          <a:spcPts val="0"/>
                        </a:spcAft>
                      </a:pPr>
                      <a:r>
                        <a:rPr lang="en-US" sz="1050" b="1" dirty="0">
                          <a:solidFill>
                            <a:srgbClr val="000000"/>
                          </a:solidFill>
                          <a:effectLst/>
                          <a:latin typeface="Times New Roman" panose="02020603050405020304" pitchFamily="18" charset="0"/>
                          <a:ea typeface="Times New Roman" panose="02020603050405020304" pitchFamily="18" charset="0"/>
                        </a:rPr>
                        <a:t>WBS Description</a:t>
                      </a:r>
                      <a:endParaRPr lang="en-US" sz="10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2230555"/>
                  </a:ext>
                </a:extLst>
              </a:tr>
              <a:tr h="4030773">
                <a:tc gridSpan="3">
                  <a:txBody>
                    <a:bodyPr/>
                    <a:lstStyle/>
                    <a:p>
                      <a:pPr marL="0" marR="0">
                        <a:spcBef>
                          <a:spcPts val="200"/>
                        </a:spcBef>
                        <a:spcAft>
                          <a:spcPts val="0"/>
                        </a:spcAft>
                      </a:pPr>
                      <a:r>
                        <a:rPr lang="en-US" sz="1100" b="1" dirty="0">
                          <a:effectLst/>
                          <a:latin typeface="Times New Roman" panose="02020603050405020304" pitchFamily="18" charset="0"/>
                          <a:ea typeface="Times New Roman" panose="02020603050405020304" pitchFamily="18" charset="0"/>
                        </a:rPr>
                        <a:t>Scope of Work</a:t>
                      </a:r>
                      <a:endParaRPr lang="en-US" sz="1100" dirty="0">
                        <a:effectLst/>
                        <a:latin typeface="Times New Roman" panose="02020603050405020304" pitchFamily="18" charset="0"/>
                        <a:ea typeface="Times New Roman" panose="02020603050405020304" pitchFamily="18" charset="0"/>
                      </a:endParaRPr>
                    </a:p>
                    <a:p>
                      <a:pPr marL="0" marR="0">
                        <a:spcBef>
                          <a:spcPts val="200"/>
                        </a:spcBef>
                        <a:spcAft>
                          <a:spcPts val="0"/>
                        </a:spcAft>
                      </a:pPr>
                      <a:r>
                        <a:rPr lang="en-US" sz="1100" dirty="0">
                          <a:effectLst/>
                          <a:latin typeface="Times New Roman" panose="02020603050405020304" pitchFamily="18" charset="0"/>
                          <a:ea typeface="Times New Roman" panose="02020603050405020304" pitchFamily="18" charset="0"/>
                        </a:rPr>
                        <a:t>Final design and fabrication of 10 Q1/Q3 Cold Masses (3 pre-series, 7 series production), including final design and fabrication of the Q1/Q3 Cold Mass fabrication tooling. The scope includes 1 cold mass assembly re-work. Some cold mass parts are provided by CERN and the scope includes design verification of these components. </a:t>
                      </a:r>
                    </a:p>
                    <a:p>
                      <a:pPr marL="0" marR="0">
                        <a:spcBef>
                          <a:spcPts val="20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spcBef>
                          <a:spcPts val="200"/>
                        </a:spcBef>
                        <a:spcAft>
                          <a:spcPts val="0"/>
                        </a:spcAft>
                      </a:pPr>
                      <a:r>
                        <a:rPr lang="en-US" sz="1100" b="1" dirty="0">
                          <a:effectLst/>
                          <a:latin typeface="Times New Roman" panose="02020603050405020304" pitchFamily="18" charset="0"/>
                          <a:ea typeface="Times New Roman" panose="02020603050405020304" pitchFamily="18" charset="0"/>
                        </a:rPr>
                        <a:t>Scope Assumptions/Exclusions</a:t>
                      </a:r>
                      <a:endParaRPr lang="en-US" sz="1100" dirty="0">
                        <a:effectLst/>
                        <a:latin typeface="Times New Roman" panose="02020603050405020304" pitchFamily="18" charset="0"/>
                        <a:ea typeface="Times New Roman" panose="02020603050405020304" pitchFamily="18" charset="0"/>
                      </a:endParaRPr>
                    </a:p>
                    <a:p>
                      <a:pPr marL="0" marR="0">
                        <a:spcBef>
                          <a:spcPts val="200"/>
                        </a:spcBef>
                        <a:spcAft>
                          <a:spcPts val="0"/>
                        </a:spcAft>
                      </a:pPr>
                      <a:r>
                        <a:rPr lang="en-US" sz="1100" dirty="0">
                          <a:effectLst/>
                          <a:latin typeface="Times New Roman" panose="02020603050405020304" pitchFamily="18" charset="0"/>
                          <a:ea typeface="Times New Roman" panose="02020603050405020304" pitchFamily="18" charset="0"/>
                        </a:rPr>
                        <a:t>Fermilab is responsible and accountable for the Cold Mass design. The complete list of CERN provided components can be found in </a:t>
                      </a:r>
                      <a:r>
                        <a:rPr lang="en-US" sz="1100" u="none" dirty="0">
                          <a:solidFill>
                            <a:schemeClr val="tx1"/>
                          </a:solidFill>
                          <a:effectLst/>
                          <a:latin typeface="Times New Roman" panose="02020603050405020304" pitchFamily="18" charset="0"/>
                          <a:ea typeface="Times New Roman" panose="02020603050405020304" pitchFamily="18" charset="0"/>
                        </a:rPr>
                        <a:t>“Exchange of components between HL LHC AUP and CERN for the triplet”, CERN EDMS 1825173. AUP provided components to CERN includes fabrication of Q2 busbar assemblies.</a:t>
                      </a:r>
                    </a:p>
                    <a:p>
                      <a:pPr marL="0" marR="0">
                        <a:spcBef>
                          <a:spcPts val="20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rPr>
                        <a:t> </a:t>
                      </a:r>
                    </a:p>
                    <a:p>
                      <a:pPr marL="0" marR="0">
                        <a:spcBef>
                          <a:spcPts val="200"/>
                        </a:spcBef>
                        <a:spcAft>
                          <a:spcPts val="0"/>
                        </a:spcAft>
                      </a:pPr>
                      <a:r>
                        <a:rPr lang="en-US" sz="1100" b="1" dirty="0">
                          <a:effectLst/>
                          <a:latin typeface="Times New Roman" panose="02020603050405020304" pitchFamily="18" charset="0"/>
                          <a:ea typeface="Times New Roman" panose="02020603050405020304" pitchFamily="18" charset="0"/>
                        </a:rPr>
                        <a:t>WBS Deliverables</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200"/>
                        </a:spcBef>
                        <a:spcAft>
                          <a:spcPts val="0"/>
                        </a:spcAft>
                        <a:buFont typeface="Times New Roman" panose="02020603050405020304" pitchFamily="18" charset="0"/>
                        <a:buChar char="-"/>
                      </a:pPr>
                      <a:r>
                        <a:rPr lang="en-US" sz="1100" dirty="0">
                          <a:effectLst/>
                          <a:latin typeface="Times New Roman" panose="02020603050405020304" pitchFamily="18" charset="0"/>
                          <a:ea typeface="Times New Roman" panose="02020603050405020304" pitchFamily="18" charset="0"/>
                        </a:rPr>
                        <a:t>10 Q1/Q3 Cold Masses (3 pre-series, 7 series production) with their corresponding QC and safety reports and 12 Q2 busbars assemblies.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2352926"/>
                  </a:ext>
                </a:extLst>
              </a:tr>
            </a:tbl>
          </a:graphicData>
        </a:graphic>
      </p:graphicFrame>
    </p:spTree>
    <p:extLst>
      <p:ext uri="{BB962C8B-B14F-4D97-AF65-F5344CB8AC3E}">
        <p14:creationId xmlns:p14="http://schemas.microsoft.com/office/powerpoint/2010/main" val="1621280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302.4.02 Estimate Quality</a:t>
            </a:r>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30</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7" name="TextBox 6">
            <a:extLst>
              <a:ext uri="{FF2B5EF4-FFF2-40B4-BE49-F238E27FC236}">
                <a16:creationId xmlns:a16="http://schemas.microsoft.com/office/drawing/2014/main" id="{8267B0DC-4A19-744B-A133-313B87273DC5}"/>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3074" name="Picture 2">
            <a:extLst>
              <a:ext uri="{FF2B5EF4-FFF2-40B4-BE49-F238E27FC236}">
                <a16:creationId xmlns:a16="http://schemas.microsoft.com/office/drawing/2014/main" id="{CC48B997-CB29-543D-85FE-D1755F969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084" y="2852936"/>
            <a:ext cx="5323165" cy="29573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0F4BF4A-B59B-5CCE-C181-70768F230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8471" y="5455603"/>
            <a:ext cx="3019425" cy="8191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a:xfrm>
            <a:off x="612000" y="1219200"/>
            <a:ext cx="3671968" cy="4906963"/>
          </a:xfrm>
        </p:spPr>
        <p:txBody>
          <a:bodyPr>
            <a:normAutofit/>
          </a:bodyPr>
          <a:lstStyle/>
          <a:p>
            <a:r>
              <a:rPr lang="en-US" sz="2400" dirty="0"/>
              <a:t>We have had 3 units to understand the required effort, and as such have no ‘unknown’ work as preliminary. </a:t>
            </a:r>
          </a:p>
          <a:p>
            <a:r>
              <a:rPr lang="en-US" sz="2400" dirty="0"/>
              <a:t>We determined that any rework would require a full disassembly and re-assembly and planned accordingly</a:t>
            </a:r>
          </a:p>
          <a:p>
            <a:endParaRPr lang="en-US" sz="2400" dirty="0"/>
          </a:p>
          <a:p>
            <a:endParaRPr lang="en-US" sz="2400" dirty="0"/>
          </a:p>
        </p:txBody>
      </p:sp>
    </p:spTree>
    <p:extLst>
      <p:ext uri="{BB962C8B-B14F-4D97-AF65-F5344CB8AC3E}">
        <p14:creationId xmlns:p14="http://schemas.microsoft.com/office/powerpoint/2010/main" val="3412549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302.4.02 FTE Breakdown</a:t>
            </a:r>
          </a:p>
        </p:txBody>
      </p:sp>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p:txBody>
          <a:bodyPr/>
          <a:lstStyle/>
          <a:p>
            <a:r>
              <a:rPr lang="en-US" dirty="0"/>
              <a:t>We require a large workforce for the next two year</a:t>
            </a:r>
          </a:p>
          <a:p>
            <a:endParaRPr lang="en-US" dirty="0"/>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31</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7" name="TextBox 6">
            <a:extLst>
              <a:ext uri="{FF2B5EF4-FFF2-40B4-BE49-F238E27FC236}">
                <a16:creationId xmlns:a16="http://schemas.microsoft.com/office/drawing/2014/main" id="{2CA54C79-E56F-2385-7BF2-285AD0522F84}"/>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4100" name="Picture 4">
            <a:extLst>
              <a:ext uri="{FF2B5EF4-FFF2-40B4-BE49-F238E27FC236}">
                <a16:creationId xmlns:a16="http://schemas.microsoft.com/office/drawing/2014/main" id="{BC7B4081-D907-5D50-4C65-7BAC3163D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341" y="1626803"/>
            <a:ext cx="6007322" cy="360439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A71BDEDD-2A77-86F7-E798-7F316CC5B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983" y="5408939"/>
            <a:ext cx="6964680" cy="8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203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302.4.02 Cost Performance Report</a:t>
            </a:r>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32</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13" name="Content Placeholder 12">
            <a:extLst>
              <a:ext uri="{FF2B5EF4-FFF2-40B4-BE49-F238E27FC236}">
                <a16:creationId xmlns:a16="http://schemas.microsoft.com/office/drawing/2014/main" id="{12DFBA8B-3039-A3EE-41F1-6F5CDD7A2781}"/>
              </a:ext>
            </a:extLst>
          </p:cNvPr>
          <p:cNvSpPr>
            <a:spLocks noGrp="1"/>
          </p:cNvSpPr>
          <p:nvPr>
            <p:ph idx="1"/>
          </p:nvPr>
        </p:nvSpPr>
        <p:spPr>
          <a:xfrm>
            <a:off x="612000" y="1219201"/>
            <a:ext cx="7920000" cy="1057672"/>
          </a:xfrm>
        </p:spPr>
        <p:txBody>
          <a:bodyPr>
            <a:normAutofit fontScale="55000" lnSpcReduction="20000"/>
          </a:bodyPr>
          <a:lstStyle/>
          <a:p>
            <a:r>
              <a:rPr lang="en-US" dirty="0"/>
              <a:t>BAC = $18.385M</a:t>
            </a:r>
          </a:p>
          <a:p>
            <a:r>
              <a:rPr lang="en-US" dirty="0"/>
              <a:t>Thresholds crossed in Current Period Cost – higher cost for welder and LOE</a:t>
            </a:r>
          </a:p>
          <a:p>
            <a:r>
              <a:rPr lang="en-US" dirty="0"/>
              <a:t>Thresholds crossed in Cumulative to Date – catching up on late work</a:t>
            </a:r>
          </a:p>
          <a:p>
            <a:r>
              <a:rPr lang="en-US" dirty="0"/>
              <a:t>Cumulative SPI = 0.99, CPI = 0.96</a:t>
            </a:r>
          </a:p>
          <a:p>
            <a:endParaRPr lang="en-US" dirty="0"/>
          </a:p>
        </p:txBody>
      </p:sp>
      <p:sp>
        <p:nvSpPr>
          <p:cNvPr id="14" name="TextBox 13">
            <a:extLst>
              <a:ext uri="{FF2B5EF4-FFF2-40B4-BE49-F238E27FC236}">
                <a16:creationId xmlns:a16="http://schemas.microsoft.com/office/drawing/2014/main" id="{6DA57AFC-CE55-836C-9497-B7EE2210B3F1}"/>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15" name="Picture 14">
            <a:extLst>
              <a:ext uri="{FF2B5EF4-FFF2-40B4-BE49-F238E27FC236}">
                <a16:creationId xmlns:a16="http://schemas.microsoft.com/office/drawing/2014/main" id="{F7731C58-CBC3-8257-BD1F-DF8F375F5C67}"/>
              </a:ext>
            </a:extLst>
          </p:cNvPr>
          <p:cNvPicPr>
            <a:picLocks noChangeAspect="1"/>
          </p:cNvPicPr>
          <p:nvPr/>
        </p:nvPicPr>
        <p:blipFill>
          <a:blip r:embed="rId3"/>
          <a:stretch>
            <a:fillRect/>
          </a:stretch>
        </p:blipFill>
        <p:spPr>
          <a:xfrm>
            <a:off x="1981200" y="5517232"/>
            <a:ext cx="4953000" cy="676275"/>
          </a:xfrm>
          <a:prstGeom prst="rect">
            <a:avLst/>
          </a:prstGeom>
        </p:spPr>
      </p:pic>
      <p:pic>
        <p:nvPicPr>
          <p:cNvPr id="17" name="Picture 16">
            <a:extLst>
              <a:ext uri="{FF2B5EF4-FFF2-40B4-BE49-F238E27FC236}">
                <a16:creationId xmlns:a16="http://schemas.microsoft.com/office/drawing/2014/main" id="{4ABE4F25-0B73-2152-8F68-C77D77C4A7C3}"/>
              </a:ext>
            </a:extLst>
          </p:cNvPr>
          <p:cNvPicPr>
            <a:picLocks noChangeAspect="1"/>
          </p:cNvPicPr>
          <p:nvPr/>
        </p:nvPicPr>
        <p:blipFill>
          <a:blip r:embed="rId4"/>
          <a:stretch>
            <a:fillRect/>
          </a:stretch>
        </p:blipFill>
        <p:spPr>
          <a:xfrm>
            <a:off x="0" y="3188206"/>
            <a:ext cx="9144000" cy="481588"/>
          </a:xfrm>
          <a:prstGeom prst="rect">
            <a:avLst/>
          </a:prstGeom>
        </p:spPr>
      </p:pic>
    </p:spTree>
    <p:extLst>
      <p:ext uri="{BB962C8B-B14F-4D97-AF65-F5344CB8AC3E}">
        <p14:creationId xmlns:p14="http://schemas.microsoft.com/office/powerpoint/2010/main" val="3726774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Scope and Interfaces</a:t>
            </a:r>
          </a:p>
        </p:txBody>
      </p:sp>
      <p:sp>
        <p:nvSpPr>
          <p:cNvPr id="4" name="Slide Number Placeholder 3">
            <a:extLst>
              <a:ext uri="{FF2B5EF4-FFF2-40B4-BE49-F238E27FC236}">
                <a16:creationId xmlns:a16="http://schemas.microsoft.com/office/drawing/2014/main" id="{6B430BBF-1DC9-4491-AA9A-BFA7F60AC0A2}"/>
              </a:ext>
            </a:extLst>
          </p:cNvPr>
          <p:cNvSpPr>
            <a:spLocks noGrp="1"/>
          </p:cNvSpPr>
          <p:nvPr>
            <p:ph type="sldNum" sz="quarter" idx="12"/>
          </p:nvPr>
        </p:nvSpPr>
        <p:spPr/>
        <p:txBody>
          <a:bodyPr/>
          <a:lstStyle/>
          <a:p>
            <a:fld id="{BFDCA1C4-9514-7B4F-976F-D92F7E296653}" type="slidenum">
              <a:rPr lang="fr-FR" smtClean="0"/>
              <a:pPr/>
              <a:t>4</a:t>
            </a:fld>
            <a:endParaRPr lang="fr-FR"/>
          </a:p>
        </p:txBody>
      </p:sp>
      <p:sp>
        <p:nvSpPr>
          <p:cNvPr id="9" name="Footer Placeholder 4">
            <a:extLst>
              <a:ext uri="{FF2B5EF4-FFF2-40B4-BE49-F238E27FC236}">
                <a16:creationId xmlns:a16="http://schemas.microsoft.com/office/drawing/2014/main" id="{0DB70447-0668-F042-94E3-28D81F3FC48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D4B32B72-BAD4-E99C-BDDC-23CCC27FD51B}"/>
              </a:ext>
            </a:extLst>
          </p:cNvPr>
          <p:cNvSpPr txBox="1"/>
          <p:nvPr/>
        </p:nvSpPr>
        <p:spPr>
          <a:xfrm>
            <a:off x="7497395" y="0"/>
            <a:ext cx="1646605" cy="369332"/>
          </a:xfrm>
          <a:prstGeom prst="rect">
            <a:avLst/>
          </a:prstGeom>
          <a:solidFill>
            <a:schemeClr val="accent6">
              <a:lumMod val="60000"/>
              <a:lumOff val="40000"/>
            </a:schemeClr>
          </a:solidFill>
        </p:spPr>
        <p:txBody>
          <a:bodyPr wrap="none" rtlCol="0">
            <a:spAutoFit/>
          </a:bodyPr>
          <a:lstStyle/>
          <a:p>
            <a:r>
              <a:rPr lang="en-US" dirty="0"/>
              <a:t>Charge #2, #3</a:t>
            </a:r>
          </a:p>
        </p:txBody>
      </p:sp>
      <p:sp>
        <p:nvSpPr>
          <p:cNvPr id="11" name="Rectangle 10">
            <a:extLst>
              <a:ext uri="{FF2B5EF4-FFF2-40B4-BE49-F238E27FC236}">
                <a16:creationId xmlns:a16="http://schemas.microsoft.com/office/drawing/2014/main" id="{6497567B-99CC-4140-84AA-585186E05D6E}"/>
              </a:ext>
            </a:extLst>
          </p:cNvPr>
          <p:cNvSpPr/>
          <p:nvPr/>
        </p:nvSpPr>
        <p:spPr>
          <a:xfrm>
            <a:off x="402202" y="801398"/>
            <a:ext cx="8284598" cy="646331"/>
          </a:xfrm>
          <a:prstGeom prst="rect">
            <a:avLst/>
          </a:prstGeom>
        </p:spPr>
        <p:txBody>
          <a:bodyPr wrap="square">
            <a:spAutoFit/>
          </a:bodyPr>
          <a:lstStyle/>
          <a:p>
            <a:r>
              <a:rPr lang="en-US" dirty="0">
                <a:solidFill>
                  <a:schemeClr val="tx1">
                    <a:lumMod val="65000"/>
                    <a:lumOff val="35000"/>
                  </a:schemeClr>
                </a:solidFill>
              </a:rPr>
              <a:t>The </a:t>
            </a:r>
            <a:r>
              <a:rPr lang="en-US" b="1" dirty="0">
                <a:solidFill>
                  <a:schemeClr val="tx1">
                    <a:lumMod val="65000"/>
                    <a:lumOff val="35000"/>
                  </a:schemeClr>
                </a:solidFill>
              </a:rPr>
              <a:t>LMQXFA Cold Mass</a:t>
            </a:r>
            <a:r>
              <a:rPr lang="en-US" dirty="0">
                <a:solidFill>
                  <a:schemeClr val="tx1">
                    <a:lumMod val="65000"/>
                    <a:lumOff val="35000"/>
                  </a:schemeClr>
                </a:solidFill>
              </a:rPr>
              <a:t> is the He pressure vessel assembly containing 2 MQXFA magnets </a:t>
            </a:r>
          </a:p>
        </p:txBody>
      </p:sp>
      <p:pic>
        <p:nvPicPr>
          <p:cNvPr id="12" name="Picture 11">
            <a:extLst>
              <a:ext uri="{FF2B5EF4-FFF2-40B4-BE49-F238E27FC236}">
                <a16:creationId xmlns:a16="http://schemas.microsoft.com/office/drawing/2014/main" id="{B053869F-C584-4E19-B6CD-18AAE546A8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1865135"/>
            <a:ext cx="5075249" cy="3069618"/>
          </a:xfrm>
          <a:prstGeom prst="rect">
            <a:avLst/>
          </a:prstGeom>
          <a:ln>
            <a:noFill/>
          </a:ln>
          <a:effectLst>
            <a:softEdge rad="112500"/>
          </a:effectLst>
        </p:spPr>
      </p:pic>
      <p:pic>
        <p:nvPicPr>
          <p:cNvPr id="13" name="Picture 12">
            <a:extLst>
              <a:ext uri="{FF2B5EF4-FFF2-40B4-BE49-F238E27FC236}">
                <a16:creationId xmlns:a16="http://schemas.microsoft.com/office/drawing/2014/main" id="{E5206028-0AD4-4F94-B6B7-C9E8834D5B3D}"/>
              </a:ext>
            </a:extLst>
          </p:cNvPr>
          <p:cNvPicPr>
            <a:picLocks noChangeAspect="1"/>
          </p:cNvPicPr>
          <p:nvPr/>
        </p:nvPicPr>
        <p:blipFill rotWithShape="1">
          <a:blip r:embed="rId3"/>
          <a:srcRect l="2161" t="77759" r="87016" b="2497"/>
          <a:stretch/>
        </p:blipFill>
        <p:spPr>
          <a:xfrm>
            <a:off x="6392455" y="3746361"/>
            <a:ext cx="2223463" cy="2453218"/>
          </a:xfrm>
          <a:prstGeom prst="ellipse">
            <a:avLst/>
          </a:prstGeom>
          <a:ln>
            <a:noFill/>
          </a:ln>
          <a:effectLst>
            <a:softEdge rad="112500"/>
          </a:effectLst>
        </p:spPr>
      </p:pic>
      <p:sp>
        <p:nvSpPr>
          <p:cNvPr id="14" name="Rectangle 13">
            <a:extLst>
              <a:ext uri="{FF2B5EF4-FFF2-40B4-BE49-F238E27FC236}">
                <a16:creationId xmlns:a16="http://schemas.microsoft.com/office/drawing/2014/main" id="{9A1AB295-487B-4E6A-AC07-FDA76461D9FD}"/>
              </a:ext>
            </a:extLst>
          </p:cNvPr>
          <p:cNvSpPr/>
          <p:nvPr/>
        </p:nvSpPr>
        <p:spPr>
          <a:xfrm>
            <a:off x="1328141" y="4509391"/>
            <a:ext cx="1797287" cy="307777"/>
          </a:xfrm>
          <a:prstGeom prst="rect">
            <a:avLst/>
          </a:prstGeom>
        </p:spPr>
        <p:txBody>
          <a:bodyPr wrap="none">
            <a:spAutoFit/>
          </a:bodyPr>
          <a:lstStyle/>
          <a:p>
            <a:r>
              <a:rPr lang="en-US" sz="1400" dirty="0"/>
              <a:t>Cold Mass Supports</a:t>
            </a:r>
          </a:p>
        </p:txBody>
      </p:sp>
      <p:cxnSp>
        <p:nvCxnSpPr>
          <p:cNvPr id="15" name="Straight Arrow Connector 14">
            <a:extLst>
              <a:ext uri="{FF2B5EF4-FFF2-40B4-BE49-F238E27FC236}">
                <a16:creationId xmlns:a16="http://schemas.microsoft.com/office/drawing/2014/main" id="{F1CA3BA0-FC6B-4247-ACD1-63136B02DDA1}"/>
              </a:ext>
            </a:extLst>
          </p:cNvPr>
          <p:cNvCxnSpPr>
            <a:cxnSpLocks/>
          </p:cNvCxnSpPr>
          <p:nvPr/>
        </p:nvCxnSpPr>
        <p:spPr>
          <a:xfrm>
            <a:off x="6804066" y="4057997"/>
            <a:ext cx="326750" cy="193910"/>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8E157104-3133-4358-83F1-62A5E025CF71}"/>
              </a:ext>
            </a:extLst>
          </p:cNvPr>
          <p:cNvSpPr/>
          <p:nvPr/>
        </p:nvSpPr>
        <p:spPr>
          <a:xfrm>
            <a:off x="5848379" y="3855629"/>
            <a:ext cx="1031051" cy="307777"/>
          </a:xfrm>
          <a:prstGeom prst="rect">
            <a:avLst/>
          </a:prstGeom>
        </p:spPr>
        <p:txBody>
          <a:bodyPr wrap="none">
            <a:spAutoFit/>
          </a:bodyPr>
          <a:lstStyle/>
          <a:p>
            <a:r>
              <a:rPr lang="en-US" sz="1400" dirty="0"/>
              <a:t>End Cover</a:t>
            </a:r>
          </a:p>
        </p:txBody>
      </p:sp>
      <p:sp>
        <p:nvSpPr>
          <p:cNvPr id="17" name="Rectangle 16">
            <a:extLst>
              <a:ext uri="{FF2B5EF4-FFF2-40B4-BE49-F238E27FC236}">
                <a16:creationId xmlns:a16="http://schemas.microsoft.com/office/drawing/2014/main" id="{AAAED03B-FA82-4620-B182-17DB869C13C1}"/>
              </a:ext>
            </a:extLst>
          </p:cNvPr>
          <p:cNvSpPr/>
          <p:nvPr/>
        </p:nvSpPr>
        <p:spPr>
          <a:xfrm>
            <a:off x="5258270" y="6035823"/>
            <a:ext cx="1558440" cy="307777"/>
          </a:xfrm>
          <a:prstGeom prst="rect">
            <a:avLst/>
          </a:prstGeom>
        </p:spPr>
        <p:txBody>
          <a:bodyPr wrap="none">
            <a:spAutoFit/>
          </a:bodyPr>
          <a:lstStyle/>
          <a:p>
            <a:r>
              <a:rPr lang="en-US" sz="1400" dirty="0"/>
              <a:t>CLIQ/K-Mod Port</a:t>
            </a:r>
          </a:p>
        </p:txBody>
      </p:sp>
      <p:cxnSp>
        <p:nvCxnSpPr>
          <p:cNvPr id="18" name="Straight Arrow Connector 17">
            <a:extLst>
              <a:ext uri="{FF2B5EF4-FFF2-40B4-BE49-F238E27FC236}">
                <a16:creationId xmlns:a16="http://schemas.microsoft.com/office/drawing/2014/main" id="{3F179AA2-FAB0-44E0-BAE8-38A6A0E2C266}"/>
              </a:ext>
            </a:extLst>
          </p:cNvPr>
          <p:cNvCxnSpPr>
            <a:cxnSpLocks/>
          </p:cNvCxnSpPr>
          <p:nvPr/>
        </p:nvCxnSpPr>
        <p:spPr>
          <a:xfrm>
            <a:off x="6240674" y="4663279"/>
            <a:ext cx="995622" cy="493402"/>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3A152284-02ED-4235-9267-16242EC820A0}"/>
              </a:ext>
            </a:extLst>
          </p:cNvPr>
          <p:cNvSpPr/>
          <p:nvPr/>
        </p:nvSpPr>
        <p:spPr>
          <a:xfrm>
            <a:off x="5004411" y="4347024"/>
            <a:ext cx="1558440" cy="307777"/>
          </a:xfrm>
          <a:prstGeom prst="rect">
            <a:avLst/>
          </a:prstGeom>
        </p:spPr>
        <p:txBody>
          <a:bodyPr wrap="none">
            <a:spAutoFit/>
          </a:bodyPr>
          <a:lstStyle/>
          <a:p>
            <a:r>
              <a:rPr lang="en-US" sz="1400" dirty="0"/>
              <a:t>Heat Exchangers</a:t>
            </a:r>
          </a:p>
        </p:txBody>
      </p:sp>
      <p:sp>
        <p:nvSpPr>
          <p:cNvPr id="20" name="Rectangle 19">
            <a:extLst>
              <a:ext uri="{FF2B5EF4-FFF2-40B4-BE49-F238E27FC236}">
                <a16:creationId xmlns:a16="http://schemas.microsoft.com/office/drawing/2014/main" id="{0C3C5935-2BAF-4543-8725-EBA86A5688D5}"/>
              </a:ext>
            </a:extLst>
          </p:cNvPr>
          <p:cNvSpPr/>
          <p:nvPr/>
        </p:nvSpPr>
        <p:spPr>
          <a:xfrm>
            <a:off x="5227526" y="5214705"/>
            <a:ext cx="1099660" cy="307777"/>
          </a:xfrm>
          <a:prstGeom prst="rect">
            <a:avLst/>
          </a:prstGeom>
        </p:spPr>
        <p:txBody>
          <a:bodyPr wrap="none">
            <a:spAutoFit/>
          </a:bodyPr>
          <a:lstStyle/>
          <a:p>
            <a:r>
              <a:rPr lang="en-US" sz="1400" dirty="0"/>
              <a:t>Beam Tube</a:t>
            </a:r>
          </a:p>
        </p:txBody>
      </p:sp>
      <p:cxnSp>
        <p:nvCxnSpPr>
          <p:cNvPr id="21" name="Straight Arrow Connector 20">
            <a:extLst>
              <a:ext uri="{FF2B5EF4-FFF2-40B4-BE49-F238E27FC236}">
                <a16:creationId xmlns:a16="http://schemas.microsoft.com/office/drawing/2014/main" id="{10325686-FB3A-4F51-B61A-98BD322F74D4}"/>
              </a:ext>
            </a:extLst>
          </p:cNvPr>
          <p:cNvCxnSpPr>
            <a:cxnSpLocks/>
            <a:stCxn id="20" idx="3"/>
          </p:cNvCxnSpPr>
          <p:nvPr/>
        </p:nvCxnSpPr>
        <p:spPr>
          <a:xfrm>
            <a:off x="6327186" y="5368594"/>
            <a:ext cx="592067" cy="23609"/>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03EFEED8-0C28-49DA-A3F0-30C8273D00AA}"/>
              </a:ext>
            </a:extLst>
          </p:cNvPr>
          <p:cNvSpPr/>
          <p:nvPr/>
        </p:nvSpPr>
        <p:spPr>
          <a:xfrm>
            <a:off x="393103" y="4007919"/>
            <a:ext cx="663362" cy="1058798"/>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780D7BD-74C1-4D26-BFBF-11ADD1B87A7F}"/>
              </a:ext>
            </a:extLst>
          </p:cNvPr>
          <p:cNvSpPr/>
          <p:nvPr/>
        </p:nvSpPr>
        <p:spPr>
          <a:xfrm>
            <a:off x="5550558" y="5673893"/>
            <a:ext cx="841897" cy="307777"/>
          </a:xfrm>
          <a:prstGeom prst="rect">
            <a:avLst/>
          </a:prstGeom>
        </p:spPr>
        <p:txBody>
          <a:bodyPr wrap="none">
            <a:spAutoFit/>
          </a:bodyPr>
          <a:lstStyle/>
          <a:p>
            <a:r>
              <a:rPr lang="en-US" sz="1400" dirty="0"/>
              <a:t>IFS Port</a:t>
            </a:r>
          </a:p>
        </p:txBody>
      </p:sp>
      <p:cxnSp>
        <p:nvCxnSpPr>
          <p:cNvPr id="24" name="Straight Arrow Connector 23">
            <a:extLst>
              <a:ext uri="{FF2B5EF4-FFF2-40B4-BE49-F238E27FC236}">
                <a16:creationId xmlns:a16="http://schemas.microsoft.com/office/drawing/2014/main" id="{E6D5F453-7A89-42A6-8855-011F0B2BE1B5}"/>
              </a:ext>
            </a:extLst>
          </p:cNvPr>
          <p:cNvCxnSpPr>
            <a:cxnSpLocks/>
          </p:cNvCxnSpPr>
          <p:nvPr/>
        </p:nvCxnSpPr>
        <p:spPr>
          <a:xfrm flipV="1">
            <a:off x="6344586" y="5568010"/>
            <a:ext cx="326377" cy="209168"/>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3C840D37-D9DE-4F61-854C-8DB466FB0332}"/>
              </a:ext>
            </a:extLst>
          </p:cNvPr>
          <p:cNvCxnSpPr>
            <a:cxnSpLocks/>
          </p:cNvCxnSpPr>
          <p:nvPr/>
        </p:nvCxnSpPr>
        <p:spPr>
          <a:xfrm flipH="1">
            <a:off x="2015528" y="2468947"/>
            <a:ext cx="403694" cy="1043312"/>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26" name="TextBox 25">
            <a:extLst>
              <a:ext uri="{FF2B5EF4-FFF2-40B4-BE49-F238E27FC236}">
                <a16:creationId xmlns:a16="http://schemas.microsoft.com/office/drawing/2014/main" id="{13EDAA32-B46B-401E-B732-2EFA50E4A50E}"/>
              </a:ext>
            </a:extLst>
          </p:cNvPr>
          <p:cNvSpPr txBox="1"/>
          <p:nvPr/>
        </p:nvSpPr>
        <p:spPr>
          <a:xfrm>
            <a:off x="1709700" y="2143258"/>
            <a:ext cx="1538691" cy="307777"/>
          </a:xfrm>
          <a:prstGeom prst="rect">
            <a:avLst/>
          </a:prstGeom>
          <a:noFill/>
        </p:spPr>
        <p:txBody>
          <a:bodyPr wrap="none" rtlCol="0">
            <a:spAutoFit/>
          </a:bodyPr>
          <a:lstStyle/>
          <a:p>
            <a:r>
              <a:rPr lang="en-US" sz="1400" dirty="0"/>
              <a:t>MQXFA Magnets</a:t>
            </a:r>
          </a:p>
        </p:txBody>
      </p:sp>
      <p:cxnSp>
        <p:nvCxnSpPr>
          <p:cNvPr id="27" name="Straight Arrow Connector 26">
            <a:extLst>
              <a:ext uri="{FF2B5EF4-FFF2-40B4-BE49-F238E27FC236}">
                <a16:creationId xmlns:a16="http://schemas.microsoft.com/office/drawing/2014/main" id="{9AEED78F-EE3F-47DA-950C-7C74939B98D5}"/>
              </a:ext>
            </a:extLst>
          </p:cNvPr>
          <p:cNvCxnSpPr>
            <a:cxnSpLocks/>
          </p:cNvCxnSpPr>
          <p:nvPr/>
        </p:nvCxnSpPr>
        <p:spPr>
          <a:xfrm flipH="1" flipV="1">
            <a:off x="1854457" y="4207754"/>
            <a:ext cx="100814" cy="329564"/>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2E7D5240-FC19-4A8C-B8A9-0AE72332A485}"/>
              </a:ext>
            </a:extLst>
          </p:cNvPr>
          <p:cNvCxnSpPr>
            <a:cxnSpLocks/>
          </p:cNvCxnSpPr>
          <p:nvPr/>
        </p:nvCxnSpPr>
        <p:spPr>
          <a:xfrm flipV="1">
            <a:off x="2285068" y="3468798"/>
            <a:ext cx="775046" cy="1058798"/>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388C5E10-CD65-4B53-8160-A422FBDFDC3A}"/>
              </a:ext>
            </a:extLst>
          </p:cNvPr>
          <p:cNvSpPr/>
          <p:nvPr/>
        </p:nvSpPr>
        <p:spPr>
          <a:xfrm>
            <a:off x="2777794" y="2737560"/>
            <a:ext cx="755203" cy="929471"/>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E99DB6C0-3D3A-47BE-BE23-2BC7AEF7A797}"/>
              </a:ext>
            </a:extLst>
          </p:cNvPr>
          <p:cNvCxnSpPr>
            <a:cxnSpLocks/>
          </p:cNvCxnSpPr>
          <p:nvPr/>
        </p:nvCxnSpPr>
        <p:spPr>
          <a:xfrm flipV="1">
            <a:off x="2479046" y="2812044"/>
            <a:ext cx="1686669" cy="1762236"/>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9AAF8D1A-D7DA-4C1C-9B24-137E51EB6F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8536" y="1250548"/>
            <a:ext cx="2223464" cy="1849831"/>
          </a:xfrm>
          <a:prstGeom prst="ellipse">
            <a:avLst/>
          </a:prstGeom>
          <a:ln>
            <a:noFill/>
          </a:ln>
          <a:effectLst>
            <a:softEdge rad="112500"/>
          </a:effectLst>
        </p:spPr>
      </p:pic>
      <p:cxnSp>
        <p:nvCxnSpPr>
          <p:cNvPr id="32" name="Connector: Elbow 31">
            <a:extLst>
              <a:ext uri="{FF2B5EF4-FFF2-40B4-BE49-F238E27FC236}">
                <a16:creationId xmlns:a16="http://schemas.microsoft.com/office/drawing/2014/main" id="{48A9C073-A680-4ABE-913B-49C0E4B0A6ED}"/>
              </a:ext>
            </a:extLst>
          </p:cNvPr>
          <p:cNvCxnSpPr>
            <a:cxnSpLocks/>
          </p:cNvCxnSpPr>
          <p:nvPr/>
        </p:nvCxnSpPr>
        <p:spPr>
          <a:xfrm flipV="1">
            <a:off x="3532997" y="2586645"/>
            <a:ext cx="2761979" cy="767871"/>
          </a:xfrm>
          <a:prstGeom prst="bentConnector3">
            <a:avLst>
              <a:gd name="adj1" fmla="val 50000"/>
            </a:avLst>
          </a:prstGeom>
          <a:ln w="381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76BD722F-E4FD-4779-B91B-401EBC0FEB57}"/>
              </a:ext>
            </a:extLst>
          </p:cNvPr>
          <p:cNvSpPr/>
          <p:nvPr/>
        </p:nvSpPr>
        <p:spPr>
          <a:xfrm>
            <a:off x="6498899" y="3025249"/>
            <a:ext cx="2031325" cy="338554"/>
          </a:xfrm>
          <a:prstGeom prst="rect">
            <a:avLst/>
          </a:prstGeom>
        </p:spPr>
        <p:txBody>
          <a:bodyPr wrap="none">
            <a:spAutoFit/>
          </a:bodyPr>
          <a:lstStyle/>
          <a:p>
            <a:r>
              <a:rPr lang="en-US" sz="1600" dirty="0"/>
              <a:t>Cold Mass Supports</a:t>
            </a:r>
          </a:p>
        </p:txBody>
      </p:sp>
      <p:cxnSp>
        <p:nvCxnSpPr>
          <p:cNvPr id="34" name="Straight Arrow Connector 33">
            <a:extLst>
              <a:ext uri="{FF2B5EF4-FFF2-40B4-BE49-F238E27FC236}">
                <a16:creationId xmlns:a16="http://schemas.microsoft.com/office/drawing/2014/main" id="{2F3362F8-18CB-4F98-B367-9BD977812234}"/>
              </a:ext>
            </a:extLst>
          </p:cNvPr>
          <p:cNvCxnSpPr>
            <a:cxnSpLocks/>
          </p:cNvCxnSpPr>
          <p:nvPr/>
        </p:nvCxnSpPr>
        <p:spPr>
          <a:xfrm flipV="1">
            <a:off x="6804066" y="5958099"/>
            <a:ext cx="326750" cy="205612"/>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F2C6396A-8FE3-7D4E-133D-17B8C9576B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4983" y="6395888"/>
            <a:ext cx="1446857" cy="273472"/>
          </a:xfrm>
          <a:prstGeom prst="rect">
            <a:avLst/>
          </a:prstGeom>
        </p:spPr>
      </p:pic>
    </p:spTree>
    <p:extLst>
      <p:ext uri="{BB962C8B-B14F-4D97-AF65-F5344CB8AC3E}">
        <p14:creationId xmlns:p14="http://schemas.microsoft.com/office/powerpoint/2010/main" val="1771243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Scope and Interfaces</a:t>
            </a:r>
          </a:p>
        </p:txBody>
      </p:sp>
      <p:sp>
        <p:nvSpPr>
          <p:cNvPr id="4" name="Slide Number Placeholder 3">
            <a:extLst>
              <a:ext uri="{FF2B5EF4-FFF2-40B4-BE49-F238E27FC236}">
                <a16:creationId xmlns:a16="http://schemas.microsoft.com/office/drawing/2014/main" id="{6B430BBF-1DC9-4491-AA9A-BFA7F60AC0A2}"/>
              </a:ext>
            </a:extLst>
          </p:cNvPr>
          <p:cNvSpPr>
            <a:spLocks noGrp="1"/>
          </p:cNvSpPr>
          <p:nvPr>
            <p:ph type="sldNum" sz="quarter" idx="12"/>
          </p:nvPr>
        </p:nvSpPr>
        <p:spPr/>
        <p:txBody>
          <a:bodyPr/>
          <a:lstStyle/>
          <a:p>
            <a:fld id="{BFDCA1C4-9514-7B4F-976F-D92F7E296653}" type="slidenum">
              <a:rPr lang="fr-FR" smtClean="0"/>
              <a:pPr/>
              <a:t>5</a:t>
            </a:fld>
            <a:endParaRPr lang="fr-FR"/>
          </a:p>
        </p:txBody>
      </p:sp>
      <p:sp>
        <p:nvSpPr>
          <p:cNvPr id="9" name="Footer Placeholder 4">
            <a:extLst>
              <a:ext uri="{FF2B5EF4-FFF2-40B4-BE49-F238E27FC236}">
                <a16:creationId xmlns:a16="http://schemas.microsoft.com/office/drawing/2014/main" id="{0DB70447-0668-F042-94E3-28D81F3FC48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D4B32B72-BAD4-E99C-BDDC-23CCC27FD51B}"/>
              </a:ext>
            </a:extLst>
          </p:cNvPr>
          <p:cNvSpPr txBox="1"/>
          <p:nvPr/>
        </p:nvSpPr>
        <p:spPr>
          <a:xfrm>
            <a:off x="7497395" y="0"/>
            <a:ext cx="1646605" cy="369332"/>
          </a:xfrm>
          <a:prstGeom prst="rect">
            <a:avLst/>
          </a:prstGeom>
          <a:solidFill>
            <a:schemeClr val="accent6">
              <a:lumMod val="60000"/>
              <a:lumOff val="40000"/>
            </a:schemeClr>
          </a:solidFill>
        </p:spPr>
        <p:txBody>
          <a:bodyPr wrap="none" rtlCol="0">
            <a:spAutoFit/>
          </a:bodyPr>
          <a:lstStyle/>
          <a:p>
            <a:r>
              <a:rPr lang="en-US" dirty="0"/>
              <a:t>Charge #2, #3</a:t>
            </a:r>
          </a:p>
        </p:txBody>
      </p:sp>
      <p:pic>
        <p:nvPicPr>
          <p:cNvPr id="11" name="Picture 10">
            <a:extLst>
              <a:ext uri="{FF2B5EF4-FFF2-40B4-BE49-F238E27FC236}">
                <a16:creationId xmlns:a16="http://schemas.microsoft.com/office/drawing/2014/main" id="{8E50FF55-8A75-4774-A7E0-E15DACF9C7A5}"/>
              </a:ext>
            </a:extLst>
          </p:cNvPr>
          <p:cNvPicPr>
            <a:picLocks noChangeAspect="1"/>
          </p:cNvPicPr>
          <p:nvPr/>
        </p:nvPicPr>
        <p:blipFill>
          <a:blip r:embed="rId2"/>
          <a:stretch>
            <a:fillRect/>
          </a:stretch>
        </p:blipFill>
        <p:spPr>
          <a:xfrm>
            <a:off x="611560" y="2688240"/>
            <a:ext cx="7802914" cy="3567548"/>
          </a:xfrm>
          <a:prstGeom prst="rect">
            <a:avLst/>
          </a:prstGeom>
        </p:spPr>
      </p:pic>
      <p:sp>
        <p:nvSpPr>
          <p:cNvPr id="12" name="TextBox 11">
            <a:extLst>
              <a:ext uri="{FF2B5EF4-FFF2-40B4-BE49-F238E27FC236}">
                <a16:creationId xmlns:a16="http://schemas.microsoft.com/office/drawing/2014/main" id="{E34130A1-19FE-42CE-BC0E-012C27ACB047}"/>
              </a:ext>
            </a:extLst>
          </p:cNvPr>
          <p:cNvSpPr txBox="1"/>
          <p:nvPr/>
        </p:nvSpPr>
        <p:spPr>
          <a:xfrm>
            <a:off x="413892" y="760423"/>
            <a:ext cx="4108108" cy="1815882"/>
          </a:xfrm>
          <a:prstGeom prst="rect">
            <a:avLst/>
          </a:prstGeom>
          <a:noFill/>
        </p:spPr>
        <p:txBody>
          <a:bodyPr wrap="square" rtlCol="0">
            <a:spAutoFit/>
          </a:bodyPr>
          <a:lstStyle/>
          <a:p>
            <a:pPr marL="285750" indent="-285750">
              <a:buClr>
                <a:schemeClr val="accent6"/>
              </a:buClr>
              <a:buFont typeface="Wingdings" panose="05000000000000000000" pitchFamily="2" charset="2"/>
              <a:buChar char="§"/>
            </a:pPr>
            <a:r>
              <a:rPr lang="en-US" sz="1600" dirty="0"/>
              <a:t>Bus assembly with housing</a:t>
            </a:r>
          </a:p>
          <a:p>
            <a:pPr marL="285750" indent="-285750">
              <a:buClr>
                <a:schemeClr val="accent6"/>
              </a:buClr>
              <a:buFont typeface="Wingdings" panose="05000000000000000000" pitchFamily="2" charset="2"/>
              <a:buChar char="§"/>
            </a:pPr>
            <a:r>
              <a:rPr lang="en-US" sz="1600" dirty="0"/>
              <a:t>Upper and Lower Expansion loops</a:t>
            </a:r>
          </a:p>
          <a:p>
            <a:pPr marL="285750" indent="-285750">
              <a:buClr>
                <a:schemeClr val="accent6"/>
              </a:buClr>
              <a:buFont typeface="Wingdings" panose="05000000000000000000" pitchFamily="2" charset="2"/>
              <a:buChar char="§"/>
            </a:pPr>
            <a:r>
              <a:rPr lang="en-US" sz="1600" dirty="0"/>
              <a:t>Lead and expansion loop hold-down parts</a:t>
            </a:r>
          </a:p>
          <a:p>
            <a:pPr marL="285750" indent="-285750">
              <a:buClr>
                <a:schemeClr val="accent6"/>
              </a:buClr>
              <a:buFont typeface="Wingdings" panose="05000000000000000000" pitchFamily="2" charset="2"/>
              <a:buChar char="§"/>
            </a:pPr>
            <a:r>
              <a:rPr lang="en-US" sz="1600" dirty="0"/>
              <a:t>Splices from “A” leads to local bus</a:t>
            </a:r>
          </a:p>
          <a:p>
            <a:pPr marL="285750" indent="-285750">
              <a:buClr>
                <a:schemeClr val="accent6"/>
              </a:buClr>
              <a:buFont typeface="Wingdings" panose="05000000000000000000" pitchFamily="2" charset="2"/>
              <a:buChar char="§"/>
            </a:pPr>
            <a:r>
              <a:rPr lang="en-US" sz="1600" dirty="0" err="1"/>
              <a:t>Kmod</a:t>
            </a:r>
            <a:r>
              <a:rPr lang="en-US" sz="1600" dirty="0"/>
              <a:t> (Trim Leads)</a:t>
            </a:r>
          </a:p>
          <a:p>
            <a:pPr marL="285750" indent="-285750">
              <a:buClr>
                <a:schemeClr val="accent6"/>
              </a:buClr>
              <a:buFont typeface="Wingdings" panose="05000000000000000000" pitchFamily="2" charset="2"/>
              <a:buChar char="§"/>
            </a:pPr>
            <a:r>
              <a:rPr lang="en-US" sz="1600" dirty="0"/>
              <a:t>CLIQ lead routing</a:t>
            </a:r>
          </a:p>
        </p:txBody>
      </p:sp>
      <p:sp>
        <p:nvSpPr>
          <p:cNvPr id="13" name="TextBox 12">
            <a:extLst>
              <a:ext uri="{FF2B5EF4-FFF2-40B4-BE49-F238E27FC236}">
                <a16:creationId xmlns:a16="http://schemas.microsoft.com/office/drawing/2014/main" id="{09094498-A591-419D-9C8C-024017E08B93}"/>
              </a:ext>
            </a:extLst>
          </p:cNvPr>
          <p:cNvSpPr txBox="1"/>
          <p:nvPr/>
        </p:nvSpPr>
        <p:spPr>
          <a:xfrm>
            <a:off x="4438301" y="790253"/>
            <a:ext cx="4417708" cy="1846659"/>
          </a:xfrm>
          <a:prstGeom prst="rect">
            <a:avLst/>
          </a:prstGeom>
          <a:noFill/>
        </p:spPr>
        <p:txBody>
          <a:bodyPr wrap="square" rtlCol="0">
            <a:spAutoFit/>
          </a:bodyPr>
          <a:lstStyle/>
          <a:p>
            <a:pPr marL="285750" indent="-285750">
              <a:buClr>
                <a:schemeClr val="accent6"/>
              </a:buClr>
              <a:buFont typeface="Wingdings" panose="05000000000000000000" pitchFamily="2" charset="2"/>
              <a:buChar char="§"/>
            </a:pPr>
            <a:r>
              <a:rPr lang="en-US" dirty="0"/>
              <a:t>Instrumentation</a:t>
            </a:r>
          </a:p>
          <a:p>
            <a:pPr marL="742950" lvl="1" indent="-285750">
              <a:buClr>
                <a:schemeClr val="accent6"/>
              </a:buClr>
              <a:buFont typeface="Wingdings" panose="05000000000000000000" pitchFamily="2" charset="2"/>
              <a:buChar char="§"/>
            </a:pPr>
            <a:r>
              <a:rPr lang="en-US" sz="1600" dirty="0" err="1"/>
              <a:t>Cryo</a:t>
            </a:r>
            <a:r>
              <a:rPr lang="en-US" sz="1600" dirty="0"/>
              <a:t> Heaters (Warmup Heaters)</a:t>
            </a:r>
          </a:p>
          <a:p>
            <a:pPr marL="742950" lvl="1" indent="-285750">
              <a:buClr>
                <a:schemeClr val="accent6"/>
              </a:buClr>
              <a:buFont typeface="Wingdings" panose="05000000000000000000" pitchFamily="2" charset="2"/>
              <a:buChar char="§"/>
            </a:pPr>
            <a:r>
              <a:rPr lang="en-US" sz="1600" dirty="0"/>
              <a:t>Temperature Sensors</a:t>
            </a:r>
          </a:p>
          <a:p>
            <a:pPr marL="742950" lvl="1" indent="-285750">
              <a:buClr>
                <a:schemeClr val="accent6"/>
              </a:buClr>
              <a:buFont typeface="Wingdings" panose="05000000000000000000" pitchFamily="2" charset="2"/>
              <a:buChar char="§"/>
            </a:pPr>
            <a:r>
              <a:rPr lang="en-US" sz="1600" dirty="0"/>
              <a:t>MTF temperature sensors</a:t>
            </a:r>
          </a:p>
          <a:p>
            <a:pPr marL="742950" lvl="1" indent="-285750">
              <a:buClr>
                <a:schemeClr val="accent6"/>
              </a:buClr>
              <a:buFont typeface="Wingdings" panose="05000000000000000000" pitchFamily="2" charset="2"/>
              <a:buChar char="§"/>
            </a:pPr>
            <a:r>
              <a:rPr lang="en-US" sz="1600" dirty="0"/>
              <a:t>Quench Detection Voltage Taps</a:t>
            </a:r>
          </a:p>
          <a:p>
            <a:pPr marL="742950" lvl="1" indent="-285750">
              <a:buClr>
                <a:schemeClr val="accent6"/>
              </a:buClr>
              <a:buFont typeface="Wingdings" panose="05000000000000000000" pitchFamily="2" charset="2"/>
              <a:buChar char="§"/>
            </a:pPr>
            <a:r>
              <a:rPr lang="en-US" sz="1600" dirty="0"/>
              <a:t>Coil Voltage Tap Routing</a:t>
            </a:r>
          </a:p>
          <a:p>
            <a:pPr marL="742950" lvl="1" indent="-285750">
              <a:buClr>
                <a:schemeClr val="accent6"/>
              </a:buClr>
              <a:buFont typeface="Wingdings" panose="05000000000000000000" pitchFamily="2" charset="2"/>
              <a:buChar char="§"/>
            </a:pPr>
            <a:r>
              <a:rPr lang="en-US" sz="1600" dirty="0"/>
              <a:t>Coil Protection Heater wire routing</a:t>
            </a:r>
          </a:p>
        </p:txBody>
      </p:sp>
      <p:pic>
        <p:nvPicPr>
          <p:cNvPr id="3" name="Picture 2">
            <a:extLst>
              <a:ext uri="{FF2B5EF4-FFF2-40B4-BE49-F238E27FC236}">
                <a16:creationId xmlns:a16="http://schemas.microsoft.com/office/drawing/2014/main" id="{137C006E-020C-D320-F972-D47CD76BC7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3844077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Scope and Interfaces</a:t>
            </a:r>
          </a:p>
        </p:txBody>
      </p:sp>
      <p:sp>
        <p:nvSpPr>
          <p:cNvPr id="4" name="Slide Number Placeholder 3">
            <a:extLst>
              <a:ext uri="{FF2B5EF4-FFF2-40B4-BE49-F238E27FC236}">
                <a16:creationId xmlns:a16="http://schemas.microsoft.com/office/drawing/2014/main" id="{6B430BBF-1DC9-4491-AA9A-BFA7F60AC0A2}"/>
              </a:ext>
            </a:extLst>
          </p:cNvPr>
          <p:cNvSpPr>
            <a:spLocks noGrp="1"/>
          </p:cNvSpPr>
          <p:nvPr>
            <p:ph type="sldNum" sz="quarter" idx="12"/>
          </p:nvPr>
        </p:nvSpPr>
        <p:spPr/>
        <p:txBody>
          <a:bodyPr/>
          <a:lstStyle/>
          <a:p>
            <a:fld id="{BFDCA1C4-9514-7B4F-976F-D92F7E296653}" type="slidenum">
              <a:rPr lang="fr-FR" smtClean="0"/>
              <a:pPr/>
              <a:t>6</a:t>
            </a:fld>
            <a:endParaRPr lang="fr-FR"/>
          </a:p>
        </p:txBody>
      </p:sp>
      <p:sp>
        <p:nvSpPr>
          <p:cNvPr id="9" name="Footer Placeholder 4">
            <a:extLst>
              <a:ext uri="{FF2B5EF4-FFF2-40B4-BE49-F238E27FC236}">
                <a16:creationId xmlns:a16="http://schemas.microsoft.com/office/drawing/2014/main" id="{0DB70447-0668-F042-94E3-28D81F3FC48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D4B32B72-BAD4-E99C-BDDC-23CCC27FD51B}"/>
              </a:ext>
            </a:extLst>
          </p:cNvPr>
          <p:cNvSpPr txBox="1"/>
          <p:nvPr/>
        </p:nvSpPr>
        <p:spPr>
          <a:xfrm>
            <a:off x="7497395" y="0"/>
            <a:ext cx="1646605" cy="369332"/>
          </a:xfrm>
          <a:prstGeom prst="rect">
            <a:avLst/>
          </a:prstGeom>
          <a:solidFill>
            <a:schemeClr val="accent6">
              <a:lumMod val="60000"/>
              <a:lumOff val="40000"/>
            </a:schemeClr>
          </a:solidFill>
        </p:spPr>
        <p:txBody>
          <a:bodyPr wrap="none" rtlCol="0">
            <a:spAutoFit/>
          </a:bodyPr>
          <a:lstStyle/>
          <a:p>
            <a:r>
              <a:rPr lang="en-US" dirty="0"/>
              <a:t>Charge #2, #3</a:t>
            </a:r>
          </a:p>
        </p:txBody>
      </p:sp>
      <p:sp>
        <p:nvSpPr>
          <p:cNvPr id="10" name="TextBox 9">
            <a:extLst>
              <a:ext uri="{FF2B5EF4-FFF2-40B4-BE49-F238E27FC236}">
                <a16:creationId xmlns:a16="http://schemas.microsoft.com/office/drawing/2014/main" id="{B0C06FDF-5D05-496B-9209-C4D2B59FABC4}"/>
              </a:ext>
            </a:extLst>
          </p:cNvPr>
          <p:cNvSpPr txBox="1"/>
          <p:nvPr/>
        </p:nvSpPr>
        <p:spPr>
          <a:xfrm>
            <a:off x="420728" y="764134"/>
            <a:ext cx="8266072" cy="338554"/>
          </a:xfrm>
          <a:prstGeom prst="rect">
            <a:avLst/>
          </a:prstGeom>
          <a:noFill/>
        </p:spPr>
        <p:txBody>
          <a:bodyPr wrap="square" rtlCol="0">
            <a:spAutoFit/>
          </a:bodyPr>
          <a:lstStyle/>
          <a:p>
            <a:r>
              <a:rPr lang="en-US" sz="1600" dirty="0"/>
              <a:t>Fermilab is contributing some of the Bus and Interconnection parts to the Q2 magnet. </a:t>
            </a:r>
          </a:p>
        </p:txBody>
      </p:sp>
      <p:pic>
        <p:nvPicPr>
          <p:cNvPr id="14" name="Picture 13">
            <a:extLst>
              <a:ext uri="{FF2B5EF4-FFF2-40B4-BE49-F238E27FC236}">
                <a16:creationId xmlns:a16="http://schemas.microsoft.com/office/drawing/2014/main" id="{D64C0B56-1157-4D34-8B39-BA180600B2D8}"/>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78169" y="1576185"/>
            <a:ext cx="3682712" cy="2373384"/>
          </a:xfrm>
          <a:prstGeom prst="rect">
            <a:avLst/>
          </a:prstGeom>
          <a:noFill/>
        </p:spPr>
      </p:pic>
      <p:sp>
        <p:nvSpPr>
          <p:cNvPr id="15" name="TextBox 14">
            <a:extLst>
              <a:ext uri="{FF2B5EF4-FFF2-40B4-BE49-F238E27FC236}">
                <a16:creationId xmlns:a16="http://schemas.microsoft.com/office/drawing/2014/main" id="{8C07F0BC-0400-4D70-A032-B698E802A8DC}"/>
              </a:ext>
            </a:extLst>
          </p:cNvPr>
          <p:cNvSpPr txBox="1"/>
          <p:nvPr/>
        </p:nvSpPr>
        <p:spPr>
          <a:xfrm>
            <a:off x="420728" y="1172341"/>
            <a:ext cx="6408272" cy="1569660"/>
          </a:xfrm>
          <a:prstGeom prst="rect">
            <a:avLst/>
          </a:prstGeom>
          <a:noFill/>
        </p:spPr>
        <p:txBody>
          <a:bodyPr wrap="square" rtlCol="0">
            <a:spAutoFit/>
          </a:bodyPr>
          <a:lstStyle/>
          <a:p>
            <a:r>
              <a:rPr lang="en-US" sz="1600" dirty="0"/>
              <a:t>List of items in scope of Q2 magnet Bus and Expansion loops:</a:t>
            </a:r>
          </a:p>
          <a:p>
            <a:pPr marL="285750" indent="-285750">
              <a:buClr>
                <a:schemeClr val="accent6"/>
              </a:buClr>
              <a:buFont typeface="Wingdings" panose="05000000000000000000" pitchFamily="2" charset="2"/>
              <a:buChar char="§"/>
            </a:pPr>
            <a:r>
              <a:rPr lang="en-US" sz="1600" dirty="0"/>
              <a:t>Bus assembly with housing</a:t>
            </a:r>
          </a:p>
          <a:p>
            <a:pPr marL="285750" indent="-285750">
              <a:buClr>
                <a:schemeClr val="accent6"/>
              </a:buClr>
              <a:buFont typeface="Wingdings" panose="05000000000000000000" pitchFamily="2" charset="2"/>
              <a:buChar char="§"/>
            </a:pPr>
            <a:r>
              <a:rPr lang="en-US" sz="1600" dirty="0"/>
              <a:t>Design of Upper and Lower Expansion loops</a:t>
            </a:r>
          </a:p>
          <a:p>
            <a:pPr marL="285750" indent="-285750">
              <a:buClr>
                <a:schemeClr val="accent6"/>
              </a:buClr>
              <a:buFont typeface="Wingdings" panose="05000000000000000000" pitchFamily="2" charset="2"/>
              <a:buChar char="§"/>
            </a:pPr>
            <a:r>
              <a:rPr lang="en-US" sz="1600" dirty="0"/>
              <a:t>Lead and Expansion loop hold-down parts</a:t>
            </a:r>
          </a:p>
          <a:p>
            <a:pPr marL="285750" indent="-285750">
              <a:buClr>
                <a:schemeClr val="accent6"/>
              </a:buClr>
              <a:buFont typeface="Wingdings" panose="05000000000000000000" pitchFamily="2" charset="2"/>
              <a:buChar char="§"/>
            </a:pPr>
            <a:r>
              <a:rPr lang="en-US" sz="1600" dirty="0"/>
              <a:t>Splices are not included in scope</a:t>
            </a:r>
          </a:p>
          <a:p>
            <a:pPr marL="285750" indent="-285750">
              <a:buClr>
                <a:schemeClr val="accent6"/>
              </a:buClr>
              <a:buFont typeface="Wingdings" panose="05000000000000000000" pitchFamily="2" charset="2"/>
              <a:buChar char="§"/>
            </a:pPr>
            <a:r>
              <a:rPr lang="en-US" sz="1600" dirty="0"/>
              <a:t>Instrumentation is not included in scope</a:t>
            </a:r>
          </a:p>
        </p:txBody>
      </p:sp>
      <p:pic>
        <p:nvPicPr>
          <p:cNvPr id="16" name="Picture 15">
            <a:extLst>
              <a:ext uri="{FF2B5EF4-FFF2-40B4-BE49-F238E27FC236}">
                <a16:creationId xmlns:a16="http://schemas.microsoft.com/office/drawing/2014/main" id="{C46299A7-2409-4E7C-ADF9-00F3613E1BF4}"/>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3217767"/>
            <a:ext cx="5545461" cy="2798741"/>
          </a:xfrm>
          <a:prstGeom prst="rect">
            <a:avLst/>
          </a:prstGeom>
          <a:noFill/>
        </p:spPr>
      </p:pic>
      <p:pic>
        <p:nvPicPr>
          <p:cNvPr id="3" name="Picture 2">
            <a:extLst>
              <a:ext uri="{FF2B5EF4-FFF2-40B4-BE49-F238E27FC236}">
                <a16:creationId xmlns:a16="http://schemas.microsoft.com/office/drawing/2014/main" id="{EDEF0828-E296-3AEA-0640-057FE1DFFD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3085449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Scope and Interfaces</a:t>
            </a:r>
          </a:p>
        </p:txBody>
      </p:sp>
      <p:sp>
        <p:nvSpPr>
          <p:cNvPr id="4" name="Slide Number Placeholder 3">
            <a:extLst>
              <a:ext uri="{FF2B5EF4-FFF2-40B4-BE49-F238E27FC236}">
                <a16:creationId xmlns:a16="http://schemas.microsoft.com/office/drawing/2014/main" id="{6B430BBF-1DC9-4491-AA9A-BFA7F60AC0A2}"/>
              </a:ext>
            </a:extLst>
          </p:cNvPr>
          <p:cNvSpPr>
            <a:spLocks noGrp="1"/>
          </p:cNvSpPr>
          <p:nvPr>
            <p:ph type="sldNum" sz="quarter" idx="12"/>
          </p:nvPr>
        </p:nvSpPr>
        <p:spPr/>
        <p:txBody>
          <a:bodyPr/>
          <a:lstStyle/>
          <a:p>
            <a:fld id="{BFDCA1C4-9514-7B4F-976F-D92F7E296653}" type="slidenum">
              <a:rPr lang="fr-FR" smtClean="0"/>
              <a:pPr/>
              <a:t>7</a:t>
            </a:fld>
            <a:endParaRPr lang="fr-FR"/>
          </a:p>
        </p:txBody>
      </p:sp>
      <p:sp>
        <p:nvSpPr>
          <p:cNvPr id="9" name="Footer Placeholder 4">
            <a:extLst>
              <a:ext uri="{FF2B5EF4-FFF2-40B4-BE49-F238E27FC236}">
                <a16:creationId xmlns:a16="http://schemas.microsoft.com/office/drawing/2014/main" id="{0DB70447-0668-F042-94E3-28D81F3FC48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D4B32B72-BAD4-E99C-BDDC-23CCC27FD51B}"/>
              </a:ext>
            </a:extLst>
          </p:cNvPr>
          <p:cNvSpPr txBox="1"/>
          <p:nvPr/>
        </p:nvSpPr>
        <p:spPr>
          <a:xfrm>
            <a:off x="7497395" y="0"/>
            <a:ext cx="1646605" cy="369332"/>
          </a:xfrm>
          <a:prstGeom prst="rect">
            <a:avLst/>
          </a:prstGeom>
          <a:solidFill>
            <a:schemeClr val="accent6">
              <a:lumMod val="60000"/>
              <a:lumOff val="40000"/>
            </a:schemeClr>
          </a:solidFill>
        </p:spPr>
        <p:txBody>
          <a:bodyPr wrap="none" rtlCol="0">
            <a:spAutoFit/>
          </a:bodyPr>
          <a:lstStyle/>
          <a:p>
            <a:r>
              <a:rPr lang="en-US" dirty="0"/>
              <a:t>Charge #2, #3</a:t>
            </a:r>
          </a:p>
        </p:txBody>
      </p:sp>
      <p:pic>
        <p:nvPicPr>
          <p:cNvPr id="11" name="Picture 10">
            <a:extLst>
              <a:ext uri="{FF2B5EF4-FFF2-40B4-BE49-F238E27FC236}">
                <a16:creationId xmlns:a16="http://schemas.microsoft.com/office/drawing/2014/main" id="{43C154B9-8494-4A08-AD79-626A25EC04EA}"/>
              </a:ext>
            </a:extLst>
          </p:cNvPr>
          <p:cNvPicPr>
            <a:picLocks noChangeAspect="1"/>
          </p:cNvPicPr>
          <p:nvPr/>
        </p:nvPicPr>
        <p:blipFill>
          <a:blip r:embed="rId2"/>
          <a:stretch>
            <a:fillRect/>
          </a:stretch>
        </p:blipFill>
        <p:spPr>
          <a:xfrm>
            <a:off x="28030" y="995332"/>
            <a:ext cx="9054131" cy="5162355"/>
          </a:xfrm>
          <a:prstGeom prst="rect">
            <a:avLst/>
          </a:prstGeom>
        </p:spPr>
      </p:pic>
      <p:sp>
        <p:nvSpPr>
          <p:cNvPr id="12" name="Content Placeholder 2">
            <a:extLst>
              <a:ext uri="{FF2B5EF4-FFF2-40B4-BE49-F238E27FC236}">
                <a16:creationId xmlns:a16="http://schemas.microsoft.com/office/drawing/2014/main" id="{1C362D81-7FEA-43C3-858E-9340D91356C3}"/>
              </a:ext>
            </a:extLst>
          </p:cNvPr>
          <p:cNvSpPr txBox="1">
            <a:spLocks/>
          </p:cNvSpPr>
          <p:nvPr/>
        </p:nvSpPr>
        <p:spPr>
          <a:xfrm>
            <a:off x="97200" y="1077941"/>
            <a:ext cx="3635896" cy="1749872"/>
          </a:xfrm>
          <a:prstGeom prst="rect">
            <a:avLst/>
          </a:prstGeom>
          <a:pattFill prst="pct50">
            <a:fgClr>
              <a:schemeClr val="accent6">
                <a:lumMod val="20000"/>
                <a:lumOff val="80000"/>
              </a:schemeClr>
            </a:fgClr>
            <a:bgClr>
              <a:schemeClr val="bg1"/>
            </a:bgClr>
          </a:pattFill>
        </p:spPr>
        <p:txBody>
          <a:bodyPr vert="horz" lIns="0" tIns="0" rIns="0" bIns="0" rtlCol="0">
            <a:normAutofit fontScale="55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There are 3 Internal Cold Mass Interface Control Documents &amp; 1 External</a:t>
            </a:r>
          </a:p>
          <a:p>
            <a:r>
              <a:rPr lang="en-US" dirty="0"/>
              <a:t>Detailed interface documentation can be accessed at:    </a:t>
            </a:r>
          </a:p>
          <a:p>
            <a:pPr marL="0" indent="0">
              <a:buNone/>
            </a:pPr>
            <a:r>
              <a:rPr lang="en-US" dirty="0"/>
              <a:t>       </a:t>
            </a:r>
            <a:r>
              <a:rPr lang="en-US" b="1" dirty="0">
                <a:solidFill>
                  <a:schemeClr val="accent1">
                    <a:lumMod val="75000"/>
                  </a:schemeClr>
                </a:solidFill>
              </a:rPr>
              <a:t>US HiLumi-doc-207, 210, 216 &amp; 375</a:t>
            </a:r>
            <a:endParaRPr lang="en-US" dirty="0"/>
          </a:p>
          <a:p>
            <a:pPr lvl="1"/>
            <a:endParaRPr lang="en-US" dirty="0"/>
          </a:p>
          <a:p>
            <a:pPr lvl="1"/>
            <a:endParaRPr lang="en-US" dirty="0"/>
          </a:p>
        </p:txBody>
      </p:sp>
      <p:sp>
        <p:nvSpPr>
          <p:cNvPr id="13" name="TextBox 12">
            <a:extLst>
              <a:ext uri="{FF2B5EF4-FFF2-40B4-BE49-F238E27FC236}">
                <a16:creationId xmlns:a16="http://schemas.microsoft.com/office/drawing/2014/main" id="{026D4E9B-2E5E-43F9-AD1F-3898387AD1B3}"/>
              </a:ext>
            </a:extLst>
          </p:cNvPr>
          <p:cNvSpPr txBox="1"/>
          <p:nvPr/>
        </p:nvSpPr>
        <p:spPr>
          <a:xfrm>
            <a:off x="161764" y="3114019"/>
            <a:ext cx="3456384" cy="307777"/>
          </a:xfrm>
          <a:prstGeom prst="rect">
            <a:avLst/>
          </a:prstGeom>
          <a:noFill/>
        </p:spPr>
        <p:txBody>
          <a:bodyPr wrap="square" rtlCol="0">
            <a:spAutoFit/>
          </a:bodyPr>
          <a:lstStyle/>
          <a:p>
            <a:r>
              <a:rPr lang="en-US" sz="1400" b="1" dirty="0">
                <a:solidFill>
                  <a:srgbClr val="0070C0"/>
                </a:solidFill>
              </a:rPr>
              <a:t>Interface Matrix US-HiLumi-doc-219</a:t>
            </a:r>
          </a:p>
        </p:txBody>
      </p:sp>
      <p:sp>
        <p:nvSpPr>
          <p:cNvPr id="14" name="Rectangle 13">
            <a:extLst>
              <a:ext uri="{FF2B5EF4-FFF2-40B4-BE49-F238E27FC236}">
                <a16:creationId xmlns:a16="http://schemas.microsoft.com/office/drawing/2014/main" id="{E57EF8F7-F1A7-49BF-9B04-A2B96A1D71A6}"/>
              </a:ext>
            </a:extLst>
          </p:cNvPr>
          <p:cNvSpPr/>
          <p:nvPr/>
        </p:nvSpPr>
        <p:spPr>
          <a:xfrm>
            <a:off x="5826325" y="5032450"/>
            <a:ext cx="1656184" cy="13916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CBC628-611C-4B67-8B63-5712AEB2BDD9}"/>
              </a:ext>
            </a:extLst>
          </p:cNvPr>
          <p:cNvSpPr/>
          <p:nvPr/>
        </p:nvSpPr>
        <p:spPr>
          <a:xfrm>
            <a:off x="5580112" y="4725144"/>
            <a:ext cx="286117" cy="29288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BDDB14-2D4F-037C-BC21-4751C517C6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3374408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Documents</a:t>
            </a:r>
          </a:p>
        </p:txBody>
      </p:sp>
      <p:sp>
        <p:nvSpPr>
          <p:cNvPr id="4" name="Slide Number Placeholder 3">
            <a:extLst>
              <a:ext uri="{FF2B5EF4-FFF2-40B4-BE49-F238E27FC236}">
                <a16:creationId xmlns:a16="http://schemas.microsoft.com/office/drawing/2014/main" id="{6B430BBF-1DC9-4491-AA9A-BFA7F60AC0A2}"/>
              </a:ext>
            </a:extLst>
          </p:cNvPr>
          <p:cNvSpPr>
            <a:spLocks noGrp="1"/>
          </p:cNvSpPr>
          <p:nvPr>
            <p:ph type="sldNum" sz="quarter" idx="12"/>
          </p:nvPr>
        </p:nvSpPr>
        <p:spPr/>
        <p:txBody>
          <a:bodyPr/>
          <a:lstStyle/>
          <a:p>
            <a:fld id="{BFDCA1C4-9514-7B4F-976F-D92F7E296653}" type="slidenum">
              <a:rPr lang="fr-FR" smtClean="0"/>
              <a:pPr/>
              <a:t>8</a:t>
            </a:fld>
            <a:endParaRPr lang="fr-FR"/>
          </a:p>
        </p:txBody>
      </p:sp>
      <p:sp>
        <p:nvSpPr>
          <p:cNvPr id="9" name="Footer Placeholder 4">
            <a:extLst>
              <a:ext uri="{FF2B5EF4-FFF2-40B4-BE49-F238E27FC236}">
                <a16:creationId xmlns:a16="http://schemas.microsoft.com/office/drawing/2014/main" id="{0DB70447-0668-F042-94E3-28D81F3FC48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D4B32B72-BAD4-E99C-BDDC-23CCC27FD51B}"/>
              </a:ext>
            </a:extLst>
          </p:cNvPr>
          <p:cNvSpPr txBox="1"/>
          <p:nvPr/>
        </p:nvSpPr>
        <p:spPr>
          <a:xfrm>
            <a:off x="7497395" y="0"/>
            <a:ext cx="1646605" cy="369332"/>
          </a:xfrm>
          <a:prstGeom prst="rect">
            <a:avLst/>
          </a:prstGeom>
          <a:solidFill>
            <a:schemeClr val="accent6">
              <a:lumMod val="60000"/>
              <a:lumOff val="40000"/>
            </a:schemeClr>
          </a:solidFill>
        </p:spPr>
        <p:txBody>
          <a:bodyPr wrap="none" rtlCol="0">
            <a:spAutoFit/>
          </a:bodyPr>
          <a:lstStyle/>
          <a:p>
            <a:r>
              <a:rPr lang="en-US" dirty="0"/>
              <a:t>Charge #2, #3</a:t>
            </a:r>
          </a:p>
        </p:txBody>
      </p:sp>
      <p:graphicFrame>
        <p:nvGraphicFramePr>
          <p:cNvPr id="11" name="Table 10">
            <a:extLst>
              <a:ext uri="{FF2B5EF4-FFF2-40B4-BE49-F238E27FC236}">
                <a16:creationId xmlns:a16="http://schemas.microsoft.com/office/drawing/2014/main" id="{7F2F97A5-A0D1-4267-86C6-DFD56A16A6A2}"/>
              </a:ext>
            </a:extLst>
          </p:cNvPr>
          <p:cNvGraphicFramePr>
            <a:graphicFrameLocks noGrp="1"/>
          </p:cNvGraphicFramePr>
          <p:nvPr>
            <p:extLst>
              <p:ext uri="{D42A27DB-BD31-4B8C-83A1-F6EECF244321}">
                <p14:modId xmlns:p14="http://schemas.microsoft.com/office/powerpoint/2010/main" val="1670114277"/>
              </p:ext>
            </p:extLst>
          </p:nvPr>
        </p:nvGraphicFramePr>
        <p:xfrm>
          <a:off x="599262" y="823672"/>
          <a:ext cx="7776864" cy="5285092"/>
        </p:xfrm>
        <a:graphic>
          <a:graphicData uri="http://schemas.openxmlformats.org/drawingml/2006/table">
            <a:tbl>
              <a:tblPr>
                <a:tableStyleId>{5C22544A-7EE6-4342-B048-85BDC9FD1C3A}</a:tableStyleId>
              </a:tblPr>
              <a:tblGrid>
                <a:gridCol w="5995464">
                  <a:extLst>
                    <a:ext uri="{9D8B030D-6E8A-4147-A177-3AD203B41FA5}">
                      <a16:colId xmlns:a16="http://schemas.microsoft.com/office/drawing/2014/main" val="1590609809"/>
                    </a:ext>
                  </a:extLst>
                </a:gridCol>
                <a:gridCol w="1781400">
                  <a:extLst>
                    <a:ext uri="{9D8B030D-6E8A-4147-A177-3AD203B41FA5}">
                      <a16:colId xmlns:a16="http://schemas.microsoft.com/office/drawing/2014/main" val="872609206"/>
                    </a:ext>
                  </a:extLst>
                </a:gridCol>
              </a:tblGrid>
              <a:tr h="219122">
                <a:tc>
                  <a:txBody>
                    <a:bodyPr/>
                    <a:lstStyle/>
                    <a:p>
                      <a:pPr algn="l" fontAlgn="b"/>
                      <a:r>
                        <a:rPr lang="en-US" sz="1200" b="1" u="none" strike="noStrike" dirty="0">
                          <a:effectLst/>
                        </a:rPr>
                        <a:t>Project Documents</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1" u="none" strike="noStrike" dirty="0">
                          <a:effectLst/>
                        </a:rPr>
                        <a:t>US-HiLumi-doc-</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21654379"/>
                  </a:ext>
                </a:extLst>
              </a:tr>
              <a:tr h="219122">
                <a:tc>
                  <a:txBody>
                    <a:bodyPr/>
                    <a:lstStyle/>
                    <a:p>
                      <a:pPr algn="l" fontAlgn="b"/>
                      <a:r>
                        <a:rPr lang="en-US" sz="1200" u="none" strike="noStrike">
                          <a:effectLst/>
                        </a:rPr>
                        <a:t>     WBS Dictionary</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39</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43064463"/>
                  </a:ext>
                </a:extLst>
              </a:tr>
              <a:tr h="219122">
                <a:tc>
                  <a:txBody>
                    <a:bodyPr/>
                    <a:lstStyle/>
                    <a:p>
                      <a:pPr algn="l" fontAlgn="b"/>
                      <a:r>
                        <a:rPr lang="en-US" sz="1200" u="none" strike="noStrike" dirty="0">
                          <a:effectLst/>
                        </a:rPr>
                        <a:t>     Risk Registry</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79</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52720586"/>
                  </a:ext>
                </a:extLst>
              </a:tr>
              <a:tr h="219122">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HL-LHC AUP Quality Assurance Plan</a:t>
                      </a:r>
                    </a:p>
                  </a:txBody>
                  <a:tcPr marL="7620" marR="7620" marT="7620" marB="0" anchor="b"/>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80</a:t>
                      </a:r>
                    </a:p>
                  </a:txBody>
                  <a:tcPr marL="7620" marR="7620" marT="7620" marB="0" anchor="b"/>
                </a:tc>
                <a:extLst>
                  <a:ext uri="{0D108BD9-81ED-4DB2-BD59-A6C34878D82A}">
                    <a16:rowId xmlns:a16="http://schemas.microsoft.com/office/drawing/2014/main" val="3066718246"/>
                  </a:ext>
                </a:extLst>
              </a:tr>
              <a:tr h="219122">
                <a:tc>
                  <a:txBody>
                    <a:bodyPr/>
                    <a:lstStyle/>
                    <a:p>
                      <a:pPr algn="l" fontAlgn="b"/>
                      <a:r>
                        <a:rPr lang="en-US" sz="1200" u="none" strike="noStrike" dirty="0">
                          <a:effectLst/>
                        </a:rPr>
                        <a:t>     Functional Requirements Specification</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0" i="0" u="none" strike="noStrike" dirty="0">
                          <a:solidFill>
                            <a:srgbClr val="000000"/>
                          </a:solidFill>
                          <a:effectLst/>
                          <a:latin typeface="+mn-lt"/>
                        </a:rPr>
                        <a:t>64</a:t>
                      </a:r>
                    </a:p>
                  </a:txBody>
                  <a:tcPr marL="7620" marR="7620" marT="7620" marB="0" anchor="b"/>
                </a:tc>
                <a:extLst>
                  <a:ext uri="{0D108BD9-81ED-4DB2-BD59-A6C34878D82A}">
                    <a16:rowId xmlns:a16="http://schemas.microsoft.com/office/drawing/2014/main" val="3461044572"/>
                  </a:ext>
                </a:extLst>
              </a:tr>
              <a:tr h="219122">
                <a:tc>
                  <a:txBody>
                    <a:bodyPr/>
                    <a:lstStyle/>
                    <a:p>
                      <a:pPr algn="l" fontAlgn="b"/>
                      <a:r>
                        <a:rPr lang="en-US" sz="1200" u="none" strike="noStrike" dirty="0">
                          <a:effectLst/>
                        </a:rPr>
                        <a:t>     Parts Exchange Agreement</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844</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60213935"/>
                  </a:ext>
                </a:extLst>
              </a:tr>
              <a:tr h="219122">
                <a:tc>
                  <a:txBody>
                    <a:bodyPr/>
                    <a:lstStyle/>
                    <a:p>
                      <a:pPr algn="l" fontAlgn="b"/>
                      <a:r>
                        <a:rPr lang="en-US" sz="1200" b="0" i="0" u="none" strike="noStrike" dirty="0">
                          <a:solidFill>
                            <a:srgbClr val="000000"/>
                          </a:solidFill>
                          <a:effectLst/>
                          <a:latin typeface="Calibri" panose="020F0502020204030204" pitchFamily="34" charset="0"/>
                        </a:rPr>
                        <a:t>      </a:t>
                      </a:r>
                      <a:r>
                        <a:rPr lang="en-US" sz="1200" b="0" i="0" u="none" strike="noStrike" dirty="0">
                          <a:solidFill>
                            <a:srgbClr val="000000"/>
                          </a:solidFill>
                          <a:effectLst/>
                          <a:latin typeface="Arial" panose="020B0604020202020204" pitchFamily="34" charset="0"/>
                          <a:cs typeface="Arial" panose="020B0604020202020204" pitchFamily="34" charset="0"/>
                        </a:rPr>
                        <a:t>Hazard Analysis Report</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1121</a:t>
                      </a:r>
                    </a:p>
                  </a:txBody>
                  <a:tcPr marL="7620" marR="7620" marT="7620" marB="0" anchor="b"/>
                </a:tc>
                <a:extLst>
                  <a:ext uri="{0D108BD9-81ED-4DB2-BD59-A6C34878D82A}">
                    <a16:rowId xmlns:a16="http://schemas.microsoft.com/office/drawing/2014/main" val="1946957917"/>
                  </a:ext>
                </a:extLst>
              </a:tr>
              <a:tr h="219122">
                <a:tc>
                  <a:txBody>
                    <a:bodyPr/>
                    <a:lstStyle/>
                    <a:p>
                      <a:pPr algn="l" fontAlgn="b"/>
                      <a:r>
                        <a:rPr lang="en-US" sz="1200" u="none" strike="noStrike" dirty="0">
                          <a:effectLst/>
                        </a:rPr>
                        <a:t>     Acceptance Criteria</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1127</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9024602"/>
                  </a:ext>
                </a:extLst>
              </a:tr>
              <a:tr h="228253">
                <a:tc>
                  <a:txBody>
                    <a:bodyPr/>
                    <a:lstStyle/>
                    <a:p>
                      <a:pPr algn="l" fontAlgn="b"/>
                      <a:r>
                        <a:rPr lang="en-US" sz="1200" u="none" strike="noStrike" dirty="0">
                          <a:effectLst/>
                        </a:rPr>
                        <a:t>     AUP Q1/Q3 Cryostat Assembly and Horizontal Test Final Design Report</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2882</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60407063"/>
                  </a:ext>
                </a:extLst>
              </a:tr>
              <a:tr h="228253">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83017446"/>
                  </a:ext>
                </a:extLst>
              </a:tr>
              <a:tr h="219122">
                <a:tc>
                  <a:txBody>
                    <a:bodyPr/>
                    <a:lstStyle/>
                    <a:p>
                      <a:pPr algn="l" fontAlgn="b"/>
                      <a:r>
                        <a:rPr lang="en-US" sz="1200" b="1" u="none" strike="noStrike" dirty="0">
                          <a:effectLst/>
                        </a:rPr>
                        <a:t>Interface Control Documents</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1" u="none" strike="noStrike" dirty="0">
                          <a:effectLst/>
                        </a:rPr>
                        <a:t>US-HiLumi-doc-</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60242954"/>
                  </a:ext>
                </a:extLst>
              </a:tr>
              <a:tr h="219122">
                <a:tc>
                  <a:txBody>
                    <a:bodyPr/>
                    <a:lstStyle/>
                    <a:p>
                      <a:pPr algn="l" fontAlgn="b"/>
                      <a:r>
                        <a:rPr lang="en-US" sz="1200" u="none" strike="noStrike" dirty="0">
                          <a:effectLst/>
                        </a:rPr>
                        <a:t>     Magnet Vertical Test/Cold Mass Assemblies Fabrication ICD</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207</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41950975"/>
                  </a:ext>
                </a:extLst>
              </a:tr>
              <a:tr h="219122">
                <a:tc>
                  <a:txBody>
                    <a:bodyPr/>
                    <a:lstStyle/>
                    <a:p>
                      <a:pPr algn="l" fontAlgn="b"/>
                      <a:r>
                        <a:rPr lang="en-US" sz="1200" u="none" strike="noStrike" dirty="0">
                          <a:effectLst/>
                        </a:rPr>
                        <a:t>     Cold Mass Assemblies Fabrication/Cryo-Assemblies Fabrication ICD</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210</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53483839"/>
                  </a:ext>
                </a:extLst>
              </a:tr>
              <a:tr h="219122">
                <a:tc>
                  <a:txBody>
                    <a:bodyPr/>
                    <a:lstStyle/>
                    <a:p>
                      <a:pPr algn="l" fontAlgn="b"/>
                      <a:r>
                        <a:rPr lang="en-US" sz="1200" u="none" strike="noStrike" dirty="0">
                          <a:effectLst/>
                        </a:rPr>
                        <a:t>     Structure Fabrication and Magnet Assembly/Cold Mass Assemblies Fabrication ICD</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u="none" strike="noStrike" dirty="0">
                          <a:effectLst/>
                        </a:rPr>
                        <a:t>216</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87150409"/>
                  </a:ext>
                </a:extLst>
              </a:tr>
              <a:tr h="219122">
                <a:tc>
                  <a:txBody>
                    <a:bodyPr/>
                    <a:lstStyle/>
                    <a:p>
                      <a:pPr algn="l" fontAlgn="b"/>
                      <a:r>
                        <a:rPr lang="en-US" sz="1200" u="none" strike="noStrike" dirty="0">
                          <a:effectLst/>
                        </a:rPr>
                        <a:t>     Cryo-Assemblies Fabrication/CERN ICD</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375</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16220848"/>
                  </a:ext>
                </a:extLst>
              </a:tr>
              <a:tr h="228253">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929840"/>
                  </a:ext>
                </a:extLst>
              </a:tr>
              <a:tr h="219122">
                <a:tc>
                  <a:txBody>
                    <a:bodyPr/>
                    <a:lstStyle/>
                    <a:p>
                      <a:pPr algn="l" fontAlgn="b"/>
                      <a:r>
                        <a:rPr lang="en-US" sz="1200" b="1" u="none" strike="noStrike" dirty="0">
                          <a:effectLst/>
                        </a:rPr>
                        <a:t>Assembly Documents</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1" u="none" strike="noStrike" dirty="0">
                          <a:effectLst/>
                        </a:rPr>
                        <a:t>US-HiLumi-doc-</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01243299"/>
                  </a:ext>
                </a:extLst>
              </a:tr>
              <a:tr h="219122">
                <a:tc>
                  <a:txBody>
                    <a:bodyPr/>
                    <a:lstStyle/>
                    <a:p>
                      <a:pPr algn="l" fontAlgn="b"/>
                      <a:r>
                        <a:rPr lang="en-US" sz="1200" u="none" strike="noStrike" dirty="0">
                          <a:effectLst/>
                        </a:rPr>
                        <a:t>     LMQXFA Cold Mass Assembly Manufacturing and Inspection Plan (MIP)</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3301</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13391582"/>
                  </a:ext>
                </a:extLst>
              </a:tr>
              <a:tr h="219122">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AUP CM01 Cold Mass Welding Readiness Review </a:t>
                      </a:r>
                    </a:p>
                  </a:txBody>
                  <a:tcPr marL="7620" marR="7620" marT="7620" marB="0" anchor="b"/>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4300</a:t>
                      </a:r>
                    </a:p>
                  </a:txBody>
                  <a:tcPr marL="7620" marR="7620" marT="7620" marB="0" anchor="b"/>
                </a:tc>
                <a:extLst>
                  <a:ext uri="{0D108BD9-81ED-4DB2-BD59-A6C34878D82A}">
                    <a16:rowId xmlns:a16="http://schemas.microsoft.com/office/drawing/2014/main" val="3453588361"/>
                  </a:ext>
                </a:extLst>
              </a:tr>
              <a:tr h="219122">
                <a:tc>
                  <a:txBody>
                    <a:bodyPr/>
                    <a:lstStyle/>
                    <a:p>
                      <a:pPr algn="l" fontAlgn="b"/>
                      <a:r>
                        <a:rPr lang="en-US" sz="1200" u="none" strike="noStrike" dirty="0">
                          <a:effectLst/>
                        </a:rPr>
                        <a:t>     Record of Decision: Welding of LMQXF01</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4301</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25160239"/>
                  </a:ext>
                </a:extLst>
              </a:tr>
              <a:tr h="228253">
                <a:tc>
                  <a:txBody>
                    <a:bodyPr/>
                    <a:lstStyle/>
                    <a:p>
                      <a:pPr algn="l" fontAlgn="b"/>
                      <a:r>
                        <a:rPr lang="en-US" sz="1200" u="none" strike="noStrike" dirty="0">
                          <a:effectLst/>
                        </a:rPr>
                        <a:t>     Ultrasonic Phased Array Examination of Welds in the AUP LMQXFA Cold Mass</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0" i="0" u="none" strike="noStrike" dirty="0">
                          <a:solidFill>
                            <a:srgbClr val="000000"/>
                          </a:solidFill>
                          <a:effectLst/>
                          <a:latin typeface="+mn-lt"/>
                        </a:rPr>
                        <a:t>3755</a:t>
                      </a:r>
                    </a:p>
                  </a:txBody>
                  <a:tcPr marL="7620" marR="7620" marT="7620" marB="0" anchor="b"/>
                </a:tc>
                <a:extLst>
                  <a:ext uri="{0D108BD9-81ED-4DB2-BD59-A6C34878D82A}">
                    <a16:rowId xmlns:a16="http://schemas.microsoft.com/office/drawing/2014/main" val="4125085070"/>
                  </a:ext>
                </a:extLst>
              </a:tr>
              <a:tr h="228253">
                <a:tc>
                  <a:txBody>
                    <a:bodyPr/>
                    <a:lstStyle/>
                    <a:p>
                      <a:pPr algn="l" fontAlgn="b"/>
                      <a:r>
                        <a:rPr lang="en-US" sz="1200" u="none" strike="noStrike" dirty="0">
                          <a:effectLst/>
                        </a:rPr>
                        <a:t>     Analysis of Shell Pressure Components for LMQXF</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0" i="0" u="none" strike="noStrike" dirty="0">
                          <a:solidFill>
                            <a:srgbClr val="000000"/>
                          </a:solidFill>
                          <a:effectLst/>
                          <a:latin typeface="+mn-lt"/>
                        </a:rPr>
                        <a:t>2934</a:t>
                      </a:r>
                    </a:p>
                  </a:txBody>
                  <a:tcPr marL="7620" marR="7620" marT="7620" marB="0" anchor="b"/>
                </a:tc>
                <a:extLst>
                  <a:ext uri="{0D108BD9-81ED-4DB2-BD59-A6C34878D82A}">
                    <a16:rowId xmlns:a16="http://schemas.microsoft.com/office/drawing/2014/main" val="1527884137"/>
                  </a:ext>
                </a:extLst>
              </a:tr>
              <a:tr h="228253">
                <a:tc>
                  <a:txBody>
                    <a:bodyPr/>
                    <a:lstStyle/>
                    <a:p>
                      <a:pPr algn="l" fontAlgn="b"/>
                      <a:r>
                        <a:rPr lang="en-US" sz="1200" u="none" strike="noStrike" dirty="0">
                          <a:effectLst/>
                        </a:rPr>
                        <a:t>     AUP Cold Mass Rework &amp; Magnet Removal Procedure</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5158</a:t>
                      </a:r>
                    </a:p>
                  </a:txBody>
                  <a:tcPr marL="7620" marR="7620" marT="7620" marB="0" anchor="b"/>
                </a:tc>
                <a:extLst>
                  <a:ext uri="{0D108BD9-81ED-4DB2-BD59-A6C34878D82A}">
                    <a16:rowId xmlns:a16="http://schemas.microsoft.com/office/drawing/2014/main" val="2288984692"/>
                  </a:ext>
                </a:extLst>
              </a:tr>
              <a:tr h="175034">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200" b="0" dirty="0"/>
                        <a:t>     Wiring Splice Modification Procedure for MQXFA Magnets</a:t>
                      </a:r>
                    </a:p>
                  </a:txBody>
                  <a:tcPr marL="7620" marR="7620" marT="7620" marB="0" anchor="b"/>
                </a:tc>
                <a:tc>
                  <a:txBody>
                    <a:bodyPr/>
                    <a:lstStyle/>
                    <a:p>
                      <a:pPr algn="ctr" fontAlgn="b"/>
                      <a:r>
                        <a:rPr lang="en-US" sz="1200" u="none" strike="noStrike" dirty="0">
                          <a:effectLst/>
                        </a:rPr>
                        <a:t>4974</a:t>
                      </a:r>
                    </a:p>
                  </a:txBody>
                  <a:tcPr marL="7620" marR="7620" marT="7620" marB="0" anchor="b"/>
                </a:tc>
                <a:extLst>
                  <a:ext uri="{0D108BD9-81ED-4DB2-BD59-A6C34878D82A}">
                    <a16:rowId xmlns:a16="http://schemas.microsoft.com/office/drawing/2014/main" val="2130881127"/>
                  </a:ext>
                </a:extLst>
              </a:tr>
            </a:tbl>
          </a:graphicData>
        </a:graphic>
      </p:graphicFrame>
      <p:pic>
        <p:nvPicPr>
          <p:cNvPr id="3" name="Picture 2">
            <a:extLst>
              <a:ext uri="{FF2B5EF4-FFF2-40B4-BE49-F238E27FC236}">
                <a16:creationId xmlns:a16="http://schemas.microsoft.com/office/drawing/2014/main" id="{1BADB7F1-2713-35CF-18B7-D201841100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2092681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29B-D45A-4E65-A632-90456CE83F13}"/>
              </a:ext>
            </a:extLst>
          </p:cNvPr>
          <p:cNvSpPr>
            <a:spLocks noGrp="1"/>
          </p:cNvSpPr>
          <p:nvPr>
            <p:ph type="title"/>
          </p:nvPr>
        </p:nvSpPr>
        <p:spPr>
          <a:xfrm>
            <a:off x="612000" y="153874"/>
            <a:ext cx="7920000" cy="720000"/>
          </a:xfrm>
        </p:spPr>
        <p:txBody>
          <a:bodyPr/>
          <a:lstStyle/>
          <a:p>
            <a:r>
              <a:rPr lang="en-US" dirty="0"/>
              <a:t>WBS 302.4.02: External Dependencies</a:t>
            </a:r>
          </a:p>
        </p:txBody>
      </p:sp>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9</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#3</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95536" y="1027748"/>
            <a:ext cx="8208912" cy="4273460"/>
          </a:xfrm>
        </p:spPr>
        <p:txBody>
          <a:bodyPr>
            <a:noAutofit/>
          </a:bodyPr>
          <a:lstStyle/>
          <a:p>
            <a:r>
              <a:rPr lang="en-US" sz="2200" dirty="0"/>
              <a:t>Cold Mass Fabrication is dependent on delivery of components</a:t>
            </a:r>
          </a:p>
          <a:p>
            <a:pPr lvl="1"/>
            <a:endParaRPr lang="en-US" sz="2000" dirty="0"/>
          </a:p>
          <a:p>
            <a:pPr lvl="1"/>
            <a:r>
              <a:rPr lang="en-US" sz="2000" dirty="0"/>
              <a:t>MQXFA Magnets – are assembled at LBNL, tested at BNL and delivered to FNAL. Cold Mass production is dependent on a supply of MQXFA magnets</a:t>
            </a:r>
          </a:p>
          <a:p>
            <a:pPr lvl="1"/>
            <a:endParaRPr lang="en-US" sz="2000" dirty="0"/>
          </a:p>
          <a:p>
            <a:pPr lvl="1"/>
            <a:r>
              <a:rPr lang="en-US" sz="2000" dirty="0"/>
              <a:t>CERN provided components:</a:t>
            </a:r>
          </a:p>
          <a:p>
            <a:pPr lvl="2"/>
            <a:r>
              <a:rPr lang="en-US" sz="1800" dirty="0"/>
              <a:t>Wrapped Beam Tubes</a:t>
            </a:r>
            <a:endParaRPr lang="en-US" sz="1800" b="1" i="1" dirty="0"/>
          </a:p>
          <a:p>
            <a:pPr lvl="2"/>
            <a:r>
              <a:rPr lang="en-US" sz="1800" dirty="0"/>
              <a:t>End Covers</a:t>
            </a:r>
          </a:p>
          <a:p>
            <a:pPr lvl="2"/>
            <a:r>
              <a:rPr lang="en-US" sz="1800" dirty="0"/>
              <a:t>Nozzles &amp; Fittings</a:t>
            </a:r>
          </a:p>
          <a:p>
            <a:pPr lvl="2"/>
            <a:r>
              <a:rPr lang="en-US" sz="1800" dirty="0"/>
              <a:t>Heat Exchangers </a:t>
            </a:r>
          </a:p>
          <a:p>
            <a:pPr lvl="2"/>
            <a:r>
              <a:rPr lang="en-US" sz="1800" dirty="0"/>
              <a:t>External Piping/Tubing and mounting hardware (includes N-lines)</a:t>
            </a:r>
          </a:p>
          <a:p>
            <a:pPr lvl="1"/>
            <a:endParaRPr lang="en-US" dirty="0"/>
          </a:p>
          <a:p>
            <a:pPr lvl="1"/>
            <a:endParaRPr lang="en-US" sz="2000" dirty="0"/>
          </a:p>
          <a:p>
            <a:pPr lvl="1"/>
            <a:endParaRPr lang="en-US" sz="2000" dirty="0"/>
          </a:p>
        </p:txBody>
      </p:sp>
      <p:pic>
        <p:nvPicPr>
          <p:cNvPr id="3" name="Picture 2">
            <a:extLst>
              <a:ext uri="{FF2B5EF4-FFF2-40B4-BE49-F238E27FC236}">
                <a16:creationId xmlns:a16="http://schemas.microsoft.com/office/drawing/2014/main" id="{4B77E90D-3EBA-3D6C-89CB-87D446B735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3783533988"/>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8EF391-2BAD-45F4-B22E-736040720C99}">
  <ds:schemaRefs>
    <ds:schemaRef ds:uri="http://purl.org/dc/term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www.w3.org/XML/1998/namespace"/>
    <ds:schemaRef ds:uri="8946e33d-fd2f-4ae4-8ee9-d90c129cdf9e"/>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C4280F-E911-4FF7-B1B5-10F770B636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60333</TotalTime>
  <Words>3110</Words>
  <Application>Microsoft Office PowerPoint</Application>
  <PresentationFormat>On-screen Show (4:3)</PresentationFormat>
  <Paragraphs>476</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Times New Roman</vt:lpstr>
      <vt:lpstr>Wingdings</vt:lpstr>
      <vt:lpstr>Thème Office</vt:lpstr>
      <vt:lpstr>302.4.02 - Cold Mass Assembly Fabrication </vt:lpstr>
      <vt:lpstr>Outline</vt:lpstr>
      <vt:lpstr>WBS 302.4.02: Scope and Interfaces</vt:lpstr>
      <vt:lpstr>WBS 302.4.02: Scope and Interfaces</vt:lpstr>
      <vt:lpstr>WBS 302.4.02: Scope and Interfaces</vt:lpstr>
      <vt:lpstr>WBS 302.4.02: Scope and Interfaces</vt:lpstr>
      <vt:lpstr>WBS 302.4.02: Scope and Interfaces</vt:lpstr>
      <vt:lpstr>WBS 302.4.02: Documents</vt:lpstr>
      <vt:lpstr>WBS 302.4.02: External Dependencies</vt:lpstr>
      <vt:lpstr>WBS 302.4.02: Team</vt:lpstr>
      <vt:lpstr>WBS 302.4.02: Achievements Since Rebaseline</vt:lpstr>
      <vt:lpstr>WBS 302.4.02: Achievements Since Rebaseline</vt:lpstr>
      <vt:lpstr>WBS 302.4.02: Achievements Since Rebaseline</vt:lpstr>
      <vt:lpstr>WBS 302.4.02: Achievements Since Rebaseline</vt:lpstr>
      <vt:lpstr>WBS 302.4.02: Achievements Since Rebaseline</vt:lpstr>
      <vt:lpstr>WBS 302.4.02: Achievements Since Rebaseline</vt:lpstr>
      <vt:lpstr>WBS 302.4.02: Procurement</vt:lpstr>
      <vt:lpstr>WBS 302.4.02: Schedule</vt:lpstr>
      <vt:lpstr>WBS 302.4.02: Milestones</vt:lpstr>
      <vt:lpstr>WBS 302.4.02: Cost and Schedule Performance</vt:lpstr>
      <vt:lpstr>WBS 302.4.02: BCRs Approved Since Rebaseline</vt:lpstr>
      <vt:lpstr>WBS 302.4.02: Estimate at Completion</vt:lpstr>
      <vt:lpstr>WBS 302.4.02: EAC Manual Adjustments</vt:lpstr>
      <vt:lpstr>WBS 302.4.02: QA/QC</vt:lpstr>
      <vt:lpstr>WBS 302.4.02: Risks</vt:lpstr>
      <vt:lpstr>WBS 302.4.02: ES&amp;H</vt:lpstr>
      <vt:lpstr>WBS 302.4.02: Summary</vt:lpstr>
      <vt:lpstr>Backup Slides</vt:lpstr>
      <vt:lpstr>302.4.02 Resource Type Breakdown Slides</vt:lpstr>
      <vt:lpstr>302.4.02 Estimate Quality</vt:lpstr>
      <vt:lpstr>302.4.02 FTE Breakdown</vt:lpstr>
      <vt:lpstr>302.4.02 Cost Performance Report</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Alfred R Nobrega</cp:lastModifiedBy>
  <cp:revision>992</cp:revision>
  <cp:lastPrinted>2024-06-25T21:44:12Z</cp:lastPrinted>
  <dcterms:created xsi:type="dcterms:W3CDTF">2016-03-23T12:58:39Z</dcterms:created>
  <dcterms:modified xsi:type="dcterms:W3CDTF">2024-07-05T19:32:46Z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