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3"/>
  </p:notesMasterIdLst>
  <p:handoutMasterIdLst>
    <p:handoutMasterId r:id="rId14"/>
  </p:handoutMasterIdLst>
  <p:sldIdLst>
    <p:sldId id="263" r:id="rId5"/>
    <p:sldId id="387" r:id="rId6"/>
    <p:sldId id="377" r:id="rId7"/>
    <p:sldId id="391" r:id="rId8"/>
    <p:sldId id="383" r:id="rId9"/>
    <p:sldId id="388" r:id="rId10"/>
    <p:sldId id="392" r:id="rId11"/>
    <p:sldId id="384" r:id="rId12"/>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80">
          <p15:clr>
            <a:srgbClr val="A4A3A4"/>
          </p15:clr>
        </p15:guide>
        <p15:guide id="2" pos="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99"/>
    <a:srgbClr val="FFCC00"/>
    <a:srgbClr val="009900"/>
    <a:srgbClr val="B4C6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9" autoAdjust="0"/>
    <p:restoredTop sz="96407" autoAdjust="0"/>
  </p:normalViewPr>
  <p:slideViewPr>
    <p:cSldViewPr snapToObjects="1" showGuides="1">
      <p:cViewPr varScale="1">
        <p:scale>
          <a:sx n="98" d="100"/>
          <a:sy n="98" d="100"/>
        </p:scale>
        <p:origin x="90" y="318"/>
      </p:cViewPr>
      <p:guideLst>
        <p:guide orient="horz" pos="4080"/>
        <p:guide pos="240"/>
      </p:guideLst>
    </p:cSldViewPr>
  </p:slideViewPr>
  <p:notesTextViewPr>
    <p:cViewPr>
      <p:scale>
        <a:sx n="3" d="2"/>
        <a:sy n="3" d="2"/>
      </p:scale>
      <p:origin x="0" y="0"/>
    </p:cViewPr>
  </p:notesTextViewPr>
  <p:sorterViewPr>
    <p:cViewPr>
      <p:scale>
        <a:sx n="165" d="100"/>
        <a:sy n="165" d="100"/>
      </p:scale>
      <p:origin x="0" y="53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F5CDDF-3246-6843-A314-FDDEB3F3DF8E}" type="datetimeFigureOut">
              <a:rPr lang="fr-FR" smtClean="0"/>
              <a:pPr/>
              <a:t>05/07/2024</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C405983-79D5-E84D-A19B-6B5F52179104}" type="slidenum">
              <a:rPr lang="fr-FR" smtClean="0"/>
              <a:pPr/>
              <a:t>‹#›</a:t>
            </a:fld>
            <a:endParaRPr lang="fr-FR"/>
          </a:p>
        </p:txBody>
      </p:sp>
    </p:spTree>
    <p:extLst>
      <p:ext uri="{BB962C8B-B14F-4D97-AF65-F5344CB8AC3E}">
        <p14:creationId xmlns:p14="http://schemas.microsoft.com/office/powerpoint/2010/main" val="236043089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1D8F6D-3354-BF4D-834B-467E3215D30A}" type="datetimeFigureOut">
              <a:rPr lang="fr-FR" smtClean="0"/>
              <a:pPr/>
              <a:t>05/07/2024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4B141A-D04E-DD49-88DC-EFA90428BA41}" type="slidenum">
              <a:rPr lang="fr-FR" smtClean="0"/>
              <a:pPr/>
              <a:t>‹#›</a:t>
            </a:fld>
            <a:endParaRPr lang="fr-FR"/>
          </a:p>
        </p:txBody>
      </p:sp>
    </p:spTree>
    <p:extLst>
      <p:ext uri="{BB962C8B-B14F-4D97-AF65-F5344CB8AC3E}">
        <p14:creationId xmlns:p14="http://schemas.microsoft.com/office/powerpoint/2010/main" val="37535872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24B141A-D04E-DD49-88DC-EFA90428BA41}" type="slidenum">
              <a:rPr lang="fr-FR" smtClean="0"/>
              <a:pPr/>
              <a:t>1</a:t>
            </a:fld>
            <a:endParaRPr lang="fr-FR"/>
          </a:p>
        </p:txBody>
      </p:sp>
    </p:spTree>
    <p:extLst>
      <p:ext uri="{BB962C8B-B14F-4D97-AF65-F5344CB8AC3E}">
        <p14:creationId xmlns:p14="http://schemas.microsoft.com/office/powerpoint/2010/main" val="1014498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re 1"/>
          <p:cNvSpPr>
            <a:spLocks noGrp="1"/>
          </p:cNvSpPr>
          <p:nvPr>
            <p:ph type="ctrTitle" hasCustomPrompt="1"/>
          </p:nvPr>
        </p:nvSpPr>
        <p:spPr>
          <a:xfrm>
            <a:off x="1371600" y="2819400"/>
            <a:ext cx="7200000" cy="1800000"/>
          </a:xfrm>
        </p:spPr>
        <p:txBody>
          <a:bodyPr lIns="0" tIns="0" rIns="0" bIns="0" anchor="t" anchorCtr="0">
            <a:noAutofit/>
          </a:bodyPr>
          <a:lstStyle>
            <a:lvl1pPr algn="l">
              <a:defRPr sz="2800" b="1" baseline="0">
                <a:solidFill>
                  <a:schemeClr val="accent5"/>
                </a:solidFill>
              </a:defRPr>
            </a:lvl1pPr>
          </a:lstStyle>
          <a:p>
            <a:r>
              <a:rPr lang="en-GB" noProof="0"/>
              <a:t>Presentation title - line 1 - Arial 30pt - bold HiLumi dark grey - line 2</a:t>
            </a:r>
            <a:br>
              <a:rPr lang="en-GB" noProof="0"/>
            </a:br>
            <a:r>
              <a:rPr lang="en-GB" noProof="0"/>
              <a:t>line 3</a:t>
            </a:r>
            <a:br>
              <a:rPr lang="en-GB" noProof="0"/>
            </a:br>
            <a:r>
              <a:rPr lang="en-GB" noProof="0"/>
              <a:t>line 4   </a:t>
            </a:r>
          </a:p>
        </p:txBody>
      </p:sp>
      <p:sp>
        <p:nvSpPr>
          <p:cNvPr id="3" name="Sous-titre 2"/>
          <p:cNvSpPr>
            <a:spLocks noGrp="1"/>
          </p:cNvSpPr>
          <p:nvPr>
            <p:ph type="subTitle" idx="1" hasCustomPrompt="1"/>
          </p:nvPr>
        </p:nvSpPr>
        <p:spPr>
          <a:xfrm>
            <a:off x="1371600" y="4800600"/>
            <a:ext cx="6480000" cy="990600"/>
          </a:xfrm>
        </p:spPr>
        <p:txBody>
          <a:bodyPr lIns="0" tIns="0" rIns="0" bIns="0">
            <a:normAutofit/>
          </a:bodyPr>
          <a:lstStyle>
            <a:lvl1pPr marL="0" indent="0" algn="l">
              <a:buNone/>
              <a:defRPr sz="2000" b="0" baseline="0">
                <a:solidFill>
                  <a:schemeClr val="accent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noProof="0" dirty="0" err="1"/>
              <a:t>Author(s</a:t>
            </a:r>
            <a:r>
              <a:rPr lang="en-GB" noProof="0" dirty="0"/>
              <a:t>)  - Arial 20 pt – </a:t>
            </a:r>
            <a:r>
              <a:rPr lang="en-GB" noProof="0" dirty="0" err="1"/>
              <a:t>HiLumi</a:t>
            </a:r>
            <a:r>
              <a:rPr lang="en-GB" noProof="0" dirty="0"/>
              <a:t> dark grey</a:t>
            </a:r>
          </a:p>
        </p:txBody>
      </p:sp>
      <p:sp>
        <p:nvSpPr>
          <p:cNvPr id="6" name="Espace réservé du numéro de diapositive 5"/>
          <p:cNvSpPr>
            <a:spLocks noGrp="1"/>
          </p:cNvSpPr>
          <p:nvPr>
            <p:ph type="sldNum" sz="quarter" idx="12"/>
          </p:nvPr>
        </p:nvSpPr>
        <p:spPr>
          <a:xfrm>
            <a:off x="8686800" y="6356350"/>
            <a:ext cx="360000" cy="360000"/>
          </a:xfrm>
          <a:ln>
            <a:solidFill>
              <a:srgbClr val="2BABAD"/>
            </a:solidFill>
          </a:ln>
        </p:spPr>
        <p:txBody>
          <a:bodyPr lIns="0" tIns="0" rIns="0" bIns="0" anchor="b" anchorCtr="0"/>
          <a:lstStyle>
            <a:lvl1pPr>
              <a:defRPr>
                <a:solidFill>
                  <a:schemeClr val="accent1"/>
                </a:solidFill>
              </a:defRPr>
            </a:lvl1pPr>
          </a:lstStyle>
          <a:p>
            <a:fld id="{BFDCA1C4-9514-7B4F-976F-D92F7E296653}" type="slidenum">
              <a:rPr lang="fr-FR" smtClean="0"/>
              <a:pPr/>
              <a:t>‹#›</a:t>
            </a:fld>
            <a:endParaRPr lang="fr-FR"/>
          </a:p>
        </p:txBody>
      </p:sp>
      <p:sp>
        <p:nvSpPr>
          <p:cNvPr id="15" name="Espace réservé du texte 14"/>
          <p:cNvSpPr>
            <a:spLocks noGrp="1"/>
          </p:cNvSpPr>
          <p:nvPr>
            <p:ph type="body" sz="quarter" idx="14" hasCustomPrompt="1"/>
          </p:nvPr>
        </p:nvSpPr>
        <p:spPr>
          <a:xfrm>
            <a:off x="1371600" y="5899150"/>
            <a:ext cx="6480000" cy="349250"/>
          </a:xfrm>
        </p:spPr>
        <p:txBody>
          <a:bodyPr>
            <a:normAutofit/>
          </a:bodyPr>
          <a:lstStyle>
            <a:lvl1pPr marL="342900" marR="0" indent="-342900" algn="l" defTabSz="457200" rtl="0" eaLnBrk="1" fontAlgn="auto" latinLnBrk="0" hangingPunct="1">
              <a:lnSpc>
                <a:spcPct val="100000"/>
              </a:lnSpc>
              <a:spcBef>
                <a:spcPct val="20000"/>
              </a:spcBef>
              <a:spcAft>
                <a:spcPts val="0"/>
              </a:spcAft>
              <a:buClr>
                <a:schemeClr val="accent6"/>
              </a:buClr>
              <a:buSzTx/>
              <a:buFontTx/>
              <a:buNone/>
              <a:tabLst/>
              <a:defRPr sz="1600">
                <a:solidFill>
                  <a:schemeClr val="bg2"/>
                </a:solidFill>
              </a:defRPr>
            </a:lvl1pPr>
            <a:lvl2pPr>
              <a:buFontTx/>
              <a:buNone/>
              <a:defRPr/>
            </a:lvl2pPr>
            <a:lvl3pPr>
              <a:buFontTx/>
              <a:buNone/>
              <a:defRPr/>
            </a:lvl3pPr>
            <a:lvl4pPr>
              <a:buFontTx/>
              <a:buNone/>
              <a:defRPr/>
            </a:lvl4pPr>
            <a:lvl5pPr>
              <a:buFontTx/>
              <a:buNone/>
              <a:defRPr/>
            </a:lvl5pPr>
          </a:lstStyle>
          <a:p>
            <a:pPr marL="342900" marR="0" lvl="0" indent="-342900" algn="l" defTabSz="457200" rtl="0" eaLnBrk="1" fontAlgn="auto" latinLnBrk="0" hangingPunct="1">
              <a:lnSpc>
                <a:spcPct val="100000"/>
              </a:lnSpc>
              <a:spcBef>
                <a:spcPct val="20000"/>
              </a:spcBef>
              <a:spcAft>
                <a:spcPts val="0"/>
              </a:spcAft>
              <a:buClr>
                <a:schemeClr val="accent6"/>
              </a:buClr>
              <a:buSzTx/>
              <a:buFontTx/>
              <a:buNone/>
              <a:tabLst/>
              <a:defRPr/>
            </a:pPr>
            <a:r>
              <a:rPr kumimoji="0" lang="en-GB" sz="1600" b="0" i="0" u="none" strike="noStrike" kern="1200" cap="none" spc="0" normalizeH="0" baseline="0" noProof="0">
                <a:ln>
                  <a:noFill/>
                </a:ln>
                <a:solidFill>
                  <a:schemeClr val="bg2"/>
                </a:solidFill>
                <a:effectLst/>
                <a:uLnTx/>
                <a:uFillTx/>
                <a:latin typeface="+mn-lt"/>
                <a:ea typeface="+mn-ea"/>
                <a:cs typeface="+mn-cs"/>
              </a:rPr>
              <a:t>Conference - Location - Date</a:t>
            </a:r>
          </a:p>
          <a:p>
            <a:pPr lvl="0"/>
            <a:endParaRPr lang="en-GB" noProof="0"/>
          </a:p>
        </p:txBody>
      </p:sp>
      <p:sp>
        <p:nvSpPr>
          <p:cNvPr id="14" name="Espace réservé du pied de page 4"/>
          <p:cNvSpPr>
            <a:spLocks noGrp="1"/>
          </p:cNvSpPr>
          <p:nvPr>
            <p:ph type="ftr" sz="quarter" idx="3"/>
          </p:nvPr>
        </p:nvSpPr>
        <p:spPr>
          <a:xfrm>
            <a:off x="4499992" y="6388100"/>
            <a:ext cx="3167912" cy="360000"/>
          </a:xfrm>
          <a:prstGeom prst="rect">
            <a:avLst/>
          </a:prstGeom>
        </p:spPr>
        <p:txBody>
          <a:bodyPr vert="horz" lIns="0" tIns="0" rIns="0" bIns="0" rtlCol="0" anchor="b"/>
          <a:lstStyle>
            <a:lvl1pPr algn="r">
              <a:defRPr sz="1200">
                <a:solidFill>
                  <a:schemeClr val="accent1"/>
                </a:solidFill>
              </a:defRPr>
            </a:lvl1pPr>
          </a:lstStyle>
          <a:p>
            <a:r>
              <a:rPr lang="en-US"/>
              <a:t>HL-LHC AUP DOE IPR  – July 23–25, 2024</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nchor="ctr" anchorCtr="1"/>
          <a:lstStyle/>
          <a:p>
            <a:r>
              <a:rPr lang="en-GB" noProof="0"/>
              <a:t>Slide title – line 1 – Arial 30 pt – HiLumi blue</a:t>
            </a:r>
            <a:br>
              <a:rPr lang="en-GB" noProof="0"/>
            </a:br>
            <a:r>
              <a:rPr lang="en-GB" noProof="0"/>
              <a:t>Slide title – line 2 – Arial 30 pt – HiLumi blue</a:t>
            </a:r>
          </a:p>
        </p:txBody>
      </p:sp>
      <p:sp>
        <p:nvSpPr>
          <p:cNvPr id="3" name="Espace réservé du contenu 2"/>
          <p:cNvSpPr>
            <a:spLocks noGrp="1"/>
          </p:cNvSpPr>
          <p:nvPr>
            <p:ph idx="1" hasCustomPrompt="1"/>
          </p:nvPr>
        </p:nvSpPr>
        <p:spPr>
          <a:xfrm>
            <a:off x="612000" y="1219200"/>
            <a:ext cx="7920000" cy="4906963"/>
          </a:xfrm>
        </p:spPr>
        <p:txBody>
          <a:bodyPr lIns="0" tIns="0" rIns="0" bIns="0"/>
          <a:lstStyle/>
          <a:p>
            <a:pPr lvl="0"/>
            <a:r>
              <a:rPr lang="en-GB" noProof="0" dirty="0"/>
              <a:t>Click to modify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6" name="Espace réservé du numéro de diapositive 5"/>
          <p:cNvSpPr>
            <a:spLocks noGrp="1"/>
          </p:cNvSpPr>
          <p:nvPr>
            <p:ph type="sldNum" sz="quarter" idx="12"/>
          </p:nvPr>
        </p:nvSpPr>
        <p:spPr/>
        <p:txBody>
          <a:bodyPr/>
          <a:lstStyle>
            <a:lvl1pPr>
              <a:defRPr>
                <a:solidFill>
                  <a:schemeClr val="bg1"/>
                </a:solidFill>
              </a:defRPr>
            </a:lvl1pPr>
          </a:lstStyle>
          <a:p>
            <a:fld id="{BFDCA1C4-9514-7B4F-976F-D92F7E296653}" type="slidenum">
              <a:rPr lang="fr-FR" smtClean="0"/>
              <a:pPr/>
              <a:t>‹#›</a:t>
            </a:fld>
            <a:endParaRPr lang="fr-FR" dirty="0"/>
          </a:p>
        </p:txBody>
      </p:sp>
      <p:sp>
        <p:nvSpPr>
          <p:cNvPr id="11" name="Espace réservé du pied de page 4"/>
          <p:cNvSpPr>
            <a:spLocks noGrp="1"/>
          </p:cNvSpPr>
          <p:nvPr>
            <p:ph type="ftr" sz="quarter" idx="3"/>
          </p:nvPr>
        </p:nvSpPr>
        <p:spPr>
          <a:xfrm>
            <a:off x="2136000" y="6318000"/>
            <a:ext cx="6396000" cy="360000"/>
          </a:xfrm>
          <a:prstGeom prst="rect">
            <a:avLst/>
          </a:prstGeom>
        </p:spPr>
        <p:txBody>
          <a:bodyPr vert="horz" lIns="0" tIns="0" rIns="0" bIns="0" rtlCol="0" anchor="b"/>
          <a:lstStyle>
            <a:lvl1pPr algn="r">
              <a:defRPr sz="1200">
                <a:solidFill>
                  <a:schemeClr val="accent1"/>
                </a:solidFill>
              </a:defRPr>
            </a:lvl1pPr>
          </a:lstStyle>
          <a:p>
            <a:r>
              <a:rPr lang="en-US"/>
              <a:t>HL-LHC AUP DOE IPR  – July 23–25,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lvl1pPr>
              <a:defRPr/>
            </a:lvl1p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hasCustomPrompt="1"/>
          </p:nvPr>
        </p:nvSpPr>
        <p:spPr>
          <a:xfrm>
            <a:off x="457200" y="1215232"/>
            <a:ext cx="4040188"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 </a:t>
            </a:r>
          </a:p>
        </p:txBody>
      </p:sp>
      <p:sp>
        <p:nvSpPr>
          <p:cNvPr id="4" name="Espace réservé du contenu 3"/>
          <p:cNvSpPr>
            <a:spLocks noGrp="1"/>
          </p:cNvSpPr>
          <p:nvPr>
            <p:ph sz="half" idx="2" hasCustomPrompt="1"/>
          </p:nvPr>
        </p:nvSpPr>
        <p:spPr>
          <a:xfrm>
            <a:off x="457200" y="20574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Espace réservé du texte 4"/>
          <p:cNvSpPr>
            <a:spLocks noGrp="1"/>
          </p:cNvSpPr>
          <p:nvPr>
            <p:ph type="body" sz="quarter" idx="3" hasCustomPrompt="1"/>
          </p:nvPr>
        </p:nvSpPr>
        <p:spPr>
          <a:xfrm>
            <a:off x="4645025" y="1215232"/>
            <a:ext cx="4041775" cy="639762"/>
          </a:xfrm>
        </p:spPr>
        <p:txBody>
          <a:bodyPr anchor="t">
            <a:normAutofit/>
          </a:bodyPr>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to edit Master text styles</a:t>
            </a:r>
          </a:p>
        </p:txBody>
      </p:sp>
      <p:sp>
        <p:nvSpPr>
          <p:cNvPr id="6" name="Espace réservé du contenu 5"/>
          <p:cNvSpPr>
            <a:spLocks noGrp="1"/>
          </p:cNvSpPr>
          <p:nvPr>
            <p:ph sz="quarter" idx="4" hasCustomPrompt="1"/>
          </p:nvPr>
        </p:nvSpPr>
        <p:spPr>
          <a:xfrm>
            <a:off x="4645025" y="20574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noProof="0" dirty="0"/>
              <a:t>Click to edit Master texts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9" name="Espace réservé du numéro de diapositive 8"/>
          <p:cNvSpPr>
            <a:spLocks noGrp="1"/>
          </p:cNvSpPr>
          <p:nvPr>
            <p:ph type="sldNum" sz="quarter" idx="12"/>
          </p:nvPr>
        </p:nvSpPr>
        <p:spPr/>
        <p:txBody>
          <a:bodyPr/>
          <a:lstStyle/>
          <a:p>
            <a:fld id="{BFDCA1C4-9514-7B4F-976F-D92F7E296653}" type="slidenum">
              <a:rPr lang="fr-FR" smtClean="0"/>
              <a:pPr/>
              <a:t>‹#›</a:t>
            </a:fld>
            <a:endParaRPr lang="fr-FR"/>
          </a:p>
        </p:txBody>
      </p:sp>
      <p:sp>
        <p:nvSpPr>
          <p:cNvPr id="14" name="Espace réservé du pied de page 4"/>
          <p:cNvSpPr>
            <a:spLocks noGrp="1"/>
          </p:cNvSpPr>
          <p:nvPr>
            <p:ph type="ftr" sz="quarter" idx="1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HL-LHC AUP DOE IPR  – July 23–25, 2024</a:t>
            </a:r>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Slide title – line 1 – Arial 30 pt – HiLumi blue</a:t>
            </a:r>
            <a:br>
              <a:rPr lang="en-GB" noProof="0"/>
            </a:br>
            <a:r>
              <a:rPr lang="en-GB" noProof="0"/>
              <a:t>Slide title – line 2 – Arial 30 pt – HiLumi blue</a:t>
            </a:r>
          </a:p>
        </p:txBody>
      </p:sp>
      <p:sp>
        <p:nvSpPr>
          <p:cNvPr id="5" name="Espace réservé du numéro de diapositive 4"/>
          <p:cNvSpPr>
            <a:spLocks noGrp="1"/>
          </p:cNvSpPr>
          <p:nvPr>
            <p:ph type="sldNum" sz="quarter" idx="12"/>
          </p:nvPr>
        </p:nvSpPr>
        <p:spPr/>
        <p:txBody>
          <a:bodyPr/>
          <a:lstStyle/>
          <a:p>
            <a:fld id="{BFDCA1C4-9514-7B4F-976F-D92F7E296653}" type="slidenum">
              <a:rPr lang="fr-FR" smtClean="0"/>
              <a:pPr/>
              <a:t>‹#›</a:t>
            </a:fld>
            <a:endParaRPr lang="fr-FR"/>
          </a:p>
        </p:txBody>
      </p:sp>
      <p:sp>
        <p:nvSpPr>
          <p:cNvPr id="10"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HL-LHC AUP DOE IPR  – July 23–25, 2024</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BFDCA1C4-9514-7B4F-976F-D92F7E296653}" type="slidenum">
              <a:rPr lang="fr-FR" smtClean="0"/>
              <a:pPr/>
              <a:t>‹#›</a:t>
            </a:fld>
            <a:endParaRPr lang="fr-FR"/>
          </a:p>
        </p:txBody>
      </p:sp>
      <p:sp>
        <p:nvSpPr>
          <p:cNvPr id="9"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HL-LHC AUP DOE IPR  – July 23–25, 2024</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p:nvPr>
        </p:nvSpPr>
        <p:spPr>
          <a:xfrm>
            <a:off x="612000" y="457200"/>
            <a:ext cx="79200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noProof="0"/>
          </a:p>
        </p:txBody>
      </p:sp>
      <p:sp>
        <p:nvSpPr>
          <p:cNvPr id="4" name="Espace réservé du texte 3"/>
          <p:cNvSpPr>
            <a:spLocks noGrp="1"/>
          </p:cNvSpPr>
          <p:nvPr>
            <p:ph type="body" sz="half" idx="2" hasCustomPrompt="1"/>
          </p:nvPr>
        </p:nvSpPr>
        <p:spPr>
          <a:xfrm>
            <a:off x="612000" y="5105400"/>
            <a:ext cx="7920000" cy="9906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a:t>Text – image caption – comments ....</a:t>
            </a:r>
          </a:p>
        </p:txBody>
      </p:sp>
      <p:sp>
        <p:nvSpPr>
          <p:cNvPr id="7" name="Espace réservé du numéro de diapositive 6"/>
          <p:cNvSpPr>
            <a:spLocks noGrp="1"/>
          </p:cNvSpPr>
          <p:nvPr>
            <p:ph type="sldNum" sz="quarter" idx="12"/>
          </p:nvPr>
        </p:nvSpPr>
        <p:spPr/>
        <p:txBody>
          <a:bodyPr/>
          <a:lstStyle/>
          <a:p>
            <a:fld id="{BFDCA1C4-9514-7B4F-976F-D92F7E296653}" type="slidenum">
              <a:rPr lang="fr-FR" smtClean="0"/>
              <a:pPr/>
              <a:t>‹#›</a:t>
            </a:fld>
            <a:endParaRPr lang="fr-FR"/>
          </a:p>
        </p:txBody>
      </p:sp>
      <p:sp>
        <p:nvSpPr>
          <p:cNvPr id="9" name="Espace réservé du contenu 8"/>
          <p:cNvSpPr>
            <a:spLocks noGrp="1"/>
          </p:cNvSpPr>
          <p:nvPr>
            <p:ph sz="quarter" idx="14" hasCustomPrompt="1"/>
          </p:nvPr>
        </p:nvSpPr>
        <p:spPr>
          <a:xfrm>
            <a:off x="613550" y="4648200"/>
            <a:ext cx="7918450" cy="381000"/>
          </a:xfrm>
        </p:spPr>
        <p:txBody>
          <a:bodyPr/>
          <a:lstStyle>
            <a:lvl1pPr>
              <a:buFontTx/>
              <a:buNone/>
              <a:defRPr sz="1800">
                <a:solidFill>
                  <a:schemeClr val="bg2"/>
                </a:solidFill>
              </a:defRPr>
            </a:lvl1pPr>
          </a:lstStyle>
          <a:p>
            <a:pPr lvl="0"/>
            <a:r>
              <a:rPr lang="en-GB" dirty="0"/>
              <a:t>Image title</a:t>
            </a:r>
          </a:p>
        </p:txBody>
      </p:sp>
      <p:sp>
        <p:nvSpPr>
          <p:cNvPr id="13"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HL-LHC AUP DOE IPR  – July 23–25, 2024</a:t>
            </a: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12000" y="180000"/>
            <a:ext cx="7920000" cy="720000"/>
          </a:xfrm>
          <a:prstGeom prst="rect">
            <a:avLst/>
          </a:prstGeom>
        </p:spPr>
        <p:txBody>
          <a:bodyPr vert="horz" lIns="0" tIns="0" rIns="0" bIns="0" rtlCol="0" anchor="ctr" anchorCtr="1">
            <a:noAutofit/>
          </a:bodyPr>
          <a:lstStyle/>
          <a:p>
            <a:r>
              <a:rPr lang="en-GB" noProof="0"/>
              <a:t>Slide title – line 1 – Arial 30 pt – HiLumi blue</a:t>
            </a:r>
            <a:br>
              <a:rPr lang="en-GB" noProof="0"/>
            </a:br>
            <a:r>
              <a:rPr lang="en-GB" noProof="0"/>
              <a:t>Slide title – line 2 – Arial 30 pt – HiLumi blue</a:t>
            </a:r>
          </a:p>
        </p:txBody>
      </p:sp>
      <p:sp>
        <p:nvSpPr>
          <p:cNvPr id="3" name="Espace réservé du texte 2"/>
          <p:cNvSpPr>
            <a:spLocks noGrp="1"/>
          </p:cNvSpPr>
          <p:nvPr>
            <p:ph type="body" idx="1"/>
          </p:nvPr>
        </p:nvSpPr>
        <p:spPr>
          <a:xfrm>
            <a:off x="612000" y="1371600"/>
            <a:ext cx="7920000" cy="4754563"/>
          </a:xfrm>
          <a:prstGeom prst="rect">
            <a:avLst/>
          </a:prstGeom>
        </p:spPr>
        <p:txBody>
          <a:bodyPr vert="horz" lIns="0" tIns="0" rIns="0" bIns="0" rtlCol="0">
            <a:normAutofit/>
          </a:bodyPr>
          <a:lstStyle/>
          <a:p>
            <a:pPr lvl="0"/>
            <a:r>
              <a:rPr lang="en-GB" noProof="0"/>
              <a:t>Click to edit Master texts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 name="Espace réservé du pied de page 4"/>
          <p:cNvSpPr>
            <a:spLocks noGrp="1"/>
          </p:cNvSpPr>
          <p:nvPr>
            <p:ph type="ftr" sz="quarter" idx="3"/>
          </p:nvPr>
        </p:nvSpPr>
        <p:spPr>
          <a:xfrm>
            <a:off x="1981200" y="6356350"/>
            <a:ext cx="6550800" cy="360000"/>
          </a:xfrm>
          <a:prstGeom prst="rect">
            <a:avLst/>
          </a:prstGeom>
        </p:spPr>
        <p:txBody>
          <a:bodyPr vert="horz" lIns="0" tIns="0" rIns="0" bIns="0" rtlCol="0" anchor="b"/>
          <a:lstStyle>
            <a:lvl1pPr algn="r">
              <a:defRPr sz="1200">
                <a:solidFill>
                  <a:schemeClr val="accent1"/>
                </a:solidFill>
              </a:defRPr>
            </a:lvl1pPr>
          </a:lstStyle>
          <a:p>
            <a:r>
              <a:rPr lang="en-US"/>
              <a:t>HL-LHC AUP DOE IPR  – July 23–25, 2024</a:t>
            </a:r>
            <a:endParaRPr lang="en-GB"/>
          </a:p>
        </p:txBody>
      </p:sp>
      <p:sp>
        <p:nvSpPr>
          <p:cNvPr id="6" name="Espace réservé du numéro de diapositive 5"/>
          <p:cNvSpPr>
            <a:spLocks noGrp="1"/>
          </p:cNvSpPr>
          <p:nvPr>
            <p:ph type="sldNum" sz="quarter" idx="4"/>
          </p:nvPr>
        </p:nvSpPr>
        <p:spPr>
          <a:xfrm>
            <a:off x="8686800" y="6356350"/>
            <a:ext cx="360000" cy="360000"/>
          </a:xfrm>
          <a:prstGeom prst="rect">
            <a:avLst/>
          </a:prstGeom>
        </p:spPr>
        <p:txBody>
          <a:bodyPr vert="horz" lIns="0" tIns="0" rIns="0" bIns="0" rtlCol="0" anchor="b"/>
          <a:lstStyle>
            <a:lvl1pPr algn="r">
              <a:defRPr sz="1200">
                <a:solidFill>
                  <a:schemeClr val="accent1"/>
                </a:solidFill>
              </a:defRPr>
            </a:lvl1pPr>
          </a:lstStyle>
          <a:p>
            <a:fld id="{BFDCA1C4-9514-7B4F-976F-D92F7E296653}" type="slidenum">
              <a:rPr lang="fr-FR" smtClean="0"/>
              <a:pPr/>
              <a:t>‹#›</a:t>
            </a:fld>
            <a:endParaRPr lang="fr-FR"/>
          </a:p>
        </p:txBody>
      </p:sp>
      <p:pic>
        <p:nvPicPr>
          <p:cNvPr id="7" name="Picture 6"/>
          <p:cNvPicPr>
            <a:picLocks noChangeAspect="1"/>
          </p:cNvPicPr>
          <p:nvPr userDrawn="1"/>
        </p:nvPicPr>
        <p:blipFill rotWithShape="1">
          <a:blip r:embed="rId9">
            <a:extLst>
              <a:ext uri="{28A0092B-C50C-407E-A947-70E740481C1C}">
                <a14:useLocalDpi xmlns:a14="http://schemas.microsoft.com/office/drawing/2010/main"/>
              </a:ext>
            </a:extLst>
          </a:blip>
          <a:srcRect/>
          <a:stretch/>
        </p:blipFill>
        <p:spPr>
          <a:xfrm>
            <a:off x="0" y="6212900"/>
            <a:ext cx="1907704" cy="645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3" r:id="rId3"/>
    <p:sldLayoutId id="2147483654" r:id="rId4"/>
    <p:sldLayoutId id="2147483655" r:id="rId5"/>
    <p:sldLayoutId id="2147483657" r:id="rId6"/>
  </p:sldLayoutIdLst>
  <p:hf hdr="0" dt="0"/>
  <p:txStyles>
    <p:titleStyle>
      <a:lvl1pPr algn="ctr" defTabSz="457200" rtl="0" eaLnBrk="1" latinLnBrk="0" hangingPunct="1">
        <a:spcBef>
          <a:spcPct val="0"/>
        </a:spcBef>
        <a:buNone/>
        <a:defRPr sz="2800" b="1" kern="1200">
          <a:solidFill>
            <a:schemeClr val="bg2"/>
          </a:solidFill>
          <a:latin typeface="+mj-lt"/>
          <a:ea typeface="+mj-ea"/>
          <a:cs typeface="+mj-cs"/>
        </a:defRPr>
      </a:lvl1pPr>
    </p:titleStyle>
    <p:bodyStyle>
      <a:lvl1pPr marL="342900" indent="-342900" algn="l" defTabSz="457200" rtl="0" eaLnBrk="1" latinLnBrk="0" hangingPunct="1">
        <a:spcBef>
          <a:spcPct val="20000"/>
        </a:spcBef>
        <a:buClr>
          <a:schemeClr val="accent6"/>
        </a:buClr>
        <a:buFont typeface="Wingdings" charset="2"/>
        <a:buChar char="§"/>
        <a:defRPr sz="2800" kern="1200">
          <a:solidFill>
            <a:schemeClr val="accent5"/>
          </a:solidFill>
          <a:latin typeface="+mn-lt"/>
          <a:ea typeface="+mn-ea"/>
          <a:cs typeface="+mn-cs"/>
        </a:defRPr>
      </a:lvl1pPr>
      <a:lvl2pPr marL="742950" indent="-285750" algn="l" defTabSz="457200" rtl="0" eaLnBrk="1" latinLnBrk="0" hangingPunct="1">
        <a:spcBef>
          <a:spcPct val="20000"/>
        </a:spcBef>
        <a:buClr>
          <a:schemeClr val="accent6"/>
        </a:buClr>
        <a:buFont typeface="Wingdings" charset="2"/>
        <a:buChar char="§"/>
        <a:defRPr sz="2400" kern="1200">
          <a:solidFill>
            <a:schemeClr val="accent5"/>
          </a:solidFill>
          <a:latin typeface="+mn-lt"/>
          <a:ea typeface="+mn-ea"/>
          <a:cs typeface="+mn-cs"/>
        </a:defRPr>
      </a:lvl2pPr>
      <a:lvl3pPr marL="1143000" indent="-228600" algn="l" defTabSz="457200" rtl="0" eaLnBrk="1" latinLnBrk="0" hangingPunct="1">
        <a:spcBef>
          <a:spcPct val="20000"/>
        </a:spcBef>
        <a:buClr>
          <a:schemeClr val="accent6"/>
        </a:buClr>
        <a:buFont typeface="Wingdings" charset="2"/>
        <a:buChar char="§"/>
        <a:defRPr sz="2000" kern="1200">
          <a:solidFill>
            <a:schemeClr val="accent5"/>
          </a:solidFill>
          <a:latin typeface="+mn-lt"/>
          <a:ea typeface="+mn-ea"/>
          <a:cs typeface="+mn-cs"/>
        </a:defRPr>
      </a:lvl3pPr>
      <a:lvl4pPr marL="1600200" indent="-228600" algn="l" defTabSz="457200" rtl="0" eaLnBrk="1" latinLnBrk="0" hangingPunct="1">
        <a:spcBef>
          <a:spcPct val="20000"/>
        </a:spcBef>
        <a:buClr>
          <a:schemeClr val="accent6"/>
        </a:buClr>
        <a:buFont typeface="Wingdings" charset="2"/>
        <a:buChar char="§"/>
        <a:defRPr sz="1800" kern="1200">
          <a:solidFill>
            <a:schemeClr val="accent5"/>
          </a:solidFill>
          <a:latin typeface="+mn-lt"/>
          <a:ea typeface="+mn-ea"/>
          <a:cs typeface="+mn-cs"/>
        </a:defRPr>
      </a:lvl4pPr>
      <a:lvl5pPr marL="2057400" indent="-228600" algn="l" defTabSz="457200" rtl="0" eaLnBrk="1" latinLnBrk="0" hangingPunct="1">
        <a:spcBef>
          <a:spcPct val="20000"/>
        </a:spcBef>
        <a:buClr>
          <a:schemeClr val="accent6"/>
        </a:buClr>
        <a:buFont typeface="Wingdings" charset="2"/>
        <a:buChar char="§"/>
        <a:defRPr sz="1600" kern="1200">
          <a:solidFill>
            <a:schemeClr val="accent5"/>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reeform 7"/>
          <p:cNvSpPr/>
          <p:nvPr/>
        </p:nvSpPr>
        <p:spPr>
          <a:xfrm>
            <a:off x="871672" y="908720"/>
            <a:ext cx="604431" cy="1286727"/>
          </a:xfrm>
          <a:custGeom>
            <a:avLst/>
            <a:gdLst>
              <a:gd name="connsiteX0" fmla="*/ 460739 w 604431"/>
              <a:gd name="connsiteY0" fmla="*/ 0 h 1286727"/>
              <a:gd name="connsiteX1" fmla="*/ 460739 w 604431"/>
              <a:gd name="connsiteY1" fmla="*/ 0 h 1286727"/>
              <a:gd name="connsiteX2" fmla="*/ 447677 w 604431"/>
              <a:gd name="connsiteY2" fmla="*/ 117566 h 1286727"/>
              <a:gd name="connsiteX3" fmla="*/ 421551 w 604431"/>
              <a:gd name="connsiteY3" fmla="*/ 156754 h 1286727"/>
              <a:gd name="connsiteX4" fmla="*/ 356237 w 604431"/>
              <a:gd name="connsiteY4" fmla="*/ 274320 h 1286727"/>
              <a:gd name="connsiteX5" fmla="*/ 330111 w 604431"/>
              <a:gd name="connsiteY5" fmla="*/ 313509 h 1286727"/>
              <a:gd name="connsiteX6" fmla="*/ 251734 w 604431"/>
              <a:gd name="connsiteY6" fmla="*/ 378823 h 1286727"/>
              <a:gd name="connsiteX7" fmla="*/ 225608 w 604431"/>
              <a:gd name="connsiteY7" fmla="*/ 418011 h 1286727"/>
              <a:gd name="connsiteX8" fmla="*/ 186419 w 604431"/>
              <a:gd name="connsiteY8" fmla="*/ 444137 h 1286727"/>
              <a:gd name="connsiteX9" fmla="*/ 134168 w 604431"/>
              <a:gd name="connsiteY9" fmla="*/ 522514 h 1286727"/>
              <a:gd name="connsiteX10" fmla="*/ 108042 w 604431"/>
              <a:gd name="connsiteY10" fmla="*/ 561703 h 1286727"/>
              <a:gd name="connsiteX11" fmla="*/ 68854 w 604431"/>
              <a:gd name="connsiteY11" fmla="*/ 679269 h 1286727"/>
              <a:gd name="connsiteX12" fmla="*/ 55791 w 604431"/>
              <a:gd name="connsiteY12" fmla="*/ 718457 h 1286727"/>
              <a:gd name="connsiteX13" fmla="*/ 42728 w 604431"/>
              <a:gd name="connsiteY13" fmla="*/ 757646 h 1286727"/>
              <a:gd name="connsiteX14" fmla="*/ 16602 w 604431"/>
              <a:gd name="connsiteY14" fmla="*/ 809897 h 1286727"/>
              <a:gd name="connsiteX15" fmla="*/ 16602 w 604431"/>
              <a:gd name="connsiteY15" fmla="*/ 1045029 h 1286727"/>
              <a:gd name="connsiteX16" fmla="*/ 55791 w 604431"/>
              <a:gd name="connsiteY16" fmla="*/ 1084217 h 1286727"/>
              <a:gd name="connsiteX17" fmla="*/ 121105 w 604431"/>
              <a:gd name="connsiteY17" fmla="*/ 1162594 h 1286727"/>
              <a:gd name="connsiteX18" fmla="*/ 173357 w 604431"/>
              <a:gd name="connsiteY18" fmla="*/ 1175657 h 1286727"/>
              <a:gd name="connsiteX19" fmla="*/ 199482 w 604431"/>
              <a:gd name="connsiteY19" fmla="*/ 1214846 h 1286727"/>
              <a:gd name="connsiteX20" fmla="*/ 238671 w 604431"/>
              <a:gd name="connsiteY20" fmla="*/ 1227909 h 1286727"/>
              <a:gd name="connsiteX21" fmla="*/ 277859 w 604431"/>
              <a:gd name="connsiteY21" fmla="*/ 1254034 h 1286727"/>
              <a:gd name="connsiteX22" fmla="*/ 369299 w 604431"/>
              <a:gd name="connsiteY22" fmla="*/ 1280160 h 1286727"/>
              <a:gd name="connsiteX23" fmla="*/ 591368 w 604431"/>
              <a:gd name="connsiteY23" fmla="*/ 1227909 h 1286727"/>
              <a:gd name="connsiteX24" fmla="*/ 604431 w 604431"/>
              <a:gd name="connsiteY24" fmla="*/ 1136469 h 1286727"/>
              <a:gd name="connsiteX25" fmla="*/ 578305 w 604431"/>
              <a:gd name="connsiteY25" fmla="*/ 757646 h 1286727"/>
              <a:gd name="connsiteX26" fmla="*/ 565242 w 604431"/>
              <a:gd name="connsiteY26" fmla="*/ 718457 h 1286727"/>
              <a:gd name="connsiteX27" fmla="*/ 578305 w 604431"/>
              <a:gd name="connsiteY27" fmla="*/ 235131 h 1286727"/>
              <a:gd name="connsiteX28" fmla="*/ 486865 w 604431"/>
              <a:gd name="connsiteY28" fmla="*/ 0 h 1286727"/>
              <a:gd name="connsiteX29" fmla="*/ 460739 w 604431"/>
              <a:gd name="connsiteY29" fmla="*/ 0 h 1286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04431" h="1286727">
                <a:moveTo>
                  <a:pt x="460739" y="0"/>
                </a:moveTo>
                <a:lnTo>
                  <a:pt x="460739" y="0"/>
                </a:lnTo>
                <a:cubicBezTo>
                  <a:pt x="456385" y="39189"/>
                  <a:pt x="457240" y="79313"/>
                  <a:pt x="447677" y="117566"/>
                </a:cubicBezTo>
                <a:cubicBezTo>
                  <a:pt x="443869" y="132797"/>
                  <a:pt x="429340" y="143123"/>
                  <a:pt x="421551" y="156754"/>
                </a:cubicBezTo>
                <a:cubicBezTo>
                  <a:pt x="338365" y="302328"/>
                  <a:pt x="465035" y="100242"/>
                  <a:pt x="356237" y="274320"/>
                </a:cubicBezTo>
                <a:cubicBezTo>
                  <a:pt x="347916" y="287633"/>
                  <a:pt x="340162" y="301448"/>
                  <a:pt x="330111" y="313509"/>
                </a:cubicBezTo>
                <a:cubicBezTo>
                  <a:pt x="298682" y="351224"/>
                  <a:pt x="290264" y="353136"/>
                  <a:pt x="251734" y="378823"/>
                </a:cubicBezTo>
                <a:cubicBezTo>
                  <a:pt x="243025" y="391886"/>
                  <a:pt x="236709" y="406910"/>
                  <a:pt x="225608" y="418011"/>
                </a:cubicBezTo>
                <a:cubicBezTo>
                  <a:pt x="214506" y="429112"/>
                  <a:pt x="196757" y="432322"/>
                  <a:pt x="186419" y="444137"/>
                </a:cubicBezTo>
                <a:cubicBezTo>
                  <a:pt x="165743" y="467767"/>
                  <a:pt x="151585" y="496388"/>
                  <a:pt x="134168" y="522514"/>
                </a:cubicBezTo>
                <a:cubicBezTo>
                  <a:pt x="125459" y="535577"/>
                  <a:pt x="113007" y="546809"/>
                  <a:pt x="108042" y="561703"/>
                </a:cubicBezTo>
                <a:lnTo>
                  <a:pt x="68854" y="679269"/>
                </a:lnTo>
                <a:lnTo>
                  <a:pt x="55791" y="718457"/>
                </a:lnTo>
                <a:cubicBezTo>
                  <a:pt x="51437" y="731520"/>
                  <a:pt x="48886" y="745330"/>
                  <a:pt x="42728" y="757646"/>
                </a:cubicBezTo>
                <a:lnTo>
                  <a:pt x="16602" y="809897"/>
                </a:lnTo>
                <a:cubicBezTo>
                  <a:pt x="1443" y="900852"/>
                  <a:pt x="-11575" y="939366"/>
                  <a:pt x="16602" y="1045029"/>
                </a:cubicBezTo>
                <a:cubicBezTo>
                  <a:pt x="21362" y="1062879"/>
                  <a:pt x="43964" y="1070025"/>
                  <a:pt x="55791" y="1084217"/>
                </a:cubicBezTo>
                <a:cubicBezTo>
                  <a:pt x="80384" y="1113729"/>
                  <a:pt x="84677" y="1141778"/>
                  <a:pt x="121105" y="1162594"/>
                </a:cubicBezTo>
                <a:cubicBezTo>
                  <a:pt x="136693" y="1171501"/>
                  <a:pt x="155940" y="1171303"/>
                  <a:pt x="173357" y="1175657"/>
                </a:cubicBezTo>
                <a:cubicBezTo>
                  <a:pt x="182065" y="1188720"/>
                  <a:pt x="187223" y="1205038"/>
                  <a:pt x="199482" y="1214846"/>
                </a:cubicBezTo>
                <a:cubicBezTo>
                  <a:pt x="210234" y="1223448"/>
                  <a:pt x="226355" y="1221751"/>
                  <a:pt x="238671" y="1227909"/>
                </a:cubicBezTo>
                <a:cubicBezTo>
                  <a:pt x="252713" y="1234930"/>
                  <a:pt x="263817" y="1247013"/>
                  <a:pt x="277859" y="1254034"/>
                </a:cubicBezTo>
                <a:cubicBezTo>
                  <a:pt x="296599" y="1263404"/>
                  <a:pt x="352558" y="1275975"/>
                  <a:pt x="369299" y="1280160"/>
                </a:cubicBezTo>
                <a:cubicBezTo>
                  <a:pt x="434801" y="1275793"/>
                  <a:pt x="563973" y="1319226"/>
                  <a:pt x="591368" y="1227909"/>
                </a:cubicBezTo>
                <a:cubicBezTo>
                  <a:pt x="600215" y="1198418"/>
                  <a:pt x="600077" y="1166949"/>
                  <a:pt x="604431" y="1136469"/>
                </a:cubicBezTo>
                <a:cubicBezTo>
                  <a:pt x="598352" y="990576"/>
                  <a:pt x="610202" y="885233"/>
                  <a:pt x="578305" y="757646"/>
                </a:cubicBezTo>
                <a:cubicBezTo>
                  <a:pt x="574965" y="744288"/>
                  <a:pt x="569596" y="731520"/>
                  <a:pt x="565242" y="718457"/>
                </a:cubicBezTo>
                <a:cubicBezTo>
                  <a:pt x="569596" y="557348"/>
                  <a:pt x="578305" y="396298"/>
                  <a:pt x="578305" y="235131"/>
                </a:cubicBezTo>
                <a:cubicBezTo>
                  <a:pt x="578305" y="188617"/>
                  <a:pt x="608232" y="0"/>
                  <a:pt x="486865" y="0"/>
                </a:cubicBezTo>
                <a:lnTo>
                  <a:pt x="460739" y="0"/>
                </a:lnTo>
                <a:close/>
              </a:path>
            </a:pathLst>
          </a:cu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Image 11" descr="HLU-logoN-title.png"/>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5352050" y="585575"/>
            <a:ext cx="3540430" cy="1534388"/>
          </a:xfrm>
          <a:prstGeom prst="rect">
            <a:avLst/>
          </a:prstGeom>
        </p:spPr>
      </p:pic>
      <p:pic>
        <p:nvPicPr>
          <p:cNvPr id="7" name="Picture 6"/>
          <p:cNvPicPr>
            <a:picLocks noChangeAspect="1"/>
          </p:cNvPicPr>
          <p:nvPr/>
        </p:nvPicPr>
        <p:blipFill rotWithShape="1">
          <a:blip r:embed="rId4">
            <a:extLst>
              <a:ext uri="{28A0092B-C50C-407E-A947-70E740481C1C}">
                <a14:useLocalDpi xmlns:a14="http://schemas.microsoft.com/office/drawing/2010/main"/>
              </a:ext>
            </a:extLst>
          </a:blip>
          <a:srcRect/>
          <a:stretch/>
        </p:blipFill>
        <p:spPr>
          <a:xfrm>
            <a:off x="1287690" y="585575"/>
            <a:ext cx="4057610" cy="1691297"/>
          </a:xfrm>
          <a:prstGeom prst="rect">
            <a:avLst/>
          </a:prstGeom>
        </p:spPr>
      </p:pic>
      <p:sp>
        <p:nvSpPr>
          <p:cNvPr id="10" name="Sous-titre 2">
            <a:extLst>
              <a:ext uri="{FF2B5EF4-FFF2-40B4-BE49-F238E27FC236}">
                <a16:creationId xmlns:a16="http://schemas.microsoft.com/office/drawing/2014/main" id="{6CBF93EA-388E-5057-9C97-E0416075B087}"/>
              </a:ext>
            </a:extLst>
          </p:cNvPr>
          <p:cNvSpPr>
            <a:spLocks noGrp="1"/>
          </p:cNvSpPr>
          <p:nvPr>
            <p:ph type="subTitle" idx="1"/>
          </p:nvPr>
        </p:nvSpPr>
        <p:spPr>
          <a:xfrm>
            <a:off x="1371600" y="4800600"/>
            <a:ext cx="6480000" cy="990600"/>
          </a:xfrm>
        </p:spPr>
        <p:txBody>
          <a:bodyPr>
            <a:normAutofit/>
          </a:bodyPr>
          <a:lstStyle/>
          <a:p>
            <a:r>
              <a:rPr lang="en-US" dirty="0"/>
              <a:t>Sandor Feher – Fermilab </a:t>
            </a:r>
          </a:p>
          <a:p>
            <a:r>
              <a:rPr lang="en-US" dirty="0"/>
              <a:t>L2 Manager for Q1/Q3 Cryo-Assembly Fabrication </a:t>
            </a:r>
          </a:p>
        </p:txBody>
      </p:sp>
      <p:sp>
        <p:nvSpPr>
          <p:cNvPr id="13" name="Espace réservé du texte 3">
            <a:extLst>
              <a:ext uri="{FF2B5EF4-FFF2-40B4-BE49-F238E27FC236}">
                <a16:creationId xmlns:a16="http://schemas.microsoft.com/office/drawing/2014/main" id="{C81A18EA-255F-8609-5A79-10007A5669A3}"/>
              </a:ext>
            </a:extLst>
          </p:cNvPr>
          <p:cNvSpPr>
            <a:spLocks noGrp="1"/>
          </p:cNvSpPr>
          <p:nvPr>
            <p:ph type="body" sz="quarter" idx="14"/>
          </p:nvPr>
        </p:nvSpPr>
        <p:spPr>
          <a:xfrm>
            <a:off x="1371600" y="5877272"/>
            <a:ext cx="6480000" cy="349250"/>
          </a:xfrm>
        </p:spPr>
        <p:txBody>
          <a:bodyPr>
            <a:normAutofit/>
          </a:bodyPr>
          <a:lstStyle/>
          <a:p>
            <a:r>
              <a:rPr lang="en-US" dirty="0"/>
              <a:t>HL-LHC AUP DOE IPR  – July 23</a:t>
            </a:r>
            <a:r>
              <a:rPr lang="en-US" baseline="30000" dirty="0"/>
              <a:t>rd</a:t>
            </a:r>
            <a:r>
              <a:rPr lang="en-US" dirty="0"/>
              <a:t>–25</a:t>
            </a:r>
            <a:r>
              <a:rPr lang="en-US" baseline="30000" dirty="0"/>
              <a:t>th</a:t>
            </a:r>
            <a:r>
              <a:rPr lang="en-US" dirty="0"/>
              <a:t> 2024</a:t>
            </a:r>
            <a:endParaRPr lang="en-GB" dirty="0"/>
          </a:p>
        </p:txBody>
      </p:sp>
      <p:sp>
        <p:nvSpPr>
          <p:cNvPr id="14" name="Titre 1">
            <a:extLst>
              <a:ext uri="{FF2B5EF4-FFF2-40B4-BE49-F238E27FC236}">
                <a16:creationId xmlns:a16="http://schemas.microsoft.com/office/drawing/2014/main" id="{B1170A18-0EEE-49F9-CEF4-DC9468E00463}"/>
              </a:ext>
            </a:extLst>
          </p:cNvPr>
          <p:cNvSpPr txBox="1">
            <a:spLocks/>
          </p:cNvSpPr>
          <p:nvPr/>
        </p:nvSpPr>
        <p:spPr>
          <a:xfrm>
            <a:off x="1198915" y="2634656"/>
            <a:ext cx="7200000" cy="1658439"/>
          </a:xfrm>
          <a:prstGeom prst="rect">
            <a:avLst/>
          </a:prstGeom>
        </p:spPr>
        <p:txBody>
          <a:bodyPr vert="horz" lIns="0" tIns="0" rIns="0" bIns="0" rtlCol="0" anchor="t" anchorCtr="0">
            <a:noAutofit/>
          </a:bodyPr>
          <a:lstStyle>
            <a:lvl1pPr algn="l" defTabSz="457200" rtl="0" eaLnBrk="1" latinLnBrk="0" hangingPunct="1">
              <a:spcBef>
                <a:spcPct val="0"/>
              </a:spcBef>
              <a:buNone/>
              <a:defRPr sz="2800" b="1" kern="1200" baseline="0">
                <a:solidFill>
                  <a:schemeClr val="accent5"/>
                </a:solidFill>
                <a:latin typeface="+mj-lt"/>
                <a:ea typeface="+mj-ea"/>
                <a:cs typeface="+mj-cs"/>
              </a:defRPr>
            </a:lvl1pPr>
          </a:lstStyle>
          <a:p>
            <a:r>
              <a:rPr lang="en-GB" sz="3600" dirty="0"/>
              <a:t>CM&amp;CA 302.4 – Charge Summary &amp; Previous Reviews Recommendations </a:t>
            </a:r>
            <a:br>
              <a:rPr lang="en-GB" sz="3600" dirty="0"/>
            </a:br>
            <a:endParaRPr lang="en-GB" sz="3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000" y="620688"/>
            <a:ext cx="7920000" cy="5735662"/>
          </a:xfrm>
        </p:spPr>
        <p:txBody>
          <a:bodyPr>
            <a:normAutofit/>
          </a:bodyPr>
          <a:lstStyle/>
          <a:p>
            <a:pPr marL="0" indent="0">
              <a:buNone/>
            </a:pPr>
            <a:r>
              <a:rPr lang="en-US" sz="2000" i="1" dirty="0"/>
              <a:t>Is the project making adequate technical progress to ensure that the completed project will perform as planned and the key performance parameters will be met?</a:t>
            </a:r>
            <a:endParaRPr lang="en-US" sz="2000" dirty="0"/>
          </a:p>
          <a:p>
            <a:r>
              <a:rPr lang="en-US" sz="2000" dirty="0"/>
              <a:t>Since </a:t>
            </a:r>
            <a:r>
              <a:rPr lang="en-US" sz="2000" dirty="0" err="1"/>
              <a:t>rebaseline</a:t>
            </a:r>
            <a:r>
              <a:rPr lang="en-US" sz="2000" dirty="0"/>
              <a:t> we have made lot of achievements:</a:t>
            </a:r>
            <a:endParaRPr lang="en-US" sz="1600" dirty="0"/>
          </a:p>
          <a:p>
            <a:pPr lvl="1"/>
            <a:r>
              <a:rPr lang="en-US" sz="1800" dirty="0"/>
              <a:t>Vertical Test Facility at BNL tested 6 magnets; aging facility needed some repairs, but overall it worked very well; no delay due to testing</a:t>
            </a:r>
          </a:p>
          <a:p>
            <a:pPr lvl="1"/>
            <a:r>
              <a:rPr lang="en-US" sz="1800" dirty="0"/>
              <a:t>Cold mass production </a:t>
            </a:r>
          </a:p>
          <a:p>
            <a:pPr lvl="2"/>
            <a:r>
              <a:rPr lang="en-US" sz="1600" dirty="0"/>
              <a:t>Completed CM02 and in progress fabricating CM03, CM04 and CM05</a:t>
            </a:r>
          </a:p>
          <a:p>
            <a:pPr lvl="2"/>
            <a:r>
              <a:rPr lang="en-US" sz="1600" dirty="0"/>
              <a:t>Production had challenges (procurement of shell machining, capillary tube assemblies etc.) but starting with CM04 production the fabrication is a lot smoother</a:t>
            </a:r>
          </a:p>
          <a:p>
            <a:pPr lvl="1"/>
            <a:r>
              <a:rPr lang="en-US" sz="2000" dirty="0"/>
              <a:t>Cryo-assembly fabrication</a:t>
            </a:r>
          </a:p>
          <a:p>
            <a:pPr lvl="2"/>
            <a:r>
              <a:rPr lang="en-US" sz="1600" dirty="0"/>
              <a:t>LQXFA/B-01 has been accepted by CERN </a:t>
            </a:r>
          </a:p>
          <a:p>
            <a:pPr lvl="2"/>
            <a:r>
              <a:rPr lang="en-US" sz="1600" dirty="0"/>
              <a:t>CA02 has been completed</a:t>
            </a:r>
          </a:p>
          <a:p>
            <a:pPr lvl="2"/>
            <a:r>
              <a:rPr lang="en-US" sz="1600" dirty="0"/>
              <a:t>CA03 is in progress</a:t>
            </a:r>
          </a:p>
          <a:p>
            <a:pPr lvl="1"/>
            <a:r>
              <a:rPr lang="en-US" sz="2000" dirty="0"/>
              <a:t>Horizontal test at FNAL</a:t>
            </a:r>
          </a:p>
          <a:p>
            <a:pPr lvl="2"/>
            <a:r>
              <a:rPr lang="en-US" sz="1600" dirty="0"/>
              <a:t>Successful commissioning of the test stand and test of LQXFA/B-01</a:t>
            </a:r>
          </a:p>
          <a:p>
            <a:pPr lvl="2"/>
            <a:r>
              <a:rPr lang="en-US" sz="1600" dirty="0"/>
              <a:t>Lesson from the first test implemented and CA02 test is in progress</a:t>
            </a:r>
          </a:p>
        </p:txBody>
      </p:sp>
      <p:sp>
        <p:nvSpPr>
          <p:cNvPr id="4" name="Slide Number Placeholder 3"/>
          <p:cNvSpPr>
            <a:spLocks noGrp="1"/>
          </p:cNvSpPr>
          <p:nvPr>
            <p:ph type="sldNum" sz="quarter" idx="12"/>
          </p:nvPr>
        </p:nvSpPr>
        <p:spPr/>
        <p:txBody>
          <a:bodyPr/>
          <a:lstStyle/>
          <a:p>
            <a:fld id="{BFDCA1C4-9514-7B4F-976F-D92F7E296653}" type="slidenum">
              <a:rPr lang="fr-FR" smtClean="0"/>
              <a:pPr/>
              <a:t>2</a:t>
            </a:fld>
            <a:endParaRPr lang="fr-FR"/>
          </a:p>
        </p:txBody>
      </p:sp>
      <p:sp>
        <p:nvSpPr>
          <p:cNvPr id="5" name="Footer Placeholder 4"/>
          <p:cNvSpPr>
            <a:spLocks noGrp="1"/>
          </p:cNvSpPr>
          <p:nvPr>
            <p:ph type="ftr" sz="quarter" idx="3"/>
          </p:nvPr>
        </p:nvSpPr>
        <p:spPr/>
        <p:txBody>
          <a:bodyPr/>
          <a:lstStyle/>
          <a:p>
            <a:r>
              <a:rPr lang="en-US"/>
              <a:t>HL-LHC AUP DOE IPR  – July 23–25, 2024</a:t>
            </a:r>
            <a:endParaRPr lang="en-GB" dirty="0"/>
          </a:p>
        </p:txBody>
      </p:sp>
      <p:sp>
        <p:nvSpPr>
          <p:cNvPr id="6" name="Title 1">
            <a:extLst>
              <a:ext uri="{FF2B5EF4-FFF2-40B4-BE49-F238E27FC236}">
                <a16:creationId xmlns:a16="http://schemas.microsoft.com/office/drawing/2014/main" id="{D4BDD7FF-BCF7-40A5-BB13-9207D3C1856D}"/>
              </a:ext>
            </a:extLst>
          </p:cNvPr>
          <p:cNvSpPr>
            <a:spLocks noGrp="1"/>
          </p:cNvSpPr>
          <p:nvPr>
            <p:ph type="title"/>
          </p:nvPr>
        </p:nvSpPr>
        <p:spPr>
          <a:xfrm>
            <a:off x="600365" y="0"/>
            <a:ext cx="7920000" cy="720000"/>
          </a:xfrm>
        </p:spPr>
        <p:txBody>
          <a:bodyPr/>
          <a:lstStyle/>
          <a:p>
            <a:r>
              <a:rPr lang="en-US" dirty="0"/>
              <a:t>Charge Question 1</a:t>
            </a:r>
          </a:p>
        </p:txBody>
      </p:sp>
    </p:spTree>
    <p:extLst>
      <p:ext uri="{BB962C8B-B14F-4D97-AF65-F5344CB8AC3E}">
        <p14:creationId xmlns:p14="http://schemas.microsoft.com/office/powerpoint/2010/main" val="7771732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634" y="720000"/>
            <a:ext cx="8196837" cy="5517312"/>
          </a:xfrm>
        </p:spPr>
        <p:txBody>
          <a:bodyPr>
            <a:normAutofit/>
          </a:bodyPr>
          <a:lstStyle/>
          <a:p>
            <a:pPr marL="0" indent="0">
              <a:buNone/>
            </a:pPr>
            <a:r>
              <a:rPr lang="en-US" sz="2000" i="1" dirty="0"/>
              <a:t>Are the resource-loaded schedule and the estimate-to-complete up-to-date, accurate, and credible?</a:t>
            </a:r>
            <a:endParaRPr lang="en-US" sz="2000" dirty="0"/>
          </a:p>
          <a:p>
            <a:r>
              <a:rPr lang="en-US" sz="2200" dirty="0"/>
              <a:t>302.4 scope is 70.5% complete </a:t>
            </a:r>
          </a:p>
          <a:p>
            <a:pPr lvl="1"/>
            <a:r>
              <a:rPr lang="en-US" sz="2000" dirty="0"/>
              <a:t>CPI of 0.97 and SPI of 0.97 shows that the cost and schedule parameters are in good shape especially considering that Cold Mass and Cryostat production is in full speed and the Horizontal Test stand lessons learned is complete</a:t>
            </a:r>
          </a:p>
          <a:p>
            <a:r>
              <a:rPr lang="en-US" sz="2200" dirty="0"/>
              <a:t>We are very confident that 302.4 scope will be completed with re-baselined cost and schedule</a:t>
            </a:r>
          </a:p>
          <a:p>
            <a:pPr lvl="2"/>
            <a:endParaRPr lang="en-US" sz="1400" dirty="0"/>
          </a:p>
          <a:p>
            <a:r>
              <a:rPr lang="en-US" sz="2200" dirty="0"/>
              <a:t>All the cost and schedule elements are feed into the BCP</a:t>
            </a:r>
          </a:p>
          <a:p>
            <a:pPr lvl="1"/>
            <a:endParaRPr lang="en-US" sz="1600" dirty="0"/>
          </a:p>
          <a:p>
            <a:pPr marL="457200" lvl="1" indent="0">
              <a:buNone/>
            </a:pPr>
            <a:endParaRPr lang="en-US" sz="1600" dirty="0"/>
          </a:p>
        </p:txBody>
      </p:sp>
      <p:sp>
        <p:nvSpPr>
          <p:cNvPr id="4" name="Slide Number Placeholder 3"/>
          <p:cNvSpPr>
            <a:spLocks noGrp="1"/>
          </p:cNvSpPr>
          <p:nvPr>
            <p:ph type="sldNum" sz="quarter" idx="12"/>
          </p:nvPr>
        </p:nvSpPr>
        <p:spPr/>
        <p:txBody>
          <a:bodyPr/>
          <a:lstStyle/>
          <a:p>
            <a:fld id="{BFDCA1C4-9514-7B4F-976F-D92F7E296653}" type="slidenum">
              <a:rPr lang="fr-FR" smtClean="0"/>
              <a:pPr/>
              <a:t>3</a:t>
            </a:fld>
            <a:endParaRPr lang="fr-FR"/>
          </a:p>
        </p:txBody>
      </p:sp>
      <p:sp>
        <p:nvSpPr>
          <p:cNvPr id="5" name="Footer Placeholder 4"/>
          <p:cNvSpPr>
            <a:spLocks noGrp="1"/>
          </p:cNvSpPr>
          <p:nvPr>
            <p:ph type="ftr" sz="quarter" idx="3"/>
          </p:nvPr>
        </p:nvSpPr>
        <p:spPr/>
        <p:txBody>
          <a:bodyPr/>
          <a:lstStyle/>
          <a:p>
            <a:r>
              <a:rPr lang="en-US"/>
              <a:t>HL-LHC AUP DOE IPR  – July 23–25, 2024</a:t>
            </a:r>
            <a:endParaRPr lang="en-GB" dirty="0"/>
          </a:p>
        </p:txBody>
      </p:sp>
      <p:sp>
        <p:nvSpPr>
          <p:cNvPr id="6" name="Title 1">
            <a:extLst>
              <a:ext uri="{FF2B5EF4-FFF2-40B4-BE49-F238E27FC236}">
                <a16:creationId xmlns:a16="http://schemas.microsoft.com/office/drawing/2014/main" id="{D4BDD7FF-BCF7-40A5-BB13-9207D3C1856D}"/>
              </a:ext>
            </a:extLst>
          </p:cNvPr>
          <p:cNvSpPr>
            <a:spLocks noGrp="1"/>
          </p:cNvSpPr>
          <p:nvPr>
            <p:ph type="title"/>
          </p:nvPr>
        </p:nvSpPr>
        <p:spPr>
          <a:xfrm>
            <a:off x="600365" y="0"/>
            <a:ext cx="7920000" cy="720000"/>
          </a:xfrm>
        </p:spPr>
        <p:txBody>
          <a:bodyPr/>
          <a:lstStyle/>
          <a:p>
            <a:r>
              <a:rPr lang="en-US" dirty="0"/>
              <a:t>Charge Question 2</a:t>
            </a:r>
          </a:p>
        </p:txBody>
      </p:sp>
    </p:spTree>
    <p:extLst>
      <p:ext uri="{BB962C8B-B14F-4D97-AF65-F5344CB8AC3E}">
        <p14:creationId xmlns:p14="http://schemas.microsoft.com/office/powerpoint/2010/main" val="264465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000" y="692696"/>
            <a:ext cx="7920000" cy="5544616"/>
          </a:xfrm>
        </p:spPr>
        <p:txBody>
          <a:bodyPr>
            <a:normAutofit/>
          </a:bodyPr>
          <a:lstStyle/>
          <a:p>
            <a:pPr marL="0" indent="0">
              <a:buNone/>
            </a:pPr>
            <a:r>
              <a:rPr lang="en-US" sz="2000" i="1" dirty="0"/>
              <a:t>Does the project understand its dependencies on outside resources such as international collaborators, funding from other agencies, and participation by researchers with other funding sources?</a:t>
            </a:r>
            <a:endParaRPr lang="en-US" sz="2000" dirty="0"/>
          </a:p>
          <a:p>
            <a:r>
              <a:rPr lang="en-US" sz="2400" dirty="0"/>
              <a:t>Major External dependencies are with CERN </a:t>
            </a:r>
          </a:p>
          <a:p>
            <a:r>
              <a:rPr lang="en-US" sz="2400" dirty="0"/>
              <a:t>Other External dependencies are tracked through regular meetings with involved groups; off project </a:t>
            </a:r>
            <a:r>
              <a:rPr lang="en-US" sz="2400" dirty="0">
                <a:effectLst/>
                <a:ea typeface="Calibri" panose="020F0502020204030204" pitchFamily="34" charset="0"/>
              </a:rPr>
              <a:t>elements are well identified and under control</a:t>
            </a:r>
          </a:p>
          <a:p>
            <a:r>
              <a:rPr lang="en-US" sz="2800" dirty="0"/>
              <a:t>External dependencies are </a:t>
            </a:r>
            <a:r>
              <a:rPr lang="en-US" dirty="0"/>
              <a:t>manag</a:t>
            </a:r>
            <a:r>
              <a:rPr lang="en-US" sz="2800" dirty="0"/>
              <a:t>ed through mutually approved documents:</a:t>
            </a:r>
          </a:p>
          <a:p>
            <a:pPr lvl="1"/>
            <a:r>
              <a:rPr lang="en-US" dirty="0"/>
              <a:t>FRS, Acceptance Criteria, Interfaces, Safety agreements, Lab MOUs and MOA </a:t>
            </a:r>
          </a:p>
          <a:p>
            <a:pPr lvl="2"/>
            <a:endParaRPr lang="en-US" sz="1400" dirty="0"/>
          </a:p>
        </p:txBody>
      </p:sp>
      <p:sp>
        <p:nvSpPr>
          <p:cNvPr id="4" name="Slide Number Placeholder 3"/>
          <p:cNvSpPr>
            <a:spLocks noGrp="1"/>
          </p:cNvSpPr>
          <p:nvPr>
            <p:ph type="sldNum" sz="quarter" idx="12"/>
          </p:nvPr>
        </p:nvSpPr>
        <p:spPr/>
        <p:txBody>
          <a:bodyPr/>
          <a:lstStyle/>
          <a:p>
            <a:fld id="{BFDCA1C4-9514-7B4F-976F-D92F7E296653}" type="slidenum">
              <a:rPr lang="fr-FR" smtClean="0"/>
              <a:pPr/>
              <a:t>4</a:t>
            </a:fld>
            <a:endParaRPr lang="fr-FR"/>
          </a:p>
        </p:txBody>
      </p:sp>
      <p:sp>
        <p:nvSpPr>
          <p:cNvPr id="5" name="Footer Placeholder 4"/>
          <p:cNvSpPr>
            <a:spLocks noGrp="1"/>
          </p:cNvSpPr>
          <p:nvPr>
            <p:ph type="ftr" sz="quarter" idx="3"/>
          </p:nvPr>
        </p:nvSpPr>
        <p:spPr/>
        <p:txBody>
          <a:bodyPr/>
          <a:lstStyle/>
          <a:p>
            <a:r>
              <a:rPr lang="en-US"/>
              <a:t>HL-LHC AUP DOE IPR  – July 23–25, 2024</a:t>
            </a:r>
            <a:endParaRPr lang="en-GB" dirty="0"/>
          </a:p>
        </p:txBody>
      </p:sp>
      <p:sp>
        <p:nvSpPr>
          <p:cNvPr id="6" name="Title 1">
            <a:extLst>
              <a:ext uri="{FF2B5EF4-FFF2-40B4-BE49-F238E27FC236}">
                <a16:creationId xmlns:a16="http://schemas.microsoft.com/office/drawing/2014/main" id="{D4BDD7FF-BCF7-40A5-BB13-9207D3C1856D}"/>
              </a:ext>
            </a:extLst>
          </p:cNvPr>
          <p:cNvSpPr>
            <a:spLocks noGrp="1"/>
          </p:cNvSpPr>
          <p:nvPr>
            <p:ph type="title"/>
          </p:nvPr>
        </p:nvSpPr>
        <p:spPr>
          <a:xfrm>
            <a:off x="600365" y="0"/>
            <a:ext cx="7920000" cy="720000"/>
          </a:xfrm>
        </p:spPr>
        <p:txBody>
          <a:bodyPr/>
          <a:lstStyle/>
          <a:p>
            <a:r>
              <a:rPr lang="en-US" dirty="0"/>
              <a:t>Charge Question 3</a:t>
            </a:r>
          </a:p>
        </p:txBody>
      </p:sp>
    </p:spTree>
    <p:extLst>
      <p:ext uri="{BB962C8B-B14F-4D97-AF65-F5344CB8AC3E}">
        <p14:creationId xmlns:p14="http://schemas.microsoft.com/office/powerpoint/2010/main" val="320876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000" y="692696"/>
            <a:ext cx="7920000" cy="5544616"/>
          </a:xfrm>
        </p:spPr>
        <p:txBody>
          <a:bodyPr>
            <a:normAutofit/>
          </a:bodyPr>
          <a:lstStyle/>
          <a:p>
            <a:pPr marL="0" indent="0">
              <a:buNone/>
            </a:pPr>
            <a:r>
              <a:rPr lang="en-US" sz="2000" i="1" dirty="0"/>
              <a:t>Are the major procurements being managed successfully? </a:t>
            </a:r>
            <a:endParaRPr lang="en-US" sz="2000" dirty="0"/>
          </a:p>
          <a:p>
            <a:endParaRPr lang="en-US" sz="2200" dirty="0"/>
          </a:p>
          <a:p>
            <a:r>
              <a:rPr lang="en-US" sz="2400" dirty="0"/>
              <a:t>All the major procurements are complete, or the PO exists</a:t>
            </a:r>
          </a:p>
          <a:p>
            <a:r>
              <a:rPr lang="en-US" sz="2400" dirty="0"/>
              <a:t>Only a small number of POs has not been initiated yet</a:t>
            </a:r>
          </a:p>
          <a:p>
            <a:pPr lvl="1"/>
            <a:r>
              <a:rPr lang="en-US" sz="2000" dirty="0"/>
              <a:t>Related to cryogenic costs</a:t>
            </a:r>
          </a:p>
          <a:p>
            <a:pPr lvl="1"/>
            <a:r>
              <a:rPr lang="en-US" sz="2000" dirty="0"/>
              <a:t>Few equipment that are needed to increase efficiency of the fabrication process (like better vacuum pumps etc.) and  consumables</a:t>
            </a:r>
          </a:p>
          <a:p>
            <a:pPr lvl="1"/>
            <a:r>
              <a:rPr lang="en-US" sz="2000" dirty="0"/>
              <a:t>Travel expenses</a:t>
            </a:r>
          </a:p>
          <a:p>
            <a:endParaRPr lang="en-US" sz="2000" dirty="0"/>
          </a:p>
          <a:p>
            <a:pPr lvl="1"/>
            <a:endParaRPr lang="en-US" sz="2000" dirty="0"/>
          </a:p>
          <a:p>
            <a:pPr marL="457200" lvl="1" indent="0">
              <a:buNone/>
            </a:pPr>
            <a:endParaRPr lang="en-US" sz="2000" dirty="0"/>
          </a:p>
          <a:p>
            <a:endParaRPr lang="en-US" sz="2400" dirty="0"/>
          </a:p>
          <a:p>
            <a:pPr lvl="2"/>
            <a:endParaRPr lang="en-US" sz="1600" dirty="0"/>
          </a:p>
        </p:txBody>
      </p:sp>
      <p:sp>
        <p:nvSpPr>
          <p:cNvPr id="4" name="Slide Number Placeholder 3"/>
          <p:cNvSpPr>
            <a:spLocks noGrp="1"/>
          </p:cNvSpPr>
          <p:nvPr>
            <p:ph type="sldNum" sz="quarter" idx="12"/>
          </p:nvPr>
        </p:nvSpPr>
        <p:spPr/>
        <p:txBody>
          <a:bodyPr/>
          <a:lstStyle/>
          <a:p>
            <a:fld id="{BFDCA1C4-9514-7B4F-976F-D92F7E296653}" type="slidenum">
              <a:rPr lang="fr-FR" smtClean="0"/>
              <a:pPr/>
              <a:t>5</a:t>
            </a:fld>
            <a:endParaRPr lang="fr-FR"/>
          </a:p>
        </p:txBody>
      </p:sp>
      <p:sp>
        <p:nvSpPr>
          <p:cNvPr id="5" name="Footer Placeholder 4"/>
          <p:cNvSpPr>
            <a:spLocks noGrp="1"/>
          </p:cNvSpPr>
          <p:nvPr>
            <p:ph type="ftr" sz="quarter" idx="3"/>
          </p:nvPr>
        </p:nvSpPr>
        <p:spPr/>
        <p:txBody>
          <a:bodyPr/>
          <a:lstStyle/>
          <a:p>
            <a:r>
              <a:rPr lang="en-US"/>
              <a:t>HL-LHC AUP DOE IPR  – July 23–25, 2024</a:t>
            </a:r>
            <a:endParaRPr lang="en-GB" dirty="0"/>
          </a:p>
        </p:txBody>
      </p:sp>
      <p:sp>
        <p:nvSpPr>
          <p:cNvPr id="6" name="Title 1">
            <a:extLst>
              <a:ext uri="{FF2B5EF4-FFF2-40B4-BE49-F238E27FC236}">
                <a16:creationId xmlns:a16="http://schemas.microsoft.com/office/drawing/2014/main" id="{D4BDD7FF-BCF7-40A5-BB13-9207D3C1856D}"/>
              </a:ext>
            </a:extLst>
          </p:cNvPr>
          <p:cNvSpPr>
            <a:spLocks noGrp="1"/>
          </p:cNvSpPr>
          <p:nvPr>
            <p:ph type="title"/>
          </p:nvPr>
        </p:nvSpPr>
        <p:spPr>
          <a:xfrm>
            <a:off x="600365" y="0"/>
            <a:ext cx="7920000" cy="720000"/>
          </a:xfrm>
        </p:spPr>
        <p:txBody>
          <a:bodyPr/>
          <a:lstStyle/>
          <a:p>
            <a:r>
              <a:rPr lang="en-US" dirty="0"/>
              <a:t>Charge Question 4</a:t>
            </a:r>
          </a:p>
        </p:txBody>
      </p:sp>
    </p:spTree>
    <p:extLst>
      <p:ext uri="{BB962C8B-B14F-4D97-AF65-F5344CB8AC3E}">
        <p14:creationId xmlns:p14="http://schemas.microsoft.com/office/powerpoint/2010/main" val="1774762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000" y="720000"/>
            <a:ext cx="8136464" cy="5636350"/>
          </a:xfrm>
        </p:spPr>
        <p:txBody>
          <a:bodyPr>
            <a:normAutofit lnSpcReduction="10000"/>
          </a:bodyPr>
          <a:lstStyle/>
          <a:p>
            <a:pPr marL="0" indent="0">
              <a:buNone/>
            </a:pPr>
            <a:r>
              <a:rPr lang="en-US" sz="2000" i="1" dirty="0"/>
              <a:t>Is Environmental Safety and Health being handled appropriately?</a:t>
            </a:r>
            <a:endParaRPr lang="en-US" sz="2200" dirty="0"/>
          </a:p>
          <a:p>
            <a:r>
              <a:rPr lang="en-US" sz="2200" dirty="0"/>
              <a:t>All major Operational Readiness Reviews (ORC) have been completed and updated as required </a:t>
            </a:r>
          </a:p>
          <a:p>
            <a:pPr lvl="1"/>
            <a:r>
              <a:rPr lang="en-US" sz="1800" dirty="0"/>
              <a:t>Cold Mass Tooling</a:t>
            </a:r>
          </a:p>
          <a:p>
            <a:pPr lvl="1"/>
            <a:r>
              <a:rPr lang="en-US" sz="1800" dirty="0"/>
              <a:t>Cryostat tooling </a:t>
            </a:r>
          </a:p>
          <a:p>
            <a:pPr lvl="1"/>
            <a:r>
              <a:rPr lang="en-US" sz="1800" dirty="0"/>
              <a:t>Horizontal test facility</a:t>
            </a:r>
          </a:p>
          <a:p>
            <a:r>
              <a:rPr lang="en-US" sz="2200" dirty="0"/>
              <a:t>Cryo-assembly related safety analysis and notes in order to be able to perform cryogenic test has been completed and updated as required</a:t>
            </a:r>
          </a:p>
          <a:p>
            <a:r>
              <a:rPr lang="en-US" sz="2200" dirty="0"/>
              <a:t>There is an AUP ES&amp;H Coordinator (Amy Pavnica), and we are working in close communication with her</a:t>
            </a:r>
          </a:p>
          <a:p>
            <a:r>
              <a:rPr lang="en-US" sz="2200" dirty="0"/>
              <a:t>All L3s have performed hazard analyses and implemented policies and procedures of their laboratory, including COVID provisions</a:t>
            </a:r>
          </a:p>
          <a:p>
            <a:r>
              <a:rPr lang="en-US" sz="2200" dirty="0"/>
              <a:t>We had a HPI report and an ORPS handled as required by ES&amp;H directives and lessons learned were implemented</a:t>
            </a:r>
          </a:p>
        </p:txBody>
      </p:sp>
      <p:sp>
        <p:nvSpPr>
          <p:cNvPr id="4" name="Slide Number Placeholder 3"/>
          <p:cNvSpPr>
            <a:spLocks noGrp="1"/>
          </p:cNvSpPr>
          <p:nvPr>
            <p:ph type="sldNum" sz="quarter" idx="12"/>
          </p:nvPr>
        </p:nvSpPr>
        <p:spPr/>
        <p:txBody>
          <a:bodyPr/>
          <a:lstStyle/>
          <a:p>
            <a:fld id="{BFDCA1C4-9514-7B4F-976F-D92F7E296653}" type="slidenum">
              <a:rPr lang="fr-FR" smtClean="0"/>
              <a:pPr/>
              <a:t>6</a:t>
            </a:fld>
            <a:endParaRPr lang="fr-FR"/>
          </a:p>
        </p:txBody>
      </p:sp>
      <p:sp>
        <p:nvSpPr>
          <p:cNvPr id="5" name="Footer Placeholder 4"/>
          <p:cNvSpPr>
            <a:spLocks noGrp="1"/>
          </p:cNvSpPr>
          <p:nvPr>
            <p:ph type="ftr" sz="quarter" idx="3"/>
          </p:nvPr>
        </p:nvSpPr>
        <p:spPr/>
        <p:txBody>
          <a:bodyPr/>
          <a:lstStyle/>
          <a:p>
            <a:r>
              <a:rPr lang="en-US"/>
              <a:t>HL-LHC AUP DOE IPR  – July 23–25, 2024</a:t>
            </a:r>
            <a:endParaRPr lang="en-GB" dirty="0"/>
          </a:p>
        </p:txBody>
      </p:sp>
      <p:sp>
        <p:nvSpPr>
          <p:cNvPr id="6" name="Title 1">
            <a:extLst>
              <a:ext uri="{FF2B5EF4-FFF2-40B4-BE49-F238E27FC236}">
                <a16:creationId xmlns:a16="http://schemas.microsoft.com/office/drawing/2014/main" id="{D4BDD7FF-BCF7-40A5-BB13-9207D3C1856D}"/>
              </a:ext>
            </a:extLst>
          </p:cNvPr>
          <p:cNvSpPr>
            <a:spLocks noGrp="1"/>
          </p:cNvSpPr>
          <p:nvPr>
            <p:ph type="title"/>
          </p:nvPr>
        </p:nvSpPr>
        <p:spPr>
          <a:xfrm>
            <a:off x="600365" y="0"/>
            <a:ext cx="7920000" cy="720000"/>
          </a:xfrm>
        </p:spPr>
        <p:txBody>
          <a:bodyPr/>
          <a:lstStyle/>
          <a:p>
            <a:r>
              <a:rPr lang="en-US" dirty="0"/>
              <a:t>Charge Question 5</a:t>
            </a:r>
          </a:p>
        </p:txBody>
      </p:sp>
    </p:spTree>
    <p:extLst>
      <p:ext uri="{BB962C8B-B14F-4D97-AF65-F5344CB8AC3E}">
        <p14:creationId xmlns:p14="http://schemas.microsoft.com/office/powerpoint/2010/main" val="4149712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000" y="692696"/>
            <a:ext cx="7920000" cy="5544616"/>
          </a:xfrm>
        </p:spPr>
        <p:txBody>
          <a:bodyPr>
            <a:normAutofit/>
          </a:bodyPr>
          <a:lstStyle/>
          <a:p>
            <a:pPr marL="0" indent="0">
              <a:buNone/>
            </a:pPr>
            <a:r>
              <a:rPr lang="en-US" sz="2000" i="1" dirty="0"/>
              <a:t>Has the risk analysis been updated to reflect the real risks of completing the project and are the contingencies acceptable?</a:t>
            </a:r>
          </a:p>
          <a:p>
            <a:pPr marL="0" indent="0">
              <a:buNone/>
            </a:pPr>
            <a:endParaRPr lang="en-US" sz="2000" dirty="0"/>
          </a:p>
          <a:p>
            <a:r>
              <a:rPr lang="en-US" sz="2400" dirty="0">
                <a:solidFill>
                  <a:schemeClr val="tx1">
                    <a:lumMod val="75000"/>
                    <a:lumOff val="25000"/>
                  </a:schemeClr>
                </a:solidFill>
              </a:rPr>
              <a:t>All risks have been identified and analyzed </a:t>
            </a:r>
          </a:p>
          <a:p>
            <a:r>
              <a:rPr lang="en-US" sz="2400" dirty="0">
                <a:solidFill>
                  <a:schemeClr val="tx1">
                    <a:lumMod val="75000"/>
                    <a:lumOff val="25000"/>
                  </a:schemeClr>
                </a:solidFill>
              </a:rPr>
              <a:t>Risks are actively managed via monthly Risk Management Board meetings</a:t>
            </a:r>
          </a:p>
          <a:p>
            <a:r>
              <a:rPr lang="en-US" sz="2400" dirty="0">
                <a:solidFill>
                  <a:schemeClr val="tx1">
                    <a:lumMod val="75000"/>
                    <a:lumOff val="25000"/>
                  </a:schemeClr>
                </a:solidFill>
              </a:rPr>
              <a:t>Risks with the largest impact has been shown</a:t>
            </a:r>
          </a:p>
          <a:p>
            <a:pPr marL="914400" lvl="2" indent="0">
              <a:buNone/>
            </a:pPr>
            <a:endParaRPr lang="en-US" sz="1400" dirty="0"/>
          </a:p>
        </p:txBody>
      </p:sp>
      <p:sp>
        <p:nvSpPr>
          <p:cNvPr id="4" name="Slide Number Placeholder 3"/>
          <p:cNvSpPr>
            <a:spLocks noGrp="1"/>
          </p:cNvSpPr>
          <p:nvPr>
            <p:ph type="sldNum" sz="quarter" idx="12"/>
          </p:nvPr>
        </p:nvSpPr>
        <p:spPr/>
        <p:txBody>
          <a:bodyPr/>
          <a:lstStyle/>
          <a:p>
            <a:fld id="{BFDCA1C4-9514-7B4F-976F-D92F7E296653}" type="slidenum">
              <a:rPr lang="fr-FR" smtClean="0"/>
              <a:pPr/>
              <a:t>7</a:t>
            </a:fld>
            <a:endParaRPr lang="fr-FR"/>
          </a:p>
        </p:txBody>
      </p:sp>
      <p:sp>
        <p:nvSpPr>
          <p:cNvPr id="5" name="Footer Placeholder 4"/>
          <p:cNvSpPr>
            <a:spLocks noGrp="1"/>
          </p:cNvSpPr>
          <p:nvPr>
            <p:ph type="ftr" sz="quarter" idx="3"/>
          </p:nvPr>
        </p:nvSpPr>
        <p:spPr/>
        <p:txBody>
          <a:bodyPr/>
          <a:lstStyle/>
          <a:p>
            <a:r>
              <a:rPr lang="en-US"/>
              <a:t>HL-LHC AUP DOE IPR  – July 23–25, 2024</a:t>
            </a:r>
            <a:endParaRPr lang="en-GB" dirty="0"/>
          </a:p>
        </p:txBody>
      </p:sp>
      <p:sp>
        <p:nvSpPr>
          <p:cNvPr id="6" name="Title 1">
            <a:extLst>
              <a:ext uri="{FF2B5EF4-FFF2-40B4-BE49-F238E27FC236}">
                <a16:creationId xmlns:a16="http://schemas.microsoft.com/office/drawing/2014/main" id="{D4BDD7FF-BCF7-40A5-BB13-9207D3C1856D}"/>
              </a:ext>
            </a:extLst>
          </p:cNvPr>
          <p:cNvSpPr>
            <a:spLocks noGrp="1"/>
          </p:cNvSpPr>
          <p:nvPr>
            <p:ph type="title"/>
          </p:nvPr>
        </p:nvSpPr>
        <p:spPr>
          <a:xfrm>
            <a:off x="600365" y="0"/>
            <a:ext cx="7920000" cy="720000"/>
          </a:xfrm>
        </p:spPr>
        <p:txBody>
          <a:bodyPr/>
          <a:lstStyle/>
          <a:p>
            <a:r>
              <a:rPr lang="en-US" dirty="0"/>
              <a:t>Charge Question 6</a:t>
            </a:r>
          </a:p>
        </p:txBody>
      </p:sp>
    </p:spTree>
    <p:extLst>
      <p:ext uri="{BB962C8B-B14F-4D97-AF65-F5344CB8AC3E}">
        <p14:creationId xmlns:p14="http://schemas.microsoft.com/office/powerpoint/2010/main" val="1542512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7842" y="666906"/>
            <a:ext cx="8446646" cy="5786430"/>
          </a:xfrm>
        </p:spPr>
        <p:txBody>
          <a:bodyPr>
            <a:normAutofit/>
          </a:bodyPr>
          <a:lstStyle/>
          <a:p>
            <a:pPr marL="0" indent="0">
              <a:buNone/>
            </a:pPr>
            <a:r>
              <a:rPr lang="en-US" sz="2000" i="1" dirty="0"/>
              <a:t>Has the project satisfactorily responded to the recommendations from previous reviews?</a:t>
            </a:r>
          </a:p>
          <a:p>
            <a:pPr marL="0" indent="0">
              <a:buNone/>
            </a:pPr>
            <a:endParaRPr lang="en-US" sz="1800" dirty="0"/>
          </a:p>
          <a:p>
            <a:r>
              <a:rPr lang="en-US" sz="1800" dirty="0"/>
              <a:t>All recommendations from project reviews are being tracked</a:t>
            </a:r>
          </a:p>
          <a:p>
            <a:pPr lvl="1"/>
            <a:r>
              <a:rPr lang="en-US" sz="1600" dirty="0"/>
              <a:t>AUP reviews tracking is in US-HiLumi-doc-1322</a:t>
            </a:r>
            <a:endParaRPr lang="en-US" sz="1200" dirty="0"/>
          </a:p>
          <a:p>
            <a:r>
              <a:rPr lang="en-US" sz="1800" dirty="0"/>
              <a:t>All recommendations in AUP reviews regarding 302.4 are closed</a:t>
            </a:r>
          </a:p>
          <a:p>
            <a:r>
              <a:rPr lang="en-US" sz="1800" dirty="0"/>
              <a:t>Since the IPR that was only one review conducted: Cryomodule Series Production Readiness Review</a:t>
            </a:r>
          </a:p>
          <a:p>
            <a:pPr lvl="1"/>
            <a:r>
              <a:rPr lang="en-US" sz="1800" dirty="0"/>
              <a:t>It had three recommendations:</a:t>
            </a:r>
          </a:p>
          <a:p>
            <a:pPr lvl="2"/>
            <a:r>
              <a:rPr lang="en-US" sz="1600" dirty="0"/>
              <a:t>One of theme was related to the capillary tube assembly since two of the CA01 instrumentation wires (one heater wire and one V-tap wire) exhibited no connection to the magnet. It was recommended to have a detailed mockup built and TDR measurements to perform. It has been completed that slightly changed our assumption about the location of the wire discontinuity. Nevertheless, later in the production of CA02 we had improved significantly the capillary tube assembly work and we do not expect any further weakness </a:t>
            </a:r>
            <a:r>
              <a:rPr lang="en-US" sz="1600" dirty="0" err="1"/>
              <a:t>wrt</a:t>
            </a:r>
            <a:r>
              <a:rPr lang="en-US" sz="1600" dirty="0"/>
              <a:t> capillary tube assembly work. </a:t>
            </a:r>
          </a:p>
          <a:p>
            <a:pPr lvl="2"/>
            <a:r>
              <a:rPr lang="en-US" sz="1600" dirty="0"/>
              <a:t>The other two was related to the CA re-work. We have addressed them properly. </a:t>
            </a:r>
          </a:p>
          <a:p>
            <a:endParaRPr lang="en-US" sz="2000" dirty="0"/>
          </a:p>
          <a:p>
            <a:pPr marL="0" indent="0">
              <a:buNone/>
            </a:pPr>
            <a:endParaRPr lang="en-US" sz="2000" dirty="0"/>
          </a:p>
        </p:txBody>
      </p:sp>
      <p:sp>
        <p:nvSpPr>
          <p:cNvPr id="4" name="Slide Number Placeholder 3"/>
          <p:cNvSpPr>
            <a:spLocks noGrp="1"/>
          </p:cNvSpPr>
          <p:nvPr>
            <p:ph type="sldNum" sz="quarter" idx="12"/>
          </p:nvPr>
        </p:nvSpPr>
        <p:spPr/>
        <p:txBody>
          <a:bodyPr/>
          <a:lstStyle/>
          <a:p>
            <a:fld id="{BFDCA1C4-9514-7B4F-976F-D92F7E296653}" type="slidenum">
              <a:rPr lang="fr-FR" smtClean="0"/>
              <a:pPr/>
              <a:t>8</a:t>
            </a:fld>
            <a:endParaRPr lang="fr-FR"/>
          </a:p>
        </p:txBody>
      </p:sp>
      <p:sp>
        <p:nvSpPr>
          <p:cNvPr id="5" name="Footer Placeholder 4"/>
          <p:cNvSpPr>
            <a:spLocks noGrp="1"/>
          </p:cNvSpPr>
          <p:nvPr>
            <p:ph type="ftr" sz="quarter" idx="3"/>
          </p:nvPr>
        </p:nvSpPr>
        <p:spPr/>
        <p:txBody>
          <a:bodyPr/>
          <a:lstStyle/>
          <a:p>
            <a:r>
              <a:rPr lang="en-US"/>
              <a:t>HL-LHC AUP DOE IPR  – July 23–25, 2024</a:t>
            </a:r>
            <a:endParaRPr lang="en-GB" dirty="0"/>
          </a:p>
        </p:txBody>
      </p:sp>
      <p:sp>
        <p:nvSpPr>
          <p:cNvPr id="6" name="Title 1">
            <a:extLst>
              <a:ext uri="{FF2B5EF4-FFF2-40B4-BE49-F238E27FC236}">
                <a16:creationId xmlns:a16="http://schemas.microsoft.com/office/drawing/2014/main" id="{D4BDD7FF-BCF7-40A5-BB13-9207D3C1856D}"/>
              </a:ext>
            </a:extLst>
          </p:cNvPr>
          <p:cNvSpPr>
            <a:spLocks noGrp="1"/>
          </p:cNvSpPr>
          <p:nvPr>
            <p:ph type="title"/>
          </p:nvPr>
        </p:nvSpPr>
        <p:spPr>
          <a:xfrm>
            <a:off x="600365" y="0"/>
            <a:ext cx="7920000" cy="720000"/>
          </a:xfrm>
        </p:spPr>
        <p:txBody>
          <a:bodyPr/>
          <a:lstStyle/>
          <a:p>
            <a:r>
              <a:rPr lang="en-US" dirty="0"/>
              <a:t>Charge Question 7</a:t>
            </a:r>
          </a:p>
        </p:txBody>
      </p:sp>
    </p:spTree>
    <p:extLst>
      <p:ext uri="{BB962C8B-B14F-4D97-AF65-F5344CB8AC3E}">
        <p14:creationId xmlns:p14="http://schemas.microsoft.com/office/powerpoint/2010/main" val="688797345"/>
      </p:ext>
    </p:extLst>
  </p:cSld>
  <p:clrMapOvr>
    <a:masterClrMapping/>
  </p:clrMapOvr>
</p:sld>
</file>

<file path=ppt/theme/theme1.xml><?xml version="1.0" encoding="utf-8"?>
<a:theme xmlns:a="http://schemas.openxmlformats.org/drawingml/2006/main" name="Thème Office">
  <a:themeElements>
    <a:clrScheme name="HiLumi">
      <a:dk1>
        <a:sysClr val="windowText" lastClr="000000"/>
      </a:dk1>
      <a:lt1>
        <a:sysClr val="window" lastClr="FFFFFF"/>
      </a:lt1>
      <a:dk2>
        <a:srgbClr val="005F8C"/>
      </a:dk2>
      <a:lt2>
        <a:srgbClr val="0093BE"/>
      </a:lt2>
      <a:accent1>
        <a:srgbClr val="64BCD9"/>
      </a:accent1>
      <a:accent2>
        <a:srgbClr val="700A00"/>
      </a:accent2>
      <a:accent3>
        <a:srgbClr val="CA1100"/>
      </a:accent3>
      <a:accent4>
        <a:srgbClr val="E65346"/>
      </a:accent4>
      <a:accent5>
        <a:srgbClr val="5A5A5A"/>
      </a:accent5>
      <a:accent6>
        <a:srgbClr val="FB963C"/>
      </a:accent6>
      <a:hlink>
        <a:srgbClr val="0093BE"/>
      </a:hlink>
      <a:folHlink>
        <a:srgbClr val="6E6E6E"/>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escription0 xmlns="8946e33d-fd2f-4ae4-8ee9-d90c129cdf9e">HL-LHC PowerPoint Presentation, incl. LARP logo, 4:3 format</Description0>
    <Note xmlns="8946e33d-fd2f-4ae4-8ee9-d90c129cdf9e">For presentations to be given at Joint HL-LHC/LARP annual meetings (US or European locations).
https://edms.cern.ch/document/1607180/</Not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89ABA85A245EC45AA49FA36F10E0232" ma:contentTypeVersion="2" ma:contentTypeDescription="Create a new document." ma:contentTypeScope="" ma:versionID="adcd0aad5aed504a8f0da929d2112ad6">
  <xsd:schema xmlns:xsd="http://www.w3.org/2001/XMLSchema" xmlns:xs="http://www.w3.org/2001/XMLSchema" xmlns:p="http://schemas.microsoft.com/office/2006/metadata/properties" xmlns:ns2="8946e33d-fd2f-4ae4-8ee9-d90c129cdf9e" targetNamespace="http://schemas.microsoft.com/office/2006/metadata/properties" ma:root="true" ma:fieldsID="8f86ca1f070cacaf1fa8f62c9f76043c" ns2:_="">
    <xsd:import namespace="8946e33d-fd2f-4ae4-8ee9-d90c129cdf9e"/>
    <xsd:element name="properties">
      <xsd:complexType>
        <xsd:sequence>
          <xsd:element name="documentManagement">
            <xsd:complexType>
              <xsd:all>
                <xsd:element ref="ns2:Description0" minOccurs="0"/>
                <xsd:element ref="ns2:No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46e33d-fd2f-4ae4-8ee9-d90c129cdf9e"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element name="Note" ma:index="9" nillable="true" ma:displayName="Note" ma:internalName="Not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CC4280F-E911-4FF7-B1B5-10F770B636CB}">
  <ds:schemaRefs>
    <ds:schemaRef ds:uri="http://schemas.microsoft.com/sharepoint/v3/contenttype/forms"/>
  </ds:schemaRefs>
</ds:datastoreItem>
</file>

<file path=customXml/itemProps2.xml><?xml version="1.0" encoding="utf-8"?>
<ds:datastoreItem xmlns:ds="http://schemas.openxmlformats.org/officeDocument/2006/customXml" ds:itemID="{BF8EF391-2BAD-45F4-B22E-736040720C99}">
  <ds:schemaRefs>
    <ds:schemaRef ds:uri="http://purl.org/dc/terms/"/>
    <ds:schemaRef ds:uri="http://purl.org/dc/elements/1.1/"/>
    <ds:schemaRef ds:uri="http://www.w3.org/XML/1998/namespace"/>
    <ds:schemaRef ds:uri="http://schemas.microsoft.com/office/infopath/2007/PartnerControls"/>
    <ds:schemaRef ds:uri="http://schemas.microsoft.com/office/2006/metadata/properties"/>
    <ds:schemaRef ds:uri="http://schemas.microsoft.com/office/2006/documentManagement/types"/>
    <ds:schemaRef ds:uri="8946e33d-fd2f-4ae4-8ee9-d90c129cdf9e"/>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1A7292EC-A4CC-4379-ABA5-C61E3A4C432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46e33d-fd2f-4ae4-8ee9-d90c129cdf9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61450</TotalTime>
  <Words>820</Words>
  <Application>Microsoft Office PowerPoint</Application>
  <PresentationFormat>On-screen Show (4:3)</PresentationFormat>
  <Paragraphs>83</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Wingdings</vt:lpstr>
      <vt:lpstr>Thème Office</vt:lpstr>
      <vt:lpstr>PowerPoint Presentation</vt:lpstr>
      <vt:lpstr>Charge Question 1</vt:lpstr>
      <vt:lpstr>Charge Question 2</vt:lpstr>
      <vt:lpstr>Charge Question 3</vt:lpstr>
      <vt:lpstr>Charge Question 4</vt:lpstr>
      <vt:lpstr>Charge Question 5</vt:lpstr>
      <vt:lpstr>Charge Question 6</vt:lpstr>
      <vt:lpstr>Charge Question 7</vt:lpstr>
    </vt:vector>
  </TitlesOfParts>
  <Company>APO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HiLumi-Pres-Template-4-3-LARP</dc:title>
  <dc:creator>André-Pierre OLIVIER</dc:creator>
  <cp:lastModifiedBy>Sandor Feher</cp:lastModifiedBy>
  <cp:revision>953</cp:revision>
  <cp:lastPrinted>2018-11-30T00:18:13Z</cp:lastPrinted>
  <dcterms:created xsi:type="dcterms:W3CDTF">2016-03-23T12:58:39Z</dcterms:created>
  <dcterms:modified xsi:type="dcterms:W3CDTF">2024-07-05T18:22:02Z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0x010100689ABA85A245EC45AA49FA36F10E0232</vt:lpwstr>
  </property>
</Properties>
</file>