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265" r:id="rId3"/>
    <p:sldId id="271" r:id="rId4"/>
    <p:sldId id="272" r:id="rId5"/>
    <p:sldId id="280" r:id="rId6"/>
    <p:sldId id="278" r:id="rId7"/>
    <p:sldId id="281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7020304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9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769833D1-230D-4688-9C50-574C0C3ACBBE}" type="datetimeFigureOut">
              <a:rPr lang="en-US" altLang="en-US"/>
              <a:pPr/>
              <a:t>5/23/2024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9FA79D08-40D4-4F39-BAF5-E0864D2D4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087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3FDF47FB-CDE2-4825-8AB5-B8A482B36363}" type="datetimeFigureOut">
              <a:rPr lang="en-US" altLang="en-US"/>
              <a:pPr/>
              <a:t>5/23/2024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96A6C9E-00B2-4A6E-B94A-7B5912EE4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95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553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May 24th,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MI/RR Report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8A0D1-53B1-4305-BAD7-7641163DA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31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May 24th, 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MI/RR Report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EE5A7C2-7C88-4D61-BFBC-0C94EDDF04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22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May 24th,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MI/RR Report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637D271-6E09-44F2-8963-92864FE84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6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May 24th,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MI/RR Report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7EFA2-4ADE-4493-952C-9AB4B7132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52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May 24th, 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MI/RR Report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6BAE-42E2-49B2-983B-899D2F7DA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May 24th,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MI/RR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9E7C8-950D-4642-804C-98700ABB41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70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May 24th,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MI/RR Report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2CBE1-95B4-43DF-AC49-BEDC4CEA2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72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May 24th, 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MI/RR Report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9D8BB-1E2A-41A5-AEEC-2FD5F0AD0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57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May 24th, 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MI/RR Report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3A38879-4565-49D0-80BE-B13240B89E3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May 24th, 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MI/RR Report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4A1CABB-48C2-44D3-AAFF-0E7106315B6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656050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Main Injector / </a:t>
            </a:r>
            <a:br>
              <a:rPr lang="en-US" altLang="en-US" dirty="0">
                <a:latin typeface="Helvetica" panose="020B0604020202020204" pitchFamily="34" charset="0"/>
              </a:rPr>
            </a:br>
            <a:r>
              <a:rPr lang="en-US" altLang="en-US" dirty="0">
                <a:latin typeface="Helvetica" panose="020B0604020202020204" pitchFamily="34" charset="0"/>
              </a:rPr>
              <a:t>Recycler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9846" y="3795875"/>
            <a:ext cx="1697162" cy="8419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Phil Adamson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24</a:t>
            </a:r>
            <a:r>
              <a:rPr lang="en-US" altLang="en-US" baseline="30000" dirty="0">
                <a:latin typeface="Helvetica" panose="020B0604020202020204" pitchFamily="34" charset="0"/>
              </a:rPr>
              <a:t>th</a:t>
            </a:r>
            <a:r>
              <a:rPr lang="en-US" altLang="en-US" dirty="0">
                <a:latin typeface="Helvetica" panose="020B0604020202020204" pitchFamily="34" charset="0"/>
              </a:rPr>
              <a:t> May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AB6F8-56AA-4E0A-BDB8-C2443656EB2D}"/>
              </a:ext>
            </a:extLst>
          </p:cNvPr>
          <p:cNvSpPr txBox="1"/>
          <p:nvPr/>
        </p:nvSpPr>
        <p:spPr>
          <a:xfrm>
            <a:off x="8303492" y="3975198"/>
            <a:ext cx="831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1974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785E4B-10C2-4B08-A062-C5AC524ED976}"/>
              </a:ext>
            </a:extLst>
          </p:cNvPr>
          <p:cNvSpPr txBox="1">
            <a:spLocks/>
          </p:cNvSpPr>
          <p:nvPr/>
        </p:nvSpPr>
        <p:spPr bwMode="auto">
          <a:xfrm flipH="1">
            <a:off x="5004890" y="6196612"/>
            <a:ext cx="1048437" cy="6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en-US" sz="2800" dirty="0">
                <a:solidFill>
                  <a:schemeClr val="bg2"/>
                </a:solidFill>
              </a:rPr>
              <a:t>1947</a:t>
            </a:r>
            <a:endParaRPr lang="en-US" altLang="en-US" sz="2800" dirty="0">
              <a:solidFill>
                <a:schemeClr val="bg2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221680-3682-4B94-80FC-5EB878F8F264}"/>
              </a:ext>
            </a:extLst>
          </p:cNvPr>
          <p:cNvSpPr txBox="1">
            <a:spLocks/>
          </p:cNvSpPr>
          <p:nvPr/>
        </p:nvSpPr>
        <p:spPr>
          <a:xfrm>
            <a:off x="3760236" y="5152703"/>
            <a:ext cx="5831342" cy="20557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A6353-AD6A-9244-9A54-926B353E2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890" y="2447981"/>
            <a:ext cx="3327898" cy="421846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BDC7CCA-637D-1B20-8B4C-58E0A045936A}"/>
              </a:ext>
            </a:extLst>
          </p:cNvPr>
          <p:cNvSpPr txBox="1">
            <a:spLocks/>
          </p:cNvSpPr>
          <p:nvPr/>
        </p:nvSpPr>
        <p:spPr bwMode="auto">
          <a:xfrm>
            <a:off x="2829602" y="6054785"/>
            <a:ext cx="2103742" cy="61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en-US" dirty="0">
                <a:latin typeface="Helvetica" panose="020B0604020202020204" pitchFamily="34" charset="0"/>
              </a:rPr>
              <a:t>Cicada </a:t>
            </a:r>
            <a:r>
              <a:rPr lang="en-US" altLang="en-US">
                <a:latin typeface="Helvetica" panose="020B0604020202020204" pitchFamily="34" charset="0"/>
              </a:rPr>
              <a:t>after 17 </a:t>
            </a:r>
            <a:r>
              <a:rPr lang="en-US" altLang="en-US" dirty="0">
                <a:latin typeface="Helvetica" panose="020B0604020202020204" pitchFamily="34" charset="0"/>
              </a:rPr>
              <a:t>low-tempo years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55BB-8E71-73FD-49DE-4C4B55EA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to </a:t>
            </a:r>
            <a:r>
              <a:rPr lang="en-US" dirty="0" err="1"/>
              <a:t>NuMI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31442-6280-22A5-8016-7AC46C52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May 24th,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6A4B1-A67A-8C69-B129-7D1E189E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MI/RR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95FAA-E8C8-CD72-7575-84BC4ACF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0" name="Content Placeholder 9" descr="A group of graphs on a white background&#10;&#10;Description automatically generated">
            <a:extLst>
              <a:ext uri="{FF2B5EF4-FFF2-40B4-BE49-F238E27FC236}">
                <a16:creationId xmlns:a16="http://schemas.microsoft.com/office/drawing/2014/main" id="{BF2CB100-77E4-5D13-1BF7-90779A4A9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97806"/>
            <a:ext cx="8672513" cy="4878288"/>
          </a:xfrm>
        </p:spPr>
      </p:pic>
    </p:spTree>
    <p:extLst>
      <p:ext uri="{BB962C8B-B14F-4D97-AF65-F5344CB8AC3E}">
        <p14:creationId xmlns:p14="http://schemas.microsoft.com/office/powerpoint/2010/main" val="102750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7707-C2E8-EB84-6DB7-F951CEED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series of unfortunate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A1222-4770-D607-E5A4-6B5BA83A6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Tuesday afternoon / evening: Two MI rf cavities (1 and 18) fault off on water leak indications</a:t>
            </a:r>
          </a:p>
          <a:p>
            <a:r>
              <a:rPr lang="en-US" dirty="0"/>
              <a:t>Tuesday evening: MIBS failure at MI60N inhibits </a:t>
            </a:r>
            <a:r>
              <a:rPr lang="en-US" dirty="0" err="1"/>
              <a:t>NuMI</a:t>
            </a:r>
            <a:r>
              <a:rPr lang="en-US" dirty="0"/>
              <a:t> beam</a:t>
            </a:r>
          </a:p>
          <a:p>
            <a:pPr lvl="1"/>
            <a:r>
              <a:rPr lang="en-US" dirty="0"/>
              <a:t>MIBS believed resolved Wednesday morning</a:t>
            </a:r>
          </a:p>
          <a:p>
            <a:pPr lvl="1"/>
            <a:r>
              <a:rPr lang="en-US" dirty="0"/>
              <a:t>Access on Wednesday. Both were actual leaks; Two PAs replaced</a:t>
            </a:r>
          </a:p>
          <a:p>
            <a:r>
              <a:rPr lang="en-US" dirty="0"/>
              <a:t>Trying to turn on, MI50L VCB would not close</a:t>
            </a:r>
          </a:p>
          <a:p>
            <a:pPr lvl="1"/>
            <a:r>
              <a:rPr lang="en-US" dirty="0"/>
              <a:t>Investigation was deemed high hazard, so began at 6am Thursday</a:t>
            </a:r>
          </a:p>
          <a:p>
            <a:pPr lvl="1"/>
            <a:r>
              <a:rPr lang="en-US" dirty="0"/>
              <a:t>VCB was determined to need replacing. Replaced and on by noon</a:t>
            </a:r>
          </a:p>
          <a:p>
            <a:pPr lvl="1"/>
            <a:r>
              <a:rPr lang="en-US" dirty="0"/>
              <a:t>Note that MI60Q VCB showed fast bypass fault during this process, but reset OK. This is the fault that held us off after last week’s access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2BC06-B1F7-8542-DF5F-B920AC97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May 24th,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F36ED-EE68-7926-DAAD-BA282F8B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MI/RR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A3D0E-A6DE-7554-F2D8-C2EAC158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12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7707-C2E8-EB84-6DB7-F951CEED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series of unfortunate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A1222-4770-D607-E5A4-6B5BA83A6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turning back on, encountered a problem with MECAR.</a:t>
            </a:r>
          </a:p>
          <a:p>
            <a:pPr lvl="1"/>
            <a:r>
              <a:rPr lang="en-US" dirty="0"/>
              <a:t>Same fault on Wednesday morning when turning on from halted ramp</a:t>
            </a:r>
          </a:p>
          <a:p>
            <a:pPr lvl="1"/>
            <a:r>
              <a:rPr lang="en-US" dirty="0"/>
              <a:t>Some software switch gets confused in MECAR, and regulation wasn’t working</a:t>
            </a:r>
          </a:p>
          <a:p>
            <a:pPr lvl="1"/>
            <a:r>
              <a:rPr lang="en-US" dirty="0"/>
              <a:t>Toggling software bits on the Crate Selection page puts it back in a good state (prescription in </a:t>
            </a:r>
            <a:r>
              <a:rPr lang="en-US" dirty="0" err="1"/>
              <a:t>Elog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Cause currently uncertain</a:t>
            </a:r>
          </a:p>
          <a:p>
            <a:r>
              <a:rPr lang="en-US" dirty="0" err="1"/>
              <a:t>NuMI</a:t>
            </a:r>
            <a:r>
              <a:rPr lang="en-US" dirty="0"/>
              <a:t> kickers and E:TOR101 weren’t getting triggers</a:t>
            </a:r>
          </a:p>
          <a:p>
            <a:pPr lvl="1"/>
            <a:r>
              <a:rPr lang="en-US" dirty="0"/>
              <a:t>Holdover from MIBS problems the previous day. Now fixed.</a:t>
            </a:r>
          </a:p>
          <a:p>
            <a:r>
              <a:rPr lang="en-US" dirty="0"/>
              <a:t>MI60N BLMs also failed in an unusual way.</a:t>
            </a:r>
          </a:p>
          <a:p>
            <a:pPr lvl="1"/>
            <a:r>
              <a:rPr lang="en-US" dirty="0"/>
              <a:t>R:LI* worked, I:LI* didn’t.</a:t>
            </a:r>
          </a:p>
          <a:p>
            <a:pPr lvl="1"/>
            <a:r>
              <a:rPr lang="en-US" dirty="0"/>
              <a:t>Bad TCLK at MI60N: (new) McClure box replaced.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2BC06-B1F7-8542-DF5F-B920AC97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May 24th,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F36ED-EE68-7926-DAAD-BA282F8B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MI/RR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A3D0E-A6DE-7554-F2D8-C2EAC158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95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F69C-6553-CBD2-DB10-BB6D07FBC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97B2-B795-FE4E-99E0-2DED7C1E6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MI31 Chiller: </a:t>
            </a:r>
          </a:p>
          <a:p>
            <a:pPr lvl="1"/>
            <a:r>
              <a:rPr lang="en-US" dirty="0"/>
              <a:t>Now working on backup pump. Replacement pump motor for primary pump on order.</a:t>
            </a:r>
          </a:p>
          <a:p>
            <a:r>
              <a:rPr lang="en-US" dirty="0"/>
              <a:t>MECAR</a:t>
            </a:r>
          </a:p>
          <a:p>
            <a:pPr lvl="1"/>
            <a:r>
              <a:rPr lang="en-US" dirty="0"/>
              <a:t>Fix for bypass mode issue ready to go, but not installing on Friday before everyone takes vacation for a week</a:t>
            </a:r>
          </a:p>
          <a:p>
            <a:pPr lvl="1"/>
            <a:r>
              <a:rPr lang="en-US" dirty="0"/>
              <a:t>New issue with regulation failure coming out of ramp halt. Prescription to get working again in </a:t>
            </a:r>
            <a:r>
              <a:rPr lang="en-US" dirty="0" err="1"/>
              <a:t>Elog</a:t>
            </a:r>
            <a:r>
              <a:rPr lang="en-US" dirty="0"/>
              <a:t>, and known by machine experts.</a:t>
            </a:r>
          </a:p>
          <a:p>
            <a:pPr lvl="1"/>
            <a:r>
              <a:rPr lang="en-US" dirty="0"/>
              <a:t>A couple of other rare, intermittent issues we’re trying to understand.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7E3B3-F789-5639-79AD-313A21517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May 24th,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7077C-A7CD-F890-B241-42CBC56F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MI/RR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DC14-020F-2B43-EE54-59C042A8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9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9B1C-9DCC-7147-7DF3-68DF4977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MI52 pond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AE15B-F006-49B8-6164-73CCF0AE4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2456581" cy="4987867"/>
          </a:xfrm>
        </p:spPr>
        <p:txBody>
          <a:bodyPr/>
          <a:lstStyle/>
          <a:p>
            <a:r>
              <a:rPr lang="en-US" dirty="0"/>
              <a:t>Pond flow at MI52 trending slowly downward since (presumably) pond treatment</a:t>
            </a:r>
          </a:p>
          <a:p>
            <a:r>
              <a:rPr lang="en-US" dirty="0"/>
              <a:t>Flushing strainers turns off LCW.</a:t>
            </a:r>
          </a:p>
          <a:p>
            <a:r>
              <a:rPr lang="en-US" dirty="0"/>
              <a:t>PLC trips at 150 </a:t>
            </a:r>
            <a:r>
              <a:rPr lang="en-US" dirty="0" err="1"/>
              <a:t>gpm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CE347-3B42-A180-AFB1-9AC68303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May 24th,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07FBE-968B-A347-6DC3-682FFEC9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MI/RR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D17CF-86D5-6A7B-37D2-0423379C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2" name="Picture 11" descr="A screen shot of a computer&#10;&#10;Description automatically generated">
            <a:extLst>
              <a:ext uri="{FF2B5EF4-FFF2-40B4-BE49-F238E27FC236}">
                <a16:creationId xmlns:a16="http://schemas.microsoft.com/office/drawing/2014/main" id="{5BD04E60-F629-F806-405C-5571F89E9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81" y="950580"/>
            <a:ext cx="6230219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49115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 (1)</Template>
  <TotalTime>230179</TotalTime>
  <Words>399</Words>
  <Application>Microsoft Office PowerPoint</Application>
  <PresentationFormat>On-screen Show (4:3)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FNAL_TemplateMac_060514</vt:lpstr>
      <vt:lpstr>Fermilab: Footer Only</vt:lpstr>
      <vt:lpstr>Main Injector /  Recycler</vt:lpstr>
      <vt:lpstr>Beam to NuMI</vt:lpstr>
      <vt:lpstr>A series of unfortunate events</vt:lpstr>
      <vt:lpstr>A series of unfortunate events</vt:lpstr>
      <vt:lpstr>Issues</vt:lpstr>
      <vt:lpstr>MI52 pond flow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David Capista</dc:creator>
  <cp:lastModifiedBy>Phil Adamson</cp:lastModifiedBy>
  <cp:revision>530</cp:revision>
  <cp:lastPrinted>2014-01-20T19:40:21Z</cp:lastPrinted>
  <dcterms:created xsi:type="dcterms:W3CDTF">2015-04-23T16:09:57Z</dcterms:created>
  <dcterms:modified xsi:type="dcterms:W3CDTF">2024-05-24T03:12:20Z</dcterms:modified>
</cp:coreProperties>
</file>