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5"/>
    <p:sldMasterId id="2147484140" r:id="rId6"/>
  </p:sldMasterIdLst>
  <p:notesMasterIdLst>
    <p:notesMasterId r:id="rId17"/>
  </p:notesMasterIdLst>
  <p:handoutMasterIdLst>
    <p:handoutMasterId r:id="rId18"/>
  </p:handoutMasterIdLst>
  <p:sldIdLst>
    <p:sldId id="294" r:id="rId7"/>
    <p:sldId id="358" r:id="rId8"/>
    <p:sldId id="2774" r:id="rId9"/>
    <p:sldId id="2785" r:id="rId10"/>
    <p:sldId id="2781" r:id="rId11"/>
    <p:sldId id="2786" r:id="rId12"/>
    <p:sldId id="2787" r:id="rId13"/>
    <p:sldId id="2789" r:id="rId14"/>
    <p:sldId id="2788" r:id="rId15"/>
    <p:sldId id="2790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A7A8AA"/>
    <a:srgbClr val="004C97"/>
    <a:srgbClr val="50504E"/>
    <a:srgbClr val="4E4E4E"/>
    <a:srgbClr val="404040"/>
    <a:srgbClr val="63666A"/>
    <a:srgbClr val="99D6E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4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672" y="22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138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2808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51E3324-B190-3841-A93F-DE47A042C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Speaker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B77DE-EA49-F14C-BB2B-DB97C27A998D}"/>
              </a:ext>
            </a:extLst>
          </p:cNvPr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ermiLogoBar_DOE_KO_horiz.eps">
            <a:extLst>
              <a:ext uri="{FF2B5EF4-FFF2-40B4-BE49-F238E27FC236}">
                <a16:creationId xmlns:a16="http://schemas.microsoft.com/office/drawing/2014/main" id="{9EED839A-F47A-5140-81A9-35BAE477B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CDA1F-7AE3-9F4B-933F-1FAC95639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D24C11-61C8-6848-BA1F-F5B3A43D4B6B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A345B-7BEB-994E-9D51-8C4EB6EEF7F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84" y="6312189"/>
            <a:ext cx="338328" cy="21031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CAA6F3-FFCC-354A-A2C6-37D95284D01F}"/>
              </a:ext>
            </a:extLst>
          </p:cNvPr>
          <p:cNvSpPr/>
          <p:nvPr userDrawn="1"/>
        </p:nvSpPr>
        <p:spPr>
          <a:xfrm>
            <a:off x="8576931" y="5559009"/>
            <a:ext cx="320040" cy="210312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7756E5-C406-2642-B9BD-638816F9F528}"/>
              </a:ext>
            </a:extLst>
          </p:cNvPr>
          <p:cNvSpPr/>
          <p:nvPr userDrawn="1"/>
        </p:nvSpPr>
        <p:spPr>
          <a:xfrm>
            <a:off x="8576929" y="5300598"/>
            <a:ext cx="320040" cy="210312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460601-041F-2C4B-BAA3-3C443534ECE4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325" y="5062166"/>
            <a:ext cx="402336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AAE328-C739-C849-85F1-5AA51655A279}"/>
              </a:ext>
            </a:extLst>
          </p:cNvPr>
          <p:cNvSpPr/>
          <p:nvPr userDrawn="1"/>
        </p:nvSpPr>
        <p:spPr>
          <a:xfrm>
            <a:off x="8576931" y="5813959"/>
            <a:ext cx="420624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4BEAD8-2DA1-1F49-9F03-59311903D998}"/>
              </a:ext>
            </a:extLst>
          </p:cNvPr>
          <p:cNvSpPr/>
          <p:nvPr userDrawn="1"/>
        </p:nvSpPr>
        <p:spPr>
          <a:xfrm>
            <a:off x="8582784" y="6071826"/>
            <a:ext cx="320040" cy="210312"/>
          </a:xfrm>
          <a:prstGeom prst="rect">
            <a:avLst/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3A1C23-7746-B24F-B17F-6EE76878B4D6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E45FE05-EE3E-A447-A5C4-7D2E5F2B2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4"/>
            <a:ext cx="806223" cy="24129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3078" y="6495484"/>
            <a:ext cx="4094335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PIP-II RFPI FDR        P. Varghese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4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547B-73FF-7A93-1395-D62D1DF82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C814A-3CE0-4FAF-48CC-8E448D3D9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51F4C-CB87-F479-CA09-BF13580B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5CD7C-66B9-FA8E-062C-C9A8AD3E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447D4-5099-AFE1-43C6-AB4F8C16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7DAA-E9B2-D561-FDA8-62CBE25E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D747-2968-5E6C-0AC8-403AAF96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D60F-4538-47CF-2C55-ABAFF6FF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75256-ADB5-87D3-EE25-5CFD69F7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C5EDB-0814-20F0-1CAC-5F877E20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0E5B-0E4F-FBD4-62F3-7C97E8E5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B24B6-E569-4B45-A824-9DC97D3C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4EAB8-1059-0472-A325-F0AD8B20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A2A2D-BAC2-CC67-48D6-910295CE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2593B-E7DC-5870-CEE1-3BC7253E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7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403F-687F-AFFC-22C9-5660CC6E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7957-D6D2-F1DD-0875-C701BA330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C017F-7A98-D082-2435-E6946CEED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105AB-8564-1F7A-991A-CCECEC40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57A9D-0266-14E0-89B7-36039391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DC234-B990-8D2B-8999-3820D87B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3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DFF7-0A9D-61DF-1014-073E9383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F38D7-ECE4-4DF2-3FA8-41D28278D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FBEDE-71F0-13E0-F3B6-F2FC5BF04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8B969-6888-DF8F-411F-17DBEA0F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3BE82-A7D2-92D7-134F-9C9520970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E4913-66EC-A7C7-8999-B13C07EC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B81FC-26D9-238A-E132-682FFDE2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60622-24EE-A599-6338-7A6D5279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51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15E4-F1C9-F322-BB4A-74DEED53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DBDCF-0594-E65B-B40E-1F3F7720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62122-1CEB-D077-3AFA-B92910B1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809F0-E5A6-AD43-BF7A-66B6D8BE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0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62D1C-6C01-0EA4-C1FB-F4216E04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5EFD8-B12A-8CEB-CA78-687636BA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ADA08-D627-5DFC-3897-834F7667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87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304D-B41E-B9C8-27DB-C02EDFD9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7950D-DBF9-3434-CC5B-BE4ECBC8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8B443-84C9-DBDC-7FE1-AE3A9B4A0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53932-CE4F-B13A-F602-32977E0A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98BA7-B897-EC5D-A9B7-C8B0E280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333FE-1E32-A9BA-29DE-24CD1D18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5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5EA5-D636-B467-71B6-B1063324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3C671-C54D-41DA-79EA-CA23166EE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A2F66-6525-5E63-3982-FF2AF967B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C9217-F4F6-08FA-8CC7-0D8B1D1FC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BB9F-8D09-9B1C-496C-2823D5E6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86900-397B-7281-6926-9FB0EBD1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8574-3608-BC0C-D48E-733C23CB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43D0C-0F43-7EF3-D999-5E5620980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51BD8-88F7-23F1-6A8E-976E00E8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4CC3C-13F4-156D-85A0-344AFC3B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11B51-252F-BE9F-588F-8ABACBB2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8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AAA0F6-8CA0-65AA-AA02-C34ED5425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C6A49-0609-DC5F-E467-62A152917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7DF7D-F4D9-8938-6E86-ED076006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B8DA2-4DA9-9408-CE8B-78D60F23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6D4B-D2BE-4144-0347-D9882415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PIP-II RFPI FDR        P. Varghese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2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RFPI FDR        P. Varghese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5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4EFC-A5AE-BDD1-096B-9EE9FDF4DBAD}"/>
              </a:ext>
            </a:extLst>
          </p:cNvPr>
          <p:cNvSpPr txBox="1">
            <a:spLocks/>
          </p:cNvSpPr>
          <p:nvPr userDrawn="1"/>
        </p:nvSpPr>
        <p:spPr>
          <a:xfrm>
            <a:off x="736827" y="6545703"/>
            <a:ext cx="6858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/>
              <a:t>28 Feb 2024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C8B6A2-F996-FC98-521D-9FFF96E1AE26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414338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z="900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sz="900" dirty="0">
              <a:solidFill>
                <a:srgbClr val="003087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669BD4-69B4-C40D-9266-BA8E1AC4F049}"/>
              </a:ext>
            </a:extLst>
          </p:cNvPr>
          <p:cNvSpPr txBox="1">
            <a:spLocks/>
          </p:cNvSpPr>
          <p:nvPr userDrawn="1"/>
        </p:nvSpPr>
        <p:spPr>
          <a:xfrm>
            <a:off x="1538936" y="6545703"/>
            <a:ext cx="62603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9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P. Varghese | </a:t>
            </a:r>
            <a:r>
              <a:rPr lang="en-US" sz="9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LLRF</a:t>
            </a:r>
            <a:r>
              <a:rPr lang="en-US" sz="9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</a:t>
            </a:r>
            <a:r>
              <a:rPr lang="en-US" sz="9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L3</a:t>
            </a:r>
            <a:r>
              <a:rPr lang="en-US" sz="9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| PIP-II 2024 Director’s Review Breakout </a:t>
            </a:r>
            <a:r>
              <a:rPr lang="en-US" sz="9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SC1</a:t>
            </a:r>
            <a:endParaRPr lang="en-US" sz="9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9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RFPI FDR        P. Varghese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39" r:id="rId9"/>
    <p:sldLayoutId id="214748413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C2539-F7EC-C1C6-7497-51B08981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DE333-BF7A-D7B0-135A-3574CB66C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4A9D7-B621-9FBF-7053-98D7C5DE7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6/14/24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A99B4-B562-BD0A-5523-DB0C9BB0C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PIP-II RFPI FDR        P. Varghese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7FB1-EE7D-1C29-5887-DAA4F532A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05262-402B-4E23-9751-D80AED082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6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PIP-II Low Level RF System Overview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P. Varghese, </a:t>
            </a:r>
            <a:r>
              <a:rPr lang="en-US" dirty="0" err="1"/>
              <a:t>L3</a:t>
            </a:r>
            <a:r>
              <a:rPr lang="en-US" dirty="0"/>
              <a:t> – </a:t>
            </a:r>
            <a:r>
              <a:rPr lang="en-US" dirty="0" err="1"/>
              <a:t>LLRF</a:t>
            </a:r>
            <a:r>
              <a:rPr lang="en-US" dirty="0"/>
              <a:t>/</a:t>
            </a:r>
            <a:r>
              <a:rPr lang="en-US" dirty="0" err="1"/>
              <a:t>RFPI</a:t>
            </a:r>
            <a:endParaRPr lang="en-US" dirty="0"/>
          </a:p>
          <a:p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Final Design Review</a:t>
            </a:r>
          </a:p>
          <a:p>
            <a:endParaRPr lang="en-US" dirty="0"/>
          </a:p>
          <a:p>
            <a:r>
              <a:rPr lang="en-US" dirty="0"/>
              <a:t>June 14,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EPICS User Interface (POC)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B08452A-2DDF-D9A3-8A47-8AA1DC69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1165637"/>
            <a:ext cx="4500595" cy="4676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B0B62F-59BF-AB0D-A5AC-33C7E9A40E9C}"/>
              </a:ext>
            </a:extLst>
          </p:cNvPr>
          <p:cNvSpPr txBox="1"/>
          <p:nvPr/>
        </p:nvSpPr>
        <p:spPr>
          <a:xfrm>
            <a:off x="5543550" y="1666875"/>
            <a:ext cx="3457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cavity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use since last spring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 worked well so far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features for post</a:t>
            </a:r>
          </a:p>
          <a:p>
            <a:r>
              <a:rPr lang="en-US" dirty="0"/>
              <a:t>     -mortem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Features will be further refined in the 4-cavity</a:t>
            </a:r>
          </a:p>
          <a:p>
            <a:r>
              <a:rPr lang="en-US" dirty="0"/>
              <a:t>     final prototype</a:t>
            </a:r>
          </a:p>
        </p:txBody>
      </p:sp>
    </p:spTree>
    <p:extLst>
      <p:ext uri="{BB962C8B-B14F-4D97-AF65-F5344CB8AC3E}">
        <p14:creationId xmlns:p14="http://schemas.microsoft.com/office/powerpoint/2010/main" val="289321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DC724E-C5A3-E4C8-115C-544E6EF4E01F}"/>
              </a:ext>
            </a:extLst>
          </p:cNvPr>
          <p:cNvSpPr txBox="1">
            <a:spLocks/>
          </p:cNvSpPr>
          <p:nvPr/>
        </p:nvSpPr>
        <p:spPr>
          <a:xfrm>
            <a:off x="304800" y="971550"/>
            <a:ext cx="5586845" cy="5262995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Philip Varghese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L3 Manager for LLRF and RFPI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Ph.D. Electrical Engineering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30+ Years Experience, 22 Years in FNAL LLRF Group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&gt;7 years of direct involvement with PIP-II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Relevant Experience</a:t>
            </a:r>
          </a:p>
          <a:p>
            <a:pPr lvl="1"/>
            <a:r>
              <a:rPr lang="en-US" sz="1333" dirty="0">
                <a:solidFill>
                  <a:schemeClr val="accent6">
                    <a:lumMod val="50000"/>
                  </a:schemeClr>
                </a:solidFill>
              </a:rPr>
              <a:t>Principal Engineer, LLRF Group Leader 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Lead Engineer: PIP-II IT LLRF System design/testing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Lead Engineer: Design of 3 generations of FPGA</a:t>
            </a:r>
          </a:p>
          <a:p>
            <a:pPr marL="609585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based LLRF Hardware for SRF cavity control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Resonance control studies on LCLS-II cavities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FAST/IOTA cryomodule LLRF system design/commissioning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Experience working with various collaboration teams for PIP-II and LCLS-II Projects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Extensive experience developing various LLRF systems</a:t>
            </a:r>
          </a:p>
          <a:p>
            <a:pPr marL="609585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for normal and superconducting cavities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accent6">
                    <a:lumMod val="50000"/>
                  </a:schemeClr>
                </a:solidFill>
              </a:rPr>
              <a:t>Previous Relevant Experience</a:t>
            </a:r>
          </a:p>
          <a:p>
            <a:pPr lvl="1">
              <a:buFont typeface="Helvetica" panose="020B0604020202020204" pitchFamily="34" charset="0"/>
              <a:buChar char="‒"/>
            </a:pPr>
            <a:r>
              <a:rPr lang="en-US" sz="1330" dirty="0">
                <a:solidFill>
                  <a:schemeClr val="accent6">
                    <a:lumMod val="50000"/>
                  </a:schemeClr>
                </a:solidFill>
              </a:rPr>
              <a:t>12 years, Embedded Systems, Industrial Controls, Automotive Electronics</a:t>
            </a:r>
            <a:r>
              <a:rPr lang="en-US" sz="1533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330" dirty="0">
                <a:solidFill>
                  <a:schemeClr val="accent6">
                    <a:lumMod val="50000"/>
                  </a:schemeClr>
                </a:solidFill>
                <a:latin typeface="Helvetica "/>
              </a:rPr>
              <a:t>       </a:t>
            </a:r>
          </a:p>
          <a:p>
            <a:pPr marL="0" indent="0">
              <a:buNone/>
            </a:pPr>
            <a:endParaRPr lang="en-US" sz="1467" dirty="0">
              <a:solidFill>
                <a:schemeClr val="accent6">
                  <a:lumMod val="50000"/>
                </a:schemeClr>
              </a:solidFill>
            </a:endParaRPr>
          </a:p>
          <a:p>
            <a:pPr marL="609585" lvl="1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2155B-B583-42DC-7F99-5DF53CD2F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     P. Varghese</a:t>
            </a:r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DB372-C756-7DE7-72BF-740400C934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sldNum" idx="12"/>
          </p:nvPr>
        </p:nvSpPr>
        <p:spPr>
          <a:xfrm>
            <a:off x="292561" y="6528286"/>
            <a:ext cx="419381" cy="1081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lvl="0" indent="0" algn="l" defTabSz="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defTabSz="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defTabSz="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defTabSz="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defTabSz="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z="1200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292561" y="1093186"/>
            <a:ext cx="5960852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100" b="1" dirty="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 LLRF and International Collaborations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111613" y="1576388"/>
            <a:ext cx="6920775" cy="64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42862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133"/>
            </a:pPr>
            <a:r>
              <a:rPr lang="en-US" sz="1600" dirty="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LLRF Teams from FNAL, </a:t>
            </a:r>
            <a:r>
              <a:rPr lang="en-US" sz="1600" dirty="0" err="1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JLab</a:t>
            </a:r>
            <a:r>
              <a:rPr lang="en-US" sz="1600" dirty="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SLAC and LBNL have been collaborating for the past 9 years in the context of LCLS-II and now PIP-II.  We are integrating DAE and </a:t>
            </a:r>
            <a:r>
              <a:rPr lang="en-US" sz="1600" dirty="0" err="1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TUL</a:t>
            </a:r>
            <a:r>
              <a:rPr lang="en-US" sz="1600" dirty="0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into this collaboration.</a:t>
            </a:r>
            <a:endParaRPr sz="105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759580" y="6487609"/>
            <a:ext cx="588996" cy="10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18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669329" y="6494157"/>
            <a:ext cx="4435511" cy="24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1800" b="1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27" y="2275175"/>
            <a:ext cx="3534676" cy="17692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C5A9A-F70F-716D-6AA6-E424E1664C84}"/>
              </a:ext>
            </a:extLst>
          </p:cNvPr>
          <p:cNvSpPr txBox="1"/>
          <p:nvPr/>
        </p:nvSpPr>
        <p:spPr>
          <a:xfrm>
            <a:off x="6393775" y="3009730"/>
            <a:ext cx="73129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latin typeface="Calibri"/>
              </a:rPr>
              <a:t> TUL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1EA83B-8470-9B64-025E-079C9794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323" y="2988604"/>
            <a:ext cx="1085850" cy="560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60BFF-3541-737B-7B2E-F45E49F362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8449" y="3382032"/>
            <a:ext cx="936705" cy="89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50877-3AC9-DC8A-BD4F-D20C844EF2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19836" y="2313732"/>
            <a:ext cx="936705" cy="892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BEDE3-30AB-3F73-65D1-ED986D9882D5}"/>
              </a:ext>
            </a:extLst>
          </p:cNvPr>
          <p:cNvSpPr txBox="1"/>
          <p:nvPr/>
        </p:nvSpPr>
        <p:spPr>
          <a:xfrm>
            <a:off x="904439" y="4555519"/>
            <a:ext cx="7031861" cy="147732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 dirty="0"/>
              <a:t>DAE LLRF and RFPI systems for 325 MHz and 650 MHz cavities have been</a:t>
            </a:r>
          </a:p>
          <a:p>
            <a:r>
              <a:rPr lang="en-US" sz="1800" dirty="0"/>
              <a:t>Received at </a:t>
            </a:r>
            <a:r>
              <a:rPr lang="en-US" sz="1800" dirty="0" err="1"/>
              <a:t>FNAL</a:t>
            </a:r>
            <a:r>
              <a:rPr lang="en-US" sz="1800" dirty="0"/>
              <a:t> and have completed preliminary testing</a:t>
            </a:r>
          </a:p>
          <a:p>
            <a:endParaRPr lang="en-US" sz="1800" dirty="0"/>
          </a:p>
          <a:p>
            <a:r>
              <a:rPr lang="en-US" sz="1800" dirty="0"/>
              <a:t>DAE Team is arriving at </a:t>
            </a:r>
            <a:r>
              <a:rPr lang="en-US" sz="1800" dirty="0" err="1"/>
              <a:t>FNAL</a:t>
            </a:r>
            <a:r>
              <a:rPr lang="en-US" sz="1800" dirty="0"/>
              <a:t> this year to complete testing with cavities</a:t>
            </a:r>
          </a:p>
          <a:p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E0DC6-356A-0396-5DA0-287481F64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dirty="0"/>
              <a:t>PIP-II </a:t>
            </a:r>
            <a:r>
              <a:rPr lang="en-US" sz="1200" dirty="0" err="1"/>
              <a:t>RFPI</a:t>
            </a:r>
            <a:r>
              <a:rPr lang="en-US" sz="1200" dirty="0"/>
              <a:t> FDR        P. Varghese</a:t>
            </a:r>
            <a:endParaRPr lang="en-US" sz="12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8DDC8-DC22-58A0-568D-E1CA1F1E94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6/14/24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829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CBDD-9511-9542-BE9F-01CB4E5A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LLRF Collaborations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EE9C-0AA2-4846-8799-60A3C49E6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/>
              <a:pPr>
                <a:defRPr/>
              </a:pPr>
              <a:t>4</a:t>
            </a:fld>
            <a:endParaRPr lang="en-US" sz="1200" dirty="0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16188C22-AEB1-2B42-A670-7D32B5E9FC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063EF8-DCD6-2D18-CA32-975E71C8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930"/>
            <a:ext cx="9144000" cy="42821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53375-7AA4-9936-91CB-5F5B2E9A4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/>
              <a:t>PIP-II RFPI FDR        P. Varghese</a:t>
            </a:r>
            <a:endParaRPr lang="en-US" sz="1200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C89C18-AB1E-C320-59A6-2AA6ECBEB7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6/14/24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644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PIP-II Superconducting RF CW </a:t>
            </a:r>
            <a:r>
              <a:rPr lang="en-US" sz="2800" dirty="0" err="1"/>
              <a:t>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0875335-2E07-9ACC-B7CB-658592130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56"/>
          <a:stretch/>
        </p:blipFill>
        <p:spPr>
          <a:xfrm>
            <a:off x="0" y="2465975"/>
            <a:ext cx="8910467" cy="2397190"/>
          </a:xfrm>
          <a:prstGeom prst="rect">
            <a:avLst/>
          </a:prstGeom>
        </p:spPr>
      </p:pic>
      <p:pic>
        <p:nvPicPr>
          <p:cNvPr id="79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41303A-3C98-9B9C-A6D0-38CEE3B2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693" y="2065028"/>
            <a:ext cx="1226725" cy="836466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F6CD97A-0C32-33D5-1793-4BA03632ABFE}"/>
              </a:ext>
            </a:extLst>
          </p:cNvPr>
          <p:cNvCxnSpPr>
            <a:cxnSpLocks/>
          </p:cNvCxnSpPr>
          <p:nvPr/>
        </p:nvCxnSpPr>
        <p:spPr>
          <a:xfrm flipH="1">
            <a:off x="3830749" y="3045097"/>
            <a:ext cx="497325" cy="504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C0A4032-850F-8FF1-6DE7-F677C12A3878}"/>
              </a:ext>
            </a:extLst>
          </p:cNvPr>
          <p:cNvCxnSpPr>
            <a:cxnSpLocks/>
          </p:cNvCxnSpPr>
          <p:nvPr/>
        </p:nvCxnSpPr>
        <p:spPr>
          <a:xfrm flipH="1">
            <a:off x="2289828" y="3310597"/>
            <a:ext cx="671451" cy="68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BBA1E07-8C03-67EA-E79A-82B40112FB6E}"/>
              </a:ext>
            </a:extLst>
          </p:cNvPr>
          <p:cNvCxnSpPr>
            <a:cxnSpLocks/>
          </p:cNvCxnSpPr>
          <p:nvPr/>
        </p:nvCxnSpPr>
        <p:spPr>
          <a:xfrm flipH="1">
            <a:off x="7600406" y="2325427"/>
            <a:ext cx="338018" cy="46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06543E8-00A2-0E50-46F8-AB88E6C4D761}"/>
              </a:ext>
            </a:extLst>
          </p:cNvPr>
          <p:cNvSpPr txBox="1"/>
          <p:nvPr/>
        </p:nvSpPr>
        <p:spPr>
          <a:xfrm>
            <a:off x="899326" y="4708645"/>
            <a:ext cx="81464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2.1 MeV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A27F5B3-CFE0-89D5-8852-7821919AAD17}"/>
              </a:ext>
            </a:extLst>
          </p:cNvPr>
          <p:cNvSpPr txBox="1"/>
          <p:nvPr/>
        </p:nvSpPr>
        <p:spPr>
          <a:xfrm>
            <a:off x="1561727" y="4538234"/>
            <a:ext cx="76815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10 MeV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9049D7-DCAF-0F46-E60D-2F4F62A3CA5F}"/>
              </a:ext>
            </a:extLst>
          </p:cNvPr>
          <p:cNvSpPr txBox="1"/>
          <p:nvPr/>
        </p:nvSpPr>
        <p:spPr>
          <a:xfrm>
            <a:off x="2233218" y="4405419"/>
            <a:ext cx="76815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 MeV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04AF63-449C-9323-F302-3230A960A190}"/>
              </a:ext>
            </a:extLst>
          </p:cNvPr>
          <p:cNvSpPr txBox="1"/>
          <p:nvPr/>
        </p:nvSpPr>
        <p:spPr>
          <a:xfrm>
            <a:off x="4525469" y="3825697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177 MeV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BE9F0FE-72C0-E9B5-23CF-BAEE91782F49}"/>
              </a:ext>
            </a:extLst>
          </p:cNvPr>
          <p:cNvSpPr txBox="1"/>
          <p:nvPr/>
        </p:nvSpPr>
        <p:spPr>
          <a:xfrm>
            <a:off x="7004958" y="3221749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516 MeV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920A44C-1897-E435-8EA5-7F06EE60DD11}"/>
              </a:ext>
            </a:extLst>
          </p:cNvPr>
          <p:cNvSpPr txBox="1"/>
          <p:nvPr/>
        </p:nvSpPr>
        <p:spPr>
          <a:xfrm>
            <a:off x="8304691" y="2853580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833 MeV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680D31A-EEC3-50ED-A91A-5F35EB24D84E}"/>
              </a:ext>
            </a:extLst>
          </p:cNvPr>
          <p:cNvCxnSpPr>
            <a:cxnSpLocks/>
          </p:cNvCxnSpPr>
          <p:nvPr/>
        </p:nvCxnSpPr>
        <p:spPr>
          <a:xfrm flipV="1">
            <a:off x="787031" y="4958259"/>
            <a:ext cx="772052" cy="15904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0BF2F22-0026-E1C8-DD39-84BE04179841}"/>
              </a:ext>
            </a:extLst>
          </p:cNvPr>
          <p:cNvCxnSpPr>
            <a:cxnSpLocks/>
          </p:cNvCxnSpPr>
          <p:nvPr/>
        </p:nvCxnSpPr>
        <p:spPr>
          <a:xfrm flipV="1">
            <a:off x="1724561" y="3103152"/>
            <a:ext cx="7357352" cy="1810307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A62524FD-5008-3CCB-E0E6-665C44EEBE25}"/>
              </a:ext>
            </a:extLst>
          </p:cNvPr>
          <p:cNvSpPr txBox="1"/>
          <p:nvPr/>
        </p:nvSpPr>
        <p:spPr>
          <a:xfrm rot="20944129">
            <a:off x="776581" y="4931648"/>
            <a:ext cx="1405112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Room Temperature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5EE1DF6-4D75-E2F8-5869-2AF4097EAFB8}"/>
              </a:ext>
            </a:extLst>
          </p:cNvPr>
          <p:cNvSpPr txBox="1"/>
          <p:nvPr/>
        </p:nvSpPr>
        <p:spPr>
          <a:xfrm rot="20944129">
            <a:off x="5260975" y="3957891"/>
            <a:ext cx="1405112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70C0"/>
                </a:solidFill>
                <a:latin typeface="Arial"/>
                <a:ea typeface="+mn-ea"/>
                <a:cs typeface="+mn-cs"/>
              </a:rPr>
              <a:t>Superconducting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CB9BF93-2F32-223E-9BEC-79E9F0B24254}"/>
              </a:ext>
            </a:extLst>
          </p:cNvPr>
          <p:cNvGrpSpPr/>
          <p:nvPr/>
        </p:nvGrpSpPr>
        <p:grpSpPr>
          <a:xfrm>
            <a:off x="2255833" y="-1185181"/>
            <a:ext cx="959878" cy="1057006"/>
            <a:chOff x="1468198" y="3946519"/>
            <a:chExt cx="1163489" cy="1281219"/>
          </a:xfrm>
        </p:grpSpPr>
        <p:pic>
          <p:nvPicPr>
            <p:cNvPr id="94" name="Picture 2" descr="page14image3855822208">
              <a:extLst>
                <a:ext uri="{FF2B5EF4-FFF2-40B4-BE49-F238E27FC236}">
                  <a16:creationId xmlns:a16="http://schemas.microsoft.com/office/drawing/2014/main" id="{AECEBBA5-8D23-E9E5-0184-B97BB9DB9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644" y="4476345"/>
              <a:ext cx="820753" cy="75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5DD897E-1C9B-5B00-959C-C9148579CA80}"/>
                </a:ext>
              </a:extLst>
            </p:cNvPr>
            <p:cNvSpPr txBox="1"/>
            <p:nvPr/>
          </p:nvSpPr>
          <p:spPr>
            <a:xfrm>
              <a:off x="1468198" y="3946519"/>
              <a:ext cx="1163489" cy="6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2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H- Ion source</a:t>
              </a:r>
              <a:endPara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3F810E5-7A27-4D86-B2E0-069AADE15099}"/>
              </a:ext>
            </a:extLst>
          </p:cNvPr>
          <p:cNvCxnSpPr>
            <a:cxnSpLocks/>
            <a:stCxn id="94" idx="3"/>
          </p:cNvCxnSpPr>
          <p:nvPr/>
        </p:nvCxnSpPr>
        <p:spPr>
          <a:xfrm>
            <a:off x="2970446" y="-438123"/>
            <a:ext cx="239308" cy="43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C10BEA11-64ED-AFC0-9A0B-6C5F8B9EB582}"/>
              </a:ext>
            </a:extLst>
          </p:cNvPr>
          <p:cNvSpPr txBox="1"/>
          <p:nvPr/>
        </p:nvSpPr>
        <p:spPr>
          <a:xfrm>
            <a:off x="370148" y="4178307"/>
            <a:ext cx="562706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RFQ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8B06D6E8-FDEF-AE89-1FE8-0F9A4C018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22" y="2913061"/>
            <a:ext cx="1167029" cy="44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61F2373-5174-CBE8-373C-8813F46DADBD}"/>
              </a:ext>
            </a:extLst>
          </p:cNvPr>
          <p:cNvCxnSpPr>
            <a:cxnSpLocks/>
          </p:cNvCxnSpPr>
          <p:nvPr/>
        </p:nvCxnSpPr>
        <p:spPr>
          <a:xfrm flipH="1">
            <a:off x="1553994" y="3479840"/>
            <a:ext cx="343405" cy="587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5154FB9-7CA9-AB93-09DD-7D7D8A65AB6E}"/>
              </a:ext>
            </a:extLst>
          </p:cNvPr>
          <p:cNvGrpSpPr/>
          <p:nvPr/>
        </p:nvGrpSpPr>
        <p:grpSpPr>
          <a:xfrm>
            <a:off x="2588194" y="1520059"/>
            <a:ext cx="907332" cy="268135"/>
            <a:chOff x="1327642" y="1254729"/>
            <a:chExt cx="1099796" cy="325012"/>
          </a:xfrm>
        </p:grpSpPr>
        <p:pic>
          <p:nvPicPr>
            <p:cNvPr id="101" name="Picture 4" descr="Image result">
              <a:extLst>
                <a:ext uri="{FF2B5EF4-FFF2-40B4-BE49-F238E27FC236}">
                  <a16:creationId xmlns:a16="http://schemas.microsoft.com/office/drawing/2014/main" id="{7DE97635-88C9-76E4-3BEA-5EC673E5F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642" y="1254729"/>
              <a:ext cx="493776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Image result">
              <a:extLst>
                <a:ext uri="{FF2B5EF4-FFF2-40B4-BE49-F238E27FC236}">
                  <a16:creationId xmlns:a16="http://schemas.microsoft.com/office/drawing/2014/main" id="{AEE8389E-E026-D425-7391-E277FC139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654" y="1270931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71A93F7-720B-BEE7-96C0-ECF09478950B}"/>
              </a:ext>
            </a:extLst>
          </p:cNvPr>
          <p:cNvGrpSpPr/>
          <p:nvPr/>
        </p:nvGrpSpPr>
        <p:grpSpPr>
          <a:xfrm>
            <a:off x="4006624" y="1114715"/>
            <a:ext cx="845776" cy="533165"/>
            <a:chOff x="5774052" y="1457548"/>
            <a:chExt cx="1025183" cy="646260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48BB007-E77D-F4B0-624B-99C5EB52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4052" y="1770373"/>
              <a:ext cx="492481" cy="33343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pic>
          <p:nvPicPr>
            <p:cNvPr id="109" name="Picture 2" descr="Image result">
              <a:extLst>
                <a:ext uri="{FF2B5EF4-FFF2-40B4-BE49-F238E27FC236}">
                  <a16:creationId xmlns:a16="http://schemas.microsoft.com/office/drawing/2014/main" id="{36109FE3-190A-5895-3352-31A18A2AD7A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293" y="1457548"/>
              <a:ext cx="557784" cy="28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" descr="Image result">
              <a:extLst>
                <a:ext uri="{FF2B5EF4-FFF2-40B4-BE49-F238E27FC236}">
                  <a16:creationId xmlns:a16="http://schemas.microsoft.com/office/drawing/2014/main" id="{5EB87EE3-5B8E-64AA-101D-B476C06E7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046" y="1774584"/>
              <a:ext cx="480189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7843DAD-921D-3E60-4F7A-842020EAFA91}"/>
              </a:ext>
            </a:extLst>
          </p:cNvPr>
          <p:cNvGrpSpPr/>
          <p:nvPr/>
        </p:nvGrpSpPr>
        <p:grpSpPr>
          <a:xfrm>
            <a:off x="1409981" y="2040250"/>
            <a:ext cx="1039050" cy="888970"/>
            <a:chOff x="2769571" y="2288772"/>
            <a:chExt cx="1259455" cy="1077539"/>
          </a:xfrm>
        </p:grpSpPr>
        <p:pic>
          <p:nvPicPr>
            <p:cNvPr id="112" name="Picture 2" descr="Image result">
              <a:extLst>
                <a:ext uri="{FF2B5EF4-FFF2-40B4-BE49-F238E27FC236}">
                  <a16:creationId xmlns:a16="http://schemas.microsoft.com/office/drawing/2014/main" id="{73A08A66-D4EE-C097-DE96-9A0635706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628" y="2288772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A1D003E-B17A-BD2F-B956-EE9D6B4C6CF8}"/>
                </a:ext>
              </a:extLst>
            </p:cNvPr>
            <p:cNvSpPr txBox="1"/>
            <p:nvPr/>
          </p:nvSpPr>
          <p:spPr>
            <a:xfrm>
              <a:off x="2769571" y="2608061"/>
              <a:ext cx="1259455" cy="75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HWR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8 Cavities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D398868-0F1F-6D80-2D46-B657CF606FF7}"/>
              </a:ext>
            </a:extLst>
          </p:cNvPr>
          <p:cNvSpPr txBox="1"/>
          <p:nvPr/>
        </p:nvSpPr>
        <p:spPr>
          <a:xfrm>
            <a:off x="2414202" y="1817785"/>
            <a:ext cx="1247761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SSR1 X 2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16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325 MHz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7B270C4-9945-0CFC-3B25-7A80D04A62B7}"/>
              </a:ext>
            </a:extLst>
          </p:cNvPr>
          <p:cNvSpPr txBox="1"/>
          <p:nvPr/>
        </p:nvSpPr>
        <p:spPr>
          <a:xfrm>
            <a:off x="3872611" y="1671553"/>
            <a:ext cx="1247761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SSR2 X 7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35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325 MHz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1257B9A-556B-B327-9258-CF9F1D302839}"/>
              </a:ext>
            </a:extLst>
          </p:cNvPr>
          <p:cNvGrpSpPr/>
          <p:nvPr/>
        </p:nvGrpSpPr>
        <p:grpSpPr>
          <a:xfrm>
            <a:off x="7313629" y="473295"/>
            <a:ext cx="860719" cy="565507"/>
            <a:chOff x="9830205" y="192688"/>
            <a:chExt cx="1043296" cy="685463"/>
          </a:xfrm>
        </p:grpSpPr>
        <p:pic>
          <p:nvPicPr>
            <p:cNvPr id="117" name="Content Placeholder 7">
              <a:extLst>
                <a:ext uri="{FF2B5EF4-FFF2-40B4-BE49-F238E27FC236}">
                  <a16:creationId xmlns:a16="http://schemas.microsoft.com/office/drawing/2014/main" id="{05BFF6C5-B6DE-CB04-3657-2837C4B93AB8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59245" y="192688"/>
              <a:ext cx="585216" cy="292608"/>
            </a:xfrm>
            <a:prstGeom prst="rect">
              <a:avLst/>
            </a:prstGeom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28091B5-5465-C2E5-12E0-23386C76DCCB}"/>
                </a:ext>
              </a:extLst>
            </p:cNvPr>
            <p:cNvGrpSpPr/>
            <p:nvPr/>
          </p:nvGrpSpPr>
          <p:grpSpPr>
            <a:xfrm>
              <a:off x="9830205" y="585543"/>
              <a:ext cx="1043296" cy="292608"/>
              <a:chOff x="9830205" y="585543"/>
              <a:chExt cx="1043296" cy="292608"/>
            </a:xfrm>
          </p:grpSpPr>
          <p:pic>
            <p:nvPicPr>
              <p:cNvPr id="119" name="Picture 4" descr="Image result">
                <a:extLst>
                  <a:ext uri="{FF2B5EF4-FFF2-40B4-BE49-F238E27FC236}">
                    <a16:creationId xmlns:a16="http://schemas.microsoft.com/office/drawing/2014/main" id="{C68795EB-6F75-96FC-534A-50A521E9F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303" y="585543"/>
                <a:ext cx="437198" cy="292608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Image result">
                <a:extLst>
                  <a:ext uri="{FF2B5EF4-FFF2-40B4-BE49-F238E27FC236}">
                    <a16:creationId xmlns:a16="http://schemas.microsoft.com/office/drawing/2014/main" id="{FC0A8209-B3F4-2D89-CC0F-0D295D257F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0205" y="585543"/>
                <a:ext cx="557784" cy="29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3766487-BD5D-F29B-A9DE-67E5BC7226D2}"/>
              </a:ext>
            </a:extLst>
          </p:cNvPr>
          <p:cNvSpPr txBox="1"/>
          <p:nvPr/>
        </p:nvSpPr>
        <p:spPr>
          <a:xfrm>
            <a:off x="7207459" y="1090556"/>
            <a:ext cx="107305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Elliptical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HB650 X 4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24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650 MHz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995E6B5-ABD7-9E3A-FC16-69EA886431B3}"/>
              </a:ext>
            </a:extLst>
          </p:cNvPr>
          <p:cNvCxnSpPr>
            <a:cxnSpLocks/>
          </p:cNvCxnSpPr>
          <p:nvPr/>
        </p:nvCxnSpPr>
        <p:spPr>
          <a:xfrm flipH="1">
            <a:off x="5763375" y="2710122"/>
            <a:ext cx="307178" cy="51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3" name="Picture 122" descr="A picture containing toy&#10;&#10;Description automatically generated">
            <a:extLst>
              <a:ext uri="{FF2B5EF4-FFF2-40B4-BE49-F238E27FC236}">
                <a16:creationId xmlns:a16="http://schemas.microsoft.com/office/drawing/2014/main" id="{F5FFB304-3C8C-7890-112A-644869EB2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7148" y="2604923"/>
            <a:ext cx="1200139" cy="655919"/>
          </a:xfrm>
          <a:prstGeom prst="rect">
            <a:avLst/>
          </a:prstGeom>
        </p:spPr>
      </p:pic>
      <p:pic>
        <p:nvPicPr>
          <p:cNvPr id="124" name="Picture 123" descr="A close up of a device&#10;&#10;Description automatically generated">
            <a:extLst>
              <a:ext uri="{FF2B5EF4-FFF2-40B4-BE49-F238E27FC236}">
                <a16:creationId xmlns:a16="http://schemas.microsoft.com/office/drawing/2014/main" id="{36908041-16F1-B076-4A9E-4239EC81B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9907" y="2409677"/>
            <a:ext cx="1200139" cy="688486"/>
          </a:xfrm>
          <a:prstGeom prst="rect">
            <a:avLst/>
          </a:prstGeom>
        </p:spPr>
      </p:pic>
      <p:pic>
        <p:nvPicPr>
          <p:cNvPr id="125" name="Content Placeholder 7" descr="A picture containing toy, drawing, hydrant, engine&#10;&#10;Description automatically generated">
            <a:extLst>
              <a:ext uri="{FF2B5EF4-FFF2-40B4-BE49-F238E27FC236}">
                <a16:creationId xmlns:a16="http://schemas.microsoft.com/office/drawing/2014/main" id="{128DC919-572D-8011-BA08-8331BF4B0B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3380" y="1821799"/>
            <a:ext cx="1500681" cy="703209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94C9CB2-872A-7B30-92F6-AFE5A8329B6B}"/>
              </a:ext>
            </a:extLst>
          </p:cNvPr>
          <p:cNvGrpSpPr/>
          <p:nvPr/>
        </p:nvGrpSpPr>
        <p:grpSpPr>
          <a:xfrm>
            <a:off x="5493057" y="845756"/>
            <a:ext cx="1073060" cy="1364798"/>
            <a:chOff x="7608057" y="872035"/>
            <a:chExt cx="1300679" cy="165430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5E9EA22-8FF6-CF09-C8D0-50EBCF12D341}"/>
                </a:ext>
              </a:extLst>
            </p:cNvPr>
            <p:cNvGrpSpPr/>
            <p:nvPr/>
          </p:nvGrpSpPr>
          <p:grpSpPr>
            <a:xfrm>
              <a:off x="7773250" y="872035"/>
              <a:ext cx="1027283" cy="697083"/>
              <a:chOff x="4990042" y="911873"/>
              <a:chExt cx="1027283" cy="697083"/>
            </a:xfrm>
          </p:grpSpPr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53E69889-41E3-6A8D-96D8-03C059DC6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524844" y="911873"/>
                <a:ext cx="478534" cy="323893"/>
              </a:xfrm>
              <a:prstGeom prst="rect">
                <a:avLst/>
              </a:prstGeom>
              <a:effectLst/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3DA325B0-B636-AA27-BFD1-821CA6421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4844" y="1275521"/>
                <a:ext cx="492481" cy="333435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131" name="Picture 4" descr="Image result">
                <a:extLst>
                  <a:ext uri="{FF2B5EF4-FFF2-40B4-BE49-F238E27FC236}">
                    <a16:creationId xmlns:a16="http://schemas.microsoft.com/office/drawing/2014/main" id="{E7C5D233-6096-66F5-30D5-CCB7F8630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210" y="1275309"/>
                <a:ext cx="480189" cy="32501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Image result">
                <a:extLst>
                  <a:ext uri="{FF2B5EF4-FFF2-40B4-BE49-F238E27FC236}">
                    <a16:creationId xmlns:a16="http://schemas.microsoft.com/office/drawing/2014/main" id="{1676E5A6-5F80-3E8E-803C-36755EA91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042" y="927923"/>
                <a:ext cx="498737" cy="28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79447ED-4B82-6451-243D-49F502CB120B}"/>
                </a:ext>
              </a:extLst>
            </p:cNvPr>
            <p:cNvSpPr txBox="1"/>
            <p:nvPr/>
          </p:nvSpPr>
          <p:spPr>
            <a:xfrm>
              <a:off x="7608057" y="1552642"/>
              <a:ext cx="1300679" cy="973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Elliptical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LB650 X 9</a:t>
              </a:r>
              <a:endParaRPr lang="en-US" sz="1155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36 Cavities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650 MHz</a:t>
              </a:r>
              <a:endParaRPr lang="en-US" sz="132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09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PIP2</a:t>
            </a:r>
            <a:r>
              <a:rPr lang="en-US" dirty="0"/>
              <a:t> </a:t>
            </a:r>
            <a:r>
              <a:rPr lang="en-US" dirty="0" err="1"/>
              <a:t>LLRF</a:t>
            </a:r>
            <a:r>
              <a:rPr lang="en-US" dirty="0"/>
              <a:t>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6C5FB0-4B30-2A3D-AC00-E18794CE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44929"/>
              </p:ext>
            </p:extLst>
          </p:nvPr>
        </p:nvGraphicFramePr>
        <p:xfrm>
          <a:off x="594635" y="2519348"/>
          <a:ext cx="7896227" cy="1403352"/>
        </p:xfrm>
        <a:graphic>
          <a:graphicData uri="http://schemas.openxmlformats.org/drawingml/2006/table">
            <a:tbl>
              <a:tblPr firstRow="1" firstCol="1" bandRow="1"/>
              <a:tblGrid>
                <a:gridCol w="768659">
                  <a:extLst>
                    <a:ext uri="{9D8B030D-6E8A-4147-A177-3AD203B41FA5}">
                      <a16:colId xmlns:a16="http://schemas.microsoft.com/office/drawing/2014/main" val="1613558088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132983456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1119893360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820182235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351070833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611433178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1774338626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2551171741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1571076576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2356221212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2085505061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170729743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val="38364594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 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3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RFQ,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HWR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SSR1-1,2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LB650-4,5,6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LB650-7,8,9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cavities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38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Freq (MHz)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05841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8574019-3738-5040-7500-6F70ECA8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16" y="1073772"/>
            <a:ext cx="5364945" cy="1341236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EE4B304A-238F-A1E9-9F98-21E538CF77B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422874" y="4004896"/>
            <a:ext cx="2777934" cy="1550733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DF63C781-1A44-9D88-53E2-481B17124E06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6420348" y="4004894"/>
            <a:ext cx="2723652" cy="155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D18426-94B9-E597-B6E2-9CF69F1B6D78}"/>
              </a:ext>
            </a:extLst>
          </p:cNvPr>
          <p:cNvSpPr txBox="1"/>
          <p:nvPr/>
        </p:nvSpPr>
        <p:spPr>
          <a:xfrm>
            <a:off x="1705479" y="5515728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S3 – SSR1-1,SSR1-2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CCA88-09F4-033E-DE22-DF4A599CB998}"/>
              </a:ext>
            </a:extLst>
          </p:cNvPr>
          <p:cNvSpPr txBox="1"/>
          <p:nvPr/>
        </p:nvSpPr>
        <p:spPr>
          <a:xfrm>
            <a:off x="6693346" y="5423394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S4-S11 – SSR2 (7),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LB650 (9), HB650 (4)</a:t>
            </a:r>
          </a:p>
        </p:txBody>
      </p:sp>
    </p:spTree>
    <p:extLst>
      <p:ext uri="{BB962C8B-B14F-4D97-AF65-F5344CB8AC3E}">
        <p14:creationId xmlns:p14="http://schemas.microsoft.com/office/powerpoint/2010/main" val="47628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Systems Diagram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DB3847-FBB0-AB4E-B180-A3D85E62E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0027" y="1042988"/>
            <a:ext cx="7509659" cy="49879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38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Cavity </a:t>
            </a:r>
            <a:r>
              <a:rPr lang="en-US" dirty="0" err="1"/>
              <a:t>LLRF</a:t>
            </a:r>
            <a:r>
              <a:rPr lang="en-US" dirty="0"/>
              <a:t> Rack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921E8C-4C43-46C3-5DA2-2819401C5117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 bwMode="auto">
          <a:xfrm>
            <a:off x="1172826" y="1183403"/>
            <a:ext cx="2585992" cy="44911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1ED43-B40C-279E-120B-7A14BADBC6FD}"/>
              </a:ext>
            </a:extLst>
          </p:cNvPr>
          <p:cNvSpPr txBox="1"/>
          <p:nvPr/>
        </p:nvSpPr>
        <p:spPr>
          <a:xfrm>
            <a:off x="3920743" y="1057859"/>
            <a:ext cx="5061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4 Cavity modular architecture aligns well with 4 cavity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RFPI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RFPI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Permit gates the RF signal out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   of the upconverter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RF turnoff response time &lt; 70 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LLRF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controller will send gradient, forward and reflected power data to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RFPI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over a fiber link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BB3D-5B02-CDE3-9A7F-4D8A8FDB90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92826" y="3776696"/>
            <a:ext cx="3117166" cy="23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0DFC-6CBD-744C-A884-46B0CC99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Prototype Tested at </a:t>
            </a:r>
            <a:r>
              <a:rPr lang="en-US" dirty="0" err="1"/>
              <a:t>CMTF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BEBB-437F-1245-9620-8D69222E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86275-178B-FF3E-2F96-3144ADB45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</a:t>
            </a:r>
            <a:r>
              <a:rPr lang="en-US" dirty="0" err="1"/>
              <a:t>RFPI</a:t>
            </a:r>
            <a:r>
              <a:rPr lang="en-US" dirty="0"/>
              <a:t> FDR        P. Varghese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5CF2AD-C4C3-7F51-777F-0B22CC225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6/14/24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2DF491-93B6-ACA7-29D3-5841E3D91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31" y="4165810"/>
            <a:ext cx="2874137" cy="2105312"/>
          </a:xfrm>
          <a:prstGeom prst="rect">
            <a:avLst/>
          </a:prstGeom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00FE3960-87CF-469B-40A5-2DEBFCF70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20658" r="6765" b="19249"/>
          <a:stretch/>
        </p:blipFill>
        <p:spPr bwMode="auto">
          <a:xfrm>
            <a:off x="3600902" y="4153232"/>
            <a:ext cx="2171240" cy="20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preview">
            <a:extLst>
              <a:ext uri="{FF2B5EF4-FFF2-40B4-BE49-F238E27FC236}">
                <a16:creationId xmlns:a16="http://schemas.microsoft.com/office/drawing/2014/main" id="{D495DB4C-7F05-132D-2E07-096D50DE1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 b="19082"/>
          <a:stretch/>
        </p:blipFill>
        <p:spPr bwMode="auto">
          <a:xfrm>
            <a:off x="6365582" y="4153232"/>
            <a:ext cx="2178335" cy="20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B5C1B4-AFD1-938D-F6ED-9A83E2A1E84E}"/>
              </a:ext>
            </a:extLst>
          </p:cNvPr>
          <p:cNvSpPr txBox="1"/>
          <p:nvPr/>
        </p:nvSpPr>
        <p:spPr>
          <a:xfrm>
            <a:off x="485745" y="876941"/>
            <a:ext cx="7686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Following the PDR in December 2022, a prototype system was installed in May 2023 and tested with </a:t>
            </a:r>
            <a:r>
              <a:rPr lang="en-US" sz="2000" dirty="0" err="1"/>
              <a:t>pHB650</a:t>
            </a:r>
            <a:r>
              <a:rPr lang="en-US" sz="2000" dirty="0"/>
              <a:t>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EPICS user interface was integrated into the cryomodule EPICS GUI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one channel </a:t>
            </a:r>
            <a:r>
              <a:rPr lang="en-US" sz="2000" dirty="0" err="1"/>
              <a:t>RFPI</a:t>
            </a:r>
            <a:r>
              <a:rPr lang="en-US" sz="2000" dirty="0"/>
              <a:t> system performed well in the testing and has been used as the default system since last summer.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4-cavity final prototype is installed and undergoing testing at </a:t>
            </a:r>
            <a:r>
              <a:rPr lang="en-US" sz="2000" dirty="0" err="1"/>
              <a:t>CMTF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302179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A3A851AF9264BAFF3C7564CCFBBF0" ma:contentTypeVersion="2" ma:contentTypeDescription="Create a new document." ma:contentTypeScope="" ma:versionID="2d581642f9b860705cb79a248bcc6d5f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0160160ec2dd3b9a8fcfc790e706d73b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7544a-4fdc-43d0-a9af-82cf53222c38">
      <UserInfo>
        <DisplayName>Maurice Ball</DisplayName>
        <AccountId>1147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E886E3-9A88-4780-9FED-690F5CFB0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BB1A8-BC17-4E03-9BA1-E7632A8A828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bd67544a-4fdc-43d0-a9af-82cf53222c38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c9f3ab6-242c-461d-a351-c910a751d111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51486</TotalTime>
  <Words>610</Words>
  <Application>Microsoft Office PowerPoint</Application>
  <PresentationFormat>On-screen Show (4:3)</PresentationFormat>
  <Paragraphs>167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Helvetica</vt:lpstr>
      <vt:lpstr>Helvetica </vt:lpstr>
      <vt:lpstr>Helvetica Neue</vt:lpstr>
      <vt:lpstr>Fermilab_PPT_090815</vt:lpstr>
      <vt:lpstr>Custom Design</vt:lpstr>
      <vt:lpstr>PowerPoint Presentation</vt:lpstr>
      <vt:lpstr>About Me:</vt:lpstr>
      <vt:lpstr>PowerPoint Presentation</vt:lpstr>
      <vt:lpstr>PIP-II LLRF Collaborations</vt:lpstr>
      <vt:lpstr>PIP-II Superconducting RF CW Linac</vt:lpstr>
      <vt:lpstr>PIP2 LLRF Systems</vt:lpstr>
      <vt:lpstr>LLRF Systems Diagram</vt:lpstr>
      <vt:lpstr>Four Cavity LLRF Rack</vt:lpstr>
      <vt:lpstr>Initial Prototype Tested at CMTF</vt:lpstr>
      <vt:lpstr>EPICS User Interface (POC)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Philip Varghese</cp:lastModifiedBy>
  <cp:revision>81</cp:revision>
  <cp:lastPrinted>2014-01-20T19:40:21Z</cp:lastPrinted>
  <dcterms:created xsi:type="dcterms:W3CDTF">2019-12-16T19:54:36Z</dcterms:created>
  <dcterms:modified xsi:type="dcterms:W3CDTF">2024-06-14T04:40:15Z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0x010100169A3A851AF9264BAFF3C7564CCFBBF0</vt:lpwstr>
  </property>
</Properties>
</file>