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Lst>
  <p:notesMasterIdLst>
    <p:notesMasterId r:id="rId18"/>
  </p:notesMasterIdLst>
  <p:handoutMasterIdLst>
    <p:handoutMasterId r:id="rId19"/>
  </p:handoutMasterIdLst>
  <p:sldIdLst>
    <p:sldId id="313" r:id="rId6"/>
    <p:sldId id="295" r:id="rId7"/>
    <p:sldId id="314" r:id="rId8"/>
    <p:sldId id="296" r:id="rId9"/>
    <p:sldId id="304" r:id="rId10"/>
    <p:sldId id="299" r:id="rId11"/>
    <p:sldId id="312" r:id="rId12"/>
    <p:sldId id="302" r:id="rId13"/>
    <p:sldId id="298" r:id="rId14"/>
    <p:sldId id="307" r:id="rId15"/>
    <p:sldId id="311" r:id="rId16"/>
    <p:sldId id="300" r:id="rId17"/>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A7A8AA"/>
    <a:srgbClr val="004C97"/>
    <a:srgbClr val="50504E"/>
    <a:srgbClr val="4E4E4E"/>
    <a:srgbClr val="404040"/>
    <a:srgbClr val="63666A"/>
    <a:srgbClr val="99D6E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6B6240-5181-48B8-ABD9-A263AA9D7155}" v="58" dt="2024-06-14T08:08:49.615"/>
    <p1510:client id="{ADDBEC07-549A-4E99-B4A4-4E76558F4A40}" v="14" dt="2024-06-14T11:40:02.77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17" autoAdjust="0"/>
    <p:restoredTop sz="94660"/>
  </p:normalViewPr>
  <p:slideViewPr>
    <p:cSldViewPr snapToGrid="0" snapToObjects="1" showGuides="1">
      <p:cViewPr varScale="1">
        <p:scale>
          <a:sx n="75" d="100"/>
          <a:sy n="75" d="100"/>
        </p:scale>
        <p:origin x="1128" y="66"/>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ral H. Patel" userId="aed4aa37-7423-4b56-9596-066f783aa839" providerId="ADAL" clId="{ADDBEC07-549A-4E99-B4A4-4E76558F4A40}"/>
    <pc:docChg chg="undo redo custSel addSld delSld modSld sldOrd">
      <pc:chgData name="Niral H. Patel" userId="aed4aa37-7423-4b56-9596-066f783aa839" providerId="ADAL" clId="{ADDBEC07-549A-4E99-B4A4-4E76558F4A40}" dt="2024-06-14T11:40:36.544" v="310" actId="5793"/>
      <pc:docMkLst>
        <pc:docMk/>
      </pc:docMkLst>
      <pc:sldChg chg="modSp">
        <pc:chgData name="Niral H. Patel" userId="aed4aa37-7423-4b56-9596-066f783aa839" providerId="ADAL" clId="{ADDBEC07-549A-4E99-B4A4-4E76558F4A40}" dt="2024-06-14T11:29:30.383" v="10"/>
        <pc:sldMkLst>
          <pc:docMk/>
          <pc:sldMk cId="1223862178" sldId="296"/>
        </pc:sldMkLst>
        <pc:spChg chg="mod">
          <ac:chgData name="Niral H. Patel" userId="aed4aa37-7423-4b56-9596-066f783aa839" providerId="ADAL" clId="{ADDBEC07-549A-4E99-B4A4-4E76558F4A40}" dt="2024-06-14T11:29:30.383" v="10"/>
          <ac:spMkLst>
            <pc:docMk/>
            <pc:sldMk cId="1223862178" sldId="296"/>
            <ac:spMk id="2" creationId="{00000000-0000-0000-0000-000000000000}"/>
          </ac:spMkLst>
        </pc:spChg>
      </pc:sldChg>
      <pc:sldChg chg="modSp">
        <pc:chgData name="Niral H. Patel" userId="aed4aa37-7423-4b56-9596-066f783aa839" providerId="ADAL" clId="{ADDBEC07-549A-4E99-B4A4-4E76558F4A40}" dt="2024-06-14T11:38:33.525" v="287" actId="20577"/>
        <pc:sldMkLst>
          <pc:docMk/>
          <pc:sldMk cId="873781343" sldId="299"/>
        </pc:sldMkLst>
        <pc:spChg chg="mod">
          <ac:chgData name="Niral H. Patel" userId="aed4aa37-7423-4b56-9596-066f783aa839" providerId="ADAL" clId="{ADDBEC07-549A-4E99-B4A4-4E76558F4A40}" dt="2024-06-14T11:38:33.525" v="287" actId="20577"/>
          <ac:spMkLst>
            <pc:docMk/>
            <pc:sldMk cId="873781343" sldId="299"/>
            <ac:spMk id="74" creationId="{53273A6B-92A7-4C00-AC9F-30C67D4F400A}"/>
          </ac:spMkLst>
        </pc:spChg>
      </pc:sldChg>
      <pc:sldChg chg="modSp add">
        <pc:chgData name="Niral H. Patel" userId="aed4aa37-7423-4b56-9596-066f783aa839" providerId="ADAL" clId="{ADDBEC07-549A-4E99-B4A4-4E76558F4A40}" dt="2024-06-14T11:37:54.701" v="271" actId="20577"/>
        <pc:sldMkLst>
          <pc:docMk/>
          <pc:sldMk cId="3223207626" sldId="304"/>
        </pc:sldMkLst>
        <pc:spChg chg="mod">
          <ac:chgData name="Niral H. Patel" userId="aed4aa37-7423-4b56-9596-066f783aa839" providerId="ADAL" clId="{ADDBEC07-549A-4E99-B4A4-4E76558F4A40}" dt="2024-06-14T11:37:54.701" v="271" actId="20577"/>
          <ac:spMkLst>
            <pc:docMk/>
            <pc:sldMk cId="3223207626" sldId="304"/>
            <ac:spMk id="2" creationId="{2C6F264B-BE3A-474D-90EA-51BF95E8A439}"/>
          </ac:spMkLst>
        </pc:spChg>
      </pc:sldChg>
      <pc:sldChg chg="add ord">
        <pc:chgData name="Niral H. Patel" userId="aed4aa37-7423-4b56-9596-066f783aa839" providerId="ADAL" clId="{ADDBEC07-549A-4E99-B4A4-4E76558F4A40}" dt="2024-06-14T11:28:17.951" v="7"/>
        <pc:sldMkLst>
          <pc:docMk/>
          <pc:sldMk cId="156356258" sldId="307"/>
        </pc:sldMkLst>
      </pc:sldChg>
      <pc:sldChg chg="add ord">
        <pc:chgData name="Niral H. Patel" userId="aed4aa37-7423-4b56-9596-066f783aa839" providerId="ADAL" clId="{ADDBEC07-549A-4E99-B4A4-4E76558F4A40}" dt="2024-06-14T11:28:17.951" v="7"/>
        <pc:sldMkLst>
          <pc:docMk/>
          <pc:sldMk cId="3611725910" sldId="311"/>
        </pc:sldMkLst>
      </pc:sldChg>
      <pc:sldChg chg="addSp delSp modSp">
        <pc:chgData name="Niral H. Patel" userId="aed4aa37-7423-4b56-9596-066f783aa839" providerId="ADAL" clId="{ADDBEC07-549A-4E99-B4A4-4E76558F4A40}" dt="2024-06-14T11:40:36.544" v="310" actId="5793"/>
        <pc:sldMkLst>
          <pc:docMk/>
          <pc:sldMk cId="4181600314" sldId="312"/>
        </pc:sldMkLst>
        <pc:spChg chg="mod">
          <ac:chgData name="Niral H. Patel" userId="aed4aa37-7423-4b56-9596-066f783aa839" providerId="ADAL" clId="{ADDBEC07-549A-4E99-B4A4-4E76558F4A40}" dt="2024-06-14T11:40:36.544" v="310" actId="5793"/>
          <ac:spMkLst>
            <pc:docMk/>
            <pc:sldMk cId="4181600314" sldId="312"/>
            <ac:spMk id="15" creationId="{88331432-2A5D-4814-97AA-D1F7FE2F38CD}"/>
          </ac:spMkLst>
        </pc:spChg>
        <pc:graphicFrameChg chg="add del modGraphic">
          <ac:chgData name="Niral H. Patel" userId="aed4aa37-7423-4b56-9596-066f783aa839" providerId="ADAL" clId="{ADDBEC07-549A-4E99-B4A4-4E76558F4A40}" dt="2024-06-14T11:39:57.542" v="292" actId="478"/>
          <ac:graphicFrameMkLst>
            <pc:docMk/>
            <pc:sldMk cId="4181600314" sldId="312"/>
            <ac:graphicFrameMk id="2" creationId="{1EA2B2E9-1C4A-402F-9987-710A98918013}"/>
          </ac:graphicFrameMkLst>
        </pc:graphicFrameChg>
        <pc:picChg chg="add mod">
          <ac:chgData name="Niral H. Patel" userId="aed4aa37-7423-4b56-9596-066f783aa839" providerId="ADAL" clId="{ADDBEC07-549A-4E99-B4A4-4E76558F4A40}" dt="2024-06-14T11:40:21.255" v="307" actId="1038"/>
          <ac:picMkLst>
            <pc:docMk/>
            <pc:sldMk cId="4181600314" sldId="312"/>
            <ac:picMk id="7" creationId="{01000D4E-2112-44D2-A314-6A04F94A6AC4}"/>
          </ac:picMkLst>
        </pc:picChg>
        <pc:picChg chg="del">
          <ac:chgData name="Niral H. Patel" userId="aed4aa37-7423-4b56-9596-066f783aa839" providerId="ADAL" clId="{ADDBEC07-549A-4E99-B4A4-4E76558F4A40}" dt="2024-06-14T11:39:52.830" v="289" actId="478"/>
          <ac:picMkLst>
            <pc:docMk/>
            <pc:sldMk cId="4181600314" sldId="312"/>
            <ac:picMk id="10" creationId="{859614E2-D61B-4835-AB7F-F5B3A6AC2174}"/>
          </ac:picMkLst>
        </pc:picChg>
      </pc:sldChg>
      <pc:sldChg chg="ord">
        <pc:chgData name="Niral H. Patel" userId="aed4aa37-7423-4b56-9596-066f783aa839" providerId="ADAL" clId="{ADDBEC07-549A-4E99-B4A4-4E76558F4A40}" dt="2024-06-14T11:28:53.827" v="8"/>
        <pc:sldMkLst>
          <pc:docMk/>
          <pc:sldMk cId="2548035422" sldId="314"/>
        </pc:sldMkLst>
      </pc:sldChg>
      <pc:sldChg chg="add del">
        <pc:chgData name="Niral H. Patel" userId="aed4aa37-7423-4b56-9596-066f783aa839" providerId="ADAL" clId="{ADDBEC07-549A-4E99-B4A4-4E76558F4A40}" dt="2024-06-14T11:28:00.395" v="3" actId="2696"/>
        <pc:sldMkLst>
          <pc:docMk/>
          <pc:sldMk cId="194563617" sldId="315"/>
        </pc:sldMkLst>
      </pc:sldChg>
      <pc:sldChg chg="add del">
        <pc:chgData name="Niral H. Patel" userId="aed4aa37-7423-4b56-9596-066f783aa839" providerId="ADAL" clId="{ADDBEC07-549A-4E99-B4A4-4E76558F4A40}" dt="2024-06-14T11:28:05.803" v="5" actId="2696"/>
        <pc:sldMkLst>
          <pc:docMk/>
          <pc:sldMk cId="3813863405" sldId="31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6/14/2024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6/14/2024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10" name="Text Placeholder 23">
            <a:extLst>
              <a:ext uri="{FF2B5EF4-FFF2-40B4-BE49-F238E27FC236}">
                <a16:creationId xmlns:a16="http://schemas.microsoft.com/office/drawing/2014/main" id="{951E3324-B190-3841-A93F-DE47A042CC38}"/>
              </a:ext>
            </a:extLst>
          </p:cNvPr>
          <p:cNvSpPr>
            <a:spLocks noGrp="1"/>
          </p:cNvSpPr>
          <p:nvPr>
            <p:ph type="body" sz="quarter" idx="10" hasCustomPrompt="1"/>
          </p:nvPr>
        </p:nvSpPr>
        <p:spPr>
          <a:xfrm>
            <a:off x="341925" y="5013473"/>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dirty="0"/>
              <a:t>Speaker Name [20pt Reg]</a:t>
            </a:r>
          </a:p>
          <a:p>
            <a:r>
              <a:rPr lang="en-US" dirty="0"/>
              <a:t>PIP-II DOE IPR CD-2/3a Review</a:t>
            </a:r>
          </a:p>
          <a:p>
            <a:r>
              <a:rPr lang="en-US" dirty="0"/>
              <a:t>28 - 30 January 2020</a:t>
            </a:r>
          </a:p>
        </p:txBody>
      </p:sp>
      <p:sp>
        <p:nvSpPr>
          <p:cNvPr id="15" name="Rectangle 14">
            <a:extLst>
              <a:ext uri="{FF2B5EF4-FFF2-40B4-BE49-F238E27FC236}">
                <a16:creationId xmlns:a16="http://schemas.microsoft.com/office/drawing/2014/main" id="{300B77DE-EA49-F14C-BB2B-DB97C27A998D}"/>
              </a:ext>
            </a:extLst>
          </p:cNvPr>
          <p:cNvSpPr/>
          <p:nvPr userDrawn="1"/>
        </p:nvSpPr>
        <p:spPr>
          <a:xfrm>
            <a:off x="-17762" y="-53011"/>
            <a:ext cx="9161762" cy="923441"/>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descr="FermiLogoBar_DOE_KO_horiz.eps">
            <a:extLst>
              <a:ext uri="{FF2B5EF4-FFF2-40B4-BE49-F238E27FC236}">
                <a16:creationId xmlns:a16="http://schemas.microsoft.com/office/drawing/2014/main" id="{9EED839A-F47A-5140-81A9-35BAE477BA3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18" name="Picture 17">
            <a:extLst>
              <a:ext uri="{FF2B5EF4-FFF2-40B4-BE49-F238E27FC236}">
                <a16:creationId xmlns:a16="http://schemas.microsoft.com/office/drawing/2014/main" id="{F99CDA1F-7AE3-9F4B-933F-1FAC95639D53}"/>
              </a:ext>
            </a:extLst>
          </p:cNvPr>
          <p:cNvPicPr>
            <a:picLocks noChangeAspect="1"/>
          </p:cNvPicPr>
          <p:nvPr userDrawn="1"/>
        </p:nvPicPr>
        <p:blipFill>
          <a:blip r:embed="rId3"/>
          <a:stretch>
            <a:fillRect/>
          </a:stretch>
        </p:blipFill>
        <p:spPr>
          <a:xfrm>
            <a:off x="-15188" y="870431"/>
            <a:ext cx="9159188" cy="2875985"/>
          </a:xfrm>
          <a:prstGeom prst="rect">
            <a:avLst/>
          </a:prstGeom>
        </p:spPr>
      </p:pic>
      <p:pic>
        <p:nvPicPr>
          <p:cNvPr id="19" name="Picture 18">
            <a:extLst>
              <a:ext uri="{FF2B5EF4-FFF2-40B4-BE49-F238E27FC236}">
                <a16:creationId xmlns:a16="http://schemas.microsoft.com/office/drawing/2014/main" id="{6DD13327-9754-6041-8DD1-933219419DF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 y="898427"/>
            <a:ext cx="9144001" cy="2867342"/>
          </a:xfrm>
          <a:prstGeom prst="rect">
            <a:avLst/>
          </a:prstGeom>
        </p:spPr>
      </p:pic>
      <p:sp>
        <p:nvSpPr>
          <p:cNvPr id="20" name="TextBox 19">
            <a:extLst>
              <a:ext uri="{FF2B5EF4-FFF2-40B4-BE49-F238E27FC236}">
                <a16:creationId xmlns:a16="http://schemas.microsoft.com/office/drawing/2014/main" id="{9ED24C11-61C8-6848-BA1F-F5B3A43D4B6B}"/>
              </a:ext>
            </a:extLst>
          </p:cNvPr>
          <p:cNvSpPr txBox="1"/>
          <p:nvPr userDrawn="1"/>
        </p:nvSpPr>
        <p:spPr>
          <a:xfrm>
            <a:off x="5741424" y="4819165"/>
            <a:ext cx="3616036" cy="1723549"/>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A Partnership of: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US/DOE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UK/UKRI-STFC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 CNRS/IN2P3</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Poland/WUST </a:t>
            </a:r>
            <a:endParaRPr lang="en-US" sz="1600" kern="1200" baseline="0" dirty="0">
              <a:solidFill>
                <a:schemeClr val="tx1"/>
              </a:solidFill>
              <a:latin typeface="Helvetica"/>
              <a:cs typeface="Helvetica"/>
            </a:endParaRPr>
          </a:p>
        </p:txBody>
      </p:sp>
      <p:pic>
        <p:nvPicPr>
          <p:cNvPr id="21" name="Picture 20">
            <a:extLst>
              <a:ext uri="{FF2B5EF4-FFF2-40B4-BE49-F238E27FC236}">
                <a16:creationId xmlns:a16="http://schemas.microsoft.com/office/drawing/2014/main" id="{CA2A345B-7BEB-994E-9D51-8C4EB6EEF7F2}"/>
              </a:ext>
            </a:extLst>
          </p:cNvPr>
          <p:cNvPicPr>
            <a:picLocks/>
          </p:cNvPicPr>
          <p:nvPr userDrawn="1"/>
        </p:nvPicPr>
        <p:blipFill>
          <a:blip r:embed="rId5"/>
          <a:stretch>
            <a:fillRect/>
          </a:stretch>
        </p:blipFill>
        <p:spPr>
          <a:xfrm>
            <a:off x="8582784" y="6312189"/>
            <a:ext cx="338328" cy="210312"/>
          </a:xfrm>
          <a:prstGeom prst="rect">
            <a:avLst/>
          </a:prstGeom>
          <a:effectLst>
            <a:outerShdw blurRad="38100" dist="38100" dir="2700000" algn="tl" rotWithShape="0">
              <a:prstClr val="black">
                <a:alpha val="40000"/>
              </a:prstClr>
            </a:outerShdw>
          </a:effectLst>
        </p:spPr>
      </p:pic>
      <p:sp>
        <p:nvSpPr>
          <p:cNvPr id="22" name="Rectangle 21">
            <a:extLst>
              <a:ext uri="{FF2B5EF4-FFF2-40B4-BE49-F238E27FC236}">
                <a16:creationId xmlns:a16="http://schemas.microsoft.com/office/drawing/2014/main" id="{F3CAA6F3-FFCC-354A-A2C6-37D95284D01F}"/>
              </a:ext>
            </a:extLst>
          </p:cNvPr>
          <p:cNvSpPr/>
          <p:nvPr userDrawn="1"/>
        </p:nvSpPr>
        <p:spPr>
          <a:xfrm>
            <a:off x="8576931" y="5559009"/>
            <a:ext cx="320040" cy="210312"/>
          </a:xfrm>
          <a:prstGeom prst="rect">
            <a:avLst/>
          </a:prstGeom>
          <a:blipFill>
            <a:blip r:embed="rId6">
              <a:extLst>
                <a:ext uri="{96DAC541-7B7A-43D3-8B79-37D633B846F1}">
                  <asvg:svgBlip xmlns:asvg="http://schemas.microsoft.com/office/drawing/2016/SVG/main" r:embed="rId7"/>
                </a:ext>
              </a:extLst>
            </a:blip>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87756E5-C406-2642-B9BD-638816F9F528}"/>
              </a:ext>
            </a:extLst>
          </p:cNvPr>
          <p:cNvSpPr/>
          <p:nvPr userDrawn="1"/>
        </p:nvSpPr>
        <p:spPr>
          <a:xfrm>
            <a:off x="8576929" y="5300598"/>
            <a:ext cx="320040" cy="210312"/>
          </a:xfrm>
          <a:prstGeom prst="rect">
            <a:avLst/>
          </a:prstGeom>
          <a:blipFill>
            <a:blip r:embed="rId8" cstate="screen">
              <a:extLst>
                <a:ext uri="{28A0092B-C50C-407E-A947-70E740481C1C}">
                  <a14:useLocalDpi xmlns:a14="http://schemas.microsoft.com/office/drawing/2010/main"/>
                </a:ext>
              </a:extLst>
            </a:blip>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9B460601-041F-2C4B-BAA3-3C443534ECE4}"/>
              </a:ext>
            </a:extLst>
          </p:cNvPr>
          <p:cNvPicPr>
            <a:picLocks/>
          </p:cNvPicPr>
          <p:nvPr userDrawn="1"/>
        </p:nvPicPr>
        <p:blipFill>
          <a:blip r:embed="rId9"/>
          <a:stretch>
            <a:fillRect/>
          </a:stretch>
        </p:blipFill>
        <p:spPr>
          <a:xfrm>
            <a:off x="8576325" y="5062166"/>
            <a:ext cx="402336" cy="210312"/>
          </a:xfrm>
          <a:prstGeom prst="rect">
            <a:avLst/>
          </a:prstGeom>
          <a:blipFill>
            <a:blip r:embed="rId8" cstate="screen">
              <a:extLst>
                <a:ext uri="{28A0092B-C50C-407E-A947-70E740481C1C}">
                  <a14:useLocalDpi xmlns:a14="http://schemas.microsoft.com/office/drawing/2010/main"/>
                </a:ext>
              </a:extLst>
            </a:blip>
            <a:stretch>
              <a:fillRect/>
            </a:stretch>
          </a:blipFill>
          <a:effectLst>
            <a:outerShdw blurRad="38100" dist="38100" dir="2700000" algn="tl" rotWithShape="0">
              <a:prstClr val="black">
                <a:alpha val="40000"/>
              </a:prstClr>
            </a:outerShdw>
          </a:effectLst>
        </p:spPr>
      </p:pic>
      <p:sp>
        <p:nvSpPr>
          <p:cNvPr id="25" name="Rectangle 24">
            <a:extLst>
              <a:ext uri="{FF2B5EF4-FFF2-40B4-BE49-F238E27FC236}">
                <a16:creationId xmlns:a16="http://schemas.microsoft.com/office/drawing/2014/main" id="{51AAE328-C739-C849-85F1-5AA51655A279}"/>
              </a:ext>
            </a:extLst>
          </p:cNvPr>
          <p:cNvSpPr/>
          <p:nvPr userDrawn="1"/>
        </p:nvSpPr>
        <p:spPr>
          <a:xfrm>
            <a:off x="8576931" y="5813959"/>
            <a:ext cx="420624" cy="210312"/>
          </a:xfrm>
          <a:prstGeom prst="rect">
            <a:avLst/>
          </a:prstGeom>
          <a:blipFill>
            <a:blip r:embed="rId10"/>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44BEAD8-2DA1-1F49-9F03-59311903D998}"/>
              </a:ext>
            </a:extLst>
          </p:cNvPr>
          <p:cNvSpPr/>
          <p:nvPr userDrawn="1"/>
        </p:nvSpPr>
        <p:spPr>
          <a:xfrm>
            <a:off x="8582784" y="6071826"/>
            <a:ext cx="320040" cy="210312"/>
          </a:xfrm>
          <a:prstGeom prst="rect">
            <a:avLst/>
          </a:prstGeom>
          <a:blipFill>
            <a:blip r:embed="rId11"/>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7" name="Straight Connector 26">
            <a:extLst>
              <a:ext uri="{FF2B5EF4-FFF2-40B4-BE49-F238E27FC236}">
                <a16:creationId xmlns:a16="http://schemas.microsoft.com/office/drawing/2014/main" id="{D93A1C23-7746-B24F-B17F-6EE76878B4D6}"/>
              </a:ext>
            </a:extLst>
          </p:cNvPr>
          <p:cNvCxnSpPr>
            <a:cxnSpLocks/>
          </p:cNvCxnSpPr>
          <p:nvPr userDrawn="1"/>
        </p:nvCxnSpPr>
        <p:spPr>
          <a:xfrm>
            <a:off x="5841214" y="6634281"/>
            <a:ext cx="3003747"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28" name="Text Placeholder 24">
            <a:extLst>
              <a:ext uri="{FF2B5EF4-FFF2-40B4-BE49-F238E27FC236}">
                <a16:creationId xmlns:a16="http://schemas.microsoft.com/office/drawing/2014/main" id="{CE45FE05-EE3E-A447-A5C4-7D2E5F2B2110}"/>
              </a:ext>
            </a:extLst>
          </p:cNvPr>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dirty="0"/>
              <a:t>Click to edit Master text styles</a:t>
            </a:r>
          </a:p>
        </p:txBody>
      </p:sp>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1" name="Date Placeholder 3">
            <a:extLst>
              <a:ext uri="{FF2B5EF4-FFF2-40B4-BE49-F238E27FC236}">
                <a16:creationId xmlns:a16="http://schemas.microsoft.com/office/drawing/2014/main" id="{8DD1A452-4B3B-1245-BE47-0EA6AC6FF9CF}"/>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Sept, 9 2021</a:t>
            </a:r>
          </a:p>
        </p:txBody>
      </p:sp>
      <p:sp>
        <p:nvSpPr>
          <p:cNvPr id="13" name="Slide Number Placeholder 5">
            <a:extLst>
              <a:ext uri="{FF2B5EF4-FFF2-40B4-BE49-F238E27FC236}">
                <a16:creationId xmlns:a16="http://schemas.microsoft.com/office/drawing/2014/main" id="{CA627D44-EEC2-3341-A6F3-B343A5732495}"/>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a:extLst>
              <a:ext uri="{FF2B5EF4-FFF2-40B4-BE49-F238E27FC236}">
                <a16:creationId xmlns:a16="http://schemas.microsoft.com/office/drawing/2014/main" id="{C0FA1544-3923-294B-8A83-AC75048E30FE}"/>
              </a:ext>
            </a:extLst>
          </p:cNvPr>
          <p:cNvCxnSpPr>
            <a:cxnSpLocks/>
          </p:cNvCxnSpPr>
          <p:nvPr userDrawn="1"/>
        </p:nvCxnSpPr>
        <p:spPr>
          <a:xfrm>
            <a:off x="215900" y="6362733"/>
            <a:ext cx="8639584"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9" name="Footer Placeholder 4">
            <a:extLst>
              <a:ext uri="{FF2B5EF4-FFF2-40B4-BE49-F238E27FC236}">
                <a16:creationId xmlns:a16="http://schemas.microsoft.com/office/drawing/2014/main" id="{E39A3C7E-A5B8-4D43-BC94-380C999D23B4}"/>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b="1" dirty="0"/>
              <a:t>PIP-II RFPI FDR – RF Protection Interlocks, N. Patel</a:t>
            </a:r>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7" name="Slide Number Placeholder 5">
            <a:extLst>
              <a:ext uri="{FF2B5EF4-FFF2-40B4-BE49-F238E27FC236}">
                <a16:creationId xmlns:a16="http://schemas.microsoft.com/office/drawing/2014/main" id="{61233630-EF3A-E545-93A2-41968C7940E7}"/>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1" name="Date Placeholder 3">
            <a:extLst>
              <a:ext uri="{FF2B5EF4-FFF2-40B4-BE49-F238E27FC236}">
                <a16:creationId xmlns:a16="http://schemas.microsoft.com/office/drawing/2014/main" id="{EF5A54E9-8BE9-F94A-B437-602F77892814}"/>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Sept, 9 2021</a:t>
            </a:r>
          </a:p>
        </p:txBody>
      </p:sp>
      <p:sp>
        <p:nvSpPr>
          <p:cNvPr id="12" name="Footer Placeholder 4">
            <a:extLst>
              <a:ext uri="{FF2B5EF4-FFF2-40B4-BE49-F238E27FC236}">
                <a16:creationId xmlns:a16="http://schemas.microsoft.com/office/drawing/2014/main" id="{91D1E6B3-E651-1B4E-90E6-7962528A6D28}"/>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b="1" dirty="0"/>
              <a:t>PIP-II RFPI FDR – RF Protection Interlocks, N. Patel</a:t>
            </a:r>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1052AE6F-0F84-0842-9A05-5E4DCF0A94BA}"/>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Date Placeholder 3">
            <a:extLst>
              <a:ext uri="{FF2B5EF4-FFF2-40B4-BE49-F238E27FC236}">
                <a16:creationId xmlns:a16="http://schemas.microsoft.com/office/drawing/2014/main" id="{EB2FFE72-4366-0A47-A428-76AB88DA39E2}"/>
              </a:ext>
            </a:extLst>
          </p:cNvPr>
          <p:cNvSpPr>
            <a:spLocks noGrp="1"/>
          </p:cNvSpPr>
          <p:nvPr>
            <p:ph type="dt" sz="half" idx="16"/>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Sept, 9 2021</a:t>
            </a:r>
          </a:p>
        </p:txBody>
      </p:sp>
      <p:sp>
        <p:nvSpPr>
          <p:cNvPr id="15" name="Footer Placeholder 4">
            <a:extLst>
              <a:ext uri="{FF2B5EF4-FFF2-40B4-BE49-F238E27FC236}">
                <a16:creationId xmlns:a16="http://schemas.microsoft.com/office/drawing/2014/main" id="{8300EA00-6059-734A-BFC3-D7E252BB745F}"/>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b="1" dirty="0"/>
              <a:t>PIP-II RFPI FDR – RF Protection Interlocks, N. Patel</a:t>
            </a:r>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5" name="Slide Number Placeholder 5">
            <a:extLst>
              <a:ext uri="{FF2B5EF4-FFF2-40B4-BE49-F238E27FC236}">
                <a16:creationId xmlns:a16="http://schemas.microsoft.com/office/drawing/2014/main" id="{DB7AE8E3-FFAC-554D-9BF5-C7BE3A5F833B}"/>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9" name="Date Placeholder 3">
            <a:extLst>
              <a:ext uri="{FF2B5EF4-FFF2-40B4-BE49-F238E27FC236}">
                <a16:creationId xmlns:a16="http://schemas.microsoft.com/office/drawing/2014/main" id="{6CA80053-3E93-7443-983F-1086CE6A613C}"/>
              </a:ext>
            </a:extLst>
          </p:cNvPr>
          <p:cNvSpPr>
            <a:spLocks noGrp="1"/>
          </p:cNvSpPr>
          <p:nvPr>
            <p:ph type="dt" sz="half" idx="14"/>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Sept, 9 2021</a:t>
            </a:r>
          </a:p>
        </p:txBody>
      </p:sp>
      <p:sp>
        <p:nvSpPr>
          <p:cNvPr id="11" name="Footer Placeholder 4">
            <a:extLst>
              <a:ext uri="{FF2B5EF4-FFF2-40B4-BE49-F238E27FC236}">
                <a16:creationId xmlns:a16="http://schemas.microsoft.com/office/drawing/2014/main" id="{1A88FA0F-3B8C-C445-801D-5522022ADBBE}"/>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b="1" dirty="0"/>
              <a:t>PIP-II RFPI FDR – RF Protection Interlocks, N. Patel</a:t>
            </a:r>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sp>
        <p:nvSpPr>
          <p:cNvPr id="9" name="Slide Number Placeholder 5">
            <a:extLst>
              <a:ext uri="{FF2B5EF4-FFF2-40B4-BE49-F238E27FC236}">
                <a16:creationId xmlns:a16="http://schemas.microsoft.com/office/drawing/2014/main" id="{5DF89E77-0FAF-7041-A920-2EB3BC8D578D}"/>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1" name="Date Placeholder 3">
            <a:extLst>
              <a:ext uri="{FF2B5EF4-FFF2-40B4-BE49-F238E27FC236}">
                <a16:creationId xmlns:a16="http://schemas.microsoft.com/office/drawing/2014/main" id="{35582FC2-B5F3-884B-8F8D-4361CC07226D}"/>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Sept, 9 2021</a:t>
            </a:r>
          </a:p>
        </p:txBody>
      </p:sp>
      <p:sp>
        <p:nvSpPr>
          <p:cNvPr id="12" name="Footer Placeholder 4">
            <a:extLst>
              <a:ext uri="{FF2B5EF4-FFF2-40B4-BE49-F238E27FC236}">
                <a16:creationId xmlns:a16="http://schemas.microsoft.com/office/drawing/2014/main" id="{6EE42BCF-459B-4B48-8392-E58B19232B89}"/>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b="1" dirty="0"/>
              <a:t>PIP-II RFPI FDR – RF Protection Interlocks, N. Patel</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3" name="Slide Number Placeholder 5">
            <a:extLst>
              <a:ext uri="{FF2B5EF4-FFF2-40B4-BE49-F238E27FC236}">
                <a16:creationId xmlns:a16="http://schemas.microsoft.com/office/drawing/2014/main" id="{F7597DA8-0B10-2D45-9BF9-A9F440A21DB7}"/>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40" name="Date Placeholder 3">
            <a:extLst>
              <a:ext uri="{FF2B5EF4-FFF2-40B4-BE49-F238E27FC236}">
                <a16:creationId xmlns:a16="http://schemas.microsoft.com/office/drawing/2014/main" id="{FC5DBBCD-C0BA-5F4A-9E85-F2F3A51F557F}"/>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Sept, 9 2021</a:t>
            </a:r>
          </a:p>
        </p:txBody>
      </p:sp>
      <p:sp>
        <p:nvSpPr>
          <p:cNvPr id="41" name="Footer Placeholder 4">
            <a:extLst>
              <a:ext uri="{FF2B5EF4-FFF2-40B4-BE49-F238E27FC236}">
                <a16:creationId xmlns:a16="http://schemas.microsoft.com/office/drawing/2014/main" id="{4334F707-4874-B34C-B2E8-86763EB1E73E}"/>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b="1" dirty="0"/>
              <a:t>PIP-II RFPI FDR – RF Protection Interlocks, N. Patel</a:t>
            </a:r>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Sept, 9 2021</a:t>
            </a:r>
          </a:p>
        </p:txBody>
      </p:sp>
      <p:sp>
        <p:nvSpPr>
          <p:cNvPr id="15" name="Footer Placeholder 4"/>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b="1" dirty="0"/>
              <a:t>PIP-II RFPI FDR – RF Protection Interlocks, N. Patel</a:t>
            </a:r>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cxnSp>
        <p:nvCxnSpPr>
          <p:cNvPr id="11" name="Straight Connector 10">
            <a:extLst>
              <a:ext uri="{FF2B5EF4-FFF2-40B4-BE49-F238E27FC236}">
                <a16:creationId xmlns:a16="http://schemas.microsoft.com/office/drawing/2014/main" id="{8DFD0746-C59B-43C4-B997-8ADB24EAB444}"/>
              </a:ext>
            </a:extLst>
          </p:cNvPr>
          <p:cNvCxnSpPr>
            <a:cxnSpLocks/>
          </p:cNvCxnSpPr>
          <p:nvPr userDrawn="1"/>
        </p:nvCxnSpPr>
        <p:spPr>
          <a:xfrm>
            <a:off x="215900" y="6362733"/>
            <a:ext cx="8639584"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D8087225-E51D-429C-9F0A-B9A919BEAD38}"/>
              </a:ext>
            </a:extLst>
          </p:cNvPr>
          <p:cNvPicPr>
            <a:picLocks noChangeAspect="1"/>
          </p:cNvPicPr>
          <p:nvPr userDrawn="1"/>
        </p:nvPicPr>
        <p:blipFill>
          <a:blip r:embed="rId9"/>
          <a:stretch>
            <a:fillRect/>
          </a:stretch>
        </p:blipFill>
        <p:spPr>
          <a:xfrm>
            <a:off x="8087388" y="6422646"/>
            <a:ext cx="768096" cy="400417"/>
          </a:xfrm>
          <a:prstGeom prst="rect">
            <a:avLst/>
          </a:prstGeom>
        </p:spPr>
      </p:pic>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4">
            <a:extLst>
              <a:ext uri="{FF2B5EF4-FFF2-40B4-BE49-F238E27FC236}">
                <a16:creationId xmlns:a16="http://schemas.microsoft.com/office/drawing/2014/main" id="{A1EB35AA-ADA6-AE40-B284-41DA09DE90EB}"/>
              </a:ext>
            </a:extLst>
          </p:cNvPr>
          <p:cNvSpPr txBox="1">
            <a:spLocks/>
          </p:cNvSpPr>
          <p:nvPr/>
        </p:nvSpPr>
        <p:spPr>
          <a:xfrm>
            <a:off x="341924" y="3951841"/>
            <a:ext cx="8499232" cy="1003049"/>
          </a:xfrm>
          <a:prstGeom prst="rect">
            <a:avLst/>
          </a:prstGeom>
        </p:spPr>
        <p:txBody>
          <a:bodyPr vert="horz" wrap="square" lIns="0" tIns="45720" anchor="ctr" anchorCtr="0">
            <a:normAutofit/>
          </a:bodyPr>
          <a:lstStyle>
            <a:lvl1pPr marL="0" indent="0" algn="l" defTabSz="457200" rtl="0" eaLnBrk="1" fontAlgn="base" hangingPunct="1">
              <a:lnSpc>
                <a:spcPct val="100000"/>
              </a:lnSpc>
              <a:spcBef>
                <a:spcPts val="700"/>
              </a:spcBef>
              <a:spcAft>
                <a:spcPts val="0"/>
              </a:spcAft>
              <a:buFontTx/>
              <a:buNone/>
              <a:defRPr sz="3200" b="1" i="0" kern="1200">
                <a:solidFill>
                  <a:srgbClr val="004C97"/>
                </a:solidFill>
                <a:latin typeface="Helvetica"/>
                <a:ea typeface="Geneva" charset="0"/>
                <a:cs typeface="ＭＳ Ｐゴシック" charset="0"/>
              </a:defRPr>
            </a:lvl1pPr>
            <a:lvl2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2pPr>
            <a:lvl3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3pPr>
            <a:lvl4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4pPr>
            <a:lvl5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PIP-II RF Protection Interlocks (RFPI)</a:t>
            </a:r>
          </a:p>
        </p:txBody>
      </p:sp>
      <p:sp>
        <p:nvSpPr>
          <p:cNvPr id="5" name="Text Placeholder 23">
            <a:extLst>
              <a:ext uri="{FF2B5EF4-FFF2-40B4-BE49-F238E27FC236}">
                <a16:creationId xmlns:a16="http://schemas.microsoft.com/office/drawing/2014/main" id="{EC675E64-17BE-1748-8649-D90036B071A0}"/>
              </a:ext>
            </a:extLst>
          </p:cNvPr>
          <p:cNvSpPr>
            <a:spLocks noGrp="1"/>
          </p:cNvSpPr>
          <p:nvPr>
            <p:ph type="body" sz="quarter" idx="10" hasCustomPrompt="1"/>
          </p:nvPr>
        </p:nvSpPr>
        <p:spPr>
          <a:xfrm>
            <a:off x="341925" y="5013473"/>
            <a:ext cx="4687275"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dirty="0"/>
              <a:t>N. Patel</a:t>
            </a:r>
          </a:p>
          <a:p>
            <a:r>
              <a:rPr lang="en-US" dirty="0"/>
              <a:t>PIP-II RFPI Final Design Review</a:t>
            </a:r>
          </a:p>
          <a:p>
            <a:endParaRPr lang="en-US" dirty="0"/>
          </a:p>
          <a:p>
            <a:r>
              <a:rPr lang="en-US" dirty="0"/>
              <a:t>June 14, 2024</a:t>
            </a:r>
          </a:p>
        </p:txBody>
      </p:sp>
    </p:spTree>
    <p:extLst>
      <p:ext uri="{BB962C8B-B14F-4D97-AF65-F5344CB8AC3E}">
        <p14:creationId xmlns:p14="http://schemas.microsoft.com/office/powerpoint/2010/main" val="3027532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E9C76-E8E4-49ED-8A59-D82A59E30D5B}"/>
              </a:ext>
            </a:extLst>
          </p:cNvPr>
          <p:cNvSpPr>
            <a:spLocks noGrp="1"/>
          </p:cNvSpPr>
          <p:nvPr>
            <p:ph type="title"/>
          </p:nvPr>
        </p:nvSpPr>
        <p:spPr/>
        <p:txBody>
          <a:bodyPr/>
          <a:lstStyle/>
          <a:p>
            <a:r>
              <a:rPr lang="en-US" dirty="0"/>
              <a:t>Operation Requirements</a:t>
            </a:r>
          </a:p>
        </p:txBody>
      </p:sp>
      <p:sp>
        <p:nvSpPr>
          <p:cNvPr id="5" name="Slide Number Placeholder 4">
            <a:extLst>
              <a:ext uri="{FF2B5EF4-FFF2-40B4-BE49-F238E27FC236}">
                <a16:creationId xmlns:a16="http://schemas.microsoft.com/office/drawing/2014/main" id="{55FC7F9D-B324-47AF-B503-E6C3CC2B025B}"/>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pic>
        <p:nvPicPr>
          <p:cNvPr id="9" name="Content Placeholder 8">
            <a:extLst>
              <a:ext uri="{FF2B5EF4-FFF2-40B4-BE49-F238E27FC236}">
                <a16:creationId xmlns:a16="http://schemas.microsoft.com/office/drawing/2014/main" id="{45C9338D-FCE7-487C-BBD5-910E410662C1}"/>
              </a:ext>
            </a:extLst>
          </p:cNvPr>
          <p:cNvPicPr>
            <a:picLocks noGrp="1" noChangeAspect="1"/>
          </p:cNvPicPr>
          <p:nvPr>
            <p:ph idx="1"/>
          </p:nvPr>
        </p:nvPicPr>
        <p:blipFill>
          <a:blip r:embed="rId2"/>
          <a:stretch>
            <a:fillRect/>
          </a:stretch>
        </p:blipFill>
        <p:spPr>
          <a:xfrm>
            <a:off x="387601" y="971550"/>
            <a:ext cx="8354510" cy="5059363"/>
          </a:xfrm>
          <a:prstGeom prst="rect">
            <a:avLst/>
          </a:prstGeom>
        </p:spPr>
      </p:pic>
      <p:sp>
        <p:nvSpPr>
          <p:cNvPr id="10" name="Date Placeholder 3">
            <a:extLst>
              <a:ext uri="{FF2B5EF4-FFF2-40B4-BE49-F238E27FC236}">
                <a16:creationId xmlns:a16="http://schemas.microsoft.com/office/drawing/2014/main" id="{8472F315-2BB8-462F-96E7-854A2A5AB0C5}"/>
              </a:ext>
            </a:extLst>
          </p:cNvPr>
          <p:cNvSpPr>
            <a:spLocks noGrp="1"/>
          </p:cNvSpPr>
          <p:nvPr>
            <p:ph type="dt" sz="half" idx="2"/>
          </p:nvPr>
        </p:nvSpPr>
        <p:spPr>
          <a:xfrm>
            <a:off x="736826" y="6502640"/>
            <a:ext cx="1194611" cy="242873"/>
          </a:xfrm>
        </p:spPr>
        <p:txBody>
          <a:bodyPr/>
          <a:lstStyle/>
          <a:p>
            <a:r>
              <a:rPr lang="en-US" sz="1100" dirty="0"/>
              <a:t>December 6, 2022</a:t>
            </a:r>
          </a:p>
        </p:txBody>
      </p:sp>
      <p:sp>
        <p:nvSpPr>
          <p:cNvPr id="11" name="Footer Placeholder 5">
            <a:extLst>
              <a:ext uri="{FF2B5EF4-FFF2-40B4-BE49-F238E27FC236}">
                <a16:creationId xmlns:a16="http://schemas.microsoft.com/office/drawing/2014/main" id="{FF298134-3C22-4AB9-A550-BF70030ABA39}"/>
              </a:ext>
            </a:extLst>
          </p:cNvPr>
          <p:cNvSpPr>
            <a:spLocks noGrp="1"/>
          </p:cNvSpPr>
          <p:nvPr>
            <p:ph type="ftr" sz="quarter" idx="3"/>
          </p:nvPr>
        </p:nvSpPr>
        <p:spPr>
          <a:xfrm>
            <a:off x="1788160" y="6504213"/>
            <a:ext cx="6002841" cy="242873"/>
          </a:xfrm>
        </p:spPr>
        <p:txBody>
          <a:bodyPr/>
          <a:lstStyle/>
          <a:p>
            <a:pPr algn="ctr">
              <a:defRPr/>
            </a:pPr>
            <a:r>
              <a:rPr lang="en-US" b="1" dirty="0"/>
              <a:t>RFPI PDR  |   Niral Patel</a:t>
            </a:r>
          </a:p>
        </p:txBody>
      </p:sp>
    </p:spTree>
    <p:extLst>
      <p:ext uri="{BB962C8B-B14F-4D97-AF65-F5344CB8AC3E}">
        <p14:creationId xmlns:p14="http://schemas.microsoft.com/office/powerpoint/2010/main" val="156356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D245A10-E737-4BBC-B968-B2B2A14A10A2}"/>
              </a:ext>
            </a:extLst>
          </p:cNvPr>
          <p:cNvPicPr>
            <a:picLocks noGrp="1" noChangeAspect="1"/>
          </p:cNvPicPr>
          <p:nvPr>
            <p:ph idx="1"/>
          </p:nvPr>
        </p:nvPicPr>
        <p:blipFill>
          <a:blip r:embed="rId2"/>
          <a:stretch>
            <a:fillRect/>
          </a:stretch>
        </p:blipFill>
        <p:spPr>
          <a:xfrm>
            <a:off x="887817" y="1397567"/>
            <a:ext cx="6477000" cy="1333500"/>
          </a:xfrm>
          <a:prstGeom prst="rect">
            <a:avLst/>
          </a:prstGeom>
        </p:spPr>
      </p:pic>
      <p:sp>
        <p:nvSpPr>
          <p:cNvPr id="3" name="Title 2">
            <a:extLst>
              <a:ext uri="{FF2B5EF4-FFF2-40B4-BE49-F238E27FC236}">
                <a16:creationId xmlns:a16="http://schemas.microsoft.com/office/drawing/2014/main" id="{9570617F-E0D8-4B9F-A78B-90776240CAC5}"/>
              </a:ext>
            </a:extLst>
          </p:cNvPr>
          <p:cNvSpPr>
            <a:spLocks noGrp="1"/>
          </p:cNvSpPr>
          <p:nvPr>
            <p:ph type="title"/>
          </p:nvPr>
        </p:nvSpPr>
        <p:spPr/>
        <p:txBody>
          <a:bodyPr/>
          <a:lstStyle/>
          <a:p>
            <a:r>
              <a:rPr lang="en-US" dirty="0"/>
              <a:t>EPICS Interface</a:t>
            </a:r>
          </a:p>
        </p:txBody>
      </p:sp>
      <p:sp>
        <p:nvSpPr>
          <p:cNvPr id="4" name="Date Placeholder 3">
            <a:extLst>
              <a:ext uri="{FF2B5EF4-FFF2-40B4-BE49-F238E27FC236}">
                <a16:creationId xmlns:a16="http://schemas.microsoft.com/office/drawing/2014/main" id="{AE8456BE-EA50-4D97-9AA1-B424F06C7ECB}"/>
              </a:ext>
            </a:extLst>
          </p:cNvPr>
          <p:cNvSpPr>
            <a:spLocks noGrp="1"/>
          </p:cNvSpPr>
          <p:nvPr>
            <p:ph type="dt" sz="half" idx="2"/>
          </p:nvPr>
        </p:nvSpPr>
        <p:spPr/>
        <p:txBody>
          <a:bodyPr/>
          <a:lstStyle/>
          <a:p>
            <a:pPr>
              <a:defRPr/>
            </a:pPr>
            <a:r>
              <a:rPr lang="en-US" dirty="0"/>
              <a:t>Sept, 9 2021</a:t>
            </a:r>
          </a:p>
        </p:txBody>
      </p:sp>
      <p:sp>
        <p:nvSpPr>
          <p:cNvPr id="5" name="Slide Number Placeholder 4">
            <a:extLst>
              <a:ext uri="{FF2B5EF4-FFF2-40B4-BE49-F238E27FC236}">
                <a16:creationId xmlns:a16="http://schemas.microsoft.com/office/drawing/2014/main" id="{090E8588-0C1D-49C7-8DA6-AADEF20E8FA3}"/>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
        <p:nvSpPr>
          <p:cNvPr id="6" name="Footer Placeholder 5">
            <a:extLst>
              <a:ext uri="{FF2B5EF4-FFF2-40B4-BE49-F238E27FC236}">
                <a16:creationId xmlns:a16="http://schemas.microsoft.com/office/drawing/2014/main" id="{A18711E1-B244-4B20-89E4-BD07D097B74D}"/>
              </a:ext>
            </a:extLst>
          </p:cNvPr>
          <p:cNvSpPr>
            <a:spLocks noGrp="1"/>
          </p:cNvSpPr>
          <p:nvPr>
            <p:ph type="ftr" sz="quarter" idx="3"/>
          </p:nvPr>
        </p:nvSpPr>
        <p:spPr/>
        <p:txBody>
          <a:bodyPr/>
          <a:lstStyle/>
          <a:p>
            <a:pPr algn="ctr">
              <a:defRPr/>
            </a:pPr>
            <a:endParaRPr lang="en-US" b="1" dirty="0"/>
          </a:p>
        </p:txBody>
      </p:sp>
    </p:spTree>
    <p:extLst>
      <p:ext uri="{BB962C8B-B14F-4D97-AF65-F5344CB8AC3E}">
        <p14:creationId xmlns:p14="http://schemas.microsoft.com/office/powerpoint/2010/main" val="3611725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2250" y="694050"/>
            <a:ext cx="8672513" cy="5241243"/>
          </a:xfrm>
        </p:spPr>
        <p:txBody>
          <a:bodyPr/>
          <a:lstStyle/>
          <a:p>
            <a:endParaRPr lang="en-US" dirty="0"/>
          </a:p>
          <a:p>
            <a:r>
              <a:rPr lang="en-US" dirty="0"/>
              <a:t>Working in collaboration to assist with evaluation of prototype</a:t>
            </a:r>
          </a:p>
          <a:p>
            <a:r>
              <a:rPr lang="en-US" dirty="0"/>
              <a:t>EPICS Interface development</a:t>
            </a:r>
          </a:p>
          <a:p>
            <a:r>
              <a:rPr lang="en-US" dirty="0"/>
              <a:t>Recent Completion of requirements for new HV Coupler Bias Power Supply development</a:t>
            </a:r>
          </a:p>
          <a:p>
            <a:pPr marL="0" indent="0">
              <a:buNone/>
            </a:pPr>
            <a:endParaRPr lang="en-US" dirty="0"/>
          </a:p>
          <a:p>
            <a:endParaRPr lang="en-US" sz="1400" dirty="0"/>
          </a:p>
        </p:txBody>
      </p:sp>
      <p:sp>
        <p:nvSpPr>
          <p:cNvPr id="3" name="Title 2"/>
          <p:cNvSpPr>
            <a:spLocks noGrp="1"/>
          </p:cNvSpPr>
          <p:nvPr>
            <p:ph type="title"/>
          </p:nvPr>
        </p:nvSpPr>
        <p:spPr/>
        <p:txBody>
          <a:bodyPr/>
          <a:lstStyle/>
          <a:p>
            <a:r>
              <a:rPr lang="en-US" dirty="0"/>
              <a:t>Current work in progress</a:t>
            </a:r>
          </a:p>
        </p:txBody>
      </p:sp>
      <p:sp>
        <p:nvSpPr>
          <p:cNvPr id="4" name="Date Placeholder 3"/>
          <p:cNvSpPr>
            <a:spLocks noGrp="1"/>
          </p:cNvSpPr>
          <p:nvPr>
            <p:ph type="dt" sz="half" idx="2"/>
          </p:nvPr>
        </p:nvSpPr>
        <p:spPr/>
        <p:txBody>
          <a:bodyPr/>
          <a:lstStyle/>
          <a:p>
            <a:pPr>
              <a:defRPr/>
            </a:pPr>
            <a:r>
              <a:rPr lang="en-US" dirty="0"/>
              <a:t>Sept, 9 2021</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
        <p:nvSpPr>
          <p:cNvPr id="6" name="Footer Placeholder 5"/>
          <p:cNvSpPr>
            <a:spLocks noGrp="1"/>
          </p:cNvSpPr>
          <p:nvPr>
            <p:ph type="ftr" sz="quarter" idx="3"/>
          </p:nvPr>
        </p:nvSpPr>
        <p:spPr/>
        <p:txBody>
          <a:bodyPr/>
          <a:lstStyle/>
          <a:p>
            <a:pPr algn="ctr">
              <a:defRPr/>
            </a:pPr>
            <a:r>
              <a:rPr lang="en-US" b="1" dirty="0"/>
              <a:t>PIP-II RFPI FDR – RF Protection Interlocks, N. Patel</a:t>
            </a:r>
          </a:p>
        </p:txBody>
      </p:sp>
    </p:spTree>
    <p:extLst>
      <p:ext uri="{BB962C8B-B14F-4D97-AF65-F5344CB8AC3E}">
        <p14:creationId xmlns:p14="http://schemas.microsoft.com/office/powerpoint/2010/main" val="1994872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2250" y="694050"/>
            <a:ext cx="8672513" cy="5241243"/>
          </a:xfrm>
        </p:spPr>
        <p:txBody>
          <a:bodyPr/>
          <a:lstStyle/>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Introduction/Scope</a:t>
            </a:r>
          </a:p>
          <a:p>
            <a:pPr marL="285750" indent="-285750">
              <a:buFont typeface="Arial" panose="020B0604020202020204" pitchFamily="34" charset="0"/>
              <a:buChar char="•"/>
            </a:pPr>
            <a:r>
              <a:rPr lang="en-US" sz="1400" dirty="0"/>
              <a:t>System Design</a:t>
            </a:r>
          </a:p>
          <a:p>
            <a:pPr marL="285750" indent="-285750">
              <a:buFont typeface="Arial" panose="020B0604020202020204" pitchFamily="34" charset="0"/>
              <a:buChar char="•"/>
            </a:pPr>
            <a:r>
              <a:rPr lang="en-US" sz="1400" dirty="0"/>
              <a:t>Requirements</a:t>
            </a:r>
          </a:p>
          <a:p>
            <a:pPr marL="285750" indent="-285750">
              <a:buFont typeface="Arial" panose="020B0604020202020204" pitchFamily="34" charset="0"/>
              <a:buChar char="•"/>
            </a:pPr>
            <a:r>
              <a:rPr lang="en-US" sz="1400" dirty="0"/>
              <a:t>Current Status</a:t>
            </a:r>
          </a:p>
          <a:p>
            <a:endParaRPr lang="en-US" sz="1400" dirty="0"/>
          </a:p>
        </p:txBody>
      </p:sp>
      <p:sp>
        <p:nvSpPr>
          <p:cNvPr id="3" name="Title 2"/>
          <p:cNvSpPr>
            <a:spLocks noGrp="1"/>
          </p:cNvSpPr>
          <p:nvPr>
            <p:ph type="title"/>
          </p:nvPr>
        </p:nvSpPr>
        <p:spPr/>
        <p:txBody>
          <a:bodyPr/>
          <a:lstStyle/>
          <a:p>
            <a:r>
              <a:rPr lang="en-US" dirty="0"/>
              <a:t>Outline</a:t>
            </a:r>
          </a:p>
        </p:txBody>
      </p:sp>
      <p:sp>
        <p:nvSpPr>
          <p:cNvPr id="4" name="Date Placeholder 3"/>
          <p:cNvSpPr>
            <a:spLocks noGrp="1"/>
          </p:cNvSpPr>
          <p:nvPr>
            <p:ph type="dt" sz="half" idx="2"/>
          </p:nvPr>
        </p:nvSpPr>
        <p:spPr/>
        <p:txBody>
          <a:bodyPr/>
          <a:lstStyle/>
          <a:p>
            <a:pPr>
              <a:defRPr/>
            </a:pPr>
            <a:r>
              <a:rPr lang="en-US" dirty="0"/>
              <a:t>Sept, 9 2021</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6" name="Footer Placeholder 5"/>
          <p:cNvSpPr>
            <a:spLocks noGrp="1"/>
          </p:cNvSpPr>
          <p:nvPr>
            <p:ph type="ftr" sz="quarter" idx="3"/>
          </p:nvPr>
        </p:nvSpPr>
        <p:spPr/>
        <p:txBody>
          <a:bodyPr/>
          <a:lstStyle/>
          <a:p>
            <a:pPr algn="ctr">
              <a:defRPr/>
            </a:pPr>
            <a:r>
              <a:rPr lang="en-US" b="1" dirty="0"/>
              <a:t>PIP-II RFPI FDR – RF Protection Interlocks, N. Patel</a:t>
            </a:r>
          </a:p>
        </p:txBody>
      </p:sp>
    </p:spTree>
    <p:extLst>
      <p:ext uri="{BB962C8B-B14F-4D97-AF65-F5344CB8AC3E}">
        <p14:creationId xmlns:p14="http://schemas.microsoft.com/office/powerpoint/2010/main" val="128052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B3D34B-1609-415E-9D96-31335794304E}"/>
              </a:ext>
            </a:extLst>
          </p:cNvPr>
          <p:cNvSpPr>
            <a:spLocks noGrp="1"/>
          </p:cNvSpPr>
          <p:nvPr>
            <p:ph idx="1"/>
          </p:nvPr>
        </p:nvSpPr>
        <p:spPr/>
        <p:txBody>
          <a:bodyPr/>
          <a:lstStyle/>
          <a:p>
            <a:r>
              <a:rPr lang="en-US" dirty="0"/>
              <a:t>RFPI – RF Protection Interlocks</a:t>
            </a:r>
          </a:p>
          <a:p>
            <a:r>
              <a:rPr lang="en-US" dirty="0"/>
              <a:t>MPS – Machine Protection System</a:t>
            </a:r>
          </a:p>
          <a:p>
            <a:r>
              <a:rPr lang="en-US" dirty="0"/>
              <a:t>SSA – Solid State Amplifier</a:t>
            </a:r>
          </a:p>
          <a:p>
            <a:r>
              <a:rPr lang="en-US" dirty="0"/>
              <a:t>LLRF – Low Level RF</a:t>
            </a:r>
          </a:p>
          <a:p>
            <a:r>
              <a:rPr lang="en-US" dirty="0"/>
              <a:t>HLRF – High Level RF</a:t>
            </a:r>
          </a:p>
          <a:p>
            <a:r>
              <a:rPr lang="en-US" dirty="0"/>
              <a:t>PSS – Personnel Safety System</a:t>
            </a:r>
          </a:p>
          <a:p>
            <a:r>
              <a:rPr lang="en-US" dirty="0"/>
              <a:t>NIRP – Non-ionizing Radiation Protection</a:t>
            </a:r>
          </a:p>
          <a:p>
            <a:r>
              <a:rPr lang="en-US" dirty="0"/>
              <a:t>FEP – Field Emission Probe</a:t>
            </a:r>
          </a:p>
        </p:txBody>
      </p:sp>
      <p:sp>
        <p:nvSpPr>
          <p:cNvPr id="3" name="Title 2">
            <a:extLst>
              <a:ext uri="{FF2B5EF4-FFF2-40B4-BE49-F238E27FC236}">
                <a16:creationId xmlns:a16="http://schemas.microsoft.com/office/drawing/2014/main" id="{57B67D93-AEBC-4820-8E15-94372421BE2D}"/>
              </a:ext>
            </a:extLst>
          </p:cNvPr>
          <p:cNvSpPr>
            <a:spLocks noGrp="1"/>
          </p:cNvSpPr>
          <p:nvPr>
            <p:ph type="title"/>
          </p:nvPr>
        </p:nvSpPr>
        <p:spPr/>
        <p:txBody>
          <a:bodyPr/>
          <a:lstStyle/>
          <a:p>
            <a:r>
              <a:rPr lang="en-US" dirty="0"/>
              <a:t>Common Acronyms Used</a:t>
            </a:r>
          </a:p>
        </p:txBody>
      </p:sp>
      <p:sp>
        <p:nvSpPr>
          <p:cNvPr id="4" name="Date Placeholder 3">
            <a:extLst>
              <a:ext uri="{FF2B5EF4-FFF2-40B4-BE49-F238E27FC236}">
                <a16:creationId xmlns:a16="http://schemas.microsoft.com/office/drawing/2014/main" id="{2265F030-6A7E-410D-BC85-B569386DCB75}"/>
              </a:ext>
            </a:extLst>
          </p:cNvPr>
          <p:cNvSpPr>
            <a:spLocks noGrp="1"/>
          </p:cNvSpPr>
          <p:nvPr>
            <p:ph type="dt" sz="half" idx="2"/>
          </p:nvPr>
        </p:nvSpPr>
        <p:spPr/>
        <p:txBody>
          <a:bodyPr/>
          <a:lstStyle/>
          <a:p>
            <a:pPr>
              <a:defRPr/>
            </a:pPr>
            <a:r>
              <a:rPr lang="en-US" dirty="0"/>
              <a:t>Sept, 9 2021</a:t>
            </a:r>
          </a:p>
        </p:txBody>
      </p:sp>
      <p:sp>
        <p:nvSpPr>
          <p:cNvPr id="5" name="Slide Number Placeholder 4">
            <a:extLst>
              <a:ext uri="{FF2B5EF4-FFF2-40B4-BE49-F238E27FC236}">
                <a16:creationId xmlns:a16="http://schemas.microsoft.com/office/drawing/2014/main" id="{F6F64ADB-530E-4BAB-890D-ABABBCAE7BA2}"/>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6" name="Footer Placeholder 5">
            <a:extLst>
              <a:ext uri="{FF2B5EF4-FFF2-40B4-BE49-F238E27FC236}">
                <a16:creationId xmlns:a16="http://schemas.microsoft.com/office/drawing/2014/main" id="{26129925-596E-4AAD-8FEC-EBA01F79E0B9}"/>
              </a:ext>
            </a:extLst>
          </p:cNvPr>
          <p:cNvSpPr>
            <a:spLocks noGrp="1"/>
          </p:cNvSpPr>
          <p:nvPr>
            <p:ph type="ftr" sz="quarter" idx="3"/>
          </p:nvPr>
        </p:nvSpPr>
        <p:spPr/>
        <p:txBody>
          <a:bodyPr/>
          <a:lstStyle/>
          <a:p>
            <a:pPr algn="ctr">
              <a:defRPr/>
            </a:pPr>
            <a:r>
              <a:rPr lang="en-US" b="1" dirty="0"/>
              <a:t>PIP-II RFPI FDR – RF Protection Interlocks, N. Patel</a:t>
            </a:r>
          </a:p>
        </p:txBody>
      </p:sp>
    </p:spTree>
    <p:extLst>
      <p:ext uri="{BB962C8B-B14F-4D97-AF65-F5344CB8AC3E}">
        <p14:creationId xmlns:p14="http://schemas.microsoft.com/office/powerpoint/2010/main" val="2548035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65200"/>
            <a:ext cx="8666163" cy="4970093"/>
          </a:xfrm>
        </p:spPr>
        <p:txBody>
          <a:bodyPr/>
          <a:lstStyle/>
          <a:p>
            <a:r>
              <a:rPr lang="en-US" sz="1600" dirty="0"/>
              <a:t>The RF Protection Interlocks (RFPI) will perform several roles in the PIPII accelerator:</a:t>
            </a:r>
          </a:p>
          <a:p>
            <a:pPr lvl="1"/>
            <a:r>
              <a:rPr lang="en-US" sz="1600" dirty="0"/>
              <a:t>protect the cryomodule and its RF components.  The RFPI system monitors signals associated with the SRF cavity system and inhibits the low-level RF drive under fault conditions.  It provides the SSA permits. </a:t>
            </a:r>
          </a:p>
          <a:p>
            <a:pPr lvl="1"/>
            <a:r>
              <a:rPr lang="en-US" sz="1600" dirty="0"/>
              <a:t>provide a status to the accelerator machine protection system (MPS).  </a:t>
            </a:r>
          </a:p>
          <a:p>
            <a:pPr lvl="1"/>
            <a:r>
              <a:rPr lang="en-US" sz="1600" dirty="0"/>
              <a:t>provide diagnostic information (waveforms and status bits) to the control system in real-time during operation of each SSA-Coupler-Cavity being monitored</a:t>
            </a:r>
          </a:p>
          <a:p>
            <a:pPr marL="0" indent="0">
              <a:buNone/>
            </a:pPr>
            <a:endParaRPr lang="en-US" sz="1100" dirty="0"/>
          </a:p>
        </p:txBody>
      </p:sp>
      <p:sp>
        <p:nvSpPr>
          <p:cNvPr id="3" name="Title 2"/>
          <p:cNvSpPr>
            <a:spLocks noGrp="1"/>
          </p:cNvSpPr>
          <p:nvPr>
            <p:ph type="title"/>
          </p:nvPr>
        </p:nvSpPr>
        <p:spPr/>
        <p:txBody>
          <a:bodyPr/>
          <a:lstStyle/>
          <a:p>
            <a:r>
              <a:rPr lang="en-US" dirty="0"/>
              <a:t>Introduction</a:t>
            </a:r>
          </a:p>
        </p:txBody>
      </p:sp>
      <p:sp>
        <p:nvSpPr>
          <p:cNvPr id="4" name="Date Placeholder 3"/>
          <p:cNvSpPr>
            <a:spLocks noGrp="1"/>
          </p:cNvSpPr>
          <p:nvPr>
            <p:ph type="dt" sz="half" idx="2"/>
          </p:nvPr>
        </p:nvSpPr>
        <p:spPr/>
        <p:txBody>
          <a:bodyPr/>
          <a:lstStyle/>
          <a:p>
            <a:pPr>
              <a:defRPr/>
            </a:pPr>
            <a:r>
              <a:rPr lang="en-US" dirty="0"/>
              <a:t>Sept, 9 2021</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6" name="Footer Placeholder 5"/>
          <p:cNvSpPr>
            <a:spLocks noGrp="1"/>
          </p:cNvSpPr>
          <p:nvPr>
            <p:ph type="ftr" sz="quarter" idx="3"/>
          </p:nvPr>
        </p:nvSpPr>
        <p:spPr/>
        <p:txBody>
          <a:bodyPr/>
          <a:lstStyle/>
          <a:p>
            <a:pPr algn="ctr">
              <a:defRPr/>
            </a:pPr>
            <a:r>
              <a:rPr lang="en-US" b="1" dirty="0"/>
              <a:t>PIP-II RFPI FDR – RF Protection Interlocks, N. Patel</a:t>
            </a:r>
          </a:p>
        </p:txBody>
      </p:sp>
    </p:spTree>
    <p:extLst>
      <p:ext uri="{BB962C8B-B14F-4D97-AF65-F5344CB8AC3E}">
        <p14:creationId xmlns:p14="http://schemas.microsoft.com/office/powerpoint/2010/main" val="1223862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6F264B-BE3A-474D-90EA-51BF95E8A439}"/>
              </a:ext>
            </a:extLst>
          </p:cNvPr>
          <p:cNvSpPr>
            <a:spLocks noGrp="1"/>
          </p:cNvSpPr>
          <p:nvPr>
            <p:ph idx="1"/>
          </p:nvPr>
        </p:nvSpPr>
        <p:spPr/>
        <p:txBody>
          <a:bodyPr/>
          <a:lstStyle/>
          <a:p>
            <a:endParaRPr lang="en-US" sz="1400" dirty="0"/>
          </a:p>
          <a:p>
            <a:r>
              <a:rPr lang="en-US" sz="1400" dirty="0"/>
              <a:t>PIPII RFPI system will be based on an entirely new design</a:t>
            </a:r>
          </a:p>
          <a:p>
            <a:pPr lvl="1"/>
            <a:r>
              <a:rPr lang="en-US" sz="1400" dirty="0"/>
              <a:t>Replaces obsolescent RFPI system</a:t>
            </a:r>
          </a:p>
          <a:p>
            <a:pPr lvl="1"/>
            <a:r>
              <a:rPr lang="en-US" sz="1400" dirty="0"/>
              <a:t>Legacy systems is very complex and cost prohibitive from a scalability standpoint</a:t>
            </a:r>
          </a:p>
          <a:p>
            <a:r>
              <a:rPr lang="en-US" sz="1400" dirty="0"/>
              <a:t>Over the past several years the requirements for the RFPI for the PIPII Accelerator have been carefully developed.</a:t>
            </a:r>
          </a:p>
          <a:p>
            <a:pPr lvl="1"/>
            <a:r>
              <a:rPr lang="en-US" sz="1200" dirty="0"/>
              <a:t>The functionality has been successfully proved out during the PIP2IT program with a legacy RFPI system (hardware &amp; software) throughout the duration of the run.</a:t>
            </a:r>
          </a:p>
          <a:p>
            <a:pPr lvl="2"/>
            <a:r>
              <a:rPr lang="en-US" sz="1200" dirty="0"/>
              <a:t>As a result the functional design with largely remain similar</a:t>
            </a:r>
          </a:p>
          <a:p>
            <a:pPr lvl="2"/>
            <a:r>
              <a:rPr lang="en-US" sz="1200" dirty="0"/>
              <a:t>Various lessons learned have been documented, including the user interface and experience</a:t>
            </a:r>
          </a:p>
          <a:p>
            <a:r>
              <a:rPr lang="en-US" sz="1400" dirty="0"/>
              <a:t>Input for the requirements have been developed in collaboration with many teams</a:t>
            </a:r>
          </a:p>
          <a:p>
            <a:pPr lvl="1"/>
            <a:r>
              <a:rPr lang="en-US" sz="1400" dirty="0"/>
              <a:t>PIP2IT</a:t>
            </a:r>
          </a:p>
          <a:p>
            <a:pPr lvl="2"/>
            <a:r>
              <a:rPr lang="en-US" sz="1400" dirty="0"/>
              <a:t>LLRF, HLRF, MPS, Control System, Cryomodule (including Vacuum, Cryogenics), Safety Interlock</a:t>
            </a:r>
          </a:p>
          <a:p>
            <a:pPr lvl="1"/>
            <a:r>
              <a:rPr lang="en-US" sz="1400" dirty="0"/>
              <a:t>Other labs</a:t>
            </a:r>
          </a:p>
          <a:p>
            <a:pPr lvl="2"/>
            <a:r>
              <a:rPr lang="en-US" sz="1400" dirty="0"/>
              <a:t>Curt Hovater &amp; Ramakrishna Bachimanchi  (Jefferson Lab)</a:t>
            </a:r>
          </a:p>
          <a:p>
            <a:pPr lvl="1"/>
            <a:r>
              <a:rPr lang="en-US" sz="1400" dirty="0"/>
              <a:t>Team from Poland (Wojtek Cichalewski, Wojtek Jalmuzna and team)</a:t>
            </a:r>
            <a:endParaRPr lang="en-US" sz="1600" dirty="0"/>
          </a:p>
          <a:p>
            <a:r>
              <a:rPr lang="en-US" sz="1400" dirty="0"/>
              <a:t>With the testing of the first prototype design, the newer architecture with EPICS interface has been evaluated over the past year.</a:t>
            </a:r>
          </a:p>
        </p:txBody>
      </p:sp>
      <p:sp>
        <p:nvSpPr>
          <p:cNvPr id="3" name="Title 2">
            <a:extLst>
              <a:ext uri="{FF2B5EF4-FFF2-40B4-BE49-F238E27FC236}">
                <a16:creationId xmlns:a16="http://schemas.microsoft.com/office/drawing/2014/main" id="{D305DAA2-C0E3-42E1-89C0-B37ED0D7E6F8}"/>
              </a:ext>
            </a:extLst>
          </p:cNvPr>
          <p:cNvSpPr>
            <a:spLocks noGrp="1"/>
          </p:cNvSpPr>
          <p:nvPr>
            <p:ph type="title"/>
          </p:nvPr>
        </p:nvSpPr>
        <p:spPr/>
        <p:txBody>
          <a:bodyPr/>
          <a:lstStyle/>
          <a:p>
            <a:r>
              <a:rPr lang="en-US" dirty="0"/>
              <a:t>Overview</a:t>
            </a:r>
          </a:p>
        </p:txBody>
      </p:sp>
      <p:sp>
        <p:nvSpPr>
          <p:cNvPr id="5" name="Slide Number Placeholder 4">
            <a:extLst>
              <a:ext uri="{FF2B5EF4-FFF2-40B4-BE49-F238E27FC236}">
                <a16:creationId xmlns:a16="http://schemas.microsoft.com/office/drawing/2014/main" id="{E4A00134-1ED1-4004-90BD-BA40AC892E1F}"/>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6" name="Footer Placeholder 5">
            <a:extLst>
              <a:ext uri="{FF2B5EF4-FFF2-40B4-BE49-F238E27FC236}">
                <a16:creationId xmlns:a16="http://schemas.microsoft.com/office/drawing/2014/main" id="{2C1E4296-AEB8-4A2C-AA52-4FB878CF7263}"/>
              </a:ext>
            </a:extLst>
          </p:cNvPr>
          <p:cNvSpPr>
            <a:spLocks noGrp="1"/>
          </p:cNvSpPr>
          <p:nvPr>
            <p:ph type="ftr" sz="quarter" idx="3"/>
          </p:nvPr>
        </p:nvSpPr>
        <p:spPr/>
        <p:txBody>
          <a:bodyPr/>
          <a:lstStyle/>
          <a:p>
            <a:pPr algn="ctr">
              <a:defRPr/>
            </a:pPr>
            <a:r>
              <a:rPr lang="en-US" b="1" dirty="0"/>
              <a:t>RFPI PDR  |   Niral Patel</a:t>
            </a:r>
          </a:p>
        </p:txBody>
      </p:sp>
      <p:sp>
        <p:nvSpPr>
          <p:cNvPr id="10" name="Date Placeholder 3">
            <a:extLst>
              <a:ext uri="{FF2B5EF4-FFF2-40B4-BE49-F238E27FC236}">
                <a16:creationId xmlns:a16="http://schemas.microsoft.com/office/drawing/2014/main" id="{2AFEC8F2-B9E9-4FD1-B4EB-993D0664761E}"/>
              </a:ext>
            </a:extLst>
          </p:cNvPr>
          <p:cNvSpPr>
            <a:spLocks noGrp="1"/>
          </p:cNvSpPr>
          <p:nvPr>
            <p:ph type="dt" sz="half" idx="2"/>
          </p:nvPr>
        </p:nvSpPr>
        <p:spPr>
          <a:xfrm>
            <a:off x="736826" y="6502640"/>
            <a:ext cx="1194611" cy="242873"/>
          </a:xfrm>
        </p:spPr>
        <p:txBody>
          <a:bodyPr/>
          <a:lstStyle/>
          <a:p>
            <a:r>
              <a:rPr lang="en-US" sz="1100" dirty="0"/>
              <a:t>December 6, 2022</a:t>
            </a:r>
          </a:p>
        </p:txBody>
      </p:sp>
    </p:spTree>
    <p:extLst>
      <p:ext uri="{BB962C8B-B14F-4D97-AF65-F5344CB8AC3E}">
        <p14:creationId xmlns:p14="http://schemas.microsoft.com/office/powerpoint/2010/main" val="3223207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066DF29F-2E01-4040-AF00-1121A04EA5AF}"/>
              </a:ext>
            </a:extLst>
          </p:cNvPr>
          <p:cNvSpPr/>
          <p:nvPr/>
        </p:nvSpPr>
        <p:spPr>
          <a:xfrm>
            <a:off x="1700994" y="4321028"/>
            <a:ext cx="4585504" cy="5301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4B918200-526B-4285-AD87-C5221C9D5B53}"/>
              </a:ext>
            </a:extLst>
          </p:cNvPr>
          <p:cNvSpPr/>
          <p:nvPr/>
        </p:nvSpPr>
        <p:spPr>
          <a:xfrm>
            <a:off x="2162176" y="4538019"/>
            <a:ext cx="3622674" cy="9013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a:xfrm>
            <a:off x="222250" y="694050"/>
            <a:ext cx="8672513" cy="5241243"/>
          </a:xfrm>
        </p:spPr>
        <p:txBody>
          <a:bodyPr/>
          <a:lstStyle/>
          <a:p>
            <a:endParaRPr lang="en-US" sz="1400" dirty="0"/>
          </a:p>
          <a:p>
            <a:r>
              <a:rPr lang="en-US" sz="1400" dirty="0"/>
              <a:t>One RFPI System will interface with a total of 4 Cavity/Coupler systems as shown in the block diagram below</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p:txBody>
      </p:sp>
      <p:sp>
        <p:nvSpPr>
          <p:cNvPr id="3" name="Title 2"/>
          <p:cNvSpPr>
            <a:spLocks noGrp="1"/>
          </p:cNvSpPr>
          <p:nvPr>
            <p:ph type="title"/>
          </p:nvPr>
        </p:nvSpPr>
        <p:spPr>
          <a:xfrm>
            <a:off x="228600" y="251752"/>
            <a:ext cx="8686800" cy="427877"/>
          </a:xfrm>
        </p:spPr>
        <p:txBody>
          <a:bodyPr/>
          <a:lstStyle/>
          <a:p>
            <a:r>
              <a:rPr lang="en-US" dirty="0"/>
              <a:t>System Block Diagram </a:t>
            </a:r>
          </a:p>
        </p:txBody>
      </p:sp>
      <p:sp>
        <p:nvSpPr>
          <p:cNvPr id="4" name="Date Placeholder 3"/>
          <p:cNvSpPr>
            <a:spLocks noGrp="1"/>
          </p:cNvSpPr>
          <p:nvPr>
            <p:ph type="dt" sz="half" idx="2"/>
          </p:nvPr>
        </p:nvSpPr>
        <p:spPr/>
        <p:txBody>
          <a:bodyPr/>
          <a:lstStyle/>
          <a:p>
            <a:pPr>
              <a:defRPr/>
            </a:pPr>
            <a:r>
              <a:rPr lang="en-US" dirty="0"/>
              <a:t>Sept, 9 2021</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6" name="Footer Placeholder 5"/>
          <p:cNvSpPr>
            <a:spLocks noGrp="1"/>
          </p:cNvSpPr>
          <p:nvPr>
            <p:ph type="ftr" sz="quarter" idx="3"/>
          </p:nvPr>
        </p:nvSpPr>
        <p:spPr/>
        <p:txBody>
          <a:bodyPr/>
          <a:lstStyle/>
          <a:p>
            <a:pPr algn="ctr">
              <a:defRPr/>
            </a:pPr>
            <a:r>
              <a:rPr lang="en-US" b="1" dirty="0"/>
              <a:t>PIP-II RFPI FDR – RF Protection Interlocks, N. Patel</a:t>
            </a:r>
          </a:p>
        </p:txBody>
      </p:sp>
      <p:sp>
        <p:nvSpPr>
          <p:cNvPr id="8" name="Rectangle 7">
            <a:extLst>
              <a:ext uri="{FF2B5EF4-FFF2-40B4-BE49-F238E27FC236}">
                <a16:creationId xmlns:a16="http://schemas.microsoft.com/office/drawing/2014/main" id="{8F04435B-F3A9-4D3A-9035-CB98B54AF596}"/>
              </a:ext>
            </a:extLst>
          </p:cNvPr>
          <p:cNvSpPr/>
          <p:nvPr/>
        </p:nvSpPr>
        <p:spPr>
          <a:xfrm>
            <a:off x="1311763" y="1340928"/>
            <a:ext cx="3717132" cy="369332"/>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tx1"/>
                </a:solidFill>
                <a:effectLst>
                  <a:outerShdw blurRad="38100" dist="19050" dir="2700000" algn="tl" rotWithShape="0">
                    <a:schemeClr val="dk1">
                      <a:alpha val="40000"/>
                    </a:schemeClr>
                  </a:outerShdw>
                </a:effectLst>
              </a:rPr>
              <a:t>MPS</a:t>
            </a:r>
          </a:p>
        </p:txBody>
      </p:sp>
      <p:sp>
        <p:nvSpPr>
          <p:cNvPr id="10" name="Rectangle 9">
            <a:extLst>
              <a:ext uri="{FF2B5EF4-FFF2-40B4-BE49-F238E27FC236}">
                <a16:creationId xmlns:a16="http://schemas.microsoft.com/office/drawing/2014/main" id="{D28152E7-642A-420B-8C25-1503EE1F6B8C}"/>
              </a:ext>
            </a:extLst>
          </p:cNvPr>
          <p:cNvSpPr/>
          <p:nvPr/>
        </p:nvSpPr>
        <p:spPr>
          <a:xfrm>
            <a:off x="1311763" y="2014674"/>
            <a:ext cx="3717132" cy="447599"/>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tx1"/>
                </a:solidFill>
                <a:effectLst>
                  <a:outerShdw blurRad="38100" dist="19050" dir="2700000" algn="tl" rotWithShape="0">
                    <a:schemeClr val="dk1">
                      <a:alpha val="40000"/>
                    </a:schemeClr>
                  </a:outerShdw>
                </a:effectLst>
              </a:rPr>
              <a:t>RFPI</a:t>
            </a:r>
          </a:p>
        </p:txBody>
      </p:sp>
      <p:sp>
        <p:nvSpPr>
          <p:cNvPr id="11" name="Rectangle 10">
            <a:extLst>
              <a:ext uri="{FF2B5EF4-FFF2-40B4-BE49-F238E27FC236}">
                <a16:creationId xmlns:a16="http://schemas.microsoft.com/office/drawing/2014/main" id="{BD477979-3937-444B-8884-D374DC3C0EBD}"/>
              </a:ext>
            </a:extLst>
          </p:cNvPr>
          <p:cNvSpPr/>
          <p:nvPr/>
        </p:nvSpPr>
        <p:spPr>
          <a:xfrm>
            <a:off x="1628775" y="2746137"/>
            <a:ext cx="676275" cy="1414477"/>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dirty="0">
                <a:ln w="0"/>
                <a:solidFill>
                  <a:schemeClr val="tx1"/>
                </a:solidFill>
                <a:effectLst>
                  <a:outerShdw blurRad="38100" dist="19050" dir="2700000" algn="tl" rotWithShape="0">
                    <a:schemeClr val="dk1">
                      <a:alpha val="40000"/>
                    </a:schemeClr>
                  </a:outerShdw>
                </a:effectLst>
              </a:rPr>
              <a:t>LLRF</a:t>
            </a:r>
          </a:p>
        </p:txBody>
      </p:sp>
      <p:sp>
        <p:nvSpPr>
          <p:cNvPr id="12" name="Rectangle 11">
            <a:extLst>
              <a:ext uri="{FF2B5EF4-FFF2-40B4-BE49-F238E27FC236}">
                <a16:creationId xmlns:a16="http://schemas.microsoft.com/office/drawing/2014/main" id="{8AF0338A-C7CD-41DE-96AA-E49600F9B1C7}"/>
              </a:ext>
            </a:extLst>
          </p:cNvPr>
          <p:cNvSpPr/>
          <p:nvPr/>
        </p:nvSpPr>
        <p:spPr>
          <a:xfrm>
            <a:off x="2546350" y="2739722"/>
            <a:ext cx="768350" cy="291471"/>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dirty="0">
                <a:ln w="0"/>
                <a:solidFill>
                  <a:schemeClr val="tx1"/>
                </a:solidFill>
                <a:effectLst>
                  <a:outerShdw blurRad="38100" dist="19050" dir="2700000" algn="tl" rotWithShape="0">
                    <a:schemeClr val="dk1">
                      <a:alpha val="40000"/>
                    </a:schemeClr>
                  </a:outerShdw>
                </a:effectLst>
              </a:rPr>
              <a:t>SSA1</a:t>
            </a:r>
          </a:p>
        </p:txBody>
      </p:sp>
      <p:sp>
        <p:nvSpPr>
          <p:cNvPr id="16" name="Rectangle 15">
            <a:extLst>
              <a:ext uri="{FF2B5EF4-FFF2-40B4-BE49-F238E27FC236}">
                <a16:creationId xmlns:a16="http://schemas.microsoft.com/office/drawing/2014/main" id="{5A727C69-ABF5-4F13-A406-94F00E29C407}"/>
              </a:ext>
            </a:extLst>
          </p:cNvPr>
          <p:cNvSpPr/>
          <p:nvPr/>
        </p:nvSpPr>
        <p:spPr>
          <a:xfrm>
            <a:off x="3225800" y="3094983"/>
            <a:ext cx="768350" cy="291471"/>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dirty="0">
                <a:ln w="0"/>
                <a:solidFill>
                  <a:schemeClr val="tx1"/>
                </a:solidFill>
                <a:effectLst>
                  <a:outerShdw blurRad="38100" dist="19050" dir="2700000" algn="tl" rotWithShape="0">
                    <a:schemeClr val="dk1">
                      <a:alpha val="40000"/>
                    </a:schemeClr>
                  </a:outerShdw>
                </a:effectLst>
              </a:rPr>
              <a:t>SSA2</a:t>
            </a:r>
          </a:p>
        </p:txBody>
      </p:sp>
      <p:sp>
        <p:nvSpPr>
          <p:cNvPr id="17" name="Rectangle 16">
            <a:extLst>
              <a:ext uri="{FF2B5EF4-FFF2-40B4-BE49-F238E27FC236}">
                <a16:creationId xmlns:a16="http://schemas.microsoft.com/office/drawing/2014/main" id="{16C0399A-005A-4EBD-9B3B-B67992B2E133}"/>
              </a:ext>
            </a:extLst>
          </p:cNvPr>
          <p:cNvSpPr/>
          <p:nvPr/>
        </p:nvSpPr>
        <p:spPr>
          <a:xfrm>
            <a:off x="3810000" y="3468917"/>
            <a:ext cx="768350" cy="291471"/>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dirty="0">
                <a:ln w="0"/>
                <a:solidFill>
                  <a:schemeClr val="tx1"/>
                </a:solidFill>
                <a:effectLst>
                  <a:outerShdw blurRad="38100" dist="19050" dir="2700000" algn="tl" rotWithShape="0">
                    <a:schemeClr val="dk1">
                      <a:alpha val="40000"/>
                    </a:schemeClr>
                  </a:outerShdw>
                </a:effectLst>
              </a:rPr>
              <a:t>SSA3</a:t>
            </a:r>
          </a:p>
        </p:txBody>
      </p:sp>
      <p:sp>
        <p:nvSpPr>
          <p:cNvPr id="18" name="Rectangle 17">
            <a:extLst>
              <a:ext uri="{FF2B5EF4-FFF2-40B4-BE49-F238E27FC236}">
                <a16:creationId xmlns:a16="http://schemas.microsoft.com/office/drawing/2014/main" id="{9818B61A-F761-40C4-A43B-37808285DF78}"/>
              </a:ext>
            </a:extLst>
          </p:cNvPr>
          <p:cNvSpPr/>
          <p:nvPr/>
        </p:nvSpPr>
        <p:spPr>
          <a:xfrm>
            <a:off x="4558506" y="3869143"/>
            <a:ext cx="768350" cy="291471"/>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dirty="0">
                <a:ln w="0"/>
                <a:solidFill>
                  <a:schemeClr val="tx1"/>
                </a:solidFill>
                <a:effectLst>
                  <a:outerShdw blurRad="38100" dist="19050" dir="2700000" algn="tl" rotWithShape="0">
                    <a:schemeClr val="dk1">
                      <a:alpha val="40000"/>
                    </a:schemeClr>
                  </a:outerShdw>
                </a:effectLst>
              </a:rPr>
              <a:t>SSA4</a:t>
            </a:r>
          </a:p>
        </p:txBody>
      </p:sp>
      <p:sp>
        <p:nvSpPr>
          <p:cNvPr id="19" name="Rectangle 18">
            <a:extLst>
              <a:ext uri="{FF2B5EF4-FFF2-40B4-BE49-F238E27FC236}">
                <a16:creationId xmlns:a16="http://schemas.microsoft.com/office/drawing/2014/main" id="{B6319663-EB71-4D1D-8203-A5EC2C53F391}"/>
              </a:ext>
            </a:extLst>
          </p:cNvPr>
          <p:cNvSpPr/>
          <p:nvPr/>
        </p:nvSpPr>
        <p:spPr>
          <a:xfrm>
            <a:off x="1476412" y="5057420"/>
            <a:ext cx="3717132" cy="223884"/>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ln w="0"/>
                <a:solidFill>
                  <a:schemeClr val="tx1"/>
                </a:solidFill>
                <a:effectLst>
                  <a:outerShdw blurRad="38100" dist="19050" dir="2700000" algn="tl" rotWithShape="0">
                    <a:schemeClr val="dk1">
                      <a:alpha val="40000"/>
                    </a:schemeClr>
                  </a:outerShdw>
                </a:effectLst>
              </a:rPr>
              <a:t>Cryo, Airflow and Vacuum Systems</a:t>
            </a:r>
          </a:p>
        </p:txBody>
      </p:sp>
      <p:sp>
        <p:nvSpPr>
          <p:cNvPr id="21" name="Rectangle 20">
            <a:extLst>
              <a:ext uri="{FF2B5EF4-FFF2-40B4-BE49-F238E27FC236}">
                <a16:creationId xmlns:a16="http://schemas.microsoft.com/office/drawing/2014/main" id="{5AD7C6C6-A975-4C5F-8D97-EF18C4DE7307}"/>
              </a:ext>
            </a:extLst>
          </p:cNvPr>
          <p:cNvSpPr/>
          <p:nvPr/>
        </p:nvSpPr>
        <p:spPr>
          <a:xfrm>
            <a:off x="2162175" y="4444478"/>
            <a:ext cx="768350" cy="291471"/>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ln w="0"/>
                <a:solidFill>
                  <a:schemeClr val="tx1"/>
                </a:solidFill>
                <a:effectLst>
                  <a:outerShdw blurRad="38100" dist="19050" dir="2700000" algn="tl" rotWithShape="0">
                    <a:schemeClr val="dk1">
                      <a:alpha val="40000"/>
                    </a:schemeClr>
                  </a:outerShdw>
                </a:effectLst>
              </a:rPr>
              <a:t>Cavity 1</a:t>
            </a:r>
          </a:p>
        </p:txBody>
      </p:sp>
      <p:sp>
        <p:nvSpPr>
          <p:cNvPr id="25" name="Rectangle 24">
            <a:extLst>
              <a:ext uri="{FF2B5EF4-FFF2-40B4-BE49-F238E27FC236}">
                <a16:creationId xmlns:a16="http://schemas.microsoft.com/office/drawing/2014/main" id="{41FC0952-D645-4DA5-99F0-DF61CD6A4D5B}"/>
              </a:ext>
            </a:extLst>
          </p:cNvPr>
          <p:cNvSpPr/>
          <p:nvPr/>
        </p:nvSpPr>
        <p:spPr>
          <a:xfrm>
            <a:off x="3041650" y="4444478"/>
            <a:ext cx="765175" cy="291471"/>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ln w="0"/>
                <a:solidFill>
                  <a:schemeClr val="tx1"/>
                </a:solidFill>
                <a:effectLst>
                  <a:outerShdw blurRad="38100" dist="19050" dir="2700000" algn="tl" rotWithShape="0">
                    <a:schemeClr val="dk1">
                      <a:alpha val="40000"/>
                    </a:schemeClr>
                  </a:outerShdw>
                </a:effectLst>
              </a:rPr>
              <a:t>Cavity 2</a:t>
            </a:r>
          </a:p>
        </p:txBody>
      </p:sp>
      <p:sp>
        <p:nvSpPr>
          <p:cNvPr id="26" name="Rectangle 25">
            <a:extLst>
              <a:ext uri="{FF2B5EF4-FFF2-40B4-BE49-F238E27FC236}">
                <a16:creationId xmlns:a16="http://schemas.microsoft.com/office/drawing/2014/main" id="{5DFD5E74-91DC-4AF4-8318-F42FCBB262BA}"/>
              </a:ext>
            </a:extLst>
          </p:cNvPr>
          <p:cNvSpPr/>
          <p:nvPr/>
        </p:nvSpPr>
        <p:spPr>
          <a:xfrm>
            <a:off x="3896945" y="4444477"/>
            <a:ext cx="765175" cy="291471"/>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ln w="0"/>
                <a:solidFill>
                  <a:schemeClr val="tx1"/>
                </a:solidFill>
                <a:effectLst>
                  <a:outerShdw blurRad="38100" dist="19050" dir="2700000" algn="tl" rotWithShape="0">
                    <a:schemeClr val="dk1">
                      <a:alpha val="40000"/>
                    </a:schemeClr>
                  </a:outerShdw>
                </a:effectLst>
              </a:rPr>
              <a:t>Cavity 3</a:t>
            </a:r>
          </a:p>
        </p:txBody>
      </p:sp>
      <p:sp>
        <p:nvSpPr>
          <p:cNvPr id="27" name="Rectangle 26">
            <a:extLst>
              <a:ext uri="{FF2B5EF4-FFF2-40B4-BE49-F238E27FC236}">
                <a16:creationId xmlns:a16="http://schemas.microsoft.com/office/drawing/2014/main" id="{1B675B4A-2E44-4A43-92E6-6A9EFB409853}"/>
              </a:ext>
            </a:extLst>
          </p:cNvPr>
          <p:cNvSpPr/>
          <p:nvPr/>
        </p:nvSpPr>
        <p:spPr>
          <a:xfrm>
            <a:off x="4762896" y="4444478"/>
            <a:ext cx="765175" cy="291471"/>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ln w="0"/>
                <a:solidFill>
                  <a:schemeClr val="tx1"/>
                </a:solidFill>
                <a:effectLst>
                  <a:outerShdw blurRad="38100" dist="19050" dir="2700000" algn="tl" rotWithShape="0">
                    <a:schemeClr val="dk1">
                      <a:alpha val="40000"/>
                    </a:schemeClr>
                  </a:outerShdw>
                </a:effectLst>
              </a:rPr>
              <a:t>Cavity 4</a:t>
            </a:r>
          </a:p>
        </p:txBody>
      </p:sp>
      <p:cxnSp>
        <p:nvCxnSpPr>
          <p:cNvPr id="29" name="Straight Arrow Connector 28">
            <a:extLst>
              <a:ext uri="{FF2B5EF4-FFF2-40B4-BE49-F238E27FC236}">
                <a16:creationId xmlns:a16="http://schemas.microsoft.com/office/drawing/2014/main" id="{E2EBB1E7-C789-4EAD-94ED-129E353410C3}"/>
              </a:ext>
            </a:extLst>
          </p:cNvPr>
          <p:cNvCxnSpPr/>
          <p:nvPr/>
        </p:nvCxnSpPr>
        <p:spPr>
          <a:xfrm>
            <a:off x="2673350" y="3031193"/>
            <a:ext cx="0" cy="1413284"/>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0" name="Straight Arrow Connector 29">
            <a:extLst>
              <a:ext uri="{FF2B5EF4-FFF2-40B4-BE49-F238E27FC236}">
                <a16:creationId xmlns:a16="http://schemas.microsoft.com/office/drawing/2014/main" id="{791D4A3A-3D47-4A24-A375-D8229299ACD3}"/>
              </a:ext>
            </a:extLst>
          </p:cNvPr>
          <p:cNvCxnSpPr>
            <a:cxnSpLocks/>
          </p:cNvCxnSpPr>
          <p:nvPr/>
        </p:nvCxnSpPr>
        <p:spPr>
          <a:xfrm>
            <a:off x="3448050" y="3429000"/>
            <a:ext cx="0" cy="1015478"/>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3" name="Straight Arrow Connector 32">
            <a:extLst>
              <a:ext uri="{FF2B5EF4-FFF2-40B4-BE49-F238E27FC236}">
                <a16:creationId xmlns:a16="http://schemas.microsoft.com/office/drawing/2014/main" id="{2778A4A8-5EE1-426F-86D3-D7BB1D9F64B5}"/>
              </a:ext>
            </a:extLst>
          </p:cNvPr>
          <p:cNvCxnSpPr>
            <a:cxnSpLocks/>
          </p:cNvCxnSpPr>
          <p:nvPr/>
        </p:nvCxnSpPr>
        <p:spPr>
          <a:xfrm>
            <a:off x="4286250" y="3760388"/>
            <a:ext cx="0" cy="684089"/>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5" name="Straight Arrow Connector 34">
            <a:extLst>
              <a:ext uri="{FF2B5EF4-FFF2-40B4-BE49-F238E27FC236}">
                <a16:creationId xmlns:a16="http://schemas.microsoft.com/office/drawing/2014/main" id="{664C2A72-FC9C-4DB5-A5C3-2346308A0E75}"/>
              </a:ext>
            </a:extLst>
          </p:cNvPr>
          <p:cNvCxnSpPr>
            <a:cxnSpLocks/>
          </p:cNvCxnSpPr>
          <p:nvPr/>
        </p:nvCxnSpPr>
        <p:spPr>
          <a:xfrm>
            <a:off x="5028895" y="4186554"/>
            <a:ext cx="0" cy="257924"/>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40" name="TextBox 39">
            <a:extLst>
              <a:ext uri="{FF2B5EF4-FFF2-40B4-BE49-F238E27FC236}">
                <a16:creationId xmlns:a16="http://schemas.microsoft.com/office/drawing/2014/main" id="{B3AA5EFC-5513-484C-A6DD-6941AF9C19AA}"/>
              </a:ext>
            </a:extLst>
          </p:cNvPr>
          <p:cNvSpPr txBox="1"/>
          <p:nvPr/>
        </p:nvSpPr>
        <p:spPr>
          <a:xfrm>
            <a:off x="5836473" y="4384697"/>
            <a:ext cx="397866" cy="461665"/>
          </a:xfrm>
          <a:prstGeom prst="rect">
            <a:avLst/>
          </a:prstGeom>
          <a:noFill/>
        </p:spPr>
        <p:txBody>
          <a:bodyPr wrap="none" rtlCol="0">
            <a:spAutoFit/>
          </a:bodyPr>
          <a:lstStyle/>
          <a:p>
            <a:r>
              <a:rPr lang="en-US" dirty="0"/>
              <a:t>…</a:t>
            </a:r>
          </a:p>
        </p:txBody>
      </p:sp>
      <p:cxnSp>
        <p:nvCxnSpPr>
          <p:cNvPr id="42" name="Straight Arrow Connector 41">
            <a:extLst>
              <a:ext uri="{FF2B5EF4-FFF2-40B4-BE49-F238E27FC236}">
                <a16:creationId xmlns:a16="http://schemas.microsoft.com/office/drawing/2014/main" id="{924CED88-DF99-499E-8A44-D1A45DC0C548}"/>
              </a:ext>
            </a:extLst>
          </p:cNvPr>
          <p:cNvCxnSpPr/>
          <p:nvPr/>
        </p:nvCxnSpPr>
        <p:spPr>
          <a:xfrm>
            <a:off x="2305050" y="2952750"/>
            <a:ext cx="2413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9AB9FF88-71F8-449A-B20B-17F626FCE291}"/>
              </a:ext>
            </a:extLst>
          </p:cNvPr>
          <p:cNvCxnSpPr>
            <a:cxnSpLocks/>
            <a:endCxn id="16" idx="1"/>
          </p:cNvCxnSpPr>
          <p:nvPr/>
        </p:nvCxnSpPr>
        <p:spPr>
          <a:xfrm>
            <a:off x="2305050" y="3234673"/>
            <a:ext cx="920750" cy="60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E6DE29FE-D44F-42A1-9242-86476A7973C9}"/>
              </a:ext>
            </a:extLst>
          </p:cNvPr>
          <p:cNvCxnSpPr>
            <a:cxnSpLocks/>
            <a:endCxn id="17" idx="1"/>
          </p:cNvCxnSpPr>
          <p:nvPr/>
        </p:nvCxnSpPr>
        <p:spPr>
          <a:xfrm>
            <a:off x="2329657" y="3608168"/>
            <a:ext cx="1480343" cy="64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A8E27825-F057-4549-9DC3-B7DED31CFB4D}"/>
              </a:ext>
            </a:extLst>
          </p:cNvPr>
          <p:cNvCxnSpPr>
            <a:cxnSpLocks/>
            <a:endCxn id="18" idx="1"/>
          </p:cNvCxnSpPr>
          <p:nvPr/>
        </p:nvCxnSpPr>
        <p:spPr>
          <a:xfrm>
            <a:off x="2329657" y="4008393"/>
            <a:ext cx="2228849" cy="64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D93C1F41-8506-4FA5-908D-0DD75C170BE2}"/>
              </a:ext>
            </a:extLst>
          </p:cNvPr>
          <p:cNvCxnSpPr>
            <a:cxnSpLocks/>
          </p:cNvCxnSpPr>
          <p:nvPr/>
        </p:nvCxnSpPr>
        <p:spPr>
          <a:xfrm>
            <a:off x="2932113" y="2457799"/>
            <a:ext cx="0" cy="281923"/>
          </a:xfrm>
          <a:prstGeom prst="straightConnector1">
            <a:avLst/>
          </a:prstGeom>
          <a:ln>
            <a:headEnd type="triangle"/>
            <a:tailEnd type="triangle"/>
          </a:ln>
        </p:spPr>
        <p:style>
          <a:lnRef idx="2">
            <a:schemeClr val="accent6"/>
          </a:lnRef>
          <a:fillRef idx="0">
            <a:schemeClr val="accent6"/>
          </a:fillRef>
          <a:effectRef idx="1">
            <a:schemeClr val="accent6"/>
          </a:effectRef>
          <a:fontRef idx="minor">
            <a:schemeClr val="tx1"/>
          </a:fontRef>
        </p:style>
      </p:cxnSp>
      <p:cxnSp>
        <p:nvCxnSpPr>
          <p:cNvPr id="57" name="Straight Arrow Connector 56">
            <a:extLst>
              <a:ext uri="{FF2B5EF4-FFF2-40B4-BE49-F238E27FC236}">
                <a16:creationId xmlns:a16="http://schemas.microsoft.com/office/drawing/2014/main" id="{8FA3A4D5-B0FE-4821-8B0E-A676079A01A1}"/>
              </a:ext>
            </a:extLst>
          </p:cNvPr>
          <p:cNvCxnSpPr>
            <a:cxnSpLocks/>
          </p:cNvCxnSpPr>
          <p:nvPr/>
        </p:nvCxnSpPr>
        <p:spPr>
          <a:xfrm>
            <a:off x="3609975" y="2462273"/>
            <a:ext cx="0" cy="633049"/>
          </a:xfrm>
          <a:prstGeom prst="straightConnector1">
            <a:avLst/>
          </a:prstGeom>
          <a:ln>
            <a:headEnd type="triangle"/>
            <a:tailEnd type="triangle"/>
          </a:ln>
        </p:spPr>
        <p:style>
          <a:lnRef idx="2">
            <a:schemeClr val="accent6"/>
          </a:lnRef>
          <a:fillRef idx="0">
            <a:schemeClr val="accent6"/>
          </a:fillRef>
          <a:effectRef idx="1">
            <a:schemeClr val="accent6"/>
          </a:effectRef>
          <a:fontRef idx="minor">
            <a:schemeClr val="tx1"/>
          </a:fontRef>
        </p:style>
      </p:cxnSp>
      <p:cxnSp>
        <p:nvCxnSpPr>
          <p:cNvPr id="59" name="Straight Arrow Connector 58">
            <a:extLst>
              <a:ext uri="{FF2B5EF4-FFF2-40B4-BE49-F238E27FC236}">
                <a16:creationId xmlns:a16="http://schemas.microsoft.com/office/drawing/2014/main" id="{87030723-121D-4B28-9860-424199BBC1B8}"/>
              </a:ext>
            </a:extLst>
          </p:cNvPr>
          <p:cNvCxnSpPr>
            <a:cxnSpLocks/>
          </p:cNvCxnSpPr>
          <p:nvPr/>
        </p:nvCxnSpPr>
        <p:spPr>
          <a:xfrm>
            <a:off x="4194175" y="2462273"/>
            <a:ext cx="3175" cy="991102"/>
          </a:xfrm>
          <a:prstGeom prst="straightConnector1">
            <a:avLst/>
          </a:prstGeom>
          <a:ln>
            <a:headEnd type="triangle"/>
            <a:tailEnd type="triangle"/>
          </a:ln>
        </p:spPr>
        <p:style>
          <a:lnRef idx="2">
            <a:schemeClr val="accent6"/>
          </a:lnRef>
          <a:fillRef idx="0">
            <a:schemeClr val="accent6"/>
          </a:fillRef>
          <a:effectRef idx="1">
            <a:schemeClr val="accent6"/>
          </a:effectRef>
          <a:fontRef idx="minor">
            <a:schemeClr val="tx1"/>
          </a:fontRef>
        </p:style>
      </p:cxnSp>
      <p:cxnSp>
        <p:nvCxnSpPr>
          <p:cNvPr id="61" name="Straight Arrow Connector 60">
            <a:extLst>
              <a:ext uri="{FF2B5EF4-FFF2-40B4-BE49-F238E27FC236}">
                <a16:creationId xmlns:a16="http://schemas.microsoft.com/office/drawing/2014/main" id="{802B1C16-4EF6-44D5-84D6-B9F407C62A8E}"/>
              </a:ext>
            </a:extLst>
          </p:cNvPr>
          <p:cNvCxnSpPr>
            <a:cxnSpLocks/>
          </p:cNvCxnSpPr>
          <p:nvPr/>
        </p:nvCxnSpPr>
        <p:spPr>
          <a:xfrm flipH="1">
            <a:off x="4852178" y="2495464"/>
            <a:ext cx="5573" cy="1353791"/>
          </a:xfrm>
          <a:prstGeom prst="straightConnector1">
            <a:avLst/>
          </a:prstGeom>
          <a:ln>
            <a:headEnd type="triangle"/>
            <a:tailEnd type="triangle"/>
          </a:ln>
        </p:spPr>
        <p:style>
          <a:lnRef idx="2">
            <a:schemeClr val="accent6"/>
          </a:lnRef>
          <a:fillRef idx="0">
            <a:schemeClr val="accent6"/>
          </a:fillRef>
          <a:effectRef idx="1">
            <a:schemeClr val="accent6"/>
          </a:effectRef>
          <a:fontRef idx="minor">
            <a:schemeClr val="tx1"/>
          </a:fontRef>
        </p:style>
      </p:cxnSp>
      <p:cxnSp>
        <p:nvCxnSpPr>
          <p:cNvPr id="64" name="Straight Arrow Connector 63">
            <a:extLst>
              <a:ext uri="{FF2B5EF4-FFF2-40B4-BE49-F238E27FC236}">
                <a16:creationId xmlns:a16="http://schemas.microsoft.com/office/drawing/2014/main" id="{A764F3FD-F836-45DC-B089-369E95C3E4BE}"/>
              </a:ext>
            </a:extLst>
          </p:cNvPr>
          <p:cNvCxnSpPr>
            <a:cxnSpLocks/>
          </p:cNvCxnSpPr>
          <p:nvPr/>
        </p:nvCxnSpPr>
        <p:spPr>
          <a:xfrm>
            <a:off x="1978025" y="2457364"/>
            <a:ext cx="0" cy="281923"/>
          </a:xfrm>
          <a:prstGeom prst="straightConnector1">
            <a:avLst/>
          </a:prstGeom>
          <a:ln>
            <a:headEnd type="triangle"/>
            <a:tailEnd type="triangle"/>
          </a:ln>
        </p:spPr>
        <p:style>
          <a:lnRef idx="2">
            <a:schemeClr val="accent6"/>
          </a:lnRef>
          <a:fillRef idx="0">
            <a:schemeClr val="accent6"/>
          </a:fillRef>
          <a:effectRef idx="1">
            <a:schemeClr val="accent6"/>
          </a:effectRef>
          <a:fontRef idx="minor">
            <a:schemeClr val="tx1"/>
          </a:fontRef>
        </p:style>
      </p:cxnSp>
      <p:cxnSp>
        <p:nvCxnSpPr>
          <p:cNvPr id="65" name="Straight Arrow Connector 64">
            <a:extLst>
              <a:ext uri="{FF2B5EF4-FFF2-40B4-BE49-F238E27FC236}">
                <a16:creationId xmlns:a16="http://schemas.microsoft.com/office/drawing/2014/main" id="{655E4045-9CB1-4FC8-ACAF-E2A16B498082}"/>
              </a:ext>
            </a:extLst>
          </p:cNvPr>
          <p:cNvCxnSpPr>
            <a:cxnSpLocks/>
          </p:cNvCxnSpPr>
          <p:nvPr/>
        </p:nvCxnSpPr>
        <p:spPr>
          <a:xfrm flipV="1">
            <a:off x="2546350" y="1734538"/>
            <a:ext cx="0" cy="25111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69" name="Straight Arrow Connector 68">
            <a:extLst>
              <a:ext uri="{FF2B5EF4-FFF2-40B4-BE49-F238E27FC236}">
                <a16:creationId xmlns:a16="http://schemas.microsoft.com/office/drawing/2014/main" id="{16125CF8-CFBE-4D6C-A9FA-2307BA77F0F0}"/>
              </a:ext>
            </a:extLst>
          </p:cNvPr>
          <p:cNvCxnSpPr>
            <a:cxnSpLocks/>
          </p:cNvCxnSpPr>
          <p:nvPr/>
        </p:nvCxnSpPr>
        <p:spPr>
          <a:xfrm flipV="1">
            <a:off x="1520264" y="2495467"/>
            <a:ext cx="0" cy="256195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71" name="Arrow: Up 70">
            <a:extLst>
              <a:ext uri="{FF2B5EF4-FFF2-40B4-BE49-F238E27FC236}">
                <a16:creationId xmlns:a16="http://schemas.microsoft.com/office/drawing/2014/main" id="{10E95680-326E-47EB-A330-DBBFEBDC9562}"/>
              </a:ext>
            </a:extLst>
          </p:cNvPr>
          <p:cNvSpPr/>
          <p:nvPr/>
        </p:nvSpPr>
        <p:spPr>
          <a:xfrm>
            <a:off x="3682433" y="4877826"/>
            <a:ext cx="124392" cy="180947"/>
          </a:xfrm>
          <a:prstGeom prst="up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18794139-06AE-4F57-BE2B-963DCA35990A}"/>
              </a:ext>
            </a:extLst>
          </p:cNvPr>
          <p:cNvSpPr/>
          <p:nvPr/>
        </p:nvSpPr>
        <p:spPr>
          <a:xfrm>
            <a:off x="5474518" y="1840309"/>
            <a:ext cx="1969004" cy="369332"/>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dirty="0">
                <a:ln w="0"/>
                <a:solidFill>
                  <a:schemeClr val="tx1"/>
                </a:solidFill>
                <a:effectLst>
                  <a:outerShdw blurRad="38100" dist="19050" dir="2700000" algn="tl" rotWithShape="0">
                    <a:schemeClr val="dk1">
                      <a:alpha val="40000"/>
                    </a:schemeClr>
                  </a:outerShdw>
                </a:effectLst>
              </a:rPr>
              <a:t>Timing/Controls</a:t>
            </a:r>
          </a:p>
        </p:txBody>
      </p:sp>
      <p:sp>
        <p:nvSpPr>
          <p:cNvPr id="74" name="Rectangle 73">
            <a:extLst>
              <a:ext uri="{FF2B5EF4-FFF2-40B4-BE49-F238E27FC236}">
                <a16:creationId xmlns:a16="http://schemas.microsoft.com/office/drawing/2014/main" id="{53273A6B-92A7-4C00-AC9F-30C67D4F400A}"/>
              </a:ext>
            </a:extLst>
          </p:cNvPr>
          <p:cNvSpPr/>
          <p:nvPr/>
        </p:nvSpPr>
        <p:spPr>
          <a:xfrm>
            <a:off x="5474518" y="2331124"/>
            <a:ext cx="1969004" cy="369332"/>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dirty="0">
                <a:ln w="0"/>
                <a:solidFill>
                  <a:schemeClr val="tx1"/>
                </a:solidFill>
                <a:effectLst>
                  <a:outerShdw blurRad="38100" dist="19050" dir="2700000" algn="tl" rotWithShape="0">
                    <a:schemeClr val="dk1">
                      <a:alpha val="40000"/>
                    </a:schemeClr>
                  </a:outerShdw>
                </a:effectLst>
              </a:rPr>
              <a:t>Personnel Safety</a:t>
            </a:r>
          </a:p>
        </p:txBody>
      </p:sp>
      <p:sp>
        <p:nvSpPr>
          <p:cNvPr id="76" name="Rectangle 75">
            <a:extLst>
              <a:ext uri="{FF2B5EF4-FFF2-40B4-BE49-F238E27FC236}">
                <a16:creationId xmlns:a16="http://schemas.microsoft.com/office/drawing/2014/main" id="{26D7793A-FEFE-4FD9-A39F-FDA13BCDD621}"/>
              </a:ext>
            </a:extLst>
          </p:cNvPr>
          <p:cNvSpPr/>
          <p:nvPr/>
        </p:nvSpPr>
        <p:spPr>
          <a:xfrm>
            <a:off x="1306058" y="5400903"/>
            <a:ext cx="3717132" cy="223884"/>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ln w="0"/>
                <a:solidFill>
                  <a:schemeClr val="tx1"/>
                </a:solidFill>
                <a:effectLst>
                  <a:outerShdw blurRad="38100" dist="19050" dir="2700000" algn="tl" rotWithShape="0">
                    <a:schemeClr val="dk1">
                      <a:alpha val="40000"/>
                    </a:schemeClr>
                  </a:outerShdw>
                </a:effectLst>
              </a:rPr>
              <a:t>HV Coupler Bias Power Supply</a:t>
            </a:r>
          </a:p>
        </p:txBody>
      </p:sp>
      <p:cxnSp>
        <p:nvCxnSpPr>
          <p:cNvPr id="77" name="Straight Arrow Connector 76">
            <a:extLst>
              <a:ext uri="{FF2B5EF4-FFF2-40B4-BE49-F238E27FC236}">
                <a16:creationId xmlns:a16="http://schemas.microsoft.com/office/drawing/2014/main" id="{317A814B-228D-4AD8-8DB3-89E0D30BB76F}"/>
              </a:ext>
            </a:extLst>
          </p:cNvPr>
          <p:cNvCxnSpPr>
            <a:cxnSpLocks/>
          </p:cNvCxnSpPr>
          <p:nvPr/>
        </p:nvCxnSpPr>
        <p:spPr>
          <a:xfrm flipV="1">
            <a:off x="1392592" y="2495465"/>
            <a:ext cx="0" cy="2905438"/>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84" name="Straight Arrow Connector 83">
            <a:extLst>
              <a:ext uri="{FF2B5EF4-FFF2-40B4-BE49-F238E27FC236}">
                <a16:creationId xmlns:a16="http://schemas.microsoft.com/office/drawing/2014/main" id="{46B32D57-A688-4938-92F4-5570640AE3F5}"/>
              </a:ext>
            </a:extLst>
          </p:cNvPr>
          <p:cNvCxnSpPr>
            <a:cxnSpLocks/>
          </p:cNvCxnSpPr>
          <p:nvPr/>
        </p:nvCxnSpPr>
        <p:spPr>
          <a:xfrm flipH="1">
            <a:off x="5078232" y="2121777"/>
            <a:ext cx="371078" cy="1"/>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86" name="Straight Arrow Connector 85">
            <a:extLst>
              <a:ext uri="{FF2B5EF4-FFF2-40B4-BE49-F238E27FC236}">
                <a16:creationId xmlns:a16="http://schemas.microsoft.com/office/drawing/2014/main" id="{5E6B3C2C-BA4C-4A59-AF1D-BEC60C4D18BC}"/>
              </a:ext>
            </a:extLst>
          </p:cNvPr>
          <p:cNvCxnSpPr>
            <a:cxnSpLocks/>
          </p:cNvCxnSpPr>
          <p:nvPr/>
        </p:nvCxnSpPr>
        <p:spPr>
          <a:xfrm flipH="1">
            <a:off x="5070612" y="2403717"/>
            <a:ext cx="371078" cy="1"/>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87" name="TextBox 86">
            <a:extLst>
              <a:ext uri="{FF2B5EF4-FFF2-40B4-BE49-F238E27FC236}">
                <a16:creationId xmlns:a16="http://schemas.microsoft.com/office/drawing/2014/main" id="{6E9A8254-A3DC-4650-8289-033D78823EE5}"/>
              </a:ext>
            </a:extLst>
          </p:cNvPr>
          <p:cNvSpPr txBox="1"/>
          <p:nvPr/>
        </p:nvSpPr>
        <p:spPr>
          <a:xfrm>
            <a:off x="1656901" y="4225852"/>
            <a:ext cx="1076320" cy="307777"/>
          </a:xfrm>
          <a:prstGeom prst="rect">
            <a:avLst/>
          </a:prstGeom>
          <a:noFill/>
        </p:spPr>
        <p:txBody>
          <a:bodyPr wrap="none" rtlCol="0">
            <a:spAutoFit/>
          </a:bodyPr>
          <a:lstStyle/>
          <a:p>
            <a:r>
              <a:rPr lang="en-US" sz="1400" i="1" dirty="0"/>
              <a:t>Cryomodule</a:t>
            </a:r>
          </a:p>
        </p:txBody>
      </p:sp>
    </p:spTree>
    <p:extLst>
      <p:ext uri="{BB962C8B-B14F-4D97-AF65-F5344CB8AC3E}">
        <p14:creationId xmlns:p14="http://schemas.microsoft.com/office/powerpoint/2010/main" val="873781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E90242-5672-415B-9701-6A23BE9CF2FB}"/>
              </a:ext>
            </a:extLst>
          </p:cNvPr>
          <p:cNvSpPr>
            <a:spLocks noGrp="1"/>
          </p:cNvSpPr>
          <p:nvPr>
            <p:ph type="title"/>
          </p:nvPr>
        </p:nvSpPr>
        <p:spPr/>
        <p:txBody>
          <a:bodyPr/>
          <a:lstStyle/>
          <a:p>
            <a:r>
              <a:rPr lang="en-US" dirty="0"/>
              <a:t>RFPI System Design</a:t>
            </a:r>
          </a:p>
        </p:txBody>
      </p:sp>
      <p:sp>
        <p:nvSpPr>
          <p:cNvPr id="4" name="Date Placeholder 3">
            <a:extLst>
              <a:ext uri="{FF2B5EF4-FFF2-40B4-BE49-F238E27FC236}">
                <a16:creationId xmlns:a16="http://schemas.microsoft.com/office/drawing/2014/main" id="{C1A3938B-8DE8-4D20-8073-51316AD9FE61}"/>
              </a:ext>
            </a:extLst>
          </p:cNvPr>
          <p:cNvSpPr>
            <a:spLocks noGrp="1"/>
          </p:cNvSpPr>
          <p:nvPr>
            <p:ph type="dt" sz="half" idx="2"/>
          </p:nvPr>
        </p:nvSpPr>
        <p:spPr/>
        <p:txBody>
          <a:bodyPr/>
          <a:lstStyle/>
          <a:p>
            <a:pPr>
              <a:defRPr/>
            </a:pPr>
            <a:r>
              <a:rPr lang="en-US" dirty="0"/>
              <a:t>Sept, 9 2021</a:t>
            </a:r>
          </a:p>
        </p:txBody>
      </p:sp>
      <p:sp>
        <p:nvSpPr>
          <p:cNvPr id="5" name="Slide Number Placeholder 4">
            <a:extLst>
              <a:ext uri="{FF2B5EF4-FFF2-40B4-BE49-F238E27FC236}">
                <a16:creationId xmlns:a16="http://schemas.microsoft.com/office/drawing/2014/main" id="{6D1B6F27-183C-418D-BE21-5A985CB95E16}"/>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6" name="Footer Placeholder 5">
            <a:extLst>
              <a:ext uri="{FF2B5EF4-FFF2-40B4-BE49-F238E27FC236}">
                <a16:creationId xmlns:a16="http://schemas.microsoft.com/office/drawing/2014/main" id="{C59E986D-A017-40AF-96C8-12DC83DB77FB}"/>
              </a:ext>
            </a:extLst>
          </p:cNvPr>
          <p:cNvSpPr>
            <a:spLocks noGrp="1"/>
          </p:cNvSpPr>
          <p:nvPr>
            <p:ph type="ftr" sz="quarter" idx="3"/>
          </p:nvPr>
        </p:nvSpPr>
        <p:spPr/>
        <p:txBody>
          <a:bodyPr/>
          <a:lstStyle/>
          <a:p>
            <a:pPr algn="ctr">
              <a:defRPr/>
            </a:pPr>
            <a:r>
              <a:rPr lang="en-US" b="1" dirty="0"/>
              <a:t>PIP-II RFPI FDR – RF Protection Interlocks, N. Patel</a:t>
            </a:r>
          </a:p>
        </p:txBody>
      </p:sp>
      <p:sp>
        <p:nvSpPr>
          <p:cNvPr id="11" name="TextBox 10">
            <a:extLst>
              <a:ext uri="{FF2B5EF4-FFF2-40B4-BE49-F238E27FC236}">
                <a16:creationId xmlns:a16="http://schemas.microsoft.com/office/drawing/2014/main" id="{ACFDB35A-A62B-42F7-A41F-5BE9CE57FC84}"/>
              </a:ext>
            </a:extLst>
          </p:cNvPr>
          <p:cNvSpPr txBox="1"/>
          <p:nvPr/>
        </p:nvSpPr>
        <p:spPr>
          <a:xfrm>
            <a:off x="198146" y="3095550"/>
            <a:ext cx="840295" cy="400110"/>
          </a:xfrm>
          <a:prstGeom prst="rect">
            <a:avLst/>
          </a:prstGeom>
          <a:noFill/>
        </p:spPr>
        <p:txBody>
          <a:bodyPr wrap="none" rtlCol="0">
            <a:spAutoFit/>
          </a:bodyPr>
          <a:lstStyle/>
          <a:p>
            <a:r>
              <a:rPr lang="en-US" sz="2000" dirty="0"/>
              <a:t>Inputs</a:t>
            </a:r>
          </a:p>
        </p:txBody>
      </p:sp>
      <p:sp>
        <p:nvSpPr>
          <p:cNvPr id="12" name="TextBox 11">
            <a:extLst>
              <a:ext uri="{FF2B5EF4-FFF2-40B4-BE49-F238E27FC236}">
                <a16:creationId xmlns:a16="http://schemas.microsoft.com/office/drawing/2014/main" id="{22581AB8-4F8C-4DB3-BD5F-C432E55402FB}"/>
              </a:ext>
            </a:extLst>
          </p:cNvPr>
          <p:cNvSpPr txBox="1"/>
          <p:nvPr/>
        </p:nvSpPr>
        <p:spPr>
          <a:xfrm>
            <a:off x="122384" y="5150119"/>
            <a:ext cx="946093" cy="369332"/>
          </a:xfrm>
          <a:prstGeom prst="rect">
            <a:avLst/>
          </a:prstGeom>
          <a:noFill/>
        </p:spPr>
        <p:txBody>
          <a:bodyPr wrap="none" rtlCol="0">
            <a:spAutoFit/>
          </a:bodyPr>
          <a:lstStyle/>
          <a:p>
            <a:r>
              <a:rPr lang="en-US" sz="1800" dirty="0"/>
              <a:t>Outputs</a:t>
            </a:r>
          </a:p>
        </p:txBody>
      </p:sp>
      <p:sp>
        <p:nvSpPr>
          <p:cNvPr id="13" name="Left Brace 12">
            <a:extLst>
              <a:ext uri="{FF2B5EF4-FFF2-40B4-BE49-F238E27FC236}">
                <a16:creationId xmlns:a16="http://schemas.microsoft.com/office/drawing/2014/main" id="{9E5B6DBD-8699-4E24-B828-AB238A9397F6}"/>
              </a:ext>
            </a:extLst>
          </p:cNvPr>
          <p:cNvSpPr/>
          <p:nvPr/>
        </p:nvSpPr>
        <p:spPr>
          <a:xfrm>
            <a:off x="999644" y="1817643"/>
            <a:ext cx="569433" cy="2967147"/>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4" name="Left Brace 13">
            <a:extLst>
              <a:ext uri="{FF2B5EF4-FFF2-40B4-BE49-F238E27FC236}">
                <a16:creationId xmlns:a16="http://schemas.microsoft.com/office/drawing/2014/main" id="{D2EC3BE8-5466-4EC6-A9DF-F3D3DB811087}"/>
              </a:ext>
            </a:extLst>
          </p:cNvPr>
          <p:cNvSpPr/>
          <p:nvPr/>
        </p:nvSpPr>
        <p:spPr>
          <a:xfrm>
            <a:off x="1023053" y="4978123"/>
            <a:ext cx="546024" cy="743343"/>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5" name="Content Placeholder 1">
            <a:extLst>
              <a:ext uri="{FF2B5EF4-FFF2-40B4-BE49-F238E27FC236}">
                <a16:creationId xmlns:a16="http://schemas.microsoft.com/office/drawing/2014/main" id="{88331432-2A5D-4814-97AA-D1F7FE2F38CD}"/>
              </a:ext>
            </a:extLst>
          </p:cNvPr>
          <p:cNvSpPr>
            <a:spLocks noGrp="1"/>
          </p:cNvSpPr>
          <p:nvPr>
            <p:ph idx="1"/>
          </p:nvPr>
        </p:nvSpPr>
        <p:spPr>
          <a:xfrm>
            <a:off x="228601" y="803107"/>
            <a:ext cx="8587916" cy="5497025"/>
          </a:xfrm>
        </p:spPr>
        <p:txBody>
          <a:bodyPr/>
          <a:lstStyle/>
          <a:p>
            <a:pPr marL="0" indent="0">
              <a:buNone/>
            </a:pPr>
            <a:r>
              <a:rPr lang="en-US" sz="1300" dirty="0"/>
              <a:t>The RFPI is designed to interface with many systems which will provide inputs to the RFPI systems.  The parameters of all these systems are shown below.  The SSA, LLRF and MPS systems will receive permits from the RFPI system and these are also listed below.</a:t>
            </a:r>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pPr marL="0" indent="0">
              <a:buNone/>
            </a:pPr>
            <a:endParaRPr lang="en-US" sz="1300" dirty="0"/>
          </a:p>
          <a:p>
            <a:endParaRPr lang="en-US" sz="1300" dirty="0"/>
          </a:p>
          <a:p>
            <a:pPr marL="0" indent="0">
              <a:buNone/>
            </a:pPr>
            <a:r>
              <a:rPr lang="en-US" sz="1300" dirty="0"/>
              <a:t>The functionality of this system design was tested throughout the PIP2IT run.</a:t>
            </a:r>
          </a:p>
        </p:txBody>
      </p:sp>
      <p:pic>
        <p:nvPicPr>
          <p:cNvPr id="7" name="Picture 6">
            <a:extLst>
              <a:ext uri="{FF2B5EF4-FFF2-40B4-BE49-F238E27FC236}">
                <a16:creationId xmlns:a16="http://schemas.microsoft.com/office/drawing/2014/main" id="{01000D4E-2112-44D2-A314-6A04F94A6AC4}"/>
              </a:ext>
            </a:extLst>
          </p:cNvPr>
          <p:cNvPicPr>
            <a:picLocks noChangeAspect="1"/>
          </p:cNvPicPr>
          <p:nvPr/>
        </p:nvPicPr>
        <p:blipFill>
          <a:blip r:embed="rId2"/>
          <a:stretch>
            <a:fillRect/>
          </a:stretch>
        </p:blipFill>
        <p:spPr>
          <a:xfrm>
            <a:off x="1605269" y="1447801"/>
            <a:ext cx="7211248" cy="4362566"/>
          </a:xfrm>
          <a:prstGeom prst="rect">
            <a:avLst/>
          </a:prstGeom>
        </p:spPr>
      </p:pic>
    </p:spTree>
    <p:extLst>
      <p:ext uri="{BB962C8B-B14F-4D97-AF65-F5344CB8AC3E}">
        <p14:creationId xmlns:p14="http://schemas.microsoft.com/office/powerpoint/2010/main" val="4181600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2250" y="694050"/>
            <a:ext cx="8672513" cy="5241243"/>
          </a:xfrm>
        </p:spPr>
        <p:txBody>
          <a:bodyPr/>
          <a:lstStyle/>
          <a:p>
            <a:endParaRPr lang="en-US" sz="1400" dirty="0"/>
          </a:p>
          <a:p>
            <a:r>
              <a:rPr lang="en-US" sz="1400" dirty="0"/>
              <a:t>Table below shows how the permits from RFPI are made up</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p:txBody>
      </p:sp>
      <p:sp>
        <p:nvSpPr>
          <p:cNvPr id="3" name="Title 2"/>
          <p:cNvSpPr>
            <a:spLocks noGrp="1"/>
          </p:cNvSpPr>
          <p:nvPr>
            <p:ph type="title"/>
          </p:nvPr>
        </p:nvSpPr>
        <p:spPr/>
        <p:txBody>
          <a:bodyPr/>
          <a:lstStyle/>
          <a:p>
            <a:r>
              <a:rPr lang="en-US" dirty="0"/>
              <a:t>RFPI Functional Diagram</a:t>
            </a:r>
          </a:p>
        </p:txBody>
      </p:sp>
      <p:sp>
        <p:nvSpPr>
          <p:cNvPr id="4" name="Date Placeholder 3"/>
          <p:cNvSpPr>
            <a:spLocks noGrp="1"/>
          </p:cNvSpPr>
          <p:nvPr>
            <p:ph type="dt" sz="half" idx="2"/>
          </p:nvPr>
        </p:nvSpPr>
        <p:spPr/>
        <p:txBody>
          <a:bodyPr/>
          <a:lstStyle/>
          <a:p>
            <a:pPr>
              <a:defRPr/>
            </a:pPr>
            <a:r>
              <a:rPr lang="en-US" dirty="0"/>
              <a:t>Sept, 9 2021</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6" name="Footer Placeholder 5"/>
          <p:cNvSpPr>
            <a:spLocks noGrp="1"/>
          </p:cNvSpPr>
          <p:nvPr>
            <p:ph type="ftr" sz="quarter" idx="3"/>
          </p:nvPr>
        </p:nvSpPr>
        <p:spPr/>
        <p:txBody>
          <a:bodyPr/>
          <a:lstStyle/>
          <a:p>
            <a:pPr algn="ctr">
              <a:defRPr/>
            </a:pPr>
            <a:r>
              <a:rPr lang="en-US" b="1" dirty="0"/>
              <a:t>PIP-II RFPI FDR – RF Protection Interlocks, N. Patel</a:t>
            </a:r>
          </a:p>
        </p:txBody>
      </p:sp>
      <p:graphicFrame>
        <p:nvGraphicFramePr>
          <p:cNvPr id="9" name="Table 8">
            <a:extLst>
              <a:ext uri="{FF2B5EF4-FFF2-40B4-BE49-F238E27FC236}">
                <a16:creationId xmlns:a16="http://schemas.microsoft.com/office/drawing/2014/main" id="{F08762AD-26B6-49B6-AED0-ABB9E68143A4}"/>
              </a:ext>
            </a:extLst>
          </p:cNvPr>
          <p:cNvGraphicFramePr>
            <a:graphicFrameLocks noGrp="1"/>
          </p:cNvGraphicFramePr>
          <p:nvPr>
            <p:extLst>
              <p:ext uri="{D42A27DB-BD31-4B8C-83A1-F6EECF244321}">
                <p14:modId xmlns:p14="http://schemas.microsoft.com/office/powerpoint/2010/main" val="799444462"/>
              </p:ext>
            </p:extLst>
          </p:nvPr>
        </p:nvGraphicFramePr>
        <p:xfrm>
          <a:off x="1879134" y="1652631"/>
          <a:ext cx="5784681" cy="3437533"/>
        </p:xfrm>
        <a:graphic>
          <a:graphicData uri="http://schemas.openxmlformats.org/drawingml/2006/table">
            <a:tbl>
              <a:tblPr/>
              <a:tblGrid>
                <a:gridCol w="2783008">
                  <a:extLst>
                    <a:ext uri="{9D8B030D-6E8A-4147-A177-3AD203B41FA5}">
                      <a16:colId xmlns:a16="http://schemas.microsoft.com/office/drawing/2014/main" val="1196380500"/>
                    </a:ext>
                  </a:extLst>
                </a:gridCol>
                <a:gridCol w="775267">
                  <a:extLst>
                    <a:ext uri="{9D8B030D-6E8A-4147-A177-3AD203B41FA5}">
                      <a16:colId xmlns:a16="http://schemas.microsoft.com/office/drawing/2014/main" val="1755510136"/>
                    </a:ext>
                  </a:extLst>
                </a:gridCol>
                <a:gridCol w="795145">
                  <a:extLst>
                    <a:ext uri="{9D8B030D-6E8A-4147-A177-3AD203B41FA5}">
                      <a16:colId xmlns:a16="http://schemas.microsoft.com/office/drawing/2014/main" val="1391583838"/>
                    </a:ext>
                  </a:extLst>
                </a:gridCol>
                <a:gridCol w="735509">
                  <a:extLst>
                    <a:ext uri="{9D8B030D-6E8A-4147-A177-3AD203B41FA5}">
                      <a16:colId xmlns:a16="http://schemas.microsoft.com/office/drawing/2014/main" val="372908192"/>
                    </a:ext>
                  </a:extLst>
                </a:gridCol>
                <a:gridCol w="695752">
                  <a:extLst>
                    <a:ext uri="{9D8B030D-6E8A-4147-A177-3AD203B41FA5}">
                      <a16:colId xmlns:a16="http://schemas.microsoft.com/office/drawing/2014/main" val="2401499668"/>
                    </a:ext>
                  </a:extLst>
                </a:gridCol>
              </a:tblGrid>
              <a:tr h="252296">
                <a:tc>
                  <a:txBody>
                    <a:bodyPr/>
                    <a:lstStyle/>
                    <a:p>
                      <a:pPr algn="l" rtl="0" fontAlgn="base"/>
                      <a:r>
                        <a:rPr lang="en-US" sz="1000" b="0" i="0" dirty="0">
                          <a:effectLst/>
                          <a:latin typeface="Times New Roman" panose="02020603050405020304" pitchFamily="18" charset="0"/>
                        </a:rPr>
                        <a:t> </a:t>
                      </a:r>
                    </a:p>
                  </a:txBody>
                  <a:tcPr anchor="b">
                    <a:lnL>
                      <a:noFill/>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tcPr>
                </a:tc>
                <a:tc gridSpan="4">
                  <a:txBody>
                    <a:bodyPr/>
                    <a:lstStyle/>
                    <a:p>
                      <a:pPr algn="ctr" rtl="0" fontAlgn="base"/>
                      <a:r>
                        <a:rPr lang="en-US" sz="1000" b="1" i="0" dirty="0">
                          <a:solidFill>
                            <a:srgbClr val="000000"/>
                          </a:solidFill>
                          <a:effectLst/>
                          <a:latin typeface="Calibri" panose="020F0502020204030204" pitchFamily="34" charset="0"/>
                        </a:rPr>
                        <a:t>Output Permits from RFPI (LB/HB)</a:t>
                      </a:r>
                      <a:r>
                        <a:rPr lang="en-US" sz="1000" b="0" i="0" dirty="0">
                          <a:solidFill>
                            <a:srgbClr val="000000"/>
                          </a:solidFill>
                          <a:effectLst/>
                          <a:latin typeface="Calibri" panose="020F0502020204030204" pitchFamily="34" charset="0"/>
                        </a:rPr>
                        <a:t> </a:t>
                      </a:r>
                      <a:endParaRPr lang="en-US" b="0" i="0" dirty="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9E1F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99631069"/>
                  </a:ext>
                </a:extLst>
              </a:tr>
              <a:tr h="409981">
                <a:tc>
                  <a:txBody>
                    <a:bodyPr/>
                    <a:lstStyle/>
                    <a:p>
                      <a:pPr algn="ctr" rtl="0" fontAlgn="base"/>
                      <a:r>
                        <a:rPr lang="en-US" sz="1000" b="1" i="0" dirty="0">
                          <a:solidFill>
                            <a:srgbClr val="000000"/>
                          </a:solidFill>
                          <a:effectLst/>
                          <a:latin typeface="Calibri" panose="020F0502020204030204" pitchFamily="34" charset="0"/>
                        </a:rPr>
                        <a:t>Inputs to RFPI</a:t>
                      </a:r>
                      <a:r>
                        <a:rPr lang="en-US" sz="1000" b="0" i="0" dirty="0">
                          <a:solidFill>
                            <a:srgbClr val="000000"/>
                          </a:solidFill>
                          <a:effectLst/>
                          <a:latin typeface="Calibri" panose="020F0502020204030204" pitchFamily="34" charset="0"/>
                        </a:rPr>
                        <a:t> </a:t>
                      </a:r>
                      <a:endParaRPr lang="en-US" b="0" i="0" dirty="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8CCE4"/>
                    </a:solidFill>
                  </a:tcPr>
                </a:tc>
                <a:tc>
                  <a:txBody>
                    <a:bodyPr/>
                    <a:lstStyle/>
                    <a:p>
                      <a:pPr algn="ctr" rtl="0" fontAlgn="base"/>
                      <a:r>
                        <a:rPr lang="en-US" sz="1000" b="1" i="0" dirty="0">
                          <a:solidFill>
                            <a:srgbClr val="000000"/>
                          </a:solidFill>
                          <a:effectLst/>
                          <a:latin typeface="Calibri" panose="020F0502020204030204" pitchFamily="34" charset="0"/>
                        </a:rPr>
                        <a:t>LLRF permit</a:t>
                      </a:r>
                      <a:r>
                        <a:rPr lang="en-US" sz="1000" b="0" i="0" dirty="0">
                          <a:solidFill>
                            <a:srgbClr val="000000"/>
                          </a:solidFill>
                          <a:effectLst/>
                          <a:latin typeface="Calibri" panose="020F0502020204030204" pitchFamily="34" charset="0"/>
                        </a:rPr>
                        <a:t> </a:t>
                      </a:r>
                      <a:endParaRPr lang="en-US" b="0" i="0" dirty="0">
                        <a:effectLst/>
                      </a:endParaRPr>
                    </a:p>
                  </a:txBody>
                  <a:tcPr anchor="ctr">
                    <a:lnL w="9525" cap="flat" cmpd="sng" algn="ctr">
                      <a:solidFill>
                        <a:schemeClr val="bg1"/>
                      </a:solidFill>
                      <a:prstDash val="solid"/>
                      <a:round/>
                      <a:headEnd type="none" w="med" len="med"/>
                      <a:tailEnd type="none" w="med" len="med"/>
                    </a:lnL>
                    <a:lnR w="9525" cap="flat" cmpd="sng" algn="ctr">
                      <a:solidFill>
                        <a:srgbClr val="A885A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A885A0"/>
                      </a:solidFill>
                      <a:prstDash val="solid"/>
                      <a:round/>
                      <a:headEnd type="none" w="med" len="med"/>
                      <a:tailEnd type="none" w="med" len="med"/>
                    </a:lnB>
                    <a:solidFill>
                      <a:srgbClr val="B8CCE4"/>
                    </a:solidFill>
                  </a:tcPr>
                </a:tc>
                <a:tc>
                  <a:txBody>
                    <a:bodyPr/>
                    <a:lstStyle/>
                    <a:p>
                      <a:pPr algn="ctr" rtl="0" fontAlgn="base"/>
                      <a:r>
                        <a:rPr lang="en-US" sz="1000" b="1" i="0" dirty="0">
                          <a:solidFill>
                            <a:srgbClr val="000000"/>
                          </a:solidFill>
                          <a:effectLst/>
                          <a:latin typeface="Calibri" panose="020F0502020204030204" pitchFamily="34" charset="0"/>
                        </a:rPr>
                        <a:t>SSA</a:t>
                      </a:r>
                      <a:r>
                        <a:rPr lang="en-US" sz="1000" b="0" i="0" dirty="0">
                          <a:solidFill>
                            <a:srgbClr val="000000"/>
                          </a:solidFill>
                          <a:effectLst/>
                          <a:latin typeface="Calibri" panose="020F0502020204030204" pitchFamily="34" charset="0"/>
                        </a:rPr>
                        <a:t> </a:t>
                      </a:r>
                      <a:endParaRPr lang="en-US" b="0" i="0" dirty="0">
                        <a:effectLst/>
                      </a:endParaRPr>
                    </a:p>
                    <a:p>
                      <a:pPr algn="ctr" rtl="0" fontAlgn="base"/>
                      <a:r>
                        <a:rPr lang="en-US" sz="1000" b="1" i="0" dirty="0">
                          <a:solidFill>
                            <a:srgbClr val="000000"/>
                          </a:solidFill>
                          <a:effectLst/>
                          <a:latin typeface="Calibri" panose="020F0502020204030204" pitchFamily="34" charset="0"/>
                        </a:rPr>
                        <a:t>Permit</a:t>
                      </a:r>
                      <a:r>
                        <a:rPr lang="en-US" sz="1000" b="0" i="0" dirty="0">
                          <a:solidFill>
                            <a:srgbClr val="000000"/>
                          </a:solidFill>
                          <a:effectLst/>
                          <a:latin typeface="Calibri" panose="020F0502020204030204" pitchFamily="34" charset="0"/>
                        </a:rPr>
                        <a:t> </a:t>
                      </a:r>
                      <a:endParaRPr lang="en-US" b="0" i="0" dirty="0">
                        <a:effectLst/>
                      </a:endParaRPr>
                    </a:p>
                  </a:txBody>
                  <a:tcPr anchor="ctr">
                    <a:lnL w="9525" cap="flat" cmpd="sng" algn="ctr">
                      <a:solidFill>
                        <a:srgbClr val="A885A0"/>
                      </a:solidFill>
                      <a:prstDash val="solid"/>
                      <a:round/>
                      <a:headEnd type="none" w="med" len="med"/>
                      <a:tailEnd type="none" w="med" len="med"/>
                    </a:lnL>
                    <a:lnR w="9525" cap="flat" cmpd="sng" algn="ctr">
                      <a:solidFill>
                        <a:srgbClr val="7087A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7087A0"/>
                      </a:solidFill>
                      <a:prstDash val="solid"/>
                      <a:round/>
                      <a:headEnd type="none" w="med" len="med"/>
                      <a:tailEnd type="none" w="med" len="med"/>
                    </a:lnB>
                    <a:solidFill>
                      <a:srgbClr val="B8CCE4"/>
                    </a:solidFill>
                  </a:tcPr>
                </a:tc>
                <a:tc>
                  <a:txBody>
                    <a:bodyPr/>
                    <a:lstStyle/>
                    <a:p>
                      <a:pPr algn="ctr" rtl="0" fontAlgn="base"/>
                      <a:r>
                        <a:rPr lang="en-US" sz="1000" b="1" i="0" dirty="0">
                          <a:solidFill>
                            <a:srgbClr val="000000"/>
                          </a:solidFill>
                          <a:effectLst/>
                          <a:latin typeface="Calibri" panose="020F0502020204030204" pitchFamily="34" charset="0"/>
                        </a:rPr>
                        <a:t>SSA_DC Permit</a:t>
                      </a:r>
                      <a:r>
                        <a:rPr lang="en-US" sz="1000" b="0" i="0" dirty="0">
                          <a:solidFill>
                            <a:srgbClr val="000000"/>
                          </a:solidFill>
                          <a:effectLst/>
                          <a:latin typeface="Calibri" panose="020F0502020204030204" pitchFamily="34" charset="0"/>
                        </a:rPr>
                        <a:t> </a:t>
                      </a:r>
                      <a:endParaRPr lang="en-US" b="0" i="0" dirty="0">
                        <a:effectLst/>
                      </a:endParaRPr>
                    </a:p>
                  </a:txBody>
                  <a:tcPr anchor="ctr">
                    <a:lnL w="9525" cap="flat" cmpd="sng" algn="ctr">
                      <a:solidFill>
                        <a:srgbClr val="7087A0"/>
                      </a:solidFill>
                      <a:prstDash val="solid"/>
                      <a:round/>
                      <a:headEnd type="none" w="med" len="med"/>
                      <a:tailEnd type="none" w="med" len="med"/>
                    </a:lnL>
                    <a:lnR w="9525" cap="flat" cmpd="sng" algn="ctr">
                      <a:solidFill>
                        <a:srgbClr val="7087A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7087A0"/>
                      </a:solidFill>
                      <a:prstDash val="solid"/>
                      <a:round/>
                      <a:headEnd type="none" w="med" len="med"/>
                      <a:tailEnd type="none" w="med" len="med"/>
                    </a:lnB>
                    <a:solidFill>
                      <a:srgbClr val="B8CCE4"/>
                    </a:solidFill>
                  </a:tcPr>
                </a:tc>
                <a:tc>
                  <a:txBody>
                    <a:bodyPr/>
                    <a:lstStyle/>
                    <a:p>
                      <a:pPr algn="ctr" rtl="0" fontAlgn="base"/>
                      <a:r>
                        <a:rPr lang="en-US" sz="1000" b="1" i="0" dirty="0">
                          <a:solidFill>
                            <a:srgbClr val="000000"/>
                          </a:solidFill>
                          <a:effectLst/>
                          <a:latin typeface="Calibri" panose="020F0502020204030204" pitchFamily="34" charset="0"/>
                        </a:rPr>
                        <a:t>MPS</a:t>
                      </a:r>
                      <a:r>
                        <a:rPr lang="en-US" sz="1000" b="0" i="0" dirty="0">
                          <a:solidFill>
                            <a:srgbClr val="000000"/>
                          </a:solidFill>
                          <a:effectLst/>
                          <a:latin typeface="Calibri" panose="020F0502020204030204" pitchFamily="34" charset="0"/>
                        </a:rPr>
                        <a:t> </a:t>
                      </a:r>
                      <a:endParaRPr lang="en-US" b="0" i="0" dirty="0">
                        <a:effectLst/>
                      </a:endParaRPr>
                    </a:p>
                  </a:txBody>
                  <a:tcPr anchor="ctr">
                    <a:lnL w="9525" cap="flat" cmpd="sng" algn="ctr">
                      <a:solidFill>
                        <a:srgbClr val="7087A0"/>
                      </a:solidFill>
                      <a:prstDash val="solid"/>
                      <a:round/>
                      <a:headEnd type="none" w="med" len="med"/>
                      <a:tailEnd type="none" w="med" len="med"/>
                    </a:lnL>
                    <a:lnR w="9525" cap="flat" cmpd="sng" algn="ctr">
                      <a:solidFill>
                        <a:srgbClr val="7087A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7087A0"/>
                      </a:solidFill>
                      <a:prstDash val="solid"/>
                      <a:round/>
                      <a:headEnd type="none" w="med" len="med"/>
                      <a:tailEnd type="none" w="med" len="med"/>
                    </a:lnB>
                    <a:solidFill>
                      <a:srgbClr val="B8CCE4"/>
                    </a:solidFill>
                  </a:tcPr>
                </a:tc>
                <a:extLst>
                  <a:ext uri="{0D108BD9-81ED-4DB2-BD59-A6C34878D82A}">
                    <a16:rowId xmlns:a16="http://schemas.microsoft.com/office/drawing/2014/main" val="428027834"/>
                  </a:ext>
                </a:extLst>
              </a:tr>
              <a:tr h="252296">
                <a:tc>
                  <a:txBody>
                    <a:bodyPr/>
                    <a:lstStyle/>
                    <a:p>
                      <a:pPr algn="l" rtl="0" fontAlgn="base"/>
                      <a:r>
                        <a:rPr lang="en-US" sz="1000" b="0" i="0" dirty="0">
                          <a:solidFill>
                            <a:srgbClr val="000000"/>
                          </a:solidFill>
                          <a:effectLst/>
                          <a:latin typeface="Calibri" panose="020F0502020204030204" pitchFamily="34" charset="0"/>
                        </a:rPr>
                        <a:t>FEP </a:t>
                      </a:r>
                      <a:endParaRPr lang="en-US" b="0" i="0" dirty="0">
                        <a:effectLst/>
                      </a:endParaRPr>
                    </a:p>
                  </a:txBody>
                  <a:tcPr anchor="b">
                    <a:lnL w="9525" cap="flat" cmpd="sng" algn="ctr">
                      <a:solidFill>
                        <a:srgbClr val="7087A0"/>
                      </a:solidFill>
                      <a:prstDash val="solid"/>
                      <a:round/>
                      <a:headEnd type="none" w="med" len="med"/>
                      <a:tailEnd type="none" w="med" len="med"/>
                    </a:lnL>
                    <a:lnR w="9525" cap="flat" cmpd="sng" algn="ctr">
                      <a:solidFill>
                        <a:srgbClr val="7087A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7087A0"/>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x </a:t>
                      </a:r>
                      <a:endParaRPr lang="en-US" b="0" i="0" dirty="0">
                        <a:effectLst/>
                      </a:endParaRPr>
                    </a:p>
                  </a:txBody>
                  <a:tcPr anchor="b">
                    <a:lnL w="9525" cap="flat" cmpd="sng" algn="ctr">
                      <a:solidFill>
                        <a:srgbClr val="7087A0"/>
                      </a:solidFill>
                      <a:prstDash val="solid"/>
                      <a:round/>
                      <a:headEnd type="none" w="med" len="med"/>
                      <a:tailEnd type="none" w="med" len="med"/>
                    </a:lnL>
                    <a:lnR w="9525" cap="flat" cmpd="sng" algn="ctr">
                      <a:solidFill>
                        <a:srgbClr val="7087A0"/>
                      </a:solidFill>
                      <a:prstDash val="solid"/>
                      <a:round/>
                      <a:headEnd type="none" w="med" len="med"/>
                      <a:tailEnd type="none" w="med" len="med"/>
                    </a:lnR>
                    <a:lnT w="9525" cap="flat" cmpd="sng" algn="ctr">
                      <a:solidFill>
                        <a:srgbClr val="A885A0"/>
                      </a:solidFill>
                      <a:prstDash val="solid"/>
                      <a:round/>
                      <a:headEnd type="none" w="med" len="med"/>
                      <a:tailEnd type="none" w="med" len="med"/>
                    </a:lnT>
                    <a:lnB w="9525" cap="flat" cmpd="sng" algn="ctr">
                      <a:solidFill>
                        <a:srgbClr val="7087A0"/>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x  </a:t>
                      </a:r>
                      <a:endParaRPr lang="en-US" b="0" i="0" dirty="0">
                        <a:effectLst/>
                      </a:endParaRPr>
                    </a:p>
                  </a:txBody>
                  <a:tcPr anchor="b">
                    <a:lnL w="9525" cap="flat" cmpd="sng" algn="ctr">
                      <a:solidFill>
                        <a:srgbClr val="7087A0"/>
                      </a:solidFill>
                      <a:prstDash val="solid"/>
                      <a:round/>
                      <a:headEnd type="none" w="med" len="med"/>
                      <a:tailEnd type="none" w="med" len="med"/>
                    </a:lnL>
                    <a:lnR w="9525" cap="flat" cmpd="sng" algn="ctr">
                      <a:solidFill>
                        <a:srgbClr val="7087A0"/>
                      </a:solidFill>
                      <a:prstDash val="solid"/>
                      <a:round/>
                      <a:headEnd type="none" w="med" len="med"/>
                      <a:tailEnd type="none" w="med" len="med"/>
                    </a:lnR>
                    <a:lnT w="9525" cap="flat" cmpd="sng" algn="ctr">
                      <a:solidFill>
                        <a:srgbClr val="7087A0"/>
                      </a:solidFill>
                      <a:prstDash val="solid"/>
                      <a:round/>
                      <a:headEnd type="none" w="med" len="med"/>
                      <a:tailEnd type="none" w="med" len="med"/>
                    </a:lnT>
                    <a:lnB w="9525" cap="flat" cmpd="sng" algn="ctr">
                      <a:solidFill>
                        <a:srgbClr val="7087A0"/>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  </a:t>
                      </a:r>
                      <a:endParaRPr lang="en-US" b="0" i="0" dirty="0">
                        <a:effectLst/>
                      </a:endParaRPr>
                    </a:p>
                  </a:txBody>
                  <a:tcPr anchor="b">
                    <a:lnL w="9525" cap="flat" cmpd="sng" algn="ctr">
                      <a:solidFill>
                        <a:srgbClr val="7087A0"/>
                      </a:solidFill>
                      <a:prstDash val="solid"/>
                      <a:round/>
                      <a:headEnd type="none" w="med" len="med"/>
                      <a:tailEnd type="none" w="med" len="med"/>
                    </a:lnL>
                    <a:lnR w="9525" cap="flat" cmpd="sng" algn="ctr">
                      <a:solidFill>
                        <a:srgbClr val="7087A0"/>
                      </a:solidFill>
                      <a:prstDash val="solid"/>
                      <a:round/>
                      <a:headEnd type="none" w="med" len="med"/>
                      <a:tailEnd type="none" w="med" len="med"/>
                    </a:lnR>
                    <a:lnT w="9525" cap="flat" cmpd="sng" algn="ctr">
                      <a:solidFill>
                        <a:srgbClr val="7087A0"/>
                      </a:solidFill>
                      <a:prstDash val="solid"/>
                      <a:round/>
                      <a:headEnd type="none" w="med" len="med"/>
                      <a:tailEnd type="none" w="med" len="med"/>
                    </a:lnT>
                    <a:lnB w="9525" cap="flat" cmpd="sng" algn="ctr">
                      <a:solidFill>
                        <a:srgbClr val="7087A0"/>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x </a:t>
                      </a:r>
                      <a:endParaRPr lang="en-US" b="0" i="0" dirty="0">
                        <a:effectLst/>
                      </a:endParaRPr>
                    </a:p>
                  </a:txBody>
                  <a:tcPr anchor="b">
                    <a:lnL w="9525" cap="flat" cmpd="sng" algn="ctr">
                      <a:solidFill>
                        <a:srgbClr val="7087A0"/>
                      </a:solidFill>
                      <a:prstDash val="solid"/>
                      <a:round/>
                      <a:headEnd type="none" w="med" len="med"/>
                      <a:tailEnd type="none" w="med" len="med"/>
                    </a:lnL>
                    <a:lnR w="9525" cap="flat" cmpd="sng" algn="ctr">
                      <a:solidFill>
                        <a:srgbClr val="7087A0"/>
                      </a:solidFill>
                      <a:prstDash val="solid"/>
                      <a:round/>
                      <a:headEnd type="none" w="med" len="med"/>
                      <a:tailEnd type="none" w="med" len="med"/>
                    </a:lnR>
                    <a:lnT w="9525" cap="flat" cmpd="sng" algn="ctr">
                      <a:solidFill>
                        <a:srgbClr val="7087A0"/>
                      </a:solidFill>
                      <a:prstDash val="solid"/>
                      <a:round/>
                      <a:headEnd type="none" w="med" len="med"/>
                      <a:tailEnd type="none" w="med" len="med"/>
                    </a:lnT>
                    <a:lnB w="9525" cap="flat" cmpd="sng" algn="ctr">
                      <a:solidFill>
                        <a:srgbClr val="7087A0"/>
                      </a:solidFill>
                      <a:prstDash val="solid"/>
                      <a:round/>
                      <a:headEnd type="none" w="med" len="med"/>
                      <a:tailEnd type="none" w="med" len="med"/>
                    </a:lnB>
                  </a:tcPr>
                </a:tc>
                <a:extLst>
                  <a:ext uri="{0D108BD9-81ED-4DB2-BD59-A6C34878D82A}">
                    <a16:rowId xmlns:a16="http://schemas.microsoft.com/office/drawing/2014/main" val="302118404"/>
                  </a:ext>
                </a:extLst>
              </a:tr>
              <a:tr h="252296">
                <a:tc>
                  <a:txBody>
                    <a:bodyPr/>
                    <a:lstStyle/>
                    <a:p>
                      <a:pPr algn="l" rtl="0" fontAlgn="base"/>
                      <a:r>
                        <a:rPr lang="en-US" sz="1000" b="0" i="0" dirty="0">
                          <a:solidFill>
                            <a:srgbClr val="000000"/>
                          </a:solidFill>
                          <a:effectLst/>
                          <a:latin typeface="Calibri" panose="020F0502020204030204" pitchFamily="34" charset="0"/>
                        </a:rPr>
                        <a:t>RF antenna (NIRP) </a:t>
                      </a:r>
                      <a:endParaRPr lang="en-US" b="0" i="0" dirty="0">
                        <a:effectLst/>
                      </a:endParaRPr>
                    </a:p>
                  </a:txBody>
                  <a:tcPr anchor="b">
                    <a:lnL w="9525" cap="flat" cmpd="sng" algn="ctr">
                      <a:solidFill>
                        <a:srgbClr val="7087A0"/>
                      </a:solidFill>
                      <a:prstDash val="solid"/>
                      <a:round/>
                      <a:headEnd type="none" w="med" len="med"/>
                      <a:tailEnd type="none" w="med" len="med"/>
                    </a:lnL>
                    <a:lnR w="9525" cap="flat" cmpd="sng" algn="ctr">
                      <a:solidFill>
                        <a:srgbClr val="7087A0"/>
                      </a:solidFill>
                      <a:prstDash val="solid"/>
                      <a:round/>
                      <a:headEnd type="none" w="med" len="med"/>
                      <a:tailEnd type="none" w="med" len="med"/>
                    </a:lnR>
                    <a:lnT w="9525" cap="flat" cmpd="sng" algn="ctr">
                      <a:solidFill>
                        <a:srgbClr val="7087A0"/>
                      </a:solidFill>
                      <a:prstDash val="solid"/>
                      <a:round/>
                      <a:headEnd type="none" w="med" len="med"/>
                      <a:tailEnd type="none" w="med" len="med"/>
                    </a:lnT>
                    <a:lnB w="9525" cap="flat" cmpd="sng" algn="ctr">
                      <a:solidFill>
                        <a:srgbClr val="7087A0"/>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x </a:t>
                      </a:r>
                      <a:endParaRPr lang="en-US" b="0" i="0" dirty="0">
                        <a:effectLst/>
                      </a:endParaRPr>
                    </a:p>
                  </a:txBody>
                  <a:tcPr anchor="b">
                    <a:lnL w="9525" cap="flat" cmpd="sng" algn="ctr">
                      <a:solidFill>
                        <a:srgbClr val="7087A0"/>
                      </a:solidFill>
                      <a:prstDash val="solid"/>
                      <a:round/>
                      <a:headEnd type="none" w="med" len="med"/>
                      <a:tailEnd type="none" w="med" len="med"/>
                    </a:lnL>
                    <a:lnR w="9525" cap="flat" cmpd="sng" algn="ctr">
                      <a:solidFill>
                        <a:srgbClr val="7087A0"/>
                      </a:solidFill>
                      <a:prstDash val="solid"/>
                      <a:round/>
                      <a:headEnd type="none" w="med" len="med"/>
                      <a:tailEnd type="none" w="med" len="med"/>
                    </a:lnR>
                    <a:lnT w="9525" cap="flat" cmpd="sng" algn="ctr">
                      <a:solidFill>
                        <a:srgbClr val="7087A0"/>
                      </a:solidFill>
                      <a:prstDash val="solid"/>
                      <a:round/>
                      <a:headEnd type="none" w="med" len="med"/>
                      <a:tailEnd type="none" w="med" len="med"/>
                    </a:lnT>
                    <a:lnB w="9525" cap="flat" cmpd="sng" algn="ctr">
                      <a:solidFill>
                        <a:srgbClr val="7087A0"/>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x </a:t>
                      </a:r>
                      <a:endParaRPr lang="en-US" b="0" i="0" dirty="0">
                        <a:effectLst/>
                      </a:endParaRPr>
                    </a:p>
                  </a:txBody>
                  <a:tcPr anchor="b">
                    <a:lnL w="9525" cap="flat" cmpd="sng" algn="ctr">
                      <a:solidFill>
                        <a:srgbClr val="7087A0"/>
                      </a:solidFill>
                      <a:prstDash val="solid"/>
                      <a:round/>
                      <a:headEnd type="none" w="med" len="med"/>
                      <a:tailEnd type="none" w="med" len="med"/>
                    </a:lnL>
                    <a:lnR w="9525" cap="flat" cmpd="sng" algn="ctr">
                      <a:solidFill>
                        <a:srgbClr val="7087A0"/>
                      </a:solidFill>
                      <a:prstDash val="solid"/>
                      <a:round/>
                      <a:headEnd type="none" w="med" len="med"/>
                      <a:tailEnd type="none" w="med" len="med"/>
                    </a:lnR>
                    <a:lnT w="9525" cap="flat" cmpd="sng" algn="ctr">
                      <a:solidFill>
                        <a:srgbClr val="7087A0"/>
                      </a:solidFill>
                      <a:prstDash val="solid"/>
                      <a:round/>
                      <a:headEnd type="none" w="med" len="med"/>
                      <a:tailEnd type="none" w="med" len="med"/>
                    </a:lnT>
                    <a:lnB w="9525" cap="flat" cmpd="sng" algn="ctr">
                      <a:solidFill>
                        <a:srgbClr val="7087A0"/>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  </a:t>
                      </a:r>
                      <a:endParaRPr lang="en-US" b="0" i="0" dirty="0">
                        <a:effectLst/>
                      </a:endParaRPr>
                    </a:p>
                  </a:txBody>
                  <a:tcPr anchor="b">
                    <a:lnL w="9525" cap="flat" cmpd="sng" algn="ctr">
                      <a:solidFill>
                        <a:srgbClr val="7087A0"/>
                      </a:solidFill>
                      <a:prstDash val="solid"/>
                      <a:round/>
                      <a:headEnd type="none" w="med" len="med"/>
                      <a:tailEnd type="none" w="med" len="med"/>
                    </a:lnL>
                    <a:lnR w="9525" cap="flat" cmpd="sng" algn="ctr">
                      <a:solidFill>
                        <a:srgbClr val="7087A0"/>
                      </a:solidFill>
                      <a:prstDash val="solid"/>
                      <a:round/>
                      <a:headEnd type="none" w="med" len="med"/>
                      <a:tailEnd type="none" w="med" len="med"/>
                    </a:lnR>
                    <a:lnT w="9525" cap="flat" cmpd="sng" algn="ctr">
                      <a:solidFill>
                        <a:srgbClr val="7087A0"/>
                      </a:solidFill>
                      <a:prstDash val="solid"/>
                      <a:round/>
                      <a:headEnd type="none" w="med" len="med"/>
                      <a:tailEnd type="none" w="med" len="med"/>
                    </a:lnT>
                    <a:lnB w="9525" cap="flat" cmpd="sng" algn="ctr">
                      <a:solidFill>
                        <a:srgbClr val="7087A0"/>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x </a:t>
                      </a:r>
                      <a:endParaRPr lang="en-US" b="0" i="0" dirty="0">
                        <a:effectLst/>
                      </a:endParaRPr>
                    </a:p>
                  </a:txBody>
                  <a:tcPr anchor="b">
                    <a:lnL w="9525" cap="flat" cmpd="sng" algn="ctr">
                      <a:solidFill>
                        <a:srgbClr val="7087A0"/>
                      </a:solidFill>
                      <a:prstDash val="solid"/>
                      <a:round/>
                      <a:headEnd type="none" w="med" len="med"/>
                      <a:tailEnd type="none" w="med" len="med"/>
                    </a:lnL>
                    <a:lnR w="9525" cap="flat" cmpd="sng" algn="ctr">
                      <a:solidFill>
                        <a:srgbClr val="7087A0"/>
                      </a:solidFill>
                      <a:prstDash val="solid"/>
                      <a:round/>
                      <a:headEnd type="none" w="med" len="med"/>
                      <a:tailEnd type="none" w="med" len="med"/>
                    </a:lnR>
                    <a:lnT w="9525" cap="flat" cmpd="sng" algn="ctr">
                      <a:solidFill>
                        <a:srgbClr val="7087A0"/>
                      </a:solidFill>
                      <a:prstDash val="solid"/>
                      <a:round/>
                      <a:headEnd type="none" w="med" len="med"/>
                      <a:tailEnd type="none" w="med" len="med"/>
                    </a:lnT>
                    <a:lnB w="9525" cap="flat" cmpd="sng" algn="ctr">
                      <a:solidFill>
                        <a:srgbClr val="7087A0"/>
                      </a:solidFill>
                      <a:prstDash val="solid"/>
                      <a:round/>
                      <a:headEnd type="none" w="med" len="med"/>
                      <a:tailEnd type="none" w="med" len="med"/>
                    </a:lnB>
                  </a:tcPr>
                </a:tc>
                <a:extLst>
                  <a:ext uri="{0D108BD9-81ED-4DB2-BD59-A6C34878D82A}">
                    <a16:rowId xmlns:a16="http://schemas.microsoft.com/office/drawing/2014/main" val="3284085436"/>
                  </a:ext>
                </a:extLst>
              </a:tr>
              <a:tr h="252296">
                <a:tc>
                  <a:txBody>
                    <a:bodyPr/>
                    <a:lstStyle/>
                    <a:p>
                      <a:pPr algn="l" rtl="0" fontAlgn="base"/>
                      <a:r>
                        <a:rPr lang="en-US" sz="1000" b="0" i="0" dirty="0">
                          <a:effectLst/>
                          <a:latin typeface="Calibri" panose="020F0502020204030204" pitchFamily="34" charset="0"/>
                        </a:rPr>
                        <a:t>Personnel Safety Permit </a:t>
                      </a:r>
                      <a:endParaRPr lang="en-US" b="0" i="0" dirty="0">
                        <a:effectLst/>
                      </a:endParaRPr>
                    </a:p>
                  </a:txBody>
                  <a:tcPr anchor="b">
                    <a:lnL w="9525" cap="flat" cmpd="sng" algn="ctr">
                      <a:solidFill>
                        <a:srgbClr val="7087A0"/>
                      </a:solidFill>
                      <a:prstDash val="solid"/>
                      <a:round/>
                      <a:headEnd type="none" w="med" len="med"/>
                      <a:tailEnd type="none" w="med" len="med"/>
                    </a:lnL>
                    <a:lnR w="9525" cap="flat" cmpd="sng" algn="ctr">
                      <a:solidFill>
                        <a:srgbClr val="7087A0"/>
                      </a:solidFill>
                      <a:prstDash val="solid"/>
                      <a:round/>
                      <a:headEnd type="none" w="med" len="med"/>
                      <a:tailEnd type="none" w="med" len="med"/>
                    </a:lnR>
                    <a:lnT w="9525" cap="flat" cmpd="sng" algn="ctr">
                      <a:solidFill>
                        <a:srgbClr val="7087A0"/>
                      </a:solidFill>
                      <a:prstDash val="solid"/>
                      <a:round/>
                      <a:headEnd type="none" w="med" len="med"/>
                      <a:tailEnd type="none" w="med" len="med"/>
                    </a:lnT>
                    <a:lnB w="9525" cap="flat" cmpd="sng" algn="ctr">
                      <a:solidFill>
                        <a:srgbClr val="7087A0"/>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x </a:t>
                      </a:r>
                      <a:endParaRPr lang="en-US" b="0" i="0" dirty="0">
                        <a:effectLst/>
                      </a:endParaRPr>
                    </a:p>
                  </a:txBody>
                  <a:tcPr anchor="b">
                    <a:lnL w="9525" cap="flat" cmpd="sng" algn="ctr">
                      <a:solidFill>
                        <a:srgbClr val="7087A0"/>
                      </a:solidFill>
                      <a:prstDash val="solid"/>
                      <a:round/>
                      <a:headEnd type="none" w="med" len="med"/>
                      <a:tailEnd type="none" w="med" len="med"/>
                    </a:lnL>
                    <a:lnR w="9525" cap="flat" cmpd="sng" algn="ctr">
                      <a:solidFill>
                        <a:srgbClr val="7087A0"/>
                      </a:solidFill>
                      <a:prstDash val="solid"/>
                      <a:round/>
                      <a:headEnd type="none" w="med" len="med"/>
                      <a:tailEnd type="none" w="med" len="med"/>
                    </a:lnR>
                    <a:lnT w="9525" cap="flat" cmpd="sng" algn="ctr">
                      <a:solidFill>
                        <a:srgbClr val="7087A0"/>
                      </a:solidFill>
                      <a:prstDash val="solid"/>
                      <a:round/>
                      <a:headEnd type="none" w="med" len="med"/>
                      <a:tailEnd type="none" w="med" len="med"/>
                    </a:lnT>
                    <a:lnB w="9525" cap="flat" cmpd="sng" algn="ctr">
                      <a:solidFill>
                        <a:srgbClr val="7087A0"/>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x </a:t>
                      </a:r>
                      <a:endParaRPr lang="en-US" b="0" i="0" dirty="0">
                        <a:effectLst/>
                      </a:endParaRPr>
                    </a:p>
                  </a:txBody>
                  <a:tcPr anchor="b">
                    <a:lnL w="9525" cap="flat" cmpd="sng" algn="ctr">
                      <a:solidFill>
                        <a:srgbClr val="7087A0"/>
                      </a:solidFill>
                      <a:prstDash val="solid"/>
                      <a:round/>
                      <a:headEnd type="none" w="med" len="med"/>
                      <a:tailEnd type="none" w="med" len="med"/>
                    </a:lnL>
                    <a:lnR w="9525" cap="flat" cmpd="sng" algn="ctr">
                      <a:solidFill>
                        <a:srgbClr val="7087A0"/>
                      </a:solidFill>
                      <a:prstDash val="solid"/>
                      <a:round/>
                      <a:headEnd type="none" w="med" len="med"/>
                      <a:tailEnd type="none" w="med" len="med"/>
                    </a:lnR>
                    <a:lnT w="9525" cap="flat" cmpd="sng" algn="ctr">
                      <a:solidFill>
                        <a:srgbClr val="7087A0"/>
                      </a:solidFill>
                      <a:prstDash val="solid"/>
                      <a:round/>
                      <a:headEnd type="none" w="med" len="med"/>
                      <a:tailEnd type="none" w="med" len="med"/>
                    </a:lnT>
                    <a:lnB w="9525" cap="flat" cmpd="sng" algn="ctr">
                      <a:solidFill>
                        <a:srgbClr val="7087A0"/>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 x</a:t>
                      </a:r>
                    </a:p>
                  </a:txBody>
                  <a:tcPr anchor="b">
                    <a:lnL w="9525" cap="flat" cmpd="sng" algn="ctr">
                      <a:solidFill>
                        <a:srgbClr val="7087A0"/>
                      </a:solidFill>
                      <a:prstDash val="solid"/>
                      <a:round/>
                      <a:headEnd type="none" w="med" len="med"/>
                      <a:tailEnd type="none" w="med" len="med"/>
                    </a:lnL>
                    <a:lnR w="9525" cap="flat" cmpd="sng" algn="ctr">
                      <a:solidFill>
                        <a:srgbClr val="7087A0"/>
                      </a:solidFill>
                      <a:prstDash val="solid"/>
                      <a:round/>
                      <a:headEnd type="none" w="med" len="med"/>
                      <a:tailEnd type="none" w="med" len="med"/>
                    </a:lnR>
                    <a:lnT w="9525" cap="flat" cmpd="sng" algn="ctr">
                      <a:solidFill>
                        <a:srgbClr val="7087A0"/>
                      </a:solidFill>
                      <a:prstDash val="solid"/>
                      <a:round/>
                      <a:headEnd type="none" w="med" len="med"/>
                      <a:tailEnd type="none" w="med" len="med"/>
                    </a:lnT>
                    <a:lnB w="9525" cap="flat" cmpd="sng" algn="ctr">
                      <a:solidFill>
                        <a:srgbClr val="7087A0"/>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x </a:t>
                      </a:r>
                      <a:endParaRPr lang="en-US" b="0" i="0" dirty="0">
                        <a:effectLst/>
                      </a:endParaRPr>
                    </a:p>
                  </a:txBody>
                  <a:tcPr anchor="b">
                    <a:lnL w="9525" cap="flat" cmpd="sng" algn="ctr">
                      <a:solidFill>
                        <a:srgbClr val="7087A0"/>
                      </a:solidFill>
                      <a:prstDash val="solid"/>
                      <a:round/>
                      <a:headEnd type="none" w="med" len="med"/>
                      <a:tailEnd type="none" w="med" len="med"/>
                    </a:lnL>
                    <a:lnR w="9525" cap="flat" cmpd="sng" algn="ctr">
                      <a:solidFill>
                        <a:srgbClr val="48B2A0"/>
                      </a:solidFill>
                      <a:prstDash val="solid"/>
                      <a:round/>
                      <a:headEnd type="none" w="med" len="med"/>
                      <a:tailEnd type="none" w="med" len="med"/>
                    </a:lnR>
                    <a:lnT w="9525" cap="flat" cmpd="sng" algn="ctr">
                      <a:solidFill>
                        <a:srgbClr val="7087A0"/>
                      </a:solidFill>
                      <a:prstDash val="solid"/>
                      <a:round/>
                      <a:headEnd type="none" w="med" len="med"/>
                      <a:tailEnd type="none" w="med" len="med"/>
                    </a:lnT>
                    <a:lnB w="9525" cap="flat" cmpd="sng" algn="ctr">
                      <a:solidFill>
                        <a:srgbClr val="48B2A0"/>
                      </a:solidFill>
                      <a:prstDash val="solid"/>
                      <a:round/>
                      <a:headEnd type="none" w="med" len="med"/>
                      <a:tailEnd type="none" w="med" len="med"/>
                    </a:lnB>
                  </a:tcPr>
                </a:tc>
                <a:extLst>
                  <a:ext uri="{0D108BD9-81ED-4DB2-BD59-A6C34878D82A}">
                    <a16:rowId xmlns:a16="http://schemas.microsoft.com/office/drawing/2014/main" val="311224745"/>
                  </a:ext>
                </a:extLst>
              </a:tr>
              <a:tr h="252296">
                <a:tc>
                  <a:txBody>
                    <a:bodyPr/>
                    <a:lstStyle/>
                    <a:p>
                      <a:pPr algn="l" rtl="0" fontAlgn="base"/>
                      <a:r>
                        <a:rPr lang="en-US" sz="1000" b="0" i="0" dirty="0">
                          <a:solidFill>
                            <a:srgbClr val="000000"/>
                          </a:solidFill>
                          <a:effectLst/>
                          <a:latin typeface="Calibri" panose="020F0502020204030204" pitchFamily="34" charset="0"/>
                        </a:rPr>
                        <a:t>Vacuum Status </a:t>
                      </a:r>
                      <a:endParaRPr lang="en-US" b="0" i="0" dirty="0">
                        <a:effectLst/>
                      </a:endParaRPr>
                    </a:p>
                  </a:txBody>
                  <a:tcPr anchor="b">
                    <a:lnL w="9525" cap="flat" cmpd="sng" algn="ctr">
                      <a:solidFill>
                        <a:srgbClr val="00B2A0"/>
                      </a:solidFill>
                      <a:prstDash val="solid"/>
                      <a:round/>
                      <a:headEnd type="none" w="med" len="med"/>
                      <a:tailEnd type="none" w="med" len="med"/>
                    </a:lnL>
                    <a:lnR w="9525" cap="flat" cmpd="sng" algn="ctr">
                      <a:solidFill>
                        <a:srgbClr val="00B2A0"/>
                      </a:solidFill>
                      <a:prstDash val="solid"/>
                      <a:round/>
                      <a:headEnd type="none" w="med" len="med"/>
                      <a:tailEnd type="none" w="med" len="med"/>
                    </a:lnR>
                    <a:lnT w="9525" cap="flat" cmpd="sng" algn="ctr">
                      <a:solidFill>
                        <a:srgbClr val="7087A0"/>
                      </a:solidFill>
                      <a:prstDash val="solid"/>
                      <a:round/>
                      <a:headEnd type="none" w="med" len="med"/>
                      <a:tailEnd type="none" w="med" len="med"/>
                    </a:lnT>
                    <a:lnB w="9525" cap="flat" cmpd="sng" algn="ctr">
                      <a:solidFill>
                        <a:srgbClr val="00B2A0"/>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x </a:t>
                      </a:r>
                      <a:endParaRPr lang="en-US" b="0" i="0" dirty="0">
                        <a:effectLst/>
                      </a:endParaRPr>
                    </a:p>
                  </a:txBody>
                  <a:tcPr anchor="b">
                    <a:lnL w="9525" cap="flat" cmpd="sng" algn="ctr">
                      <a:solidFill>
                        <a:srgbClr val="00B2A0"/>
                      </a:solidFill>
                      <a:prstDash val="solid"/>
                      <a:round/>
                      <a:headEnd type="none" w="med" len="med"/>
                      <a:tailEnd type="none" w="med" len="med"/>
                    </a:lnL>
                    <a:lnR w="9525" cap="flat" cmpd="sng" algn="ctr">
                      <a:solidFill>
                        <a:srgbClr val="48B2A0"/>
                      </a:solidFill>
                      <a:prstDash val="solid"/>
                      <a:round/>
                      <a:headEnd type="none" w="med" len="med"/>
                      <a:tailEnd type="none" w="med" len="med"/>
                    </a:lnR>
                    <a:lnT w="9525" cap="flat" cmpd="sng" algn="ctr">
                      <a:solidFill>
                        <a:srgbClr val="7087A0"/>
                      </a:solidFill>
                      <a:prstDash val="solid"/>
                      <a:round/>
                      <a:headEnd type="none" w="med" len="med"/>
                      <a:tailEnd type="none" w="med" len="med"/>
                    </a:lnT>
                    <a:lnB w="9525" cap="flat" cmpd="sng" algn="ctr">
                      <a:solidFill>
                        <a:srgbClr val="48B2A0"/>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x </a:t>
                      </a:r>
                      <a:endParaRPr lang="en-US" b="0" i="0" dirty="0">
                        <a:effectLst/>
                      </a:endParaRPr>
                    </a:p>
                  </a:txBody>
                  <a:tcPr anchor="b">
                    <a:lnL w="9525" cap="flat" cmpd="sng" algn="ctr">
                      <a:solidFill>
                        <a:srgbClr val="48B2A0"/>
                      </a:solidFill>
                      <a:prstDash val="solid"/>
                      <a:round/>
                      <a:headEnd type="none" w="med" len="med"/>
                      <a:tailEnd type="none" w="med" len="med"/>
                    </a:lnL>
                    <a:lnR w="9525" cap="flat" cmpd="sng" algn="ctr">
                      <a:solidFill>
                        <a:srgbClr val="48B2A0"/>
                      </a:solidFill>
                      <a:prstDash val="solid"/>
                      <a:round/>
                      <a:headEnd type="none" w="med" len="med"/>
                      <a:tailEnd type="none" w="med" len="med"/>
                    </a:lnR>
                    <a:lnT w="9525" cap="flat" cmpd="sng" algn="ctr">
                      <a:solidFill>
                        <a:srgbClr val="7087A0"/>
                      </a:solidFill>
                      <a:prstDash val="solid"/>
                      <a:round/>
                      <a:headEnd type="none" w="med" len="med"/>
                      <a:tailEnd type="none" w="med" len="med"/>
                    </a:lnT>
                    <a:lnB w="9525" cap="flat" cmpd="sng" algn="ctr">
                      <a:solidFill>
                        <a:srgbClr val="48B2A0"/>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  </a:t>
                      </a:r>
                      <a:endParaRPr lang="en-US" b="0" i="0" dirty="0">
                        <a:effectLst/>
                      </a:endParaRPr>
                    </a:p>
                  </a:txBody>
                  <a:tcPr anchor="b">
                    <a:lnL w="9525" cap="flat" cmpd="sng" algn="ctr">
                      <a:solidFill>
                        <a:srgbClr val="48B2A0"/>
                      </a:solidFill>
                      <a:prstDash val="solid"/>
                      <a:round/>
                      <a:headEnd type="none" w="med" len="med"/>
                      <a:tailEnd type="none" w="med" len="med"/>
                    </a:lnL>
                    <a:lnR w="9525" cap="flat" cmpd="sng" algn="ctr">
                      <a:solidFill>
                        <a:srgbClr val="48B2A0"/>
                      </a:solidFill>
                      <a:prstDash val="solid"/>
                      <a:round/>
                      <a:headEnd type="none" w="med" len="med"/>
                      <a:tailEnd type="none" w="med" len="med"/>
                    </a:lnR>
                    <a:lnT w="9525" cap="flat" cmpd="sng" algn="ctr">
                      <a:solidFill>
                        <a:srgbClr val="7087A0"/>
                      </a:solidFill>
                      <a:prstDash val="solid"/>
                      <a:round/>
                      <a:headEnd type="none" w="med" len="med"/>
                      <a:tailEnd type="none" w="med" len="med"/>
                    </a:lnT>
                    <a:lnB w="9525" cap="flat" cmpd="sng" algn="ctr">
                      <a:solidFill>
                        <a:srgbClr val="48B2A0"/>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x </a:t>
                      </a:r>
                      <a:endParaRPr lang="en-US" b="0" i="0" dirty="0">
                        <a:effectLst/>
                      </a:endParaRPr>
                    </a:p>
                  </a:txBody>
                  <a:tcPr anchor="b">
                    <a:lnL w="9525" cap="flat" cmpd="sng" algn="ctr">
                      <a:solidFill>
                        <a:srgbClr val="48B2A0"/>
                      </a:solidFill>
                      <a:prstDash val="solid"/>
                      <a:round/>
                      <a:headEnd type="none" w="med" len="med"/>
                      <a:tailEnd type="none" w="med" len="med"/>
                    </a:lnL>
                    <a:lnR w="9525" cap="flat" cmpd="sng" algn="ctr">
                      <a:solidFill>
                        <a:srgbClr val="48B2A0"/>
                      </a:solidFill>
                      <a:prstDash val="solid"/>
                      <a:round/>
                      <a:headEnd type="none" w="med" len="med"/>
                      <a:tailEnd type="none" w="med" len="med"/>
                    </a:lnR>
                    <a:lnT w="9525" cap="flat" cmpd="sng" algn="ctr">
                      <a:solidFill>
                        <a:srgbClr val="48B2A0"/>
                      </a:solidFill>
                      <a:prstDash val="solid"/>
                      <a:round/>
                      <a:headEnd type="none" w="med" len="med"/>
                      <a:tailEnd type="none" w="med" len="med"/>
                    </a:lnT>
                    <a:lnB w="9525" cap="flat" cmpd="sng" algn="ctr">
                      <a:solidFill>
                        <a:srgbClr val="48B2A0"/>
                      </a:solidFill>
                      <a:prstDash val="solid"/>
                      <a:round/>
                      <a:headEnd type="none" w="med" len="med"/>
                      <a:tailEnd type="none" w="med" len="med"/>
                    </a:lnB>
                  </a:tcPr>
                </a:tc>
                <a:extLst>
                  <a:ext uri="{0D108BD9-81ED-4DB2-BD59-A6C34878D82A}">
                    <a16:rowId xmlns:a16="http://schemas.microsoft.com/office/drawing/2014/main" val="2577387238"/>
                  </a:ext>
                </a:extLst>
              </a:tr>
              <a:tr h="252296">
                <a:tc>
                  <a:txBody>
                    <a:bodyPr/>
                    <a:lstStyle/>
                    <a:p>
                      <a:pPr algn="l" rtl="0" fontAlgn="base"/>
                      <a:r>
                        <a:rPr lang="en-US" sz="1000" b="0" i="0" dirty="0">
                          <a:solidFill>
                            <a:srgbClr val="000000"/>
                          </a:solidFill>
                          <a:effectLst/>
                          <a:latin typeface="Calibri" panose="020F0502020204030204" pitchFamily="34" charset="0"/>
                        </a:rPr>
                        <a:t>Coupler Vacuum Permit (Multipacting) </a:t>
                      </a:r>
                      <a:endParaRPr lang="en-US" b="0" i="0" dirty="0">
                        <a:effectLst/>
                      </a:endParaRPr>
                    </a:p>
                  </a:txBody>
                  <a:tcPr anchor="b">
                    <a:lnL w="9525" cap="flat" cmpd="sng" algn="ctr">
                      <a:solidFill>
                        <a:srgbClr val="48B2A0"/>
                      </a:solidFill>
                      <a:prstDash val="solid"/>
                      <a:round/>
                      <a:headEnd type="none" w="med" len="med"/>
                      <a:tailEnd type="none" w="med" len="med"/>
                    </a:lnL>
                    <a:lnR w="9525" cap="flat" cmpd="sng" algn="ctr">
                      <a:solidFill>
                        <a:srgbClr val="48B2A0"/>
                      </a:solidFill>
                      <a:prstDash val="solid"/>
                      <a:round/>
                      <a:headEnd type="none" w="med" len="med"/>
                      <a:tailEnd type="none" w="med" len="med"/>
                    </a:lnR>
                    <a:lnT w="9525" cap="flat" cmpd="sng" algn="ctr">
                      <a:solidFill>
                        <a:srgbClr val="00B2A0"/>
                      </a:solidFill>
                      <a:prstDash val="solid"/>
                      <a:round/>
                      <a:headEnd type="none" w="med" len="med"/>
                      <a:tailEnd type="none" w="med" len="med"/>
                    </a:lnT>
                    <a:lnB w="9525" cap="flat" cmpd="sng" algn="ctr">
                      <a:solidFill>
                        <a:srgbClr val="48B2A0"/>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x  </a:t>
                      </a:r>
                      <a:endParaRPr lang="en-US" b="0" i="0" dirty="0">
                        <a:effectLst/>
                      </a:endParaRPr>
                    </a:p>
                  </a:txBody>
                  <a:tcPr anchor="b">
                    <a:lnL w="9525" cap="flat" cmpd="sng" algn="ctr">
                      <a:solidFill>
                        <a:srgbClr val="48B2A0"/>
                      </a:solidFill>
                      <a:prstDash val="solid"/>
                      <a:round/>
                      <a:headEnd type="none" w="med" len="med"/>
                      <a:tailEnd type="none" w="med" len="med"/>
                    </a:lnL>
                    <a:lnR w="9525" cap="flat" cmpd="sng" algn="ctr">
                      <a:solidFill>
                        <a:srgbClr val="48B2A0"/>
                      </a:solidFill>
                      <a:prstDash val="solid"/>
                      <a:round/>
                      <a:headEnd type="none" w="med" len="med"/>
                      <a:tailEnd type="none" w="med" len="med"/>
                    </a:lnR>
                    <a:lnT w="9525" cap="flat" cmpd="sng" algn="ctr">
                      <a:solidFill>
                        <a:srgbClr val="48B2A0"/>
                      </a:solidFill>
                      <a:prstDash val="solid"/>
                      <a:round/>
                      <a:headEnd type="none" w="med" len="med"/>
                      <a:tailEnd type="none" w="med" len="med"/>
                    </a:lnT>
                    <a:lnB w="9525" cap="flat" cmpd="sng" algn="ctr">
                      <a:solidFill>
                        <a:srgbClr val="48B2A0"/>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  x</a:t>
                      </a:r>
                      <a:endParaRPr lang="en-US" b="0" i="0" dirty="0">
                        <a:effectLst/>
                      </a:endParaRPr>
                    </a:p>
                  </a:txBody>
                  <a:tcPr anchor="b">
                    <a:lnL w="9525" cap="flat" cmpd="sng" algn="ctr">
                      <a:solidFill>
                        <a:srgbClr val="48B2A0"/>
                      </a:solidFill>
                      <a:prstDash val="solid"/>
                      <a:round/>
                      <a:headEnd type="none" w="med" len="med"/>
                      <a:tailEnd type="none" w="med" len="med"/>
                    </a:lnL>
                    <a:lnR w="9525" cap="flat" cmpd="sng" algn="ctr">
                      <a:solidFill>
                        <a:srgbClr val="D024F5"/>
                      </a:solidFill>
                      <a:prstDash val="solid"/>
                      <a:round/>
                      <a:headEnd type="none" w="med" len="med"/>
                      <a:tailEnd type="none" w="med" len="med"/>
                    </a:lnR>
                    <a:lnT w="9525" cap="flat" cmpd="sng" algn="ctr">
                      <a:solidFill>
                        <a:srgbClr val="48B2A0"/>
                      </a:solidFill>
                      <a:prstDash val="solid"/>
                      <a:round/>
                      <a:headEnd type="none" w="med" len="med"/>
                      <a:tailEnd type="none" w="med" len="med"/>
                    </a:lnT>
                    <a:lnB w="9525" cap="flat" cmpd="sng" algn="ctr">
                      <a:solidFill>
                        <a:srgbClr val="D024F5"/>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  </a:t>
                      </a:r>
                      <a:endParaRPr lang="en-US" b="0" i="0" dirty="0">
                        <a:effectLst/>
                      </a:endParaRPr>
                    </a:p>
                  </a:txBody>
                  <a:tcPr anchor="b">
                    <a:lnL w="9525" cap="flat" cmpd="sng" algn="ctr">
                      <a:solidFill>
                        <a:srgbClr val="D024F5"/>
                      </a:solidFill>
                      <a:prstDash val="solid"/>
                      <a:round/>
                      <a:headEnd type="none" w="med" len="med"/>
                      <a:tailEnd type="none" w="med" len="med"/>
                    </a:lnL>
                    <a:lnR w="9525" cap="flat" cmpd="sng" algn="ctr">
                      <a:solidFill>
                        <a:srgbClr val="9025F5"/>
                      </a:solidFill>
                      <a:prstDash val="solid"/>
                      <a:round/>
                      <a:headEnd type="none" w="med" len="med"/>
                      <a:tailEnd type="none" w="med" len="med"/>
                    </a:lnR>
                    <a:lnT w="9525" cap="flat" cmpd="sng" algn="ctr">
                      <a:solidFill>
                        <a:srgbClr val="48B2A0"/>
                      </a:solidFill>
                      <a:prstDash val="solid"/>
                      <a:round/>
                      <a:headEnd type="none" w="med" len="med"/>
                      <a:tailEnd type="none" w="med" len="med"/>
                    </a:lnT>
                    <a:lnB w="9525" cap="flat" cmpd="sng" algn="ctr">
                      <a:solidFill>
                        <a:srgbClr val="9025F5"/>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x </a:t>
                      </a:r>
                      <a:endParaRPr lang="en-US" b="0" i="0" dirty="0">
                        <a:effectLst/>
                      </a:endParaRPr>
                    </a:p>
                  </a:txBody>
                  <a:tcPr anchor="b">
                    <a:lnL w="9525" cap="flat" cmpd="sng" algn="ctr">
                      <a:solidFill>
                        <a:srgbClr val="9025F5"/>
                      </a:solidFill>
                      <a:prstDash val="solid"/>
                      <a:round/>
                      <a:headEnd type="none" w="med" len="med"/>
                      <a:tailEnd type="none" w="med" len="med"/>
                    </a:lnL>
                    <a:lnR w="9525" cap="flat" cmpd="sng" algn="ctr">
                      <a:solidFill>
                        <a:srgbClr val="5824F5"/>
                      </a:solidFill>
                      <a:prstDash val="solid"/>
                      <a:round/>
                      <a:headEnd type="none" w="med" len="med"/>
                      <a:tailEnd type="none" w="med" len="med"/>
                    </a:lnR>
                    <a:lnT w="9525" cap="flat" cmpd="sng" algn="ctr">
                      <a:solidFill>
                        <a:srgbClr val="48B2A0"/>
                      </a:solidFill>
                      <a:prstDash val="solid"/>
                      <a:round/>
                      <a:headEnd type="none" w="med" len="med"/>
                      <a:tailEnd type="none" w="med" len="med"/>
                    </a:lnT>
                    <a:lnB w="9525" cap="flat" cmpd="sng" algn="ctr">
                      <a:solidFill>
                        <a:srgbClr val="5824F5"/>
                      </a:solidFill>
                      <a:prstDash val="solid"/>
                      <a:round/>
                      <a:headEnd type="none" w="med" len="med"/>
                      <a:tailEnd type="none" w="med" len="med"/>
                    </a:lnB>
                  </a:tcPr>
                </a:tc>
                <a:extLst>
                  <a:ext uri="{0D108BD9-81ED-4DB2-BD59-A6C34878D82A}">
                    <a16:rowId xmlns:a16="http://schemas.microsoft.com/office/drawing/2014/main" val="612690714"/>
                  </a:ext>
                </a:extLst>
              </a:tr>
              <a:tr h="252296">
                <a:tc>
                  <a:txBody>
                    <a:bodyPr/>
                    <a:lstStyle/>
                    <a:p>
                      <a:pPr algn="l" rtl="0" fontAlgn="base"/>
                      <a:r>
                        <a:rPr lang="en-US" sz="1000" b="0" i="0" dirty="0">
                          <a:solidFill>
                            <a:srgbClr val="000000"/>
                          </a:solidFill>
                          <a:effectLst/>
                          <a:latin typeface="Calibri" panose="020F0502020204030204" pitchFamily="34" charset="0"/>
                        </a:rPr>
                        <a:t>He Level &amp; Pressure (Cryo) </a:t>
                      </a:r>
                      <a:endParaRPr lang="en-US" b="0" i="0" dirty="0">
                        <a:effectLst/>
                      </a:endParaRPr>
                    </a:p>
                  </a:txBody>
                  <a:tcPr anchor="b">
                    <a:lnL w="9525" cap="flat" cmpd="sng" algn="ctr">
                      <a:solidFill>
                        <a:srgbClr val="D828F5"/>
                      </a:solidFill>
                      <a:prstDash val="solid"/>
                      <a:round/>
                      <a:headEnd type="none" w="med" len="med"/>
                      <a:tailEnd type="none" w="med" len="med"/>
                    </a:lnL>
                    <a:lnR w="9525" cap="flat" cmpd="sng" algn="ctr">
                      <a:solidFill>
                        <a:srgbClr val="D828F5"/>
                      </a:solidFill>
                      <a:prstDash val="solid"/>
                      <a:round/>
                      <a:headEnd type="none" w="med" len="med"/>
                      <a:tailEnd type="none" w="med" len="med"/>
                    </a:lnR>
                    <a:lnT w="9525" cap="flat" cmpd="sng" algn="ctr">
                      <a:solidFill>
                        <a:srgbClr val="48B2A0"/>
                      </a:solidFill>
                      <a:prstDash val="solid"/>
                      <a:round/>
                      <a:headEnd type="none" w="med" len="med"/>
                      <a:tailEnd type="none" w="med" len="med"/>
                    </a:lnT>
                    <a:lnB w="9525" cap="flat" cmpd="sng" algn="ctr">
                      <a:solidFill>
                        <a:srgbClr val="D828F5"/>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x </a:t>
                      </a:r>
                      <a:endParaRPr lang="en-US" b="0" i="0" dirty="0">
                        <a:effectLst/>
                      </a:endParaRPr>
                    </a:p>
                  </a:txBody>
                  <a:tcPr anchor="b">
                    <a:lnL w="9525" cap="flat" cmpd="sng" algn="ctr">
                      <a:solidFill>
                        <a:srgbClr val="D828F5"/>
                      </a:solidFill>
                      <a:prstDash val="solid"/>
                      <a:round/>
                      <a:headEnd type="none" w="med" len="med"/>
                      <a:tailEnd type="none" w="med" len="med"/>
                    </a:lnL>
                    <a:lnR w="9525" cap="flat" cmpd="sng" algn="ctr">
                      <a:solidFill>
                        <a:srgbClr val="3829F5"/>
                      </a:solidFill>
                      <a:prstDash val="solid"/>
                      <a:round/>
                      <a:headEnd type="none" w="med" len="med"/>
                      <a:tailEnd type="none" w="med" len="med"/>
                    </a:lnR>
                    <a:lnT w="9525" cap="flat" cmpd="sng" algn="ctr">
                      <a:solidFill>
                        <a:srgbClr val="48B2A0"/>
                      </a:solidFill>
                      <a:prstDash val="solid"/>
                      <a:round/>
                      <a:headEnd type="none" w="med" len="med"/>
                      <a:tailEnd type="none" w="med" len="med"/>
                    </a:lnT>
                    <a:lnB w="9525" cap="flat" cmpd="sng" algn="ctr">
                      <a:solidFill>
                        <a:srgbClr val="3829F5"/>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x </a:t>
                      </a:r>
                      <a:endParaRPr lang="en-US" b="0" i="0" dirty="0">
                        <a:effectLst/>
                      </a:endParaRPr>
                    </a:p>
                  </a:txBody>
                  <a:tcPr anchor="b">
                    <a:lnL w="9525" cap="flat" cmpd="sng" algn="ctr">
                      <a:solidFill>
                        <a:srgbClr val="3829F5"/>
                      </a:solidFill>
                      <a:prstDash val="solid"/>
                      <a:round/>
                      <a:headEnd type="none" w="med" len="med"/>
                      <a:tailEnd type="none" w="med" len="med"/>
                    </a:lnL>
                    <a:lnR w="9525" cap="flat" cmpd="sng" algn="ctr">
                      <a:solidFill>
                        <a:srgbClr val="A02AF5"/>
                      </a:solidFill>
                      <a:prstDash val="solid"/>
                      <a:round/>
                      <a:headEnd type="none" w="med" len="med"/>
                      <a:tailEnd type="none" w="med" len="med"/>
                    </a:lnR>
                    <a:lnT w="9525" cap="flat" cmpd="sng" algn="ctr">
                      <a:solidFill>
                        <a:srgbClr val="D024F5"/>
                      </a:solidFill>
                      <a:prstDash val="solid"/>
                      <a:round/>
                      <a:headEnd type="none" w="med" len="med"/>
                      <a:tailEnd type="none" w="med" len="med"/>
                    </a:lnT>
                    <a:lnB w="9525" cap="flat" cmpd="sng" algn="ctr">
                      <a:solidFill>
                        <a:srgbClr val="A02AF5"/>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  </a:t>
                      </a:r>
                      <a:endParaRPr lang="en-US" b="0" i="0" dirty="0">
                        <a:effectLst/>
                      </a:endParaRPr>
                    </a:p>
                  </a:txBody>
                  <a:tcPr anchor="b">
                    <a:lnL w="9525" cap="flat" cmpd="sng" algn="ctr">
                      <a:solidFill>
                        <a:srgbClr val="A02AF5"/>
                      </a:solidFill>
                      <a:prstDash val="solid"/>
                      <a:round/>
                      <a:headEnd type="none" w="med" len="med"/>
                      <a:tailEnd type="none" w="med" len="med"/>
                    </a:lnL>
                    <a:lnR w="9525" cap="flat" cmpd="sng" algn="ctr">
                      <a:solidFill>
                        <a:srgbClr val="002BF5"/>
                      </a:solidFill>
                      <a:prstDash val="solid"/>
                      <a:round/>
                      <a:headEnd type="none" w="med" len="med"/>
                      <a:tailEnd type="none" w="med" len="med"/>
                    </a:lnR>
                    <a:lnT w="9525" cap="flat" cmpd="sng" algn="ctr">
                      <a:solidFill>
                        <a:srgbClr val="9025F5"/>
                      </a:solidFill>
                      <a:prstDash val="solid"/>
                      <a:round/>
                      <a:headEnd type="none" w="med" len="med"/>
                      <a:tailEnd type="none" w="med" len="med"/>
                    </a:lnT>
                    <a:lnB w="9525" cap="flat" cmpd="sng" algn="ctr">
                      <a:solidFill>
                        <a:srgbClr val="002BF5"/>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x </a:t>
                      </a:r>
                      <a:endParaRPr lang="en-US" b="0" i="0" dirty="0">
                        <a:effectLst/>
                      </a:endParaRPr>
                    </a:p>
                  </a:txBody>
                  <a:tcPr anchor="b">
                    <a:lnL w="9525" cap="flat" cmpd="sng" algn="ctr">
                      <a:solidFill>
                        <a:srgbClr val="002B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5824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extLst>
                  <a:ext uri="{0D108BD9-81ED-4DB2-BD59-A6C34878D82A}">
                    <a16:rowId xmlns:a16="http://schemas.microsoft.com/office/drawing/2014/main" val="2415792820"/>
                  </a:ext>
                </a:extLst>
              </a:tr>
              <a:tr h="252296">
                <a:tc>
                  <a:txBody>
                    <a:bodyPr/>
                    <a:lstStyle/>
                    <a:p>
                      <a:pPr algn="l" rtl="0" fontAlgn="base"/>
                      <a:r>
                        <a:rPr lang="it-IT" sz="1000" b="0" i="0">
                          <a:solidFill>
                            <a:srgbClr val="000000"/>
                          </a:solidFill>
                          <a:effectLst/>
                          <a:latin typeface="Calibri" panose="020F0502020204030204" pitchFamily="34" charset="0"/>
                        </a:rPr>
                        <a:t>Temperature Sensors (RTD 1&amp; 2) </a:t>
                      </a:r>
                      <a:endParaRPr lang="it-IT" b="0" i="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D828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x </a:t>
                      </a:r>
                      <a:endParaRPr lang="en-US" b="0" i="0" dirty="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3829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x </a:t>
                      </a:r>
                      <a:endParaRPr lang="en-US" b="0" i="0" dirty="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A02A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  </a:t>
                      </a:r>
                      <a:endParaRPr lang="en-US" b="0" i="0" dirty="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B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x </a:t>
                      </a:r>
                      <a:endParaRPr lang="en-US" b="0" i="0" dirty="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extLst>
                  <a:ext uri="{0D108BD9-81ED-4DB2-BD59-A6C34878D82A}">
                    <a16:rowId xmlns:a16="http://schemas.microsoft.com/office/drawing/2014/main" val="1877323040"/>
                  </a:ext>
                </a:extLst>
              </a:tr>
              <a:tr h="252296">
                <a:tc>
                  <a:txBody>
                    <a:bodyPr/>
                    <a:lstStyle/>
                    <a:p>
                      <a:pPr algn="l" rtl="0" fontAlgn="base"/>
                      <a:r>
                        <a:rPr lang="en-US" sz="1000" b="0" i="0" dirty="0">
                          <a:solidFill>
                            <a:srgbClr val="000000"/>
                          </a:solidFill>
                          <a:effectLst/>
                          <a:latin typeface="Calibri" panose="020F0502020204030204" pitchFamily="34" charset="0"/>
                        </a:rPr>
                        <a:t>Coupler Airflow Sensor </a:t>
                      </a:r>
                      <a:endParaRPr lang="en-US" b="0" i="0" dirty="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x </a:t>
                      </a:r>
                      <a:endParaRPr lang="en-US" b="0" i="0" dirty="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x </a:t>
                      </a:r>
                      <a:endParaRPr lang="en-US" b="0" i="0" dirty="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  </a:t>
                      </a:r>
                      <a:endParaRPr lang="en-US" b="0" i="0" dirty="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x </a:t>
                      </a:r>
                      <a:endParaRPr lang="en-US" b="0" i="0" dirty="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extLst>
                  <a:ext uri="{0D108BD9-81ED-4DB2-BD59-A6C34878D82A}">
                    <a16:rowId xmlns:a16="http://schemas.microsoft.com/office/drawing/2014/main" val="1265840264"/>
                  </a:ext>
                </a:extLst>
              </a:tr>
              <a:tr h="252296">
                <a:tc>
                  <a:txBody>
                    <a:bodyPr/>
                    <a:lstStyle/>
                    <a:p>
                      <a:pPr algn="l" rtl="0" fontAlgn="base"/>
                      <a:r>
                        <a:rPr lang="en-US" sz="1000" b="0" i="0" dirty="0">
                          <a:solidFill>
                            <a:srgbClr val="000000"/>
                          </a:solidFill>
                          <a:effectLst/>
                          <a:latin typeface="Calibri" panose="020F0502020204030204" pitchFamily="34" charset="0"/>
                        </a:rPr>
                        <a:t>HV Coupler Bias voltage </a:t>
                      </a:r>
                      <a:endParaRPr lang="en-US" b="0" i="0" dirty="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x </a:t>
                      </a:r>
                      <a:endParaRPr lang="en-US" b="0" i="0" dirty="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x </a:t>
                      </a:r>
                      <a:endParaRPr lang="en-US" b="0" i="0" dirty="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  </a:t>
                      </a:r>
                      <a:endParaRPr lang="en-US" b="0" i="0" dirty="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x </a:t>
                      </a:r>
                      <a:endParaRPr lang="en-US" b="0" i="0" dirty="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extLst>
                  <a:ext uri="{0D108BD9-81ED-4DB2-BD59-A6C34878D82A}">
                    <a16:rowId xmlns:a16="http://schemas.microsoft.com/office/drawing/2014/main" val="103581518"/>
                  </a:ext>
                </a:extLst>
              </a:tr>
              <a:tr h="252296">
                <a:tc>
                  <a:txBody>
                    <a:bodyPr/>
                    <a:lstStyle/>
                    <a:p>
                      <a:pPr algn="l" rtl="0" fontAlgn="base"/>
                      <a:r>
                        <a:rPr lang="en-US" sz="1000" b="0" i="0" dirty="0">
                          <a:solidFill>
                            <a:srgbClr val="000000"/>
                          </a:solidFill>
                          <a:effectLst/>
                          <a:latin typeface="Calibri" panose="020F0502020204030204" pitchFamily="34" charset="0"/>
                        </a:rPr>
                        <a:t>HV Coupler Bias current </a:t>
                      </a:r>
                      <a:endParaRPr lang="en-US" b="0" i="0" dirty="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x </a:t>
                      </a:r>
                      <a:endParaRPr lang="en-US" b="0" i="0" dirty="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x </a:t>
                      </a:r>
                      <a:endParaRPr lang="en-US" b="0" i="0" dirty="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  </a:t>
                      </a:r>
                      <a:endParaRPr lang="en-US" b="0" i="0" dirty="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x </a:t>
                      </a:r>
                      <a:endParaRPr lang="en-US" b="0" i="0" dirty="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extLst>
                  <a:ext uri="{0D108BD9-81ED-4DB2-BD59-A6C34878D82A}">
                    <a16:rowId xmlns:a16="http://schemas.microsoft.com/office/drawing/2014/main" val="2837229321"/>
                  </a:ext>
                </a:extLst>
              </a:tr>
              <a:tr h="252296">
                <a:tc>
                  <a:txBody>
                    <a:bodyPr/>
                    <a:lstStyle/>
                    <a:p>
                      <a:pPr algn="l" rtl="0" fontAlgn="base"/>
                      <a:r>
                        <a:rPr lang="en-US" sz="1000" b="0" i="0" dirty="0">
                          <a:solidFill>
                            <a:srgbClr val="000000"/>
                          </a:solidFill>
                          <a:effectLst/>
                          <a:latin typeface="Calibri" panose="020F0502020204030204" pitchFamily="34" charset="0"/>
                        </a:rPr>
                        <a:t>SSA Ready </a:t>
                      </a:r>
                      <a:endParaRPr lang="en-US" b="0" i="0" dirty="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x </a:t>
                      </a:r>
                      <a:endParaRPr lang="en-US" b="0" i="0" dirty="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  </a:t>
                      </a:r>
                      <a:endParaRPr lang="en-US" b="0" i="0" dirty="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  </a:t>
                      </a:r>
                      <a:endParaRPr lang="en-US" b="0" i="0" dirty="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x </a:t>
                      </a:r>
                      <a:endParaRPr lang="en-US" b="0" i="0" dirty="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extLst>
                  <a:ext uri="{0D108BD9-81ED-4DB2-BD59-A6C34878D82A}">
                    <a16:rowId xmlns:a16="http://schemas.microsoft.com/office/drawing/2014/main" val="2471199035"/>
                  </a:ext>
                </a:extLst>
              </a:tr>
            </a:tbl>
          </a:graphicData>
        </a:graphic>
      </p:graphicFrame>
    </p:spTree>
    <p:extLst>
      <p:ext uri="{BB962C8B-B14F-4D97-AF65-F5344CB8AC3E}">
        <p14:creationId xmlns:p14="http://schemas.microsoft.com/office/powerpoint/2010/main" val="256750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2250" y="694050"/>
            <a:ext cx="8672513" cy="5241243"/>
          </a:xfrm>
        </p:spPr>
        <p:txBody>
          <a:bodyPr/>
          <a:lstStyle/>
          <a:p>
            <a:endParaRPr lang="en-US" sz="1400" dirty="0"/>
          </a:p>
          <a:p>
            <a:endParaRPr lang="en-US" sz="1400" dirty="0"/>
          </a:p>
          <a:p>
            <a:endParaRPr lang="en-US" sz="1400" dirty="0"/>
          </a:p>
        </p:txBody>
      </p:sp>
      <p:sp>
        <p:nvSpPr>
          <p:cNvPr id="3" name="Title 2"/>
          <p:cNvSpPr>
            <a:spLocks noGrp="1"/>
          </p:cNvSpPr>
          <p:nvPr>
            <p:ph type="title"/>
          </p:nvPr>
        </p:nvSpPr>
        <p:spPr/>
        <p:txBody>
          <a:bodyPr/>
          <a:lstStyle/>
          <a:p>
            <a:r>
              <a:rPr lang="en-US" dirty="0"/>
              <a:t>Parameter Requirements</a:t>
            </a:r>
          </a:p>
        </p:txBody>
      </p:sp>
      <p:sp>
        <p:nvSpPr>
          <p:cNvPr id="4" name="Date Placeholder 3"/>
          <p:cNvSpPr>
            <a:spLocks noGrp="1"/>
          </p:cNvSpPr>
          <p:nvPr>
            <p:ph type="dt" sz="half" idx="2"/>
          </p:nvPr>
        </p:nvSpPr>
        <p:spPr/>
        <p:txBody>
          <a:bodyPr/>
          <a:lstStyle/>
          <a:p>
            <a:pPr>
              <a:defRPr/>
            </a:pPr>
            <a:r>
              <a:rPr lang="en-US" dirty="0"/>
              <a:t>Sept, 9 2021</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
        <p:nvSpPr>
          <p:cNvPr id="6" name="Footer Placeholder 5"/>
          <p:cNvSpPr>
            <a:spLocks noGrp="1"/>
          </p:cNvSpPr>
          <p:nvPr>
            <p:ph type="ftr" sz="quarter" idx="3"/>
          </p:nvPr>
        </p:nvSpPr>
        <p:spPr/>
        <p:txBody>
          <a:bodyPr/>
          <a:lstStyle/>
          <a:p>
            <a:pPr algn="ctr">
              <a:defRPr/>
            </a:pPr>
            <a:r>
              <a:rPr lang="en-US" b="1" dirty="0"/>
              <a:t>PIP-II RFPI FDR – RF Protection Interlocks, N. Patel</a:t>
            </a:r>
          </a:p>
        </p:txBody>
      </p:sp>
      <p:pic>
        <p:nvPicPr>
          <p:cNvPr id="7" name="Picture 6">
            <a:extLst>
              <a:ext uri="{FF2B5EF4-FFF2-40B4-BE49-F238E27FC236}">
                <a16:creationId xmlns:a16="http://schemas.microsoft.com/office/drawing/2014/main" id="{27AAAEDF-0232-49AE-8072-AA92F90A8CFE}"/>
              </a:ext>
            </a:extLst>
          </p:cNvPr>
          <p:cNvPicPr>
            <a:picLocks noChangeAspect="1"/>
          </p:cNvPicPr>
          <p:nvPr/>
        </p:nvPicPr>
        <p:blipFill>
          <a:blip r:embed="rId2"/>
          <a:stretch>
            <a:fillRect/>
          </a:stretch>
        </p:blipFill>
        <p:spPr>
          <a:xfrm>
            <a:off x="111125" y="2018751"/>
            <a:ext cx="8921750" cy="2820497"/>
          </a:xfrm>
          <a:prstGeom prst="rect">
            <a:avLst/>
          </a:prstGeom>
        </p:spPr>
      </p:pic>
    </p:spTree>
    <p:extLst>
      <p:ext uri="{BB962C8B-B14F-4D97-AF65-F5344CB8AC3E}">
        <p14:creationId xmlns:p14="http://schemas.microsoft.com/office/powerpoint/2010/main" val="2392083524"/>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IP-II L2 Template" id="{A6123BC6-2E26-4D2C-B75C-E7ACD0753466}" vid="{9DA365C6-7E8E-4E63-A246-5A785B05BA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9A3A851AF9264BAFF3C7564CCFBBF0" ma:contentTypeVersion="2" ma:contentTypeDescription="Create a new document." ma:contentTypeScope="" ma:versionID="2d581642f9b860705cb79a248bcc6d5f">
  <xsd:schema xmlns:xsd="http://www.w3.org/2001/XMLSchema" xmlns:xs="http://www.w3.org/2001/XMLSchema" xmlns:p="http://schemas.microsoft.com/office/2006/metadata/properties" xmlns:ns2="5c9f3ab6-242c-461d-a351-c910a751d111" xmlns:ns3="bd67544a-4fdc-43d0-a9af-82cf53222c38" targetNamespace="http://schemas.microsoft.com/office/2006/metadata/properties" ma:root="true" ma:fieldsID="0160160ec2dd3b9a8fcfc790e706d73b" ns2:_="" ns3:_="">
    <xsd:import namespace="5c9f3ab6-242c-461d-a351-c910a751d111"/>
    <xsd:import namespace="bd67544a-4fdc-43d0-a9af-82cf53222c38"/>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9f3ab6-242c-461d-a351-c910a751d11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d67544a-4fdc-43d0-a9af-82cf53222c3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SharedWithUsers xmlns="bd67544a-4fdc-43d0-a9af-82cf53222c38">
      <UserInfo>
        <DisplayName>Maurice Ball</DisplayName>
        <AccountId>1147</AccountId>
        <AccountType/>
      </UserInfo>
    </SharedWithUser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E886E3-9A88-4780-9FED-690F5CFB0F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9f3ab6-242c-461d-a351-c910a751d111"/>
    <ds:schemaRef ds:uri="bd67544a-4fdc-43d0-a9af-82cf53222c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8BB1A8-BC17-4E03-9BA1-E7632A8A8280}">
  <ds:schemaRefs>
    <ds:schemaRef ds:uri="http://schemas.microsoft.com/sharepoint/events"/>
  </ds:schemaRefs>
</ds:datastoreItem>
</file>

<file path=customXml/itemProps3.xml><?xml version="1.0" encoding="utf-8"?>
<ds:datastoreItem xmlns:ds="http://schemas.openxmlformats.org/officeDocument/2006/customXml" ds:itemID="{BE1F245F-DB62-428D-A566-B113377E9116}">
  <ds:schemaRefs>
    <ds:schemaRef ds:uri="http://schemas.microsoft.com/office/2006/metadata/properties"/>
    <ds:schemaRef ds:uri="http://schemas.microsoft.com/office/infopath/2007/PartnerControls"/>
    <ds:schemaRef ds:uri="bd67544a-4fdc-43d0-a9af-82cf53222c38"/>
  </ds:schemaRefs>
</ds:datastoreItem>
</file>

<file path=customXml/itemProps4.xml><?xml version="1.0" encoding="utf-8"?>
<ds:datastoreItem xmlns:ds="http://schemas.openxmlformats.org/officeDocument/2006/customXml" ds:itemID="{6173E239-737B-4DF5-B0F4-23AFC3CA1E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Fermilab_PPT_090815</Template>
  <TotalTime>12156</TotalTime>
  <Words>763</Words>
  <Application>Microsoft Office PowerPoint</Application>
  <PresentationFormat>On-screen Show (4:3)</PresentationFormat>
  <Paragraphs>210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Helvetica</vt:lpstr>
      <vt:lpstr>Times New Roman</vt:lpstr>
      <vt:lpstr>Fermilab_PPT_090815</vt:lpstr>
      <vt:lpstr>PowerPoint Presentation</vt:lpstr>
      <vt:lpstr>Outline</vt:lpstr>
      <vt:lpstr>Common Acronyms Used</vt:lpstr>
      <vt:lpstr>Introduction</vt:lpstr>
      <vt:lpstr>Overview</vt:lpstr>
      <vt:lpstr>System Block Diagram </vt:lpstr>
      <vt:lpstr>RFPI System Design</vt:lpstr>
      <vt:lpstr>RFPI Functional Diagram</vt:lpstr>
      <vt:lpstr>Parameter Requirements</vt:lpstr>
      <vt:lpstr>Operation Requirements</vt:lpstr>
      <vt:lpstr>EPICS Interface</vt:lpstr>
      <vt:lpstr>Current work in progress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Niral H. Patel</cp:lastModifiedBy>
  <cp:revision>38</cp:revision>
  <cp:lastPrinted>2014-01-20T19:40:21Z</cp:lastPrinted>
  <dcterms:created xsi:type="dcterms:W3CDTF">2019-12-16T19:54:36Z</dcterms:created>
  <dcterms:modified xsi:type="dcterms:W3CDTF">2024-06-14T11:40:40Z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0x010100169A3A851AF9264BAFF3C7564CCFBBF0</vt:lpwstr>
  </property>
</Properties>
</file>