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564" r:id="rId5"/>
    <p:sldId id="582" r:id="rId6"/>
    <p:sldId id="565" r:id="rId7"/>
    <p:sldId id="553" r:id="rId8"/>
    <p:sldId id="543" r:id="rId9"/>
    <p:sldId id="568" r:id="rId10"/>
    <p:sldId id="569" r:id="rId11"/>
    <p:sldId id="570" r:id="rId12"/>
    <p:sldId id="571" r:id="rId13"/>
    <p:sldId id="572" r:id="rId14"/>
    <p:sldId id="577" r:id="rId15"/>
    <p:sldId id="578" r:id="rId16"/>
    <p:sldId id="567" r:id="rId17"/>
    <p:sldId id="575" r:id="rId18"/>
    <p:sldId id="560" r:id="rId19"/>
    <p:sldId id="573" r:id="rId20"/>
    <p:sldId id="574" r:id="rId21"/>
    <p:sldId id="556" r:id="rId22"/>
    <p:sldId id="579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FF"/>
    <a:srgbClr val="00B05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88215" autoAdjust="0"/>
  </p:normalViewPr>
  <p:slideViewPr>
    <p:cSldViewPr snapToGrid="0" showGuides="1">
      <p:cViewPr varScale="1">
        <p:scale>
          <a:sx n="106" d="100"/>
          <a:sy n="106" d="100"/>
        </p:scale>
        <p:origin x="1734" y="96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30/05/2024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30/05/2024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54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svg"/><Relationship Id="rId7" Type="http://schemas.openxmlformats.org/officeDocument/2006/relationships/image" Target="../media/image3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7.svg"/><Relationship Id="rId7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109/TASC.2023.32618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7" y="2788089"/>
            <a:ext cx="7517881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Tapered Key Load Test Using MQXFA12b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5" y="4221087"/>
            <a:ext cx="7028007" cy="108148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G. Vallone, G. Ambrosio, D. Cheng, P. </a:t>
            </a:r>
            <a:r>
              <a:rPr lang="en-GB" dirty="0" err="1"/>
              <a:t>Ferracin</a:t>
            </a:r>
            <a:r>
              <a:rPr lang="en-GB" dirty="0"/>
              <a:t>, L. Garcia Fajardo, J. Herrera</a:t>
            </a:r>
          </a:p>
          <a:p>
            <a:r>
              <a:rPr lang="en-US" i="1" dirty="0"/>
              <a:t>May 23, 2024</a:t>
            </a:r>
          </a:p>
          <a:p>
            <a:r>
              <a:rPr lang="en-US" i="1" dirty="0"/>
              <a:t>MQXF Structural Working Group Meeting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MQXFA12b Testing – Coil Strain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104445"/>
            <a:ext cx="5817828" cy="3008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Longitudinal strain in the coil:</a:t>
            </a:r>
          </a:p>
          <a:p>
            <a:pPr lvl="1"/>
            <a:r>
              <a:rPr lang="en-US" dirty="0"/>
              <a:t>Same considerations as for the peak stress</a:t>
            </a:r>
          </a:p>
          <a:p>
            <a:r>
              <a:rPr lang="en-US" dirty="0"/>
              <a:t>Structure checks in the back up slides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51" y="848766"/>
            <a:ext cx="2390319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1" y="848766"/>
            <a:ext cx="2412124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556" y="848766"/>
            <a:ext cx="2422836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023" y="3169078"/>
            <a:ext cx="23727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Assembly Test – Chronology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2061526"/>
            <a:ext cx="8044984" cy="4081836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loading operations up to a 30 mils shim stack (12.75 mm + 0.762 mm)</a:t>
            </a:r>
          </a:p>
          <a:p>
            <a:pPr lvl="1"/>
            <a:r>
              <a:rPr lang="en-US" dirty="0"/>
              <a:t>Operations stopped for one week – MPD collab. Meeting</a:t>
            </a:r>
          </a:p>
          <a:p>
            <a:pPr lvl="1"/>
            <a:endParaRPr lang="en-US" dirty="0"/>
          </a:p>
          <a:p>
            <a:r>
              <a:rPr lang="en-US" dirty="0"/>
              <a:t>Tapered key test:</a:t>
            </a:r>
          </a:p>
          <a:p>
            <a:pPr lvl="1"/>
            <a:r>
              <a:rPr lang="en-US" dirty="0"/>
              <a:t>Inserted the tapered keys on the lead end side</a:t>
            </a:r>
          </a:p>
          <a:p>
            <a:pPr lvl="1"/>
            <a:r>
              <a:rPr lang="en-US" dirty="0"/>
              <a:t>Deflated bladders and recorded strain gauge readings</a:t>
            </a:r>
          </a:p>
          <a:p>
            <a:pPr lvl="1"/>
            <a:r>
              <a:rPr lang="en-US" dirty="0"/>
              <a:t>Returned to constant thickness keys</a:t>
            </a:r>
          </a:p>
          <a:p>
            <a:endParaRPr lang="en-US" dirty="0"/>
          </a:p>
          <a:p>
            <a:r>
              <a:rPr lang="en-US" dirty="0"/>
              <a:t>Complete loading (41 mils) (same day)</a:t>
            </a:r>
          </a:p>
          <a:p>
            <a:endParaRPr lang="en-US" dirty="0"/>
          </a:p>
          <a:p>
            <a:r>
              <a:rPr lang="en-US" dirty="0"/>
              <a:t>Additional </a:t>
            </a:r>
            <a:r>
              <a:rPr lang="en-US" b="1" dirty="0"/>
              <a:t>measurement</a:t>
            </a:r>
            <a:r>
              <a:rPr lang="en-US" dirty="0"/>
              <a:t> </a:t>
            </a:r>
            <a:r>
              <a:rPr lang="en-US" b="1" dirty="0"/>
              <a:t>stations</a:t>
            </a:r>
            <a:r>
              <a:rPr lang="en-US" dirty="0"/>
              <a:t> installed on the LE shell (center) and on the pole, at the transition longitudinal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30B90-3749-DFAB-BFEA-3CB589393DEE}"/>
              </a:ext>
            </a:extLst>
          </p:cNvPr>
          <p:cNvGrpSpPr/>
          <p:nvPr/>
        </p:nvGrpSpPr>
        <p:grpSpPr>
          <a:xfrm>
            <a:off x="5544286" y="824075"/>
            <a:ext cx="2987714" cy="884614"/>
            <a:chOff x="487016" y="2133486"/>
            <a:chExt cx="2987714" cy="8846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461C4B-948F-D57A-2D26-0050F449A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693" r="43982" b="47458"/>
            <a:stretch/>
          </p:blipFill>
          <p:spPr>
            <a:xfrm>
              <a:off x="487016" y="2133486"/>
              <a:ext cx="2987714" cy="884614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A88ABD-8F4E-EC7A-7EFC-8E5F7DDF5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33180" y="2562248"/>
              <a:ext cx="90465" cy="9046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6EFE2F9-8884-48BC-BBC6-C8724F24BA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943" y="983840"/>
            <a:ext cx="5650401" cy="72484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AA6CBA-FCCF-3C87-A419-B232C4F0D99E}"/>
              </a:ext>
            </a:extLst>
          </p:cNvPr>
          <p:cNvSpPr>
            <a:spLocks noChangeAspect="1"/>
          </p:cNvSpPr>
          <p:nvPr/>
        </p:nvSpPr>
        <p:spPr>
          <a:xfrm>
            <a:off x="891650" y="1405237"/>
            <a:ext cx="90465" cy="904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Assembly Test -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816801"/>
            <a:ext cx="8044984" cy="229632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Looking only at the </a:t>
            </a:r>
            <a:r>
              <a:rPr lang="en-US" b="1" dirty="0"/>
              <a:t>delta</a:t>
            </a:r>
            <a:r>
              <a:rPr lang="en-US" dirty="0"/>
              <a:t> during </a:t>
            </a:r>
            <a:r>
              <a:rPr lang="en-US" b="1" dirty="0"/>
              <a:t>tapered</a:t>
            </a:r>
            <a:r>
              <a:rPr lang="en-US" dirty="0"/>
              <a:t> key test:</a:t>
            </a:r>
          </a:p>
          <a:p>
            <a:pPr lvl="1"/>
            <a:r>
              <a:rPr lang="en-US" dirty="0"/>
              <a:t>Slight unloading in the center</a:t>
            </a:r>
          </a:p>
          <a:p>
            <a:pPr lvl="1"/>
            <a:r>
              <a:rPr lang="en-US" dirty="0"/>
              <a:t>Load variation at the lead end gauge close to predictions (expected/measured):</a:t>
            </a:r>
          </a:p>
          <a:p>
            <a:pPr lvl="2"/>
            <a:r>
              <a:rPr lang="en-US" dirty="0"/>
              <a:t>12/11 MPa on the shell</a:t>
            </a:r>
          </a:p>
          <a:p>
            <a:pPr lvl="2"/>
            <a:r>
              <a:rPr lang="en-US" dirty="0"/>
              <a:t>-16/-19 MPa on the pole</a:t>
            </a:r>
          </a:p>
          <a:p>
            <a:pPr lvl="1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42C1856-A62E-447D-080F-F293DC5CE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8500" y="940962"/>
            <a:ext cx="2667000" cy="26384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55AFAF-C981-AEDE-7549-BDA355E6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8500" y="940962"/>
            <a:ext cx="2667000" cy="2638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AEE5E0-A8A2-BD56-1D6D-D765C98BDBA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174" y="5129632"/>
            <a:ext cx="2078626" cy="1279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6B42AD-D9C4-427D-8AA1-2071F53388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773"/>
          <a:stretch/>
        </p:blipFill>
        <p:spPr>
          <a:xfrm>
            <a:off x="7429662" y="5316337"/>
            <a:ext cx="1159938" cy="98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3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20526" y="1425600"/>
            <a:ext cx="8346956" cy="4687525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Local </a:t>
            </a:r>
            <a:r>
              <a:rPr lang="en-US" b="1" dirty="0"/>
              <a:t>size</a:t>
            </a:r>
            <a:r>
              <a:rPr lang="en-US" dirty="0"/>
              <a:t> </a:t>
            </a:r>
            <a:r>
              <a:rPr lang="en-US" b="1" dirty="0"/>
              <a:t>variations</a:t>
            </a:r>
            <a:r>
              <a:rPr lang="en-US" dirty="0"/>
              <a:t> can cause </a:t>
            </a:r>
            <a:r>
              <a:rPr lang="en-US" b="1" dirty="0"/>
              <a:t>filament</a:t>
            </a:r>
            <a:r>
              <a:rPr lang="en-US" dirty="0"/>
              <a:t> </a:t>
            </a:r>
            <a:r>
              <a:rPr lang="en-US" b="1" dirty="0"/>
              <a:t>failure</a:t>
            </a:r>
            <a:r>
              <a:rPr lang="en-US" dirty="0"/>
              <a:t> in the coil ends</a:t>
            </a:r>
          </a:p>
          <a:p>
            <a:pPr lvl="1"/>
            <a:r>
              <a:rPr lang="en-US" dirty="0"/>
              <a:t>This means that we need a solution to use the coils with ‘small’ ends</a:t>
            </a:r>
          </a:p>
          <a:p>
            <a:endParaRPr lang="en-US" dirty="0"/>
          </a:p>
          <a:p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prestress</a:t>
            </a:r>
            <a:r>
              <a:rPr lang="en-US" dirty="0"/>
              <a:t> </a:t>
            </a:r>
            <a:r>
              <a:rPr lang="en-US" b="1" dirty="0"/>
              <a:t>modifiers</a:t>
            </a:r>
            <a:r>
              <a:rPr lang="en-US" dirty="0"/>
              <a:t> were investigated</a:t>
            </a:r>
          </a:p>
          <a:p>
            <a:pPr lvl="1"/>
            <a:r>
              <a:rPr lang="en-US" dirty="0"/>
              <a:t>Increasing the key thickness in the ends decreases the strain</a:t>
            </a:r>
          </a:p>
          <a:p>
            <a:endParaRPr lang="en-US" dirty="0"/>
          </a:p>
          <a:p>
            <a:r>
              <a:rPr lang="en-US" dirty="0"/>
              <a:t>A ‘practical’ </a:t>
            </a:r>
            <a:r>
              <a:rPr lang="en-US" b="1" dirty="0"/>
              <a:t>tapered</a:t>
            </a:r>
            <a:r>
              <a:rPr lang="en-US" dirty="0"/>
              <a:t> </a:t>
            </a:r>
            <a:r>
              <a:rPr lang="en-US" b="1" dirty="0"/>
              <a:t>load</a:t>
            </a:r>
            <a:r>
              <a:rPr lang="en-US" dirty="0"/>
              <a:t> </a:t>
            </a:r>
            <a:r>
              <a:rPr lang="en-US" b="1" dirty="0"/>
              <a:t>key</a:t>
            </a:r>
            <a:r>
              <a:rPr lang="en-US" dirty="0"/>
              <a:t> shim configuration has been proposed</a:t>
            </a:r>
          </a:p>
          <a:p>
            <a:pPr lvl="1"/>
            <a:r>
              <a:rPr lang="en-US" dirty="0"/>
              <a:t>Simulation results suggest that, with adequate staggering distances, the configuration can reduce the peak strain in the transition region</a:t>
            </a:r>
          </a:p>
          <a:p>
            <a:pPr lvl="1"/>
            <a:r>
              <a:rPr lang="en-US" dirty="0"/>
              <a:t>Introducing the key during MQXFA12b loading operations is not of any danger to the coil (lower strain and stresses than after loading is complete)</a:t>
            </a:r>
          </a:p>
          <a:p>
            <a:endParaRPr lang="en-US" dirty="0"/>
          </a:p>
          <a:p>
            <a:r>
              <a:rPr lang="en-US" dirty="0"/>
              <a:t>We have </a:t>
            </a:r>
            <a:r>
              <a:rPr lang="en-US" b="1" dirty="0"/>
              <a:t>tested</a:t>
            </a:r>
            <a:r>
              <a:rPr lang="en-US" dirty="0"/>
              <a:t> the </a:t>
            </a:r>
            <a:r>
              <a:rPr lang="en-US" b="1" dirty="0"/>
              <a:t>shimming</a:t>
            </a:r>
            <a:r>
              <a:rPr lang="en-US" dirty="0"/>
              <a:t> strategy during MQXFA12b assembly:</a:t>
            </a:r>
          </a:p>
          <a:p>
            <a:pPr lvl="1"/>
            <a:r>
              <a:rPr lang="en-US" dirty="0"/>
              <a:t>Measured prestress increase due to the tapered key close to prediction</a:t>
            </a:r>
          </a:p>
        </p:txBody>
      </p:sp>
    </p:spTree>
    <p:extLst>
      <p:ext uri="{BB962C8B-B14F-4D97-AF65-F5344CB8AC3E}">
        <p14:creationId xmlns:p14="http://schemas.microsoft.com/office/powerpoint/2010/main" val="229026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6" y="3069000"/>
            <a:ext cx="8213948" cy="720000"/>
          </a:xfrm>
        </p:spPr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02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Structure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1182915"/>
            <a:ext cx="8199784" cy="4930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Structural checks performed comparing stress levels with A13 model results</a:t>
            </a:r>
          </a:p>
          <a:p>
            <a:pPr lvl="1"/>
            <a:r>
              <a:rPr lang="en-US" dirty="0"/>
              <a:t>Quicker, avoids </a:t>
            </a:r>
            <a:r>
              <a:rPr lang="en-US" dirty="0" err="1"/>
              <a:t>submodeling</a:t>
            </a:r>
            <a:endParaRPr lang="en-US" dirty="0"/>
          </a:p>
          <a:p>
            <a:pPr lvl="1"/>
            <a:r>
              <a:rPr lang="en-US" dirty="0"/>
              <a:t>We can still check more in detail the magnets when we know coil dimensions and target key shape and size</a:t>
            </a:r>
          </a:p>
        </p:txBody>
      </p:sp>
    </p:spTree>
    <p:extLst>
      <p:ext uri="{BB962C8B-B14F-4D97-AF65-F5344CB8AC3E}">
        <p14:creationId xmlns:p14="http://schemas.microsoft.com/office/powerpoint/2010/main" val="133157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Structure Verification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764131"/>
            <a:ext cx="5335934" cy="23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 key solution has lower structure stress (~20%) w.r.t. full loading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94" y="1023314"/>
            <a:ext cx="3045817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023314"/>
            <a:ext cx="2977344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110" y="1023796"/>
            <a:ext cx="299669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132" y="3689591"/>
            <a:ext cx="302066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5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Structure Verification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764131"/>
            <a:ext cx="7964834" cy="23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Yoke/pad stress slightly higher but still with very large margin over yield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788" y="900000"/>
            <a:ext cx="3580967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0" y="900000"/>
            <a:ext cx="35975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5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Prestress Modifiers – MT28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582186"/>
            <a:ext cx="8199784" cy="25309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Tapered key solution as </a:t>
            </a:r>
            <a:r>
              <a:rPr lang="en-US" b="1" dirty="0"/>
              <a:t>efficient</a:t>
            </a:r>
            <a:r>
              <a:rPr lang="en-US" dirty="0"/>
              <a:t> as the longer key shimming with no tapering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7EEFDD-C243-9649-F0B8-1589FCC2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070" y="831673"/>
            <a:ext cx="3251200" cy="2628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CFE3D0-C825-AABD-81FE-7C0FF94B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61" y="831673"/>
            <a:ext cx="3251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45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Assembly Test – Results -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781425"/>
            <a:ext cx="8044984" cy="233169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Transfer</a:t>
            </a:r>
            <a:r>
              <a:rPr lang="en-US" dirty="0"/>
              <a:t> </a:t>
            </a:r>
            <a:r>
              <a:rPr lang="en-US" b="1" dirty="0"/>
              <a:t>function</a:t>
            </a:r>
            <a:r>
              <a:rPr lang="en-US" dirty="0"/>
              <a:t> agreement ok overall</a:t>
            </a:r>
          </a:p>
          <a:p>
            <a:pPr lvl="1"/>
            <a:r>
              <a:rPr lang="en-US" dirty="0"/>
              <a:t>Small variation of center TF after tapered key test</a:t>
            </a:r>
          </a:p>
          <a:p>
            <a:pPr lvl="2"/>
            <a:r>
              <a:rPr lang="en-US" dirty="0"/>
              <a:t>Frictional effect? Stress relaxation?</a:t>
            </a:r>
          </a:p>
          <a:p>
            <a:pPr lvl="1"/>
            <a:r>
              <a:rPr lang="en-US" dirty="0"/>
              <a:t>Offset with respect to key size in the ends</a:t>
            </a:r>
          </a:p>
          <a:p>
            <a:pPr lvl="2"/>
            <a:r>
              <a:rPr lang="en-US" dirty="0"/>
              <a:t>Initial impact of radial size error seems lower than expected in this region</a:t>
            </a:r>
          </a:p>
          <a:p>
            <a:pPr lvl="1"/>
            <a:r>
              <a:rPr lang="en-US" dirty="0"/>
              <a:t>Slope similar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2B25F8-08E8-107A-3BC5-ED69374198F9}"/>
              </a:ext>
            </a:extLst>
          </p:cNvPr>
          <p:cNvGrpSpPr/>
          <p:nvPr/>
        </p:nvGrpSpPr>
        <p:grpSpPr>
          <a:xfrm>
            <a:off x="5544286" y="5427593"/>
            <a:ext cx="2987714" cy="884614"/>
            <a:chOff x="487016" y="2133486"/>
            <a:chExt cx="2987714" cy="8846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D6601B-2B8D-C934-5263-039889EA7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693" r="43982" b="47458"/>
            <a:stretch/>
          </p:blipFill>
          <p:spPr>
            <a:xfrm>
              <a:off x="487016" y="2133486"/>
              <a:ext cx="2987714" cy="88461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E38BA3-49BC-3ECB-B174-63748E031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33180" y="2562248"/>
              <a:ext cx="90465" cy="9046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8DDE12B2-2656-89F2-4554-85851139A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6200" y="1021387"/>
            <a:ext cx="2590800" cy="26384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34FC282-8604-7F72-AC91-ADDCE9D7E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7002" y="1021387"/>
            <a:ext cx="2638425" cy="2638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7F1E00-1924-F928-378F-8DA78589D6E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2842" y="5244098"/>
            <a:ext cx="1989833" cy="1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3237470"/>
            <a:ext cx="7988902" cy="30522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 investigation started after MQXFA07 test discovered that localized strain spikes at the inner layer wedge/end-spacer interface can cause filament failures</a:t>
            </a:r>
          </a:p>
          <a:p>
            <a:pPr lvl="1"/>
            <a:r>
              <a:rPr lang="en-US" dirty="0"/>
              <a:t>The analysis suggested that this was due to the low azimuthal prestress experienced by the failed coil (closed pole key ‘gaps’)</a:t>
            </a:r>
          </a:p>
          <a:p>
            <a:pPr lvl="1"/>
            <a:r>
              <a:rPr lang="en-US" dirty="0"/>
              <a:t>More details here: G. Ambrosio et al., </a:t>
            </a:r>
            <a:r>
              <a:rPr lang="en-US" b="0" i="0" u="none" strike="noStrike" dirty="0">
                <a:solidFill>
                  <a:srgbClr val="006699"/>
                </a:solidFill>
                <a:effectLst/>
                <a:highlight>
                  <a:srgbClr val="FFFFFF"/>
                </a:highlight>
                <a:latin typeface="HelveticaNeue Regular"/>
                <a:hlinkClick r:id="rId2"/>
              </a:rPr>
              <a:t>10.1109/TASC.2023.3261842</a:t>
            </a:r>
            <a:endParaRPr lang="en-US" b="0" i="0" u="none" strike="noStrike" dirty="0">
              <a:solidFill>
                <a:srgbClr val="006699"/>
              </a:solidFill>
              <a:effectLst/>
              <a:highlight>
                <a:srgbClr val="FFFFFF"/>
              </a:highlight>
              <a:latin typeface="HelveticaNeue Regular"/>
            </a:endParaRPr>
          </a:p>
          <a:p>
            <a:r>
              <a:rPr lang="en-US" dirty="0"/>
              <a:t>Similar damages were found in MQXFA13 coils</a:t>
            </a:r>
          </a:p>
          <a:p>
            <a:pPr lvl="1"/>
            <a:r>
              <a:rPr lang="en-US" dirty="0"/>
              <a:t>This time, the azimuthal prestress reduction was only local, and due to the small coil ends</a:t>
            </a:r>
          </a:p>
          <a:p>
            <a:r>
              <a:rPr lang="en-US" dirty="0"/>
              <a:t>This suggests that we should avoid using coils with ‘small’ ends</a:t>
            </a:r>
          </a:p>
          <a:p>
            <a:pPr lvl="1"/>
            <a:r>
              <a:rPr lang="en-US" dirty="0"/>
              <a:t>Here we explore a potential shimming strategy to avoid wasting these coils</a:t>
            </a:r>
          </a:p>
          <a:p>
            <a:pPr marL="914400" lvl="2" indent="0">
              <a:buNone/>
            </a:pPr>
            <a:endParaRPr lang="en-US" b="0" i="0" u="none" strike="noStrike" dirty="0">
              <a:solidFill>
                <a:srgbClr val="006699"/>
              </a:solidFill>
              <a:effectLst/>
              <a:highlight>
                <a:srgbClr val="FFFFFF"/>
              </a:highlight>
              <a:latin typeface="HelveticaNeue Regular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2CF205-9F5A-F840-AE35-2A3584AF2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71" y="846438"/>
            <a:ext cx="2869170" cy="2294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4133B3-6734-BEE8-42B7-84D60CB7C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665" y="899999"/>
            <a:ext cx="3702523" cy="21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9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-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3085864"/>
            <a:ext cx="5395100" cy="320384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MQXFS</a:t>
            </a:r>
            <a:r>
              <a:rPr lang="en-GB" dirty="0"/>
              <a:t> </a:t>
            </a:r>
            <a:r>
              <a:rPr lang="en-GB" b="1" dirty="0"/>
              <a:t>octant</a:t>
            </a:r>
            <a:r>
              <a:rPr lang="en-GB" dirty="0"/>
              <a:t> model </a:t>
            </a:r>
          </a:p>
          <a:p>
            <a:pPr lvl="1"/>
            <a:r>
              <a:rPr lang="en-GB" dirty="0"/>
              <a:t>Contact offset on the coil/filler contact</a:t>
            </a:r>
          </a:p>
          <a:p>
            <a:pPr lvl="1"/>
            <a:r>
              <a:rPr lang="en-GB" dirty="0"/>
              <a:t>All coil components bonded but:</a:t>
            </a:r>
          </a:p>
          <a:p>
            <a:pPr lvl="2"/>
            <a:r>
              <a:rPr lang="en-GB" dirty="0"/>
              <a:t>Separation allowed between the wedge and the spacer</a:t>
            </a:r>
          </a:p>
          <a:p>
            <a:pPr lvl="2"/>
            <a:r>
              <a:rPr lang="en-GB" dirty="0"/>
              <a:t>and the coil and the winding pole</a:t>
            </a:r>
          </a:p>
          <a:p>
            <a:pPr lvl="1"/>
            <a:r>
              <a:rPr lang="en-GB" dirty="0"/>
              <a:t>Model shows strain spikes at the wedge/end-spacer interface under certain conditions…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EA44F-FFCD-7992-F52B-4F642F96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47" y="780831"/>
            <a:ext cx="4637876" cy="2087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387" y="1002590"/>
            <a:ext cx="2244456" cy="2083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00463-88AD-FE5E-C21E-A7885742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661" y="3276364"/>
            <a:ext cx="2398139" cy="19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Why the strain increases?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354B823-51D7-5045-AB79-82F231C3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6" y="4512364"/>
            <a:ext cx="8199784" cy="160075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Pole</a:t>
            </a:r>
            <a:r>
              <a:rPr lang="en-US" dirty="0"/>
              <a:t> </a:t>
            </a:r>
            <a:r>
              <a:rPr lang="en-US" b="1" dirty="0"/>
              <a:t>stress</a:t>
            </a:r>
            <a:r>
              <a:rPr lang="en-US" dirty="0"/>
              <a:t> at cold computed on the same z location of the wedge/end-spacer </a:t>
            </a:r>
            <a:r>
              <a:rPr lang="en-US" b="1" dirty="0"/>
              <a:t>transition</a:t>
            </a:r>
          </a:p>
          <a:p>
            <a:pPr lvl="1"/>
            <a:r>
              <a:rPr lang="en-US" dirty="0"/>
              <a:t>Blue/magenta lines represent end-region modifications</a:t>
            </a:r>
          </a:p>
          <a:p>
            <a:pPr lvl="1"/>
            <a:r>
              <a:rPr lang="en-US" dirty="0"/>
              <a:t>All the points are on the same lines!</a:t>
            </a:r>
          </a:p>
          <a:p>
            <a:r>
              <a:rPr lang="en-US" dirty="0"/>
              <a:t>The effect seems to be controlled by a </a:t>
            </a:r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prestress</a:t>
            </a:r>
            <a:r>
              <a:rPr lang="en-US" dirty="0"/>
              <a:t> </a:t>
            </a:r>
            <a:r>
              <a:rPr lang="en-US" b="1" dirty="0"/>
              <a:t>loss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08F010-F4E9-9AAE-6076-1AAC479C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99393" y="1672235"/>
            <a:ext cx="3671680" cy="1853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5CA8F-61CC-3F30-6573-802F40E6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799" y="873177"/>
            <a:ext cx="4199835" cy="33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5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F4A088-CFC7-0A17-BA76-E3C98F219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1" y="2245750"/>
            <a:ext cx="3911600" cy="1271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Local Prestress Modifiers -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354B823-51D7-5045-AB79-82F231C3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6" y="3726022"/>
            <a:ext cx="8199784" cy="27304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Increasing the ‘global’ </a:t>
            </a:r>
            <a:r>
              <a:rPr lang="en-US" b="1" dirty="0"/>
              <a:t>prestress</a:t>
            </a:r>
            <a:r>
              <a:rPr lang="en-US" dirty="0"/>
              <a:t> might ‘push’ the coil stress over the project-defined limits</a:t>
            </a:r>
          </a:p>
          <a:p>
            <a:r>
              <a:rPr lang="en-US" dirty="0"/>
              <a:t>Alternatively, we could act on ‘</a:t>
            </a:r>
            <a:r>
              <a:rPr lang="en-US" b="1" dirty="0"/>
              <a:t>local</a:t>
            </a:r>
            <a:r>
              <a:rPr lang="en-US" dirty="0"/>
              <a:t>’ modifiers. Two strategies were explored:</a:t>
            </a:r>
          </a:p>
          <a:p>
            <a:pPr lvl="1"/>
            <a:r>
              <a:rPr lang="en-US" b="1" dirty="0"/>
              <a:t>Radial shimming</a:t>
            </a:r>
            <a:r>
              <a:rPr lang="en-US" dirty="0"/>
              <a:t> of the </a:t>
            </a:r>
            <a:r>
              <a:rPr lang="en-US" b="1" dirty="0"/>
              <a:t>coil</a:t>
            </a:r>
            <a:r>
              <a:rPr lang="en-US" dirty="0"/>
              <a:t> </a:t>
            </a:r>
            <a:r>
              <a:rPr lang="en-US" b="1" dirty="0"/>
              <a:t>pack</a:t>
            </a:r>
            <a:endParaRPr lang="en-US" dirty="0"/>
          </a:p>
          <a:p>
            <a:pPr lvl="2"/>
            <a:r>
              <a:rPr lang="en-US" dirty="0"/>
              <a:t>Available shimming region relatively small, as we do not want steps close to the cable</a:t>
            </a:r>
          </a:p>
          <a:p>
            <a:pPr lvl="2"/>
            <a:r>
              <a:rPr lang="en-US" dirty="0"/>
              <a:t>Goes in the wrong direction - LQ effect, decreases the prestress locally</a:t>
            </a:r>
          </a:p>
          <a:p>
            <a:pPr lvl="1"/>
            <a:r>
              <a:rPr lang="en-US" dirty="0"/>
              <a:t>Increasing the </a:t>
            </a:r>
            <a:r>
              <a:rPr lang="en-US" b="1" dirty="0"/>
              <a:t>key</a:t>
            </a:r>
            <a:r>
              <a:rPr lang="en-US" dirty="0"/>
              <a:t> </a:t>
            </a:r>
            <a:r>
              <a:rPr lang="en-US" b="1" dirty="0"/>
              <a:t>size</a:t>
            </a:r>
            <a:r>
              <a:rPr lang="en-US" dirty="0"/>
              <a:t> in the coil end region</a:t>
            </a:r>
            <a:endParaRPr lang="en-US" b="1" dirty="0"/>
          </a:p>
          <a:p>
            <a:pPr lvl="2"/>
            <a:r>
              <a:rPr lang="en-US" b="1" dirty="0"/>
              <a:t>Key</a:t>
            </a:r>
            <a:r>
              <a:rPr lang="en-US" dirty="0"/>
              <a:t> </a:t>
            </a:r>
            <a:r>
              <a:rPr lang="en-US" b="1" dirty="0"/>
              <a:t>size</a:t>
            </a:r>
            <a:r>
              <a:rPr lang="en-US" dirty="0"/>
              <a:t> increased (100 µm) along the whole ‘short’ shell</a:t>
            </a:r>
          </a:p>
          <a:p>
            <a:pPr lvl="2"/>
            <a:r>
              <a:rPr lang="en-US" dirty="0"/>
              <a:t>Can remove completely the effect of the undersized coil ends (considering the A13 case)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671D44-6DA0-A71C-050E-4ED4ADA25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32" y="811100"/>
            <a:ext cx="3749638" cy="1203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8AA728-6C8D-1D1A-D8EE-F675AE3B343A}"/>
              </a:ext>
            </a:extLst>
          </p:cNvPr>
          <p:cNvSpPr txBox="1"/>
          <p:nvPr/>
        </p:nvSpPr>
        <p:spPr>
          <a:xfrm>
            <a:off x="1527228" y="2014374"/>
            <a:ext cx="1682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Coil/Collar Shimming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2321A-5755-B1F4-21C8-53C79E058F81}"/>
              </a:ext>
            </a:extLst>
          </p:cNvPr>
          <p:cNvSpPr txBox="1"/>
          <p:nvPr/>
        </p:nvSpPr>
        <p:spPr>
          <a:xfrm>
            <a:off x="1527228" y="3449024"/>
            <a:ext cx="1682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Key Shimming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4B171-25F5-F596-A65B-E4B05990F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974" y="900000"/>
            <a:ext cx="3251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9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Load Key Configuration -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520136"/>
            <a:ext cx="8199784" cy="259298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key solution works, but introduces a </a:t>
            </a:r>
            <a:r>
              <a:rPr lang="en-US" b="1" dirty="0"/>
              <a:t>sharp</a:t>
            </a:r>
            <a:r>
              <a:rPr lang="en-US" dirty="0"/>
              <a:t> </a:t>
            </a:r>
            <a:r>
              <a:rPr lang="en-US" b="1" dirty="0"/>
              <a:t>transition</a:t>
            </a:r>
            <a:r>
              <a:rPr lang="en-US" dirty="0"/>
              <a:t> in the key size</a:t>
            </a:r>
          </a:p>
          <a:p>
            <a:r>
              <a:rPr lang="en-US" dirty="0"/>
              <a:t>We can create a ‘</a:t>
            </a:r>
            <a:r>
              <a:rPr lang="en-US" b="1" dirty="0"/>
              <a:t>tapered</a:t>
            </a:r>
            <a:r>
              <a:rPr lang="en-US" dirty="0"/>
              <a:t>’ </a:t>
            </a:r>
            <a:r>
              <a:rPr lang="en-US" b="1" dirty="0"/>
              <a:t>key</a:t>
            </a:r>
            <a:r>
              <a:rPr lang="en-US" dirty="0"/>
              <a:t> using 2 mils shim</a:t>
            </a:r>
          </a:p>
          <a:p>
            <a:pPr lvl="1"/>
            <a:r>
              <a:rPr lang="en-US" dirty="0"/>
              <a:t>Assuming an additional interference of ~100 µm, we can </a:t>
            </a:r>
            <a:r>
              <a:rPr lang="en-US" b="1" dirty="0"/>
              <a:t>stagger</a:t>
            </a:r>
            <a:r>
              <a:rPr lang="en-US" dirty="0"/>
              <a:t> two shims</a:t>
            </a:r>
          </a:p>
          <a:p>
            <a:pPr lvl="1"/>
            <a:r>
              <a:rPr lang="en-US" dirty="0"/>
              <a:t>Not clear how long they should be to reach the desired effect: </a:t>
            </a:r>
            <a:r>
              <a:rPr lang="en-US" b="1" dirty="0"/>
              <a:t>lowering</a:t>
            </a:r>
            <a:r>
              <a:rPr lang="en-US" dirty="0"/>
              <a:t> the max </a:t>
            </a:r>
            <a:r>
              <a:rPr lang="en-US" b="1" dirty="0"/>
              <a:t>strain</a:t>
            </a:r>
            <a:r>
              <a:rPr lang="en-US" dirty="0"/>
              <a:t> and the strain in the transition region during magnet </a:t>
            </a:r>
            <a:r>
              <a:rPr lang="en-US" b="1" dirty="0"/>
              <a:t>powering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09124" y="1319648"/>
            <a:ext cx="2286000" cy="224718"/>
          </a:xfrm>
          <a:prstGeom prst="rect">
            <a:avLst/>
          </a:prstGeom>
          <a:solidFill>
            <a:srgbClr val="6699F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Shim 2</a:t>
            </a:r>
          </a:p>
        </p:txBody>
      </p:sp>
      <p:sp>
        <p:nvSpPr>
          <p:cNvPr id="8" name="Rectangle 7"/>
          <p:cNvSpPr/>
          <p:nvPr/>
        </p:nvSpPr>
        <p:spPr>
          <a:xfrm>
            <a:off x="809124" y="1544366"/>
            <a:ext cx="4572000" cy="224718"/>
          </a:xfrm>
          <a:prstGeom prst="rect">
            <a:avLst/>
          </a:prstGeom>
          <a:solidFill>
            <a:srgbClr val="6699F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Shim 1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123" y="1769084"/>
            <a:ext cx="6858000" cy="652230"/>
          </a:xfrm>
          <a:prstGeom prst="rect">
            <a:avLst/>
          </a:prstGeom>
          <a:solidFill>
            <a:srgbClr val="6699F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Full Load Key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09124" y="1175364"/>
            <a:ext cx="2286000" cy="1308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32705" y="82038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Lshim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13206" y="1125647"/>
            <a:ext cx="0" cy="14621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015" y="2587771"/>
            <a:ext cx="1189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Wedge</a:t>
            </a:r>
          </a:p>
          <a:p>
            <a:pPr algn="ctr"/>
            <a:r>
              <a:rPr lang="en-US" dirty="0"/>
              <a:t>Transition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5954" y="1774983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Magnet</a:t>
            </a:r>
          </a:p>
          <a:p>
            <a:pPr algn="ctr"/>
            <a:r>
              <a:rPr lang="en-US" dirty="0"/>
              <a:t>Center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95124" y="1430740"/>
            <a:ext cx="2286000" cy="253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38014" y="104614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Lshim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0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Load Key Configuration -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254752"/>
            <a:ext cx="8199784" cy="285837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Parametric</a:t>
            </a:r>
            <a:r>
              <a:rPr lang="en-US" dirty="0"/>
              <a:t> study changing the length of the shim and its distance from the wedge transition</a:t>
            </a:r>
          </a:p>
          <a:p>
            <a:r>
              <a:rPr lang="en-US" dirty="0"/>
              <a:t>For a ‘</a:t>
            </a:r>
            <a:r>
              <a:rPr lang="en-US" b="1" dirty="0"/>
              <a:t>MQXFA13</a:t>
            </a:r>
            <a:r>
              <a:rPr lang="en-US" dirty="0"/>
              <a:t>’ coil pack, we need to extend the key for at least </a:t>
            </a:r>
            <a:r>
              <a:rPr lang="en-US" b="1" dirty="0"/>
              <a:t>3 inches </a:t>
            </a:r>
            <a:r>
              <a:rPr lang="en-US" dirty="0"/>
              <a:t>after the transition (total length 6 inches)</a:t>
            </a:r>
          </a:p>
          <a:p>
            <a:pPr lvl="1"/>
            <a:r>
              <a:rPr lang="en-US" dirty="0"/>
              <a:t>For lower values, the </a:t>
            </a:r>
            <a:r>
              <a:rPr lang="en-US" b="1" dirty="0"/>
              <a:t>peak</a:t>
            </a:r>
            <a:r>
              <a:rPr lang="en-US" dirty="0"/>
              <a:t> strain </a:t>
            </a:r>
            <a:r>
              <a:rPr lang="en-US" b="1" dirty="0"/>
              <a:t>decreases</a:t>
            </a:r>
            <a:r>
              <a:rPr lang="en-US" dirty="0"/>
              <a:t>, but the one at the </a:t>
            </a:r>
            <a:r>
              <a:rPr lang="en-US" b="1" dirty="0"/>
              <a:t>transition</a:t>
            </a:r>
            <a:r>
              <a:rPr lang="en-US" dirty="0"/>
              <a:t> </a:t>
            </a:r>
            <a:r>
              <a:rPr lang="en-US" b="1" dirty="0"/>
              <a:t>increases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The effect should be </a:t>
            </a:r>
            <a:r>
              <a:rPr lang="en-US" b="1" dirty="0"/>
              <a:t>visible</a:t>
            </a:r>
            <a:r>
              <a:rPr lang="en-US" dirty="0"/>
              <a:t> on shell and/or pole </a:t>
            </a:r>
            <a:r>
              <a:rPr lang="en-US" b="1" dirty="0"/>
              <a:t>gauges</a:t>
            </a:r>
            <a:r>
              <a:rPr lang="en-US" dirty="0"/>
              <a:t>: ~20 MPa stress increase on both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7EEFDD-C243-9649-F0B8-1589FCC2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5" y="928475"/>
            <a:ext cx="2719878" cy="21992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48891"/>
              </p:ext>
            </p:extLst>
          </p:nvPr>
        </p:nvGraphicFramePr>
        <p:xfrm>
          <a:off x="3633639" y="1143225"/>
          <a:ext cx="5335793" cy="16478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5168">
                  <a:extLst>
                    <a:ext uri="{9D8B030D-6E8A-4147-A177-3AD203B41FA5}">
                      <a16:colId xmlns:a16="http://schemas.microsoft.com/office/drawing/2014/main" val="3572642119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988957369"/>
                    </a:ext>
                  </a:extLst>
                </a:gridCol>
                <a:gridCol w="650440">
                  <a:extLst>
                    <a:ext uri="{9D8B030D-6E8A-4147-A177-3AD203B41FA5}">
                      <a16:colId xmlns:a16="http://schemas.microsoft.com/office/drawing/2014/main" val="3786304949"/>
                    </a:ext>
                  </a:extLst>
                </a:gridCol>
                <a:gridCol w="710036">
                  <a:extLst>
                    <a:ext uri="{9D8B030D-6E8A-4147-A177-3AD203B41FA5}">
                      <a16:colId xmlns:a16="http://schemas.microsoft.com/office/drawing/2014/main" val="2915260634"/>
                    </a:ext>
                  </a:extLst>
                </a:gridCol>
                <a:gridCol w="608602">
                  <a:extLst>
                    <a:ext uri="{9D8B030D-6E8A-4147-A177-3AD203B41FA5}">
                      <a16:colId xmlns:a16="http://schemas.microsoft.com/office/drawing/2014/main" val="363131264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873700853"/>
                    </a:ext>
                  </a:extLst>
                </a:gridCol>
                <a:gridCol w="519848">
                  <a:extLst>
                    <a:ext uri="{9D8B030D-6E8A-4147-A177-3AD203B41FA5}">
                      <a16:colId xmlns:a16="http://schemas.microsoft.com/office/drawing/2014/main" val="1842710461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9865532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Additional Key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Staggering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Distance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Shell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Center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Shell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Pole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Center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Pole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Transition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Strain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Max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Strain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Transition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03610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um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Inches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MPa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MPa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MPa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MPa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um/m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um/m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8557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/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103.7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5164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2742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5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101.9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64.4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4378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29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99.7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119.7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4044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734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99.9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3820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2981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56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99.9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120.4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101.8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3553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2141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75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100.1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120.6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101.3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57.4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3577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1874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59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18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MQXFA12b – Assembly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670389"/>
            <a:ext cx="8199784" cy="244273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wanted to test the </a:t>
            </a:r>
            <a:r>
              <a:rPr lang="en-US" b="1" dirty="0"/>
              <a:t>shimming</a:t>
            </a:r>
            <a:r>
              <a:rPr lang="en-US" dirty="0"/>
              <a:t> strategy during MQXFA12b assembly</a:t>
            </a:r>
          </a:p>
          <a:p>
            <a:r>
              <a:rPr lang="en-US" dirty="0"/>
              <a:t>However, we first checked that the test will not put in danger the coil/structure</a:t>
            </a:r>
          </a:p>
          <a:p>
            <a:r>
              <a:rPr lang="en-US" dirty="0"/>
              <a:t>Simulation </a:t>
            </a:r>
            <a:r>
              <a:rPr lang="en-US" b="1" dirty="0"/>
              <a:t>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Complete the first half of the loading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Insert the ‘custom’ key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Remove the custom key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Complete loading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3" y="954515"/>
            <a:ext cx="3403782" cy="2472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870" y="900000"/>
            <a:ext cx="4172547" cy="250352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262596" y="920793"/>
            <a:ext cx="19183" cy="201168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2005" y="213130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Simulated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1779" y="2131357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Non-simulated</a:t>
            </a:r>
          </a:p>
        </p:txBody>
      </p:sp>
    </p:spTree>
    <p:extLst>
      <p:ext uri="{BB962C8B-B14F-4D97-AF65-F5344CB8AC3E}">
        <p14:creationId xmlns:p14="http://schemas.microsoft.com/office/powerpoint/2010/main" val="214494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MQXFA12b Testing – Coil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104445"/>
            <a:ext cx="5817828" cy="3008680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 target interference 300 um</a:t>
            </a:r>
          </a:p>
          <a:p>
            <a:r>
              <a:rPr lang="en-US" b="1" dirty="0"/>
              <a:t>Peak</a:t>
            </a:r>
            <a:r>
              <a:rPr lang="en-US" dirty="0"/>
              <a:t> </a:t>
            </a:r>
            <a:r>
              <a:rPr lang="en-US" b="1" dirty="0"/>
              <a:t>stress</a:t>
            </a:r>
            <a:r>
              <a:rPr lang="en-US" dirty="0"/>
              <a:t> during ‘special key’ step is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larger</a:t>
            </a:r>
            <a:r>
              <a:rPr lang="en-US" dirty="0"/>
              <a:t> than after full loading</a:t>
            </a:r>
          </a:p>
          <a:p>
            <a:r>
              <a:rPr lang="en-US" dirty="0"/>
              <a:t>Slight </a:t>
            </a:r>
            <a:r>
              <a:rPr lang="en-US" b="1" dirty="0"/>
              <a:t>stress</a:t>
            </a:r>
            <a:r>
              <a:rPr lang="en-US" dirty="0"/>
              <a:t> </a:t>
            </a:r>
            <a:r>
              <a:rPr lang="en-US" b="1" dirty="0"/>
              <a:t>redistribution</a:t>
            </a:r>
            <a:r>
              <a:rPr lang="en-US" dirty="0"/>
              <a:t> in the ends </a:t>
            </a:r>
            <a:r>
              <a:rPr lang="en-US" b="1" dirty="0"/>
              <a:t>after</a:t>
            </a:r>
            <a:r>
              <a:rPr lang="en-US" dirty="0"/>
              <a:t> special key </a:t>
            </a:r>
            <a:r>
              <a:rPr lang="en-US" b="1" dirty="0"/>
              <a:t>unloading</a:t>
            </a:r>
          </a:p>
          <a:p>
            <a:pPr lvl="1"/>
            <a:r>
              <a:rPr lang="en-US" dirty="0"/>
              <a:t>Peak stress not higher</a:t>
            </a:r>
          </a:p>
          <a:p>
            <a:pPr lvl="1"/>
            <a:r>
              <a:rPr lang="en-US" b="1" dirty="0"/>
              <a:t>Frictional</a:t>
            </a:r>
            <a:r>
              <a:rPr lang="en-US" dirty="0"/>
              <a:t> </a:t>
            </a:r>
            <a:r>
              <a:rPr lang="en-US" b="1" dirty="0"/>
              <a:t>effects</a:t>
            </a:r>
            <a:r>
              <a:rPr lang="en-US" dirty="0"/>
              <a:t>, </a:t>
            </a:r>
            <a:r>
              <a:rPr lang="en-US" b="1" dirty="0"/>
              <a:t>difficult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</a:t>
            </a:r>
            <a:r>
              <a:rPr lang="en-US" b="1" dirty="0"/>
              <a:t>predict</a:t>
            </a:r>
            <a:r>
              <a:rPr lang="en-US" dirty="0"/>
              <a:t> and probably dependent on bladder operation sequence (e.g. if a bladder operation is interrupted we would also see a small stress redistribution)</a:t>
            </a:r>
          </a:p>
          <a:p>
            <a:pPr lvl="1"/>
            <a:r>
              <a:rPr lang="en-US" dirty="0"/>
              <a:t>MQXFB experience suggests that these effects </a:t>
            </a:r>
            <a:r>
              <a:rPr lang="en-US" b="1" dirty="0"/>
              <a:t>disappear</a:t>
            </a:r>
            <a:r>
              <a:rPr lang="en-US" dirty="0"/>
              <a:t> during </a:t>
            </a:r>
            <a:r>
              <a:rPr lang="en-US" b="1" dirty="0" err="1"/>
              <a:t>cooldown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95" y="2972026"/>
            <a:ext cx="2369896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78" y="891077"/>
            <a:ext cx="2431443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850" y="891077"/>
            <a:ext cx="2382116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086" y="900000"/>
            <a:ext cx="24037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25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8946e33d-fd2f-4ae4-8ee9-d90c129cdf9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74357</TotalTime>
  <Words>1323</Words>
  <Application>Microsoft Office PowerPoint</Application>
  <PresentationFormat>On-screen Show (4:3)</PresentationFormat>
  <Paragraphs>231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Comic Sans MS</vt:lpstr>
      <vt:lpstr>HelveticaNeue Regular</vt:lpstr>
      <vt:lpstr>Wingdings</vt:lpstr>
      <vt:lpstr>Thème Office</vt:lpstr>
      <vt:lpstr>Tapered Key Load Test Using MQXFA12b</vt:lpstr>
      <vt:lpstr>Introduction</vt:lpstr>
      <vt:lpstr>Modeling - Summary</vt:lpstr>
      <vt:lpstr>Why the strain increases?</vt:lpstr>
      <vt:lpstr>Local Prestress Modifiers - Results</vt:lpstr>
      <vt:lpstr>Load Key Configuration - Proposal</vt:lpstr>
      <vt:lpstr>Load Key Configuration - Proposal</vt:lpstr>
      <vt:lpstr>MQXFA12b – Assembly Test</vt:lpstr>
      <vt:lpstr>MQXFA12b Testing – Coil Stress</vt:lpstr>
      <vt:lpstr>MQXFA12b Testing – Coil Strain</vt:lpstr>
      <vt:lpstr>Assembly Test – Chronology</vt:lpstr>
      <vt:lpstr>Assembly Test - Results</vt:lpstr>
      <vt:lpstr>Conclusion</vt:lpstr>
      <vt:lpstr>Extra</vt:lpstr>
      <vt:lpstr>Structure Verification</vt:lpstr>
      <vt:lpstr>Structure Verification (1)</vt:lpstr>
      <vt:lpstr>Structure Verification (2)</vt:lpstr>
      <vt:lpstr>Prestress Modifiers – MT28 Key</vt:lpstr>
      <vt:lpstr>Assembly Test – Results - 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Giorgio Ambrosio</cp:lastModifiedBy>
  <cp:revision>862</cp:revision>
  <cp:lastPrinted>2017-05-11T15:20:58Z</cp:lastPrinted>
  <dcterms:created xsi:type="dcterms:W3CDTF">2020-02-10T17:47:20Z</dcterms:created>
  <dcterms:modified xsi:type="dcterms:W3CDTF">2024-05-30T19:12:11Z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