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63" r:id="rId2"/>
    <p:sldId id="529" r:id="rId3"/>
    <p:sldId id="407" r:id="rId4"/>
    <p:sldId id="378" r:id="rId5"/>
    <p:sldId id="455" r:id="rId6"/>
    <p:sldId id="457" r:id="rId7"/>
    <p:sldId id="381" r:id="rId8"/>
    <p:sldId id="385" r:id="rId9"/>
    <p:sldId id="386" r:id="rId10"/>
    <p:sldId id="390" r:id="rId11"/>
    <p:sldId id="672" r:id="rId12"/>
    <p:sldId id="387" r:id="rId13"/>
    <p:sldId id="388" r:id="rId14"/>
    <p:sldId id="389" r:id="rId15"/>
    <p:sldId id="380" r:id="rId16"/>
    <p:sldId id="543" r:id="rId17"/>
    <p:sldId id="544" r:id="rId18"/>
    <p:sldId id="530" r:id="rId19"/>
    <p:sldId id="392" r:id="rId20"/>
    <p:sldId id="394" r:id="rId21"/>
    <p:sldId id="395" r:id="rId22"/>
    <p:sldId id="559" r:id="rId23"/>
    <p:sldId id="393" r:id="rId24"/>
    <p:sldId id="542" r:id="rId25"/>
    <p:sldId id="397" r:id="rId26"/>
    <p:sldId id="399" r:id="rId27"/>
    <p:sldId id="444" r:id="rId28"/>
    <p:sldId id="398" r:id="rId29"/>
    <p:sldId id="445" r:id="rId30"/>
    <p:sldId id="617" r:id="rId31"/>
    <p:sldId id="618" r:id="rId32"/>
    <p:sldId id="401" r:id="rId33"/>
    <p:sldId id="400" r:id="rId34"/>
    <p:sldId id="558" r:id="rId35"/>
    <p:sldId id="2083" r:id="rId36"/>
    <p:sldId id="2084" r:id="rId37"/>
    <p:sldId id="405" r:id="rId38"/>
    <p:sldId id="531" r:id="rId39"/>
    <p:sldId id="408" r:id="rId40"/>
    <p:sldId id="2024" r:id="rId41"/>
    <p:sldId id="2053" r:id="rId42"/>
    <p:sldId id="2052" r:id="rId43"/>
    <p:sldId id="2057" r:id="rId44"/>
    <p:sldId id="2081" r:id="rId45"/>
    <p:sldId id="2077" r:id="rId46"/>
    <p:sldId id="2078" r:id="rId47"/>
    <p:sldId id="2060" r:id="rId48"/>
    <p:sldId id="2079" r:id="rId49"/>
    <p:sldId id="2063" r:id="rId50"/>
    <p:sldId id="2064" r:id="rId51"/>
    <p:sldId id="2067" r:id="rId52"/>
    <p:sldId id="2080" r:id="rId53"/>
    <p:sldId id="2082" r:id="rId54"/>
    <p:sldId id="2068" r:id="rId55"/>
    <p:sldId id="2069" r:id="rId56"/>
    <p:sldId id="2033" r:id="rId57"/>
    <p:sldId id="2034" r:id="rId58"/>
    <p:sldId id="2035" r:id="rId59"/>
    <p:sldId id="2036" r:id="rId60"/>
    <p:sldId id="1910" r:id="rId61"/>
    <p:sldId id="1911" r:id="rId62"/>
    <p:sldId id="2055" r:id="rId63"/>
    <p:sldId id="1986" r:id="rId64"/>
    <p:sldId id="1997" r:id="rId65"/>
    <p:sldId id="415" r:id="rId66"/>
    <p:sldId id="416" r:id="rId67"/>
    <p:sldId id="413" r:id="rId68"/>
    <p:sldId id="532" r:id="rId69"/>
    <p:sldId id="555" r:id="rId70"/>
    <p:sldId id="556" r:id="rId71"/>
    <p:sldId id="545" r:id="rId72"/>
    <p:sldId id="592" r:id="rId73"/>
    <p:sldId id="582" r:id="rId74"/>
    <p:sldId id="583" r:id="rId75"/>
    <p:sldId id="584" r:id="rId76"/>
    <p:sldId id="2085" r:id="rId77"/>
    <p:sldId id="2086" r:id="rId78"/>
    <p:sldId id="2087" r:id="rId79"/>
    <p:sldId id="2088" r:id="rId80"/>
    <p:sldId id="2089" r:id="rId81"/>
    <p:sldId id="590" r:id="rId82"/>
    <p:sldId id="541" r:id="rId83"/>
    <p:sldId id="2056" r:id="rId8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Jan Petrik" initials="JP" lastIdx="1" clrIdx="0">
    <p:extLst>
      <p:ext uri="{19B8F6BF-5375-455C-9EA6-DF929625EA0E}">
        <p15:presenceInfo xmlns:p15="http://schemas.microsoft.com/office/powerpoint/2012/main" userId="S-1-5-21-1526224874-1540688658-1361462980-67829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BE"/>
    <a:srgbClr val="08A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Objects="1" showGuides="1">
      <p:cViewPr varScale="1">
        <p:scale>
          <a:sx n="159" d="100"/>
          <a:sy n="159" d="100"/>
        </p:scale>
        <p:origin x="4314" y="144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5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06/06/2024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834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06/06/2024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4104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Paolo Ferracin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990097"/>
            <a:ext cx="2664380" cy="1080000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278"/>
          <a:stretch/>
        </p:blipFill>
        <p:spPr>
          <a:xfrm>
            <a:off x="4186086" y="987640"/>
            <a:ext cx="2546154" cy="108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13AF7AA-DCC1-49D7-AFC9-CFF742A0907F}"/>
              </a:ext>
            </a:extLst>
          </p:cNvPr>
          <p:cNvGrpSpPr/>
          <p:nvPr userDrawn="1"/>
        </p:nvGrpSpPr>
        <p:grpSpPr>
          <a:xfrm>
            <a:off x="6807360" y="908720"/>
            <a:ext cx="1365040" cy="1128708"/>
            <a:chOff x="1691680" y="1628800"/>
            <a:chExt cx="2016224" cy="16671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B860F3-BE17-4AB8-B617-E1B00E3AA3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4187" t="13254" r="66503" b="15381"/>
            <a:stretch/>
          </p:blipFill>
          <p:spPr>
            <a:xfrm>
              <a:off x="1691680" y="1628800"/>
              <a:ext cx="2016224" cy="1481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F68E5C-C7D6-4A83-942F-BB5226300F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35347" t="61432" r="4963" b="15266"/>
            <a:stretch/>
          </p:blipFill>
          <p:spPr>
            <a:xfrm>
              <a:off x="1767191" y="3073805"/>
              <a:ext cx="1886227" cy="22214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73022" y="6265363"/>
            <a:ext cx="5458977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dirty="0"/>
              <a:t>Paolo Ferracin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91926" y="6261306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33"/>
          <a:stretch/>
        </p:blipFill>
        <p:spPr>
          <a:xfrm>
            <a:off x="1259632" y="6263451"/>
            <a:ext cx="1168023" cy="50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725F039-B72D-46E3-A5CC-8271924F0810}"/>
              </a:ext>
            </a:extLst>
          </p:cNvPr>
          <p:cNvGrpSpPr/>
          <p:nvPr userDrawn="1"/>
        </p:nvGrpSpPr>
        <p:grpSpPr>
          <a:xfrm>
            <a:off x="2435669" y="6261306"/>
            <a:ext cx="597356" cy="493935"/>
            <a:chOff x="1691680" y="1628800"/>
            <a:chExt cx="2016224" cy="16671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B86FA9-7466-46B3-B1E3-60149E2FBB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4187" t="13254" r="66503" b="15381"/>
            <a:stretch/>
          </p:blipFill>
          <p:spPr>
            <a:xfrm>
              <a:off x="1691680" y="1628800"/>
              <a:ext cx="2016224" cy="1481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E30BA7-A8A1-4AD8-B62D-1EF4E52714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5347" t="61432" r="4963" b="15266"/>
            <a:stretch/>
          </p:blipFill>
          <p:spPr>
            <a:xfrm>
              <a:off x="1767191" y="3073805"/>
              <a:ext cx="1886227" cy="22214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 marL="4572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9144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573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7145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717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8001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4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it-IT" noProof="0"/>
              <a:t>Paolo Ferracin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1463700" y="6349251"/>
            <a:ext cx="381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dirty="0"/>
              <a:t>logo</a:t>
            </a:r>
          </a:p>
          <a:p>
            <a:pPr algn="ctr"/>
            <a:r>
              <a:rPr lang="en-GB" sz="900" dirty="0"/>
              <a:t>are</a:t>
            </a:r>
          </a:p>
        </p:txBody>
      </p:sp>
      <p:pic>
        <p:nvPicPr>
          <p:cNvPr id="9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6822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Paolo Ferracin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MQXFA12b magnet specifications</a:t>
            </a:r>
            <a:br>
              <a:rPr lang="en-GB" dirty="0"/>
            </a:b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005064"/>
            <a:ext cx="6480000" cy="149810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P. Ferracin, D. Cheng, J. Doyle, L. Garcia Fajardo, S. Prestemon, K. Ray, G. Sabbi, M. Solis, G. Vallone, X. Wang</a:t>
            </a:r>
          </a:p>
          <a:p>
            <a:endParaRPr lang="en-GB" altLang="en-US" dirty="0">
              <a:solidFill>
                <a:schemeClr val="bg2"/>
              </a:solidFill>
            </a:endParaRPr>
          </a:p>
          <a:p>
            <a:r>
              <a:rPr lang="en-US" altLang="en-US" dirty="0">
                <a:solidFill>
                  <a:schemeClr val="bg2"/>
                </a:solidFill>
              </a:rPr>
              <a:t>on behalf of the MQXF collaboration</a:t>
            </a:r>
          </a:p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5899149"/>
            <a:ext cx="6480000" cy="7485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MQXFA Spec meeting</a:t>
            </a:r>
          </a:p>
          <a:p>
            <a:r>
              <a:rPr lang="en-US" dirty="0"/>
              <a:t>May 07</a:t>
            </a:r>
            <a:r>
              <a:rPr lang="en-US" baseline="30000" dirty="0"/>
              <a:t>th</a:t>
            </a:r>
            <a:r>
              <a:rPr lang="en-US" dirty="0"/>
              <a:t>, 2024</a:t>
            </a:r>
            <a:endParaRPr lang="en-GB" dirty="0"/>
          </a:p>
          <a:p>
            <a:r>
              <a:rPr lang="en-GB" dirty="0"/>
              <a:t>LBNL, Berkeley, CA, USA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5949280"/>
            <a:ext cx="648072" cy="698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A17CC6-3CF0-40CF-B2B5-62936FE12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321604"/>
            <a:ext cx="4572000" cy="3317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088558"/>
          </a:xfrm>
        </p:spPr>
        <p:txBody>
          <a:bodyPr>
            <a:normAutofit fontScale="85000" lnSpcReduction="10000"/>
          </a:bodyPr>
          <a:lstStyle/>
          <a:p>
            <a:r>
              <a:rPr lang="en-US" u="sng" dirty="0"/>
              <a:t>For the shell axial strain after shell-yoke sub-assembly: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shell strain in the axial direction after shell-yoke sub-assembly shall be within </a:t>
            </a:r>
            <a:r>
              <a:rPr lang="en-US" b="1" i="1" dirty="0">
                <a:solidFill>
                  <a:schemeClr val="bg2"/>
                </a:solidFill>
              </a:rPr>
              <a:t>-150/+50 micro-strain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3AA702-4D39-4803-9C25-570628EC766B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7920000" cy="3600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One gauge per quadrant on 3 shells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CD9CDB-618C-452A-A185-38A77CA1F93C}"/>
              </a:ext>
            </a:extLst>
          </p:cNvPr>
          <p:cNvSpPr/>
          <p:nvPr/>
        </p:nvSpPr>
        <p:spPr>
          <a:xfrm>
            <a:off x="6250405" y="2378324"/>
            <a:ext cx="234616" cy="30485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28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A278-F41B-45C6-86CA-C4DE34DD6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inner radius dimensions and sensitivity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871F0-D0A9-4D58-9FC8-592CF3647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850880-89EF-48AD-85EE-1E7A5829D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C4D56-2BB2-45E8-89DC-BCB73F93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4D34D2-14A0-49E7-A8B8-25D33B531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060848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4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02E6-A753-46B2-A120-0EDFDE7D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44F5-5589-4EDB-906B-950E39635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184136" cy="4906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 mm axial </a:t>
            </a:r>
            <a:r>
              <a:rPr lang="en-US" dirty="0">
                <a:solidFill>
                  <a:schemeClr val="bg2"/>
                </a:solidFill>
              </a:rPr>
              <a:t>protrusion</a:t>
            </a:r>
            <a:r>
              <a:rPr lang="en-US" dirty="0"/>
              <a:t> yoke stacks from shell edges on the bottom (from tooling)</a:t>
            </a:r>
          </a:p>
          <a:p>
            <a:pPr lvl="1"/>
            <a:r>
              <a:rPr lang="en-US" dirty="0"/>
              <a:t>Bottom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center of the magnet</a:t>
            </a:r>
            <a:endParaRPr lang="en-US" dirty="0">
              <a:solidFill>
                <a:schemeClr val="bg2"/>
              </a:solidFill>
            </a:endParaRPr>
          </a:p>
          <a:p>
            <a:pPr lvl="2"/>
            <a:r>
              <a:rPr lang="en-US" dirty="0"/>
              <a:t>Yoke to yoke contact guaranteed when 2 modules are combined</a:t>
            </a:r>
          </a:p>
          <a:p>
            <a:endParaRPr lang="en-US" dirty="0"/>
          </a:p>
          <a:p>
            <a:r>
              <a:rPr lang="en-US" dirty="0"/>
              <a:t>After insertion of yoke key </a:t>
            </a:r>
            <a:r>
              <a:rPr lang="en-US" dirty="0">
                <a:sym typeface="Wingdings" panose="05000000000000000000" pitchFamily="2" charset="2"/>
              </a:rPr>
              <a:t> dimensional measurements</a:t>
            </a:r>
          </a:p>
          <a:p>
            <a:pPr lvl="1"/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Protrusion</a:t>
            </a:r>
            <a:r>
              <a:rPr lang="en-US" dirty="0">
                <a:sym typeface="Wingdings" panose="05000000000000000000" pitchFamily="2" charset="2"/>
              </a:rPr>
              <a:t> of the yoke stacks on the RE and LE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Size</a:t>
            </a:r>
            <a:r>
              <a:rPr lang="en-US" dirty="0"/>
              <a:t> of yoke cavity</a:t>
            </a:r>
          </a:p>
          <a:p>
            <a:endParaRPr lang="en-US" dirty="0"/>
          </a:p>
          <a:p>
            <a:r>
              <a:rPr lang="en-US" dirty="0"/>
              <a:t>Check of yoke, stacks, and shell dimensions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B6EE3-73B1-465E-AAB4-F81E24A9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32DCA-2746-43A1-9F58-9A787370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E56A4-FF1D-42FD-BF33-B73DCFFDD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0" r="17520" b="10951"/>
          <a:stretch/>
        </p:blipFill>
        <p:spPr>
          <a:xfrm>
            <a:off x="5931000" y="4282399"/>
            <a:ext cx="3213000" cy="197890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64487F-0009-4E66-B130-0FB1443D0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553" r="21650" b="5344"/>
          <a:stretch/>
        </p:blipFill>
        <p:spPr>
          <a:xfrm>
            <a:off x="5931001" y="974529"/>
            <a:ext cx="3213000" cy="3213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9169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8439926" cy="1417711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yoke cavity size after shell-yoke sub-assembly: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of yoke cavity dimension with respect to nominal shall be within </a:t>
            </a:r>
            <a:r>
              <a:rPr lang="en-US" b="1" i="1" dirty="0">
                <a:solidFill>
                  <a:schemeClr val="bg2"/>
                </a:solidFill>
              </a:rPr>
              <a:t>+0.100/+0.400 mm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12FAA7-6625-4F4B-804B-AFE53984DFD4}"/>
              </a:ext>
            </a:extLst>
          </p:cNvPr>
          <p:cNvSpPr txBox="1">
            <a:spLocks/>
          </p:cNvSpPr>
          <p:nvPr/>
        </p:nvSpPr>
        <p:spPr>
          <a:xfrm>
            <a:off x="395536" y="5733256"/>
            <a:ext cx="7920000" cy="528050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horizontal and two vertical measurements taken on both side of the two modules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650DCB-7102-421A-889B-8F9A893A3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390301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41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417711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yoke protrusion with respect to the shell: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yoke protrusion with respect to the shell shall be within </a:t>
            </a:r>
            <a:r>
              <a:rPr lang="en-US" b="1" i="1" dirty="0">
                <a:solidFill>
                  <a:schemeClr val="bg2"/>
                </a:solidFill>
              </a:rPr>
              <a:t>+0.600/+1.200 mm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5BDB08-989A-4EB0-87DF-06AC226EA371}"/>
              </a:ext>
            </a:extLst>
          </p:cNvPr>
          <p:cNvSpPr txBox="1">
            <a:spLocks/>
          </p:cNvSpPr>
          <p:nvPr/>
        </p:nvSpPr>
        <p:spPr>
          <a:xfrm>
            <a:off x="395536" y="5691226"/>
            <a:ext cx="7920000" cy="570080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measurements are taken per each quadrant on the “coil end” side of each module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2765CD-EB10-4B69-A3E0-051D4F23B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536" y="2320723"/>
            <a:ext cx="4572000" cy="33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14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53DE3-8FF0-4ADA-9AEB-94F86DB9F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BBB02-57B6-4002-85BF-57056F1E8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9298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When both half-length sub-assembly modules are joined together, the short yoke tension rods are replaced with full-length ones. </a:t>
            </a:r>
          </a:p>
          <a:p>
            <a:endParaRPr lang="en-US" u="sng" dirty="0"/>
          </a:p>
          <a:p>
            <a:r>
              <a:rPr lang="en-US" u="sng" dirty="0"/>
              <a:t>For the pre-tension of the full-length tie rods of the yoke: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piston (RSM 200 cylinder with effective area of 4.43 in</a:t>
            </a:r>
            <a:r>
              <a:rPr lang="en-US" b="1" i="1" baseline="30000" dirty="0"/>
              <a:t>2</a:t>
            </a:r>
            <a:r>
              <a:rPr lang="en-US" b="1" i="1" dirty="0"/>
              <a:t>) shall be pressurized to </a:t>
            </a:r>
            <a:r>
              <a:rPr lang="en-US" b="1" i="1" dirty="0">
                <a:solidFill>
                  <a:schemeClr val="bg2"/>
                </a:solidFill>
              </a:rPr>
              <a:t>4100 ± 200 PSI </a:t>
            </a:r>
            <a:r>
              <a:rPr lang="en-US" b="1" i="1" dirty="0"/>
              <a:t>and the nuts shall turned to contact.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BF7D4-FB8B-4502-8948-F4205DAA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A233D-E5AF-49EB-A38B-9BF44AAB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11" name="Picture 10" descr=":::::::Library:Containers:com.apple.mail:Data:Library:Mail Downloads:C1B992A8-3ACA-473D-9644-3BA9A00EAFBD:IMG_4047.jpeg">
            <a:extLst>
              <a:ext uri="{FF2B5EF4-FFF2-40B4-BE49-F238E27FC236}">
                <a16:creationId xmlns:a16="http://schemas.microsoft.com/office/drawing/2014/main" id="{9BB3C343-809C-4342-934C-A99B4C88630A}"/>
              </a:ext>
            </a:extLst>
          </p:cNvPr>
          <p:cNvPicPr/>
          <p:nvPr/>
        </p:nvPicPr>
        <p:blipFill>
          <a:blip r:embed="rId2"/>
          <a:srcRect t="27363" b="23391"/>
          <a:stretch>
            <a:fillRect/>
          </a:stretch>
        </p:blipFill>
        <p:spPr bwMode="auto">
          <a:xfrm>
            <a:off x="971600" y="4250507"/>
            <a:ext cx="5072086" cy="18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:::::::Library:Containers:com.apple.mail:Data:Library:Mail Downloads:3C6542A2-2A91-4B7C-A33B-40C05769474F:IMG_4125.jpeg">
            <a:extLst>
              <a:ext uri="{FF2B5EF4-FFF2-40B4-BE49-F238E27FC236}">
                <a16:creationId xmlns:a16="http://schemas.microsoft.com/office/drawing/2014/main" id="{CC121D7A-37D7-45D6-AD43-F198C84A7DA5}"/>
              </a:ext>
            </a:extLst>
          </p:cNvPr>
          <p:cNvPicPr/>
          <p:nvPr/>
        </p:nvPicPr>
        <p:blipFill>
          <a:blip r:embed="rId3"/>
          <a:srcRect l="14103" r="5926"/>
          <a:stretch>
            <a:fillRect/>
          </a:stretch>
        </p:blipFill>
        <p:spPr bwMode="auto">
          <a:xfrm>
            <a:off x="6156176" y="4250507"/>
            <a:ext cx="2002436" cy="18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4475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073D-7A4B-47BE-A66A-ED048303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E48E9-BBDA-464A-8342-75F96CC8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3743976" cy="386598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shell-yoke sub-assembly straightness is monitored by measuring</a:t>
            </a:r>
          </a:p>
          <a:p>
            <a:pPr lvl="1"/>
            <a:r>
              <a:rPr lang="en-US" dirty="0"/>
              <a:t>vertical and horizontal absolute position of fiducial in the </a:t>
            </a:r>
          </a:p>
          <a:p>
            <a:pPr lvl="2"/>
            <a:r>
              <a:rPr lang="en-US" dirty="0"/>
              <a:t>mid-plane shell cut-outs (one side, either left of right from the lead end view) </a:t>
            </a:r>
          </a:p>
          <a:p>
            <a:pPr lvl="2"/>
            <a:r>
              <a:rPr lang="en-US" dirty="0"/>
              <a:t>and in the top shell cut-outs.</a:t>
            </a:r>
          </a:p>
          <a:p>
            <a:pPr lvl="1"/>
            <a:r>
              <a:rPr lang="en-US" dirty="0"/>
              <a:t>Measurements are taken in 7 longitudinal locations (in between shell segments). </a:t>
            </a:r>
          </a:p>
          <a:p>
            <a:r>
              <a:rPr lang="en-US" dirty="0"/>
              <a:t>The fiducials are placed in contact with the yoke laminations, which are accessible through the cut-outs.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1084C-4B92-4565-A5B1-B0F2A4A4A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E5B18-7013-43EA-B3CB-8DABF002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A03564-0060-46F1-A4D6-951C701AC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941168"/>
            <a:ext cx="8230744" cy="1122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60611-9E43-4F9D-9E91-D99B78ECCA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553" r="21650" b="5344"/>
          <a:stretch/>
        </p:blipFill>
        <p:spPr>
          <a:xfrm>
            <a:off x="5076056" y="1314083"/>
            <a:ext cx="3213000" cy="3213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8592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F2FE-DA2E-44A3-BC36-46C654EB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5A959-3C37-4DA8-BDDC-10770185B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728086"/>
          </a:xfrm>
        </p:spPr>
        <p:txBody>
          <a:bodyPr>
            <a:normAutofit fontScale="62500" lnSpcReduction="20000"/>
          </a:bodyPr>
          <a:lstStyle/>
          <a:p>
            <a:r>
              <a:rPr lang="en-US" u="sng" dirty="0"/>
              <a:t>For the straightness of the shell-yoke sub-assembly, the following specifications are set: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maximum spread (max – min) of the vertical and horizontal position of the fiducials in the top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 </a:t>
            </a:r>
            <a:endParaRPr lang="en-US" dirty="0"/>
          </a:p>
          <a:p>
            <a:pPr lvl="1"/>
            <a:r>
              <a:rPr lang="en-US" b="1" i="1" dirty="0"/>
              <a:t>The maximum spread (max – min) of the vertical and horizontal position of the fiducials in one side of the mid-plane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DBA2F-9DC5-40B7-A5BF-CB37F6C1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73D68-CD01-4DB1-9342-B86CA85B1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14FDB4-1435-46AE-900B-3FE852219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852936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66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030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326FF-BD68-45E0-831B-EA319BB4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F848D-191C-4584-A753-3ADF6B6AA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256144" cy="4906963"/>
          </a:xfrm>
        </p:spPr>
        <p:txBody>
          <a:bodyPr>
            <a:normAutofit fontScale="92500"/>
          </a:bodyPr>
          <a:lstStyle/>
          <a:p>
            <a:r>
              <a:rPr lang="en-US" dirty="0"/>
              <a:t>Assembly of the </a:t>
            </a:r>
            <a:r>
              <a:rPr lang="en-US" dirty="0">
                <a:solidFill>
                  <a:schemeClr val="bg2"/>
                </a:solidFill>
              </a:rPr>
              <a:t>coils, collars and pads</a:t>
            </a:r>
          </a:p>
          <a:p>
            <a:r>
              <a:rPr lang="en-US" dirty="0"/>
              <a:t>Starts by placing the bottom pad-collar stack, then the two-side pad-collar stacks, and the top</a:t>
            </a:r>
          </a:p>
          <a:p>
            <a:r>
              <a:rPr lang="en-US" dirty="0"/>
              <a:t>What we monitor (with </a:t>
            </a:r>
            <a:r>
              <a:rPr lang="en-US" dirty="0">
                <a:solidFill>
                  <a:schemeClr val="bg2"/>
                </a:solidFill>
              </a:rPr>
              <a:t>specs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Insulated Coil OR and radial shims</a:t>
            </a:r>
          </a:p>
          <a:p>
            <a:pPr lvl="1"/>
            <a:r>
              <a:rPr lang="en-US" dirty="0"/>
              <a:t>Dimensional uniformity and squareness </a:t>
            </a:r>
          </a:p>
          <a:p>
            <a:pPr lvl="1"/>
            <a:r>
              <a:rPr lang="en-US" dirty="0"/>
              <a:t>Pole key gap</a:t>
            </a:r>
          </a:p>
          <a:p>
            <a:pPr lvl="1"/>
            <a:r>
              <a:rPr lang="en-US" dirty="0"/>
              <a:t>Field quality</a:t>
            </a:r>
          </a:p>
          <a:p>
            <a:pPr lvl="1"/>
            <a:r>
              <a:rPr lang="en-US" dirty="0"/>
              <a:t>Electrical integrity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12A94-0FDF-460D-BA1C-0DCDDBF0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CB3BD-3134-477A-A19D-3FE82E64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CEDF134-F67E-469A-8D6C-C71DF35C0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2" t="1975" r="8857" b="8250"/>
          <a:stretch/>
        </p:blipFill>
        <p:spPr>
          <a:xfrm>
            <a:off x="5908104" y="1073598"/>
            <a:ext cx="3200400" cy="23247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CDE443-A98D-4399-A9A6-E51E6B0398DE}"/>
              </a:ext>
            </a:extLst>
          </p:cNvPr>
          <p:cNvSpPr txBox="1"/>
          <p:nvPr/>
        </p:nvSpPr>
        <p:spPr>
          <a:xfrm>
            <a:off x="6012160" y="1219200"/>
            <a:ext cx="1224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Subscale version, identical design as MQXFA</a:t>
            </a:r>
          </a:p>
        </p:txBody>
      </p:sp>
      <p:pic>
        <p:nvPicPr>
          <p:cNvPr id="8" name="Picture 7" descr=":images:Pro_ENGINEER - SU-1007-4131.jpg">
            <a:extLst>
              <a:ext uri="{FF2B5EF4-FFF2-40B4-BE49-F238E27FC236}">
                <a16:creationId xmlns:a16="http://schemas.microsoft.com/office/drawing/2014/main" id="{7DDD1FA0-F939-431D-BAAB-F9E86BED2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100"/>
          <a:stretch/>
        </p:blipFill>
        <p:spPr bwMode="auto">
          <a:xfrm>
            <a:off x="5908104" y="3454474"/>
            <a:ext cx="3200400" cy="2612016"/>
          </a:xfrm>
          <a:prstGeom prst="rect">
            <a:avLst/>
          </a:prstGeom>
          <a:ln w="6350" cap="sq">
            <a:solidFill>
              <a:schemeClr val="tx1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1504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143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BC993-6523-44D2-BD87-C4A6446E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Coil OR and radial shims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1B86D-9AF3-4F16-A0FB-ABE8AE0E4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616184" cy="4906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Nominal radial gap coil to collars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0.624 mm </a:t>
            </a:r>
            <a:r>
              <a:rPr lang="en-US" dirty="0"/>
              <a:t>(GPI + radial shims)</a:t>
            </a:r>
          </a:p>
          <a:p>
            <a:endParaRPr lang="en-US" dirty="0"/>
          </a:p>
          <a:p>
            <a:r>
              <a:rPr lang="en-US" dirty="0"/>
              <a:t>Final layers of radial shims depend 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Coil size</a:t>
            </a:r>
            <a:r>
              <a:rPr lang="en-US" dirty="0"/>
              <a:t>: larger/smaller coils after mid-plane shimming can be compensated by less/more radial shims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Missing shims </a:t>
            </a:r>
            <a:r>
              <a:rPr lang="en-US" dirty="0"/>
              <a:t>for “LQ effect”</a:t>
            </a:r>
          </a:p>
          <a:p>
            <a:pPr lvl="2"/>
            <a:r>
              <a:rPr lang="en-US" dirty="0"/>
              <a:t>0.125 remove from radial shims </a:t>
            </a:r>
          </a:p>
          <a:p>
            <a:endParaRPr lang="en-US" dirty="0"/>
          </a:p>
          <a:p>
            <a:r>
              <a:rPr lang="en-US" dirty="0"/>
              <a:t>So, from 0.624 mm to 0.500 mm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6EBE59-B259-4449-8457-555ED2862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F20C1-0FBA-4F9F-86C4-F739805F3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D0AFC9E9-82B9-4A6A-B34E-5DCD2E736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47" t="21224" r="32706" b="19151"/>
          <a:stretch/>
        </p:blipFill>
        <p:spPr>
          <a:xfrm>
            <a:off x="6228184" y="1033774"/>
            <a:ext cx="2880320" cy="28803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 descr=":images:Pro_ENGINEER - SU-1007-4131.jpg">
            <a:extLst>
              <a:ext uri="{FF2B5EF4-FFF2-40B4-BE49-F238E27FC236}">
                <a16:creationId xmlns:a16="http://schemas.microsoft.com/office/drawing/2014/main" id="{9DA97A08-A6AC-432C-989D-FF52E6D36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100"/>
          <a:stretch/>
        </p:blipFill>
        <p:spPr bwMode="auto">
          <a:xfrm>
            <a:off x="6228184" y="3958538"/>
            <a:ext cx="2880320" cy="2350782"/>
          </a:xfrm>
          <a:prstGeom prst="rect">
            <a:avLst/>
          </a:prstGeom>
          <a:ln w="6350" cap="sq">
            <a:solidFill>
              <a:schemeClr val="tx1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9171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51CE-72E9-4367-8AB9-7D35E8C05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“LQ effect”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C9502-72D5-47DD-8EF1-30431568A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49FE5-60AA-47CD-A8CB-8246134BF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C220D-4271-474B-9168-D3A96D10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773B8B-9799-497B-9536-0758B1835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200095"/>
            <a:ext cx="2952328" cy="22142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A97836-56C8-4D64-8D5F-E1E0D65D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023" y="1196752"/>
            <a:ext cx="2952328" cy="22142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929600-373F-445B-8F67-53F62DA2A8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7400" r="22050" b="39920"/>
          <a:stretch/>
        </p:blipFill>
        <p:spPr>
          <a:xfrm>
            <a:off x="6096279" y="3501008"/>
            <a:ext cx="2947671" cy="14948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045E68-D158-4FDF-A65D-0289D489E0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25" t="34880" r="24801" b="31351"/>
          <a:stretch/>
        </p:blipFill>
        <p:spPr>
          <a:xfrm>
            <a:off x="6096279" y="5040310"/>
            <a:ext cx="2947671" cy="119700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A7DBC7-CAF7-44F8-9F5F-2C37584A9C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00" t="14139" r="14563" b="57559"/>
          <a:stretch/>
        </p:blipFill>
        <p:spPr>
          <a:xfrm>
            <a:off x="1835492" y="4717706"/>
            <a:ext cx="4181641" cy="103540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FCDCB7-B910-49B8-9835-697D8CB636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75" t="16207" r="15350" b="57560"/>
          <a:stretch/>
        </p:blipFill>
        <p:spPr>
          <a:xfrm>
            <a:off x="467544" y="3543100"/>
            <a:ext cx="4397138" cy="10171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04B489-61AA-4A34-8E24-2AC7D68BA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168" y="1203588"/>
            <a:ext cx="2947671" cy="221075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8156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D31B-F2D9-4FB6-80B6-4B5A4F93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D0253-0B41-4876-B652-9D92788B0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358376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For the gap between collars and insulated coils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along the longitudinal direction of the gap between collars and insulated coils, considering for each z location the average among the four coils, shall be </a:t>
            </a:r>
            <a:r>
              <a:rPr lang="en-US" b="1" i="1" dirty="0">
                <a:solidFill>
                  <a:schemeClr val="bg2"/>
                </a:solidFill>
              </a:rPr>
              <a:t>-0.125 mm  -0.100 / +0.050 mm.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9CD68-874C-4CCC-9136-491D2C3A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CA68A-5150-4B73-A807-49B6A89B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B909AC-4F01-4A80-AD0C-AE799975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896780"/>
            <a:ext cx="2840442" cy="2973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78530F-C657-44A8-82E8-585B1A48E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445" y="3760930"/>
            <a:ext cx="2935224" cy="2201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FE6C2E-00FC-4966-8F66-A2EB78557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3760930"/>
            <a:ext cx="2947747" cy="221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08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D31B-F2D9-4FB6-80B6-4B5A4F93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D0253-0B41-4876-B652-9D92788B0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358376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For the gap between collars and insulated coils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along the longitudinal direction of the gap between collars and insulated coils, considering for each z location the average among the four coils, shall be </a:t>
            </a:r>
            <a:r>
              <a:rPr lang="en-US" b="1" i="1" dirty="0">
                <a:solidFill>
                  <a:schemeClr val="bg2"/>
                </a:solidFill>
              </a:rPr>
              <a:t>-0.125 mm  -0.100 / +0.050 mm.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9CD68-874C-4CCC-9136-491D2C3A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CA68A-5150-4B73-A807-49B6A89B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879B38-832F-4D38-AC49-1906C7BF670E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8064896" cy="720000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Insulated coil OR based on coil dimensions meas. and mid-plane shims 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</a:t>
            </a:r>
            <a:r>
              <a:rPr lang="en-US" dirty="0" err="1"/>
              <a:t>R</a:t>
            </a:r>
            <a:r>
              <a:rPr lang="en-US" baseline="-25000" dirty="0" err="1"/>
              <a:t>coil</a:t>
            </a:r>
            <a:r>
              <a:rPr lang="en-US" dirty="0"/>
              <a:t> = (</a:t>
            </a:r>
            <a:r>
              <a:rPr lang="en-US" dirty="0" err="1"/>
              <a:t>arc_length_excess</a:t>
            </a:r>
            <a:r>
              <a:rPr lang="en-US" dirty="0"/>
              <a:t> + 2*</a:t>
            </a:r>
            <a:r>
              <a:rPr lang="en-US" dirty="0" err="1"/>
              <a:t>midplane_shim</a:t>
            </a:r>
            <a:r>
              <a:rPr lang="en-US" dirty="0"/>
              <a:t>) *2/</a:t>
            </a:r>
            <a:r>
              <a:rPr lang="en-US" dirty="0">
                <a:sym typeface="Symbol" panose="05050102010706020507" pitchFamily="18" charset="2"/>
              </a:rPr>
              <a:t></a:t>
            </a:r>
            <a:endParaRPr lang="en-US" b="1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EFD9E-AAE2-48DB-A8DB-11E937D9B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483973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66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D31B-F2D9-4FB6-80B6-4B5A4F93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D0253-0B41-4876-B652-9D92788B0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358376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For the gap between collars and insulated coils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along the longitudinal direction of the gap between collars and insulated coils, considering for each z location the average among the four coils, shall be </a:t>
            </a:r>
            <a:r>
              <a:rPr lang="en-US" b="1" i="1" dirty="0">
                <a:solidFill>
                  <a:schemeClr val="bg2"/>
                </a:solidFill>
              </a:rPr>
              <a:t>-0.125 mm  -0.100 / +0.050 mm.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9CD68-874C-4CCC-9136-491D2C3A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CA68A-5150-4B73-A807-49B6A89B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879B38-832F-4D38-AC49-1906C7BF670E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8064896" cy="720000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Insulated coil OR based on coil dimensions meas. and mid-plane shims 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</a:t>
            </a:r>
            <a:r>
              <a:rPr lang="en-US" dirty="0" err="1"/>
              <a:t>R</a:t>
            </a:r>
            <a:r>
              <a:rPr lang="en-US" baseline="-25000" dirty="0" err="1"/>
              <a:t>coil</a:t>
            </a:r>
            <a:r>
              <a:rPr lang="en-US" dirty="0"/>
              <a:t> = (</a:t>
            </a:r>
            <a:r>
              <a:rPr lang="en-US" dirty="0" err="1"/>
              <a:t>arc_length_excess</a:t>
            </a:r>
            <a:r>
              <a:rPr lang="en-US" dirty="0"/>
              <a:t> + 2*</a:t>
            </a:r>
            <a:r>
              <a:rPr lang="en-US" dirty="0" err="1"/>
              <a:t>midplane_shim</a:t>
            </a:r>
            <a:r>
              <a:rPr lang="en-US" dirty="0"/>
              <a:t>) *2/</a:t>
            </a:r>
            <a:r>
              <a:rPr lang="en-US" dirty="0">
                <a:sym typeface="Symbol" panose="05050102010706020507" pitchFamily="18" charset="2"/>
              </a:rPr>
              <a:t></a:t>
            </a:r>
            <a:endParaRPr lang="en-US" b="1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D93E39-79EE-40C1-88AD-FE9CF0D85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467040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87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AA47D-EC48-40D7-924A-CCD4FC9EC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Coil pack dimensional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832AF-38C0-443C-B9D0-7BD8A2B39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52880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Coil pack dimensions measured on 11 locations</a:t>
            </a:r>
          </a:p>
          <a:p>
            <a:pPr lvl="1"/>
            <a:r>
              <a:rPr lang="en-US" dirty="0"/>
              <a:t>Two horizontal and two vertical meas.</a:t>
            </a:r>
          </a:p>
          <a:p>
            <a:r>
              <a:rPr lang="en-US" dirty="0">
                <a:solidFill>
                  <a:schemeClr val="bg2"/>
                </a:solidFill>
              </a:rPr>
              <a:t>Uniformity</a:t>
            </a:r>
          </a:p>
          <a:p>
            <a:pPr lvl="1"/>
            <a:r>
              <a:rPr lang="en-US" dirty="0"/>
              <a:t>The difference of the average of the two meas. in each cross-section with respect to the average of the entire coil pack  </a:t>
            </a:r>
          </a:p>
          <a:p>
            <a:pPr lvl="0"/>
            <a:r>
              <a:rPr lang="en-US" dirty="0">
                <a:solidFill>
                  <a:schemeClr val="bg2"/>
                </a:solidFill>
              </a:rPr>
              <a:t>Squareness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The difference of the of the two meas. in each cross-section.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08E16-6E2F-445B-ACB6-F14229A3D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D4795-2ACE-4967-BF3E-0E79A7BDC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6" name="Content Placeholder 19">
            <a:extLst>
              <a:ext uri="{FF2B5EF4-FFF2-40B4-BE49-F238E27FC236}">
                <a16:creationId xmlns:a16="http://schemas.microsoft.com/office/drawing/2014/main" id="{DA46F3AD-3CB5-4C7B-97BD-CB075BBA6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624585"/>
            <a:ext cx="5614988" cy="252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61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489720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uniformity: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uniformity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±0.200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3C6748-960B-4F12-A2DE-4CBA72763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8133"/>
            <a:ext cx="4572000" cy="3321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04D664-A5ED-49E5-AB48-B91385714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676792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97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489720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uniformity: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uniformity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±0.200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4E904B-8E4D-4214-A771-F7E9030DC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78" y="2713593"/>
            <a:ext cx="4572000" cy="3319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938059-16F3-4ED4-8C4D-6402C2240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15929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39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squareness: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squareness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+0.900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8BCB2-2508-484C-AA4F-36375A418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7879"/>
            <a:ext cx="4572000" cy="3317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E99F15-49E9-4853-B0B2-78BE6B148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989" y="2925543"/>
            <a:ext cx="4572000" cy="33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86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squareness: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squareness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+0.900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9DEDC7-10EC-4ADB-928C-4C9090EAA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2788"/>
            <a:ext cx="4572000" cy="3321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7F992D-2C32-4EE0-A873-1A78C64CB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92788"/>
            <a:ext cx="4572000" cy="33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56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F8A4-057A-4FAE-8B59-12E5A200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55A40-2BAF-41B0-8821-D77DE5E3E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D12D5B-1E3A-4281-8A94-26CEC990A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6DFDD-80A6-4548-81D7-506FA4D3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09311A-07FD-410C-A16F-BCDC1D9C1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96751"/>
            <a:ext cx="6590402" cy="494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16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A7603-96E0-4DB8-802D-72AE4BDA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vertical and horizontal dimension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02131-5C24-4914-A0D8-359F19FEC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944E4-EB76-4A27-BDB3-EED62988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56BAD-51F7-467C-95A1-95A3E30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9F427B-F96F-4DFD-8790-9FA93C458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1817"/>
            <a:ext cx="4572000" cy="3321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D494FA-ED1E-4CB2-A5D7-4F655CB5F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01816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70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A7603-96E0-4DB8-802D-72AE4BDA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vertical and horizontal squareness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02131-5C24-4914-A0D8-359F19FEC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944E4-EB76-4A27-BDB3-EED62988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56BAD-51F7-467C-95A1-95A3E30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EA32AF-A230-43FA-B72D-EB2AEFADF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506"/>
            <a:ext cx="4572000" cy="3321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4FEF7E-D392-4113-88F7-70E75FAAD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17505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0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42B3E-9650-4009-A7C8-FE803E006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Pole key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370CB-CDA6-4AD5-A44A-59106905D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80469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According to computations, a </a:t>
            </a:r>
            <a:r>
              <a:rPr lang="en-US" dirty="0">
                <a:solidFill>
                  <a:schemeClr val="bg2"/>
                </a:solidFill>
              </a:rPr>
              <a:t>gap of 0.200 mm </a:t>
            </a:r>
            <a:r>
              <a:rPr lang="en-US" dirty="0"/>
              <a:t>per side at the end of coil-pack bolting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contact collar to pole-key at 1.9 K. </a:t>
            </a:r>
          </a:p>
          <a:p>
            <a:pPr lvl="1"/>
            <a:r>
              <a:rPr lang="en-US" dirty="0"/>
              <a:t>1.9 K, </a:t>
            </a:r>
            <a:r>
              <a:rPr lang="en-US" dirty="0">
                <a:solidFill>
                  <a:schemeClr val="bg2"/>
                </a:solidFill>
              </a:rPr>
              <a:t>no force interception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</a:rPr>
              <a:t>azimuthal alignment </a:t>
            </a:r>
            <a:r>
              <a:rPr lang="en-US" dirty="0"/>
              <a:t>between collars and coil guaranteed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13A353-BAD6-4C57-8219-824EC03D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C379E-8F43-458C-818E-FE1693077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628833-9580-4810-BD40-5544BDF57133}"/>
              </a:ext>
            </a:extLst>
          </p:cNvPr>
          <p:cNvPicPr/>
          <p:nvPr/>
        </p:nvPicPr>
        <p:blipFill rotWithShape="1">
          <a:blip r:embed="rId2"/>
          <a:srcRect l="33648" t="39221" r="37329" b="31312"/>
          <a:stretch/>
        </p:blipFill>
        <p:spPr bwMode="auto">
          <a:xfrm>
            <a:off x="395536" y="3129284"/>
            <a:ext cx="3708412" cy="2117888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AAF12-0491-48EE-AED0-FEB9E3A4EDDF}"/>
              </a:ext>
            </a:extLst>
          </p:cNvPr>
          <p:cNvSpPr txBox="1"/>
          <p:nvPr/>
        </p:nvSpPr>
        <p:spPr>
          <a:xfrm>
            <a:off x="431062" y="4895558"/>
            <a:ext cx="907621" cy="2462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By E. Takala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CD5DE-CCF6-4E39-847E-31CF32E23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3820"/>
            <a:ext cx="4572000" cy="304191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CBC02-37D8-4FD4-B99F-BE84898705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01" t="16401" r="12201" b="52800"/>
          <a:stretch/>
        </p:blipFill>
        <p:spPr>
          <a:xfrm>
            <a:off x="395536" y="5315460"/>
            <a:ext cx="3708412" cy="849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4258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For the pole key gap, the following specifications are set: </a:t>
            </a:r>
          </a:p>
          <a:p>
            <a:pPr lvl="1"/>
            <a:r>
              <a:rPr lang="en-US" b="1" i="1" dirty="0"/>
              <a:t>The pole key gap, average per side and all quadrants, shall be </a:t>
            </a:r>
            <a:r>
              <a:rPr lang="en-US" b="1" i="1" dirty="0">
                <a:solidFill>
                  <a:schemeClr val="bg2"/>
                </a:solidFill>
              </a:rPr>
              <a:t>+0.400 ±0.050 mm </a:t>
            </a:r>
            <a:r>
              <a:rPr lang="en-US" b="1" i="1" dirty="0"/>
              <a:t>in each longitudinal locations.</a:t>
            </a:r>
          </a:p>
          <a:p>
            <a:pPr lvl="1"/>
            <a:r>
              <a:rPr lang="en-US" b="1" i="1" dirty="0"/>
              <a:t>The minimum pole key gap, average per side,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</a:t>
            </a:r>
            <a:r>
              <a:rPr lang="en-US" b="1" i="1" dirty="0">
                <a:solidFill>
                  <a:schemeClr val="bg2"/>
                </a:solidFill>
              </a:rPr>
              <a:t>0.300 mm </a:t>
            </a:r>
            <a:r>
              <a:rPr lang="en-US" b="1" i="1" dirty="0"/>
              <a:t>in each quadrant and in each longitudinal location.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6987F-2918-4C8C-80CB-B94DDB9DE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759044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98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Pole key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Overview plot</a:t>
            </a:r>
          </a:p>
          <a:p>
            <a:pPr lvl="1"/>
            <a:r>
              <a:rPr lang="en-US" b="1" dirty="0"/>
              <a:t>Ave tot</a:t>
            </a:r>
            <a:r>
              <a:rPr lang="en-US" dirty="0"/>
              <a:t>: average along length and among quadrants</a:t>
            </a:r>
          </a:p>
          <a:p>
            <a:pPr lvl="1"/>
            <a:r>
              <a:rPr lang="en-US" b="1" dirty="0"/>
              <a:t>Ave</a:t>
            </a:r>
            <a:r>
              <a:rPr lang="en-US" dirty="0"/>
              <a:t>: average along length</a:t>
            </a:r>
          </a:p>
          <a:p>
            <a:pPr lvl="1"/>
            <a:r>
              <a:rPr lang="en-US" b="1" dirty="0"/>
              <a:t>Min</a:t>
            </a:r>
            <a:r>
              <a:rPr lang="en-US" dirty="0"/>
              <a:t>: local minimum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7764C2-2E8F-436A-9C67-8FE2AEDCE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723788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3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467" y="2925057"/>
            <a:ext cx="5108891" cy="2664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main field transfer function, :</a:t>
            </a:r>
            <a:endParaRPr lang="en-US" dirty="0"/>
          </a:p>
          <a:p>
            <a:pPr lvl="1"/>
            <a:r>
              <a:rPr lang="en-US" b="1" i="1" dirty="0"/>
              <a:t>The absolute value of the main field transfer function averaged over the straight part of the coil pack shall be within </a:t>
            </a:r>
            <a:r>
              <a:rPr lang="en-US" b="1" i="1" dirty="0">
                <a:solidFill>
                  <a:schemeClr val="bg2"/>
                </a:solidFill>
              </a:rPr>
              <a:t>+8.760 T/(m kA) and +8.860 T/(m kA). </a:t>
            </a:r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A823DB-8B00-4E6B-AEC5-A665EBE95BF5}"/>
              </a:ext>
            </a:extLst>
          </p:cNvPr>
          <p:cNvSpPr txBox="1">
            <a:spLocks/>
          </p:cNvSpPr>
          <p:nvPr/>
        </p:nvSpPr>
        <p:spPr>
          <a:xfrm>
            <a:off x="395536" y="5949280"/>
            <a:ext cx="7920000" cy="24001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were taken using a 110 mm long rotating coil</a:t>
            </a:r>
          </a:p>
        </p:txBody>
      </p:sp>
    </p:spTree>
    <p:extLst>
      <p:ext uri="{BB962C8B-B14F-4D97-AF65-F5344CB8AC3E}">
        <p14:creationId xmlns:p14="http://schemas.microsoft.com/office/powerpoint/2010/main" val="1558186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567" y="2813036"/>
            <a:ext cx="4793090" cy="2939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70000" lnSpcReduction="20000"/>
          </a:bodyPr>
          <a:lstStyle/>
          <a:p>
            <a:r>
              <a:rPr lang="en-US" u="sng" dirty="0"/>
              <a:t>For the field errors, :</a:t>
            </a:r>
            <a:endParaRPr lang="en-US" dirty="0"/>
          </a:p>
          <a:p>
            <a:pPr lvl="1"/>
            <a:r>
              <a:rPr lang="en-US" b="1" i="1" dirty="0"/>
              <a:t>The field errors in units averaged in the straight part of the coil pack with a reference radius of 50 mm should be within the upper and lower bounds determined according to the </a:t>
            </a:r>
            <a:r>
              <a:rPr lang="en-US" b="1" i="1" dirty="0">
                <a:solidFill>
                  <a:schemeClr val="bg2"/>
                </a:solidFill>
              </a:rPr>
              <a:t>Triplet Field Quality Table in Table 1 </a:t>
            </a:r>
            <a:r>
              <a:rPr lang="en-US" b="1" i="1" dirty="0"/>
              <a:t>of [8]   </a:t>
            </a:r>
            <a:endParaRPr lang="en-US" b="1" dirty="0"/>
          </a:p>
          <a:p>
            <a:pPr lvl="2"/>
            <a:r>
              <a:rPr lang="en-US" i="1" dirty="0"/>
              <a:t>A systematic component (0.9 units) associated with assembly and cooldown for b6 are considered.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9DDDA2-0221-4328-8E03-F9826E62E7E7}"/>
              </a:ext>
            </a:extLst>
          </p:cNvPr>
          <p:cNvSpPr txBox="1">
            <a:spLocks/>
          </p:cNvSpPr>
          <p:nvPr/>
        </p:nvSpPr>
        <p:spPr>
          <a:xfrm>
            <a:off x="7092280" y="4869160"/>
            <a:ext cx="1939255" cy="905794"/>
          </a:xfrm>
          <a:prstGeom prst="rect">
            <a:avLst/>
          </a:prstGeom>
        </p:spPr>
        <p:txBody>
          <a:bodyPr vert="horz" lIns="0" tIns="0" rIns="0" bIns="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[8] ACCEPTANCE CRITERIA PART A: MQXFA MAGNET, US-HiLumi-doc-1103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6B137E-0DDB-41F8-A9A7-D24B104F15B3}"/>
              </a:ext>
            </a:extLst>
          </p:cNvPr>
          <p:cNvSpPr txBox="1">
            <a:spLocks/>
          </p:cNvSpPr>
          <p:nvPr/>
        </p:nvSpPr>
        <p:spPr>
          <a:xfrm>
            <a:off x="395536" y="5949280"/>
            <a:ext cx="7920000" cy="24001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were taken using a 110 mm long rotating coil</a:t>
            </a:r>
          </a:p>
        </p:txBody>
      </p:sp>
    </p:spTree>
    <p:extLst>
      <p:ext uri="{BB962C8B-B14F-4D97-AF65-F5344CB8AC3E}">
        <p14:creationId xmlns:p14="http://schemas.microsoft.com/office/powerpoint/2010/main" val="1572990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451867" cy="4370040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For the electrical tests of the coil pack:</a:t>
            </a:r>
            <a:endParaRPr lang="en-US" dirty="0"/>
          </a:p>
          <a:p>
            <a:pPr lvl="1"/>
            <a:r>
              <a:rPr lang="en-US" b="1" i="1" dirty="0"/>
              <a:t>1. </a:t>
            </a:r>
            <a:r>
              <a:rPr lang="en-US" b="1" i="1" dirty="0">
                <a:solidFill>
                  <a:schemeClr val="bg2"/>
                </a:solidFill>
              </a:rPr>
              <a:t>Resistance check </a:t>
            </a:r>
            <a:r>
              <a:rPr lang="en-US" b="1" i="1" dirty="0"/>
              <a:t>with hand-held multimeter</a:t>
            </a:r>
            <a:endParaRPr lang="en-US" dirty="0"/>
          </a:p>
          <a:p>
            <a:pPr lvl="2"/>
            <a:r>
              <a:rPr lang="en-US" b="1" i="1" dirty="0"/>
              <a:t>a. Coil to structure</a:t>
            </a:r>
            <a:endParaRPr lang="en-US" dirty="0"/>
          </a:p>
          <a:p>
            <a:pPr lvl="2"/>
            <a:r>
              <a:rPr lang="en-US" b="1" i="1" dirty="0"/>
              <a:t>b. Coil to coil</a:t>
            </a:r>
            <a:endParaRPr lang="en-US" dirty="0"/>
          </a:p>
          <a:p>
            <a:pPr lvl="2"/>
            <a:r>
              <a:rPr lang="en-US" b="1" i="1" dirty="0"/>
              <a:t>c. Coil to PH</a:t>
            </a:r>
            <a:endParaRPr lang="en-US" dirty="0"/>
          </a:p>
          <a:p>
            <a:pPr lvl="1"/>
            <a:r>
              <a:rPr lang="en-US" b="1" i="1" dirty="0"/>
              <a:t>2. </a:t>
            </a:r>
            <a:r>
              <a:rPr lang="en-US" b="1" i="1" dirty="0" err="1">
                <a:solidFill>
                  <a:schemeClr val="bg2"/>
                </a:solidFill>
              </a:rPr>
              <a:t>Hipot</a:t>
            </a:r>
            <a:r>
              <a:rPr lang="en-US" b="1" i="1" dirty="0"/>
              <a:t>.</a:t>
            </a:r>
            <a:endParaRPr lang="en-US" dirty="0"/>
          </a:p>
          <a:p>
            <a:pPr lvl="2"/>
            <a:r>
              <a:rPr lang="en-US" b="1" i="1" dirty="0"/>
              <a:t>Individual coil to structure, 3680 V.</a:t>
            </a:r>
            <a:endParaRPr lang="en-US" dirty="0"/>
          </a:p>
          <a:p>
            <a:pPr lvl="1"/>
            <a:r>
              <a:rPr lang="en-US" b="1" i="1" dirty="0"/>
              <a:t>3. </a:t>
            </a:r>
            <a:r>
              <a:rPr lang="en-US" b="1" i="1" dirty="0">
                <a:solidFill>
                  <a:schemeClr val="bg2"/>
                </a:solidFill>
              </a:rPr>
              <a:t>Impulse test </a:t>
            </a:r>
            <a:r>
              <a:rPr lang="en-US" b="1" i="1" dirty="0"/>
              <a:t>up to 2500 V, Direct- and Reversed-polarity.</a:t>
            </a:r>
            <a:endParaRPr lang="en-US" dirty="0"/>
          </a:p>
          <a:p>
            <a:pPr lvl="2"/>
            <a:r>
              <a:rPr lang="en-US" b="1" i="1" dirty="0"/>
              <a:t>a. 1000 V, 1500 V, 2000 V, 2500 V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1EC016-C098-4856-ABE6-DAAB52FB8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10800" r="33463" b="10800"/>
          <a:stretch/>
        </p:blipFill>
        <p:spPr>
          <a:xfrm>
            <a:off x="6063867" y="1700808"/>
            <a:ext cx="309634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79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840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014CC-0492-4ECD-9818-6A44D738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Assembly-loading sequence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3DF73-01FE-4AB4-9F21-8B906FDEE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06578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coil-pack</a:t>
            </a:r>
            <a:r>
              <a:rPr lang="en-US" dirty="0"/>
              <a:t> slid inside the </a:t>
            </a:r>
            <a:r>
              <a:rPr lang="en-US" dirty="0">
                <a:solidFill>
                  <a:schemeClr val="bg2"/>
                </a:solidFill>
              </a:rPr>
              <a:t>shell-yoke</a:t>
            </a:r>
          </a:p>
          <a:p>
            <a:r>
              <a:rPr lang="en-US" dirty="0"/>
              <a:t>Master keys and bladders inserted</a:t>
            </a:r>
          </a:p>
          <a:p>
            <a:r>
              <a:rPr lang="en-US" dirty="0"/>
              <a:t>Axial loading rig is attached to the </a:t>
            </a:r>
            <a:r>
              <a:rPr lang="en-US" dirty="0">
                <a:solidFill>
                  <a:schemeClr val="bg2"/>
                </a:solidFill>
              </a:rPr>
              <a:t>axial rods </a:t>
            </a:r>
          </a:p>
          <a:p>
            <a:r>
              <a:rPr lang="en-US" dirty="0"/>
              <a:t>Bladders inflated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the load keys shimmed</a:t>
            </a:r>
          </a:p>
          <a:p>
            <a:r>
              <a:rPr lang="en-US" dirty="0"/>
              <a:t>In parallel, the axial rods pre-tensioned.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5C9351-1FC8-464F-B55B-5D111300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FFB53-6AE5-45E9-B64C-4757943C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39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A73D5F-5E20-4D79-BFE7-227433F85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60"/>
          <a:stretch/>
        </p:blipFill>
        <p:spPr>
          <a:xfrm>
            <a:off x="179511" y="3520339"/>
            <a:ext cx="8784977" cy="26082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6C6441-453C-409C-A0A0-075533C4B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520339"/>
            <a:ext cx="2160240" cy="7864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7376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C0448-8A63-4583-9656-18AD705D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AB27F-66CA-4EF0-8BC5-9069FF330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13779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List of specifications in “chronological” order</a:t>
            </a:r>
          </a:p>
          <a:p>
            <a:pPr lvl="1"/>
            <a:r>
              <a:rPr lang="en-US" dirty="0"/>
              <a:t>From </a:t>
            </a:r>
            <a:r>
              <a:rPr lang="en-US" dirty="0">
                <a:solidFill>
                  <a:schemeClr val="bg2"/>
                </a:solidFill>
              </a:rPr>
              <a:t>shell-yoke</a:t>
            </a:r>
            <a:r>
              <a:rPr lang="en-US" dirty="0"/>
              <a:t> to </a:t>
            </a:r>
            <a:r>
              <a:rPr lang="en-US" dirty="0">
                <a:solidFill>
                  <a:schemeClr val="bg2"/>
                </a:solidFill>
              </a:rPr>
              <a:t>coil-pack</a:t>
            </a:r>
            <a:r>
              <a:rPr lang="en-US" dirty="0"/>
              <a:t> to </a:t>
            </a:r>
            <a:r>
              <a:rPr lang="en-US" dirty="0">
                <a:solidFill>
                  <a:schemeClr val="bg2"/>
                </a:solidFill>
              </a:rPr>
              <a:t>magnet</a:t>
            </a:r>
            <a:r>
              <a:rPr lang="en-US" dirty="0"/>
              <a:t> pre-load</a:t>
            </a:r>
          </a:p>
          <a:p>
            <a:r>
              <a:rPr lang="en-US" dirty="0"/>
              <a:t>Definition based on dimensional, magnetic, electrical, and strain measurements</a:t>
            </a:r>
          </a:p>
          <a:p>
            <a:pPr lvl="1"/>
            <a:r>
              <a:rPr lang="en-US" dirty="0"/>
              <a:t>Some specs defined by “</a:t>
            </a:r>
            <a:r>
              <a:rPr lang="en-US" dirty="0">
                <a:solidFill>
                  <a:schemeClr val="bg2"/>
                </a:solidFill>
              </a:rPr>
              <a:t>design and analysis</a:t>
            </a:r>
            <a:r>
              <a:rPr lang="en-US" dirty="0"/>
              <a:t>” (example: peak stress)</a:t>
            </a:r>
          </a:p>
          <a:p>
            <a:pPr lvl="1"/>
            <a:r>
              <a:rPr lang="en-US" dirty="0"/>
              <a:t>Some defined by </a:t>
            </a:r>
            <a:r>
              <a:rPr lang="en-US" dirty="0">
                <a:solidFill>
                  <a:schemeClr val="bg2"/>
                </a:solidFill>
              </a:rPr>
              <a:t>experience</a:t>
            </a:r>
            <a:r>
              <a:rPr lang="en-US" dirty="0"/>
              <a:t> from previous successful magnet (example: coil pack uniformity/squareness)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FD1FF-A903-4C6B-A480-D04A8D987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E33DC-861F-48AD-87FA-DCA47370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A8C751F4-2D85-4F70-88ED-305226901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43" r="22704"/>
          <a:stretch/>
        </p:blipFill>
        <p:spPr>
          <a:xfrm>
            <a:off x="5806844" y="3306259"/>
            <a:ext cx="2747291" cy="288950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4CBFE88-912D-4037-BE7D-D202ABE63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47" t="21224" r="32706" b="19151"/>
          <a:stretch/>
        </p:blipFill>
        <p:spPr>
          <a:xfrm>
            <a:off x="3779912" y="3870593"/>
            <a:ext cx="1751506" cy="1751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2176C4-9D84-446E-B0B5-C50633239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75" t="2553" r="21650" b="5344"/>
          <a:stretch/>
        </p:blipFill>
        <p:spPr>
          <a:xfrm>
            <a:off x="615464" y="3305777"/>
            <a:ext cx="2889985" cy="28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47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376C-73E8-4900-B68D-8B97C7A2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E663E-98A1-4626-B7C1-658028F39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47" y="1484785"/>
            <a:ext cx="8079926" cy="2326052"/>
          </a:xfrm>
        </p:spPr>
        <p:txBody>
          <a:bodyPr>
            <a:normAutofit/>
          </a:bodyPr>
          <a:lstStyle/>
          <a:p>
            <a:r>
              <a:rPr lang="en-US" sz="1600" u="sng" dirty="0"/>
              <a:t>For the pre-load operation sequence:</a:t>
            </a:r>
            <a:endParaRPr lang="en-US" sz="1600" dirty="0"/>
          </a:p>
          <a:p>
            <a:pPr lvl="1"/>
            <a:r>
              <a:rPr lang="en-US" sz="1600" b="1" i="1" dirty="0"/>
              <a:t>The loading operation shall follow the sequence described below:</a:t>
            </a:r>
            <a:endParaRPr lang="en-US" sz="1600" dirty="0"/>
          </a:p>
          <a:p>
            <a:pPr lvl="2"/>
            <a:r>
              <a:rPr lang="en-US" sz="1600" b="1" i="1" dirty="0"/>
              <a:t>Pre-load axial rods to a measured average of ~50 µε</a:t>
            </a:r>
            <a:endParaRPr lang="en-US" sz="1600" dirty="0"/>
          </a:p>
          <a:p>
            <a:pPr lvl="2"/>
            <a:r>
              <a:rPr lang="en-US" sz="1600" b="1" i="1" dirty="0"/>
              <a:t>Apply </a:t>
            </a:r>
            <a:r>
              <a:rPr lang="en-US" sz="1600" b="1" i="1" dirty="0">
                <a:solidFill>
                  <a:schemeClr val="bg2"/>
                </a:solidFill>
              </a:rPr>
              <a:t>50% </a:t>
            </a:r>
            <a:r>
              <a:rPr lang="en-US" sz="1600" b="1" i="1" dirty="0"/>
              <a:t>azimuthal pre-load </a:t>
            </a:r>
            <a:endParaRPr lang="en-US" sz="1600" dirty="0"/>
          </a:p>
          <a:p>
            <a:pPr lvl="2"/>
            <a:r>
              <a:rPr lang="en-US" sz="1600" b="1" i="1" dirty="0"/>
              <a:t>Apply </a:t>
            </a:r>
            <a:r>
              <a:rPr lang="en-US" sz="1600" b="1" i="1" dirty="0">
                <a:solidFill>
                  <a:schemeClr val="bg2"/>
                </a:solidFill>
              </a:rPr>
              <a:t>50%</a:t>
            </a:r>
            <a:r>
              <a:rPr lang="en-US" sz="1600" b="1" i="1" dirty="0"/>
              <a:t> axial pre-load </a:t>
            </a:r>
            <a:endParaRPr lang="en-US" sz="1600" dirty="0"/>
          </a:p>
          <a:p>
            <a:pPr lvl="2"/>
            <a:r>
              <a:rPr lang="en-US" sz="1600" b="1" i="1" dirty="0"/>
              <a:t>Apply </a:t>
            </a:r>
            <a:r>
              <a:rPr lang="en-US" sz="1600" b="1" i="1" dirty="0">
                <a:solidFill>
                  <a:schemeClr val="bg2"/>
                </a:solidFill>
              </a:rPr>
              <a:t>100%</a:t>
            </a:r>
            <a:r>
              <a:rPr lang="en-US" sz="1600" b="1" i="1" dirty="0"/>
              <a:t> azimuthal pre-load </a:t>
            </a:r>
            <a:endParaRPr lang="en-US" sz="1600" dirty="0"/>
          </a:p>
          <a:p>
            <a:pPr lvl="2"/>
            <a:r>
              <a:rPr lang="en-US" sz="1600" b="1" i="1" dirty="0"/>
              <a:t>Apply </a:t>
            </a:r>
            <a:r>
              <a:rPr lang="en-US" sz="1600" b="1" i="1" dirty="0">
                <a:solidFill>
                  <a:schemeClr val="bg2"/>
                </a:solidFill>
              </a:rPr>
              <a:t>100%</a:t>
            </a:r>
            <a:r>
              <a:rPr lang="en-US" sz="1600" b="1" i="1" dirty="0"/>
              <a:t> axial pre-load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14331-1F00-4C01-B2EC-9820D73E7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4FABC-6B77-44EB-A041-3ED98584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DF3B6-79B8-470A-BC47-6B2175E47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8905"/>
            <a:ext cx="4572000" cy="2646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FD58B5-3160-4F24-86BA-81A523C56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619131"/>
            <a:ext cx="4572000" cy="2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65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2D4ED-F3F8-49E4-8673-41B00573D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loading key shim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7BDCD-5616-419A-8DDA-5DF42641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u="sng" dirty="0"/>
              <a:t>For final loading key shim size reached during the pre-load operations, the following </a:t>
            </a:r>
            <a:r>
              <a:rPr lang="en-US" u="sng" dirty="0">
                <a:solidFill>
                  <a:schemeClr val="bg2"/>
                </a:solidFill>
              </a:rPr>
              <a:t>target </a:t>
            </a:r>
            <a:r>
              <a:rPr lang="en-US" u="sng" dirty="0"/>
              <a:t>is set:</a:t>
            </a:r>
            <a:endParaRPr lang="en-US" dirty="0"/>
          </a:p>
          <a:p>
            <a:pPr lvl="0"/>
            <a:r>
              <a:rPr lang="en-US" b="1" i="1" dirty="0"/>
              <a:t>At the end of the pre-loading operation, the sum of the loading shim size and the coil-pack radial dimension deviations in straight section, LE and RE shall be </a:t>
            </a:r>
            <a:r>
              <a:rPr lang="en-US" b="1" i="1" dirty="0">
                <a:solidFill>
                  <a:schemeClr val="bg2"/>
                </a:solidFill>
              </a:rPr>
              <a:t>within</a:t>
            </a:r>
            <a:r>
              <a:rPr lang="en-US" b="1" i="1" dirty="0"/>
              <a:t> the range achieved in magnets </a:t>
            </a:r>
            <a:r>
              <a:rPr lang="en-US" b="1" i="1" dirty="0">
                <a:solidFill>
                  <a:schemeClr val="bg2"/>
                </a:solidFill>
              </a:rPr>
              <a:t>MQXFA14b and MQXFA05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/>
              <a:t>If, with such load key shim targets, the coil stress measured in </a:t>
            </a:r>
            <a:r>
              <a:rPr lang="en-US" dirty="0">
                <a:solidFill>
                  <a:schemeClr val="bg2"/>
                </a:solidFill>
              </a:rPr>
              <a:t>2+ strain gauges </a:t>
            </a:r>
            <a:r>
              <a:rPr lang="en-US" dirty="0"/>
              <a:t>during the loading or during bladder inflation indicate that the </a:t>
            </a:r>
            <a:r>
              <a:rPr lang="en-US" dirty="0">
                <a:solidFill>
                  <a:schemeClr val="bg2"/>
                </a:solidFill>
              </a:rPr>
              <a:t>coil stress </a:t>
            </a:r>
            <a:r>
              <a:rPr lang="en-US" dirty="0"/>
              <a:t>may reach values above the coil stress spec. during subsequent loading steps or at the end of the loading, </a:t>
            </a:r>
            <a:r>
              <a:rPr lang="en-US" dirty="0">
                <a:solidFill>
                  <a:schemeClr val="bg2"/>
                </a:solidFill>
              </a:rPr>
              <a:t>priority</a:t>
            </a:r>
            <a:r>
              <a:rPr lang="en-US" dirty="0"/>
              <a:t> should be given to keeping the coil stress </a:t>
            </a:r>
            <a:r>
              <a:rPr lang="en-US" dirty="0">
                <a:solidFill>
                  <a:schemeClr val="bg2"/>
                </a:solidFill>
              </a:rPr>
              <a:t>within the specs</a:t>
            </a:r>
            <a:r>
              <a:rPr lang="en-US" dirty="0"/>
              <a:t>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D77B1-54B2-4494-BDC6-50969B3AD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BCB5F-EC98-49C9-8259-3D4DA3C7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787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2DBB6-75AE-47AF-BF94-C761CA3F6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EEE5C-3D88-43BA-BE03-4BD316801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725144"/>
            <a:ext cx="7920000" cy="766561"/>
          </a:xfrm>
        </p:spPr>
        <p:txBody>
          <a:bodyPr>
            <a:normAutofit/>
          </a:bodyPr>
          <a:lstStyle/>
          <a:p>
            <a:r>
              <a:rPr lang="en-US" dirty="0"/>
              <a:t>Proposed target: </a:t>
            </a:r>
            <a:r>
              <a:rPr lang="en-US" dirty="0">
                <a:solidFill>
                  <a:schemeClr val="bg2"/>
                </a:solidFill>
              </a:rPr>
              <a:t>42-44 mils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3D90F-8306-4C6E-88AB-E2C14593B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9DE70A-6EE6-4AC7-85D7-023ED10F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42</a:t>
            </a:fld>
            <a:endParaRPr lang="fr-FR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AE5AA65-BE14-427C-BFBB-DC1D6EBD71E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1981" y="1430779"/>
          <a:ext cx="7740420" cy="1292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1505515652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3622635103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989579918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076636547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799934318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84532337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Ave 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Key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Ave ss + shim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421551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00240546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A12b up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-0.074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1.118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1.043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974143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A12b low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-0.074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13.82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0.993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82014073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0AD3464-EB6E-4058-91BF-21F0061DDB2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2000" y="2502162"/>
          <a:ext cx="7740420" cy="1079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4263390206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1780597740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1016483933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822949590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1375393441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212338428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Key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LE + shim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136513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6567645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A12b up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-0.217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0.901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81814832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A12b low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-0.217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0.850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61801399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BAF5097-9267-4552-904A-BCC7D396CD1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2000" y="3573545"/>
          <a:ext cx="7740420" cy="1079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1490269595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1640607911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4164872991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198860776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4159628006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212988622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Key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 + shim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53323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39000279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A12b up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-0.149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0.943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49898795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A12b low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-0.149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0.892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591732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6846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51DD1B-CD0E-436E-9220-A3111084C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1" y="1893861"/>
            <a:ext cx="9144000" cy="11222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28F245-B53B-43E3-BB8A-EA2D036FA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Key-shim size vs. bladder pressure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30B1C-A550-4E01-BFE0-957C1CFBF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D614A-37B2-4750-AE33-6F45D527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CCBCAB-B69C-43B2-8B42-11D87FDCF0B9}"/>
              </a:ext>
            </a:extLst>
          </p:cNvPr>
          <p:cNvSpPr/>
          <p:nvPr/>
        </p:nvSpPr>
        <p:spPr>
          <a:xfrm>
            <a:off x="8637259" y="1911501"/>
            <a:ext cx="486550" cy="11045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539E53-885E-4F11-8FB5-61CD7300246F}"/>
              </a:ext>
            </a:extLst>
          </p:cNvPr>
          <p:cNvSpPr/>
          <p:nvPr/>
        </p:nvSpPr>
        <p:spPr>
          <a:xfrm>
            <a:off x="107504" y="1982907"/>
            <a:ext cx="648072" cy="10358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C82EC5-B4D1-493B-9136-57D39F93E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36" y="3070344"/>
            <a:ext cx="3903862" cy="313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209ECB-D884-4709-8101-5DBD79F6D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972" y="3131646"/>
            <a:ext cx="3967954" cy="32162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7DF0E8-76FA-4401-B8AF-B7ACFC539171}"/>
              </a:ext>
            </a:extLst>
          </p:cNvPr>
          <p:cNvSpPr txBox="1"/>
          <p:nvPr/>
        </p:nvSpPr>
        <p:spPr>
          <a:xfrm>
            <a:off x="2555776" y="3333762"/>
            <a:ext cx="4763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To be updated </a:t>
            </a:r>
          </a:p>
        </p:txBody>
      </p:sp>
    </p:spTree>
    <p:extLst>
      <p:ext uri="{BB962C8B-B14F-4D97-AF65-F5344CB8AC3E}">
        <p14:creationId xmlns:p14="http://schemas.microsoft.com/office/powerpoint/2010/main" val="1020262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51DD1B-CD0E-436E-9220-A3111084C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052736"/>
            <a:ext cx="9144000" cy="11222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28F245-B53B-43E3-BB8A-EA2D036FA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Key-shim size vs. bladder pressure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30B1C-A550-4E01-BFE0-957C1CFBF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D614A-37B2-4750-AE33-6F45D527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CCBCAB-B69C-43B2-8B42-11D87FDCF0B9}"/>
              </a:ext>
            </a:extLst>
          </p:cNvPr>
          <p:cNvSpPr/>
          <p:nvPr/>
        </p:nvSpPr>
        <p:spPr>
          <a:xfrm>
            <a:off x="8653580" y="1070376"/>
            <a:ext cx="486550" cy="11045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539E53-885E-4F11-8FB5-61CD7300246F}"/>
              </a:ext>
            </a:extLst>
          </p:cNvPr>
          <p:cNvSpPr/>
          <p:nvPr/>
        </p:nvSpPr>
        <p:spPr>
          <a:xfrm>
            <a:off x="123825" y="1141782"/>
            <a:ext cx="648072" cy="10358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E4826-5488-4563-B513-A2C6674B9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" y="2852936"/>
            <a:ext cx="4572000" cy="3321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9F46D9-BDAD-43E2-A6F0-135C85919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894447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415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14853"/>
            <a:ext cx="7920000" cy="2120693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pre-load targets at the end of the pre-load:</a:t>
            </a:r>
            <a:endParaRPr lang="en-US" dirty="0"/>
          </a:p>
          <a:p>
            <a:pPr lvl="1"/>
            <a:r>
              <a:rPr lang="en-US" b="1" i="1" dirty="0"/>
              <a:t>The target average measured stress on coils, shells and rods at the end of the loading (after at least 24 h) shall be </a:t>
            </a:r>
            <a:endParaRPr lang="en-US" dirty="0"/>
          </a:p>
          <a:p>
            <a:pPr lvl="2"/>
            <a:r>
              <a:rPr lang="en-US" b="1" i="1" dirty="0"/>
              <a:t>Shell average azimuthal stress: </a:t>
            </a:r>
            <a:r>
              <a:rPr lang="en-US" b="1" i="1" dirty="0">
                <a:solidFill>
                  <a:schemeClr val="bg2"/>
                </a:solidFill>
              </a:rPr>
              <a:t>+58 ±6 MPa 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45</a:t>
            </a:fld>
            <a:endParaRPr lang="fr-FR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67A1C2-7C19-4556-8C86-96557CE21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515163"/>
              </p:ext>
            </p:extLst>
          </p:nvPr>
        </p:nvGraphicFramePr>
        <p:xfrm>
          <a:off x="1221978" y="3063881"/>
          <a:ext cx="6998495" cy="1112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9118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9118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9118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9118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9118">
                  <a:extLst>
                    <a:ext uri="{9D8B030D-6E8A-4147-A177-3AD203B41FA5}">
                      <a16:colId xmlns:a16="http://schemas.microsoft.com/office/drawing/2014/main" val="29648625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A371DDC-5846-4B75-B670-DCD1E91ED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770310"/>
              </p:ext>
            </p:extLst>
          </p:nvPr>
        </p:nvGraphicFramePr>
        <p:xfrm>
          <a:off x="1221978" y="4288362"/>
          <a:ext cx="6981655" cy="11125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3399674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SC04TT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SC04RT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SC04BT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SC04LT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D4D51E9-EBE6-4813-8D43-44C395B8F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270866"/>
              </p:ext>
            </p:extLst>
          </p:nvPr>
        </p:nvGraphicFramePr>
        <p:xfrm>
          <a:off x="1221978" y="5512843"/>
          <a:ext cx="6981655" cy="111252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39664371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SC07TT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SC07RT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SC07BT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93474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46</a:t>
            </a:fld>
            <a:endParaRPr lang="fr-FR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CEF8CDD-8C81-4842-9C39-81D8DC5B8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390" y="2349829"/>
            <a:ext cx="4572000" cy="2287156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D17349-46B2-421B-8BBB-A235FE4AD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1844"/>
            <a:ext cx="4572000" cy="2287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B3DB4E-CC6D-4388-952B-A783EE78B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07755"/>
            <a:ext cx="4572000" cy="228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130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0D576-FF2A-411B-B893-6C21D4E52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4005064"/>
            <a:ext cx="4572000" cy="2744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7043BE-C86B-48BD-8849-E01E7B0F6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0504"/>
            <a:ext cx="4572000" cy="2744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8F818B-62FB-4CEB-82DC-72A8FB92A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150504"/>
            <a:ext cx="4572000" cy="274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175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120693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pre-load targets at the end of the pre-load:</a:t>
            </a:r>
            <a:endParaRPr lang="en-US" dirty="0"/>
          </a:p>
          <a:p>
            <a:pPr lvl="1"/>
            <a:r>
              <a:rPr lang="en-US" b="1" i="1" dirty="0"/>
              <a:t>The target average measured stress on coils, shells and rods at the end of the loading (after at least 24 h) shall be </a:t>
            </a:r>
            <a:endParaRPr lang="en-US" dirty="0"/>
          </a:p>
          <a:p>
            <a:pPr lvl="2"/>
            <a:r>
              <a:rPr lang="en-US" b="1" i="1" dirty="0"/>
              <a:t>Coil (winding pole) average azimuthal stress: </a:t>
            </a:r>
            <a:r>
              <a:rPr lang="en-US" b="1" i="1" dirty="0">
                <a:solidFill>
                  <a:schemeClr val="bg2"/>
                </a:solidFill>
              </a:rPr>
              <a:t>-80 ±8 MPa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48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D03B652-B920-44D9-8775-858450327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749882"/>
              </p:ext>
            </p:extLst>
          </p:nvPr>
        </p:nvGraphicFramePr>
        <p:xfrm>
          <a:off x="1172453" y="3789040"/>
          <a:ext cx="6981655" cy="10769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68873214"/>
                    </a:ext>
                  </a:extLst>
                </a:gridCol>
              </a:tblGrid>
              <a:tr h="244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+mj-lt"/>
                        </a:rPr>
                        <a:t>Channel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CQ1T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CQ2T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CQ3T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CQ4T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Average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0031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49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F00D50-575D-46EA-8DCA-3AAC8F2C7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34"/>
            <a:ext cx="9144000" cy="45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34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D8C13-CA28-4B6A-9E4F-572F69CF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42B54-B250-4B21-9333-C051B3E2A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5887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 strain measurements….</a:t>
            </a:r>
          </a:p>
          <a:p>
            <a:pPr lvl="1"/>
            <a:r>
              <a:rPr lang="en-US" dirty="0"/>
              <a:t>Strain gauge </a:t>
            </a:r>
            <a:r>
              <a:rPr lang="en-US" dirty="0">
                <a:solidFill>
                  <a:schemeClr val="bg2"/>
                </a:solidFill>
              </a:rPr>
              <a:t>locations</a:t>
            </a:r>
          </a:p>
          <a:p>
            <a:pPr lvl="2"/>
            <a:r>
              <a:rPr lang="en-US" dirty="0"/>
              <a:t>Shell: 3 axial location, 4 quadrants, azimuthal and axial</a:t>
            </a:r>
          </a:p>
          <a:p>
            <a:pPr lvl="3"/>
            <a:r>
              <a:rPr lang="en-US" dirty="0"/>
              <a:t>Shell 2, shell 4, shell, 7</a:t>
            </a:r>
          </a:p>
          <a:p>
            <a:pPr lvl="2"/>
            <a:r>
              <a:rPr lang="en-US" dirty="0"/>
              <a:t>Coil: 1 axial location, 4 coils (pole), azimuthal and axial</a:t>
            </a:r>
          </a:p>
          <a:p>
            <a:pPr lvl="3"/>
            <a:r>
              <a:rPr lang="en-US" dirty="0"/>
              <a:t>Center of shell 7</a:t>
            </a:r>
          </a:p>
          <a:p>
            <a:pPr lvl="2"/>
            <a:r>
              <a:rPr lang="en-US" dirty="0"/>
              <a:t>Axial rods: 1 axial location, 4 rods, axial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A034A-79E9-4E3D-81AD-2F9E3A76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A78ED-5EA9-4B33-A9FF-960A812D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92E26-9E6E-47C1-B039-FD4A271E7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3752274"/>
            <a:ext cx="3502218" cy="2629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B3F850-3044-4D35-A04B-C0360DC7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4" y="4760551"/>
            <a:ext cx="5590450" cy="7623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1C56B9-9629-439B-832D-86D35FE76B1E}"/>
              </a:ext>
            </a:extLst>
          </p:cNvPr>
          <p:cNvSpPr txBox="1"/>
          <p:nvPr/>
        </p:nvSpPr>
        <p:spPr>
          <a:xfrm>
            <a:off x="827584" y="4496135"/>
            <a:ext cx="523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gauges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2B8D5E-4F29-47E3-86CF-FF6B36C84415}"/>
              </a:ext>
            </a:extLst>
          </p:cNvPr>
          <p:cNvSpPr txBox="1"/>
          <p:nvPr/>
        </p:nvSpPr>
        <p:spPr>
          <a:xfrm>
            <a:off x="2170201" y="4464079"/>
            <a:ext cx="523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gauges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C08A2-ABB8-41AE-848D-9315DFE7E800}"/>
              </a:ext>
            </a:extLst>
          </p:cNvPr>
          <p:cNvSpPr txBox="1"/>
          <p:nvPr/>
        </p:nvSpPr>
        <p:spPr>
          <a:xfrm>
            <a:off x="4237495" y="4397511"/>
            <a:ext cx="57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and coil gauges</a:t>
            </a:r>
          </a:p>
        </p:txBody>
      </p:sp>
    </p:spTree>
    <p:extLst>
      <p:ext uri="{BB962C8B-B14F-4D97-AF65-F5344CB8AC3E}">
        <p14:creationId xmlns:p14="http://schemas.microsoft.com/office/powerpoint/2010/main" val="13242319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A195F-7180-4592-B0FF-FA4EACE37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BC114-6C07-453C-906F-B02960DE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07749-16B8-49F2-BF4D-D6AB8808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50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86FB78-F34D-406E-B4BF-5AF01FD3BCA5}"/>
              </a:ext>
            </a:extLst>
          </p:cNvPr>
          <p:cNvSpPr txBox="1">
            <a:spLocks/>
          </p:cNvSpPr>
          <p:nvPr/>
        </p:nvSpPr>
        <p:spPr>
          <a:xfrm>
            <a:off x="612000" y="1219201"/>
            <a:ext cx="7920000" cy="21206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BEE849-0798-46ED-BED2-7B68AF28B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204864"/>
            <a:ext cx="5749484" cy="333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029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5044940-D018-4074-9E44-0B732C977A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9112563"/>
              </p:ext>
            </p:extLst>
          </p:nvPr>
        </p:nvGraphicFramePr>
        <p:xfrm>
          <a:off x="-276726" y="3230479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4227204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mpd="sng">
                      <a:solidFill>
                        <a:schemeClr val="bg2"/>
                      </a:solidFill>
                      <a:prstDash val="solid"/>
                    </a:lnL>
                    <a:lnR w="3175" cmpd="sng">
                      <a:solidFill>
                        <a:schemeClr val="bg2"/>
                      </a:solidFill>
                      <a:prstDash val="solid"/>
                    </a:lnR>
                    <a:lnT w="3175" cmpd="sng">
                      <a:solidFill>
                        <a:schemeClr val="bg2"/>
                      </a:solidFill>
                      <a:prstDash val="solid"/>
                    </a:lnT>
                    <a:lnB w="3175" cmpd="sng">
                      <a:solidFill>
                        <a:schemeClr val="bg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428792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51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D03B652-B920-44D9-8775-858450327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353759"/>
              </p:ext>
            </p:extLst>
          </p:nvPr>
        </p:nvGraphicFramePr>
        <p:xfrm>
          <a:off x="107504" y="2802542"/>
          <a:ext cx="9143997" cy="98649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74628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100471407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979487971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088696819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1033431357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3509954036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3136248896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3828972367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650140678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168873214"/>
                    </a:ext>
                  </a:extLst>
                </a:gridCol>
              </a:tblGrid>
              <a:tr h="24481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j-lt"/>
                        </a:rPr>
                        <a:t>Channel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CQ1-700Ts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CQ2-700Ts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CQ3-700Ts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CQ4-700Ts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CQ1-1900Ts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CQ2-1900Ts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CQ3-1900Ts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CQ4-1900Ts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CQ1-3800Ts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CQ2-3800Ts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CQ3-3800Ts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CQ4-3800Ts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Average</a:t>
                      </a:r>
                    </a:p>
                  </a:txBody>
                  <a:tcPr marL="6350" marR="6350" marT="63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+mj-lt"/>
                        </a:rPr>
                        <a:t>Preload (end)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+mj-lt"/>
                        </a:rPr>
                        <a:t>Overnight (end)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4234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FC20CC-DBE7-4666-8481-3219F89BB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8768"/>
            <a:ext cx="4572000" cy="2287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ADFC16-7415-454B-8894-1B1CC6CBE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32856"/>
            <a:ext cx="4572000" cy="2287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12748F-C733-4B2F-8728-EAC8A66E6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85" y="1269686"/>
            <a:ext cx="4572000" cy="228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53</a:t>
            </a:fld>
            <a:endParaRPr lang="fr-FR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68F224-C40C-4D61-AFFF-6822B4AEA18F}"/>
              </a:ext>
            </a:extLst>
          </p:cNvPr>
          <p:cNvSpPr txBox="1">
            <a:spLocks/>
          </p:cNvSpPr>
          <p:nvPr/>
        </p:nvSpPr>
        <p:spPr>
          <a:xfrm>
            <a:off x="612000" y="1219201"/>
            <a:ext cx="3815984" cy="21206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93FDCA-57CE-4B7B-950A-78A45AF9C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041241"/>
            <a:ext cx="4572000" cy="27755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746D84-9932-486B-A7F7-F49BBA132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7" y="3672918"/>
            <a:ext cx="4572000" cy="2697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E8D808-9DD3-4DB3-A3E2-28CE65CC8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9397"/>
            <a:ext cx="4572000" cy="265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942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1011-8D8A-4A49-9559-144E556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2A81-A463-4D83-B865-DCCB03AB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55" y="946174"/>
            <a:ext cx="8555916" cy="1777751"/>
          </a:xfrm>
        </p:spPr>
        <p:txBody>
          <a:bodyPr>
            <a:normAutofit/>
          </a:bodyPr>
          <a:lstStyle/>
          <a:p>
            <a:r>
              <a:rPr lang="en-US" sz="2000" u="sng" dirty="0"/>
              <a:t>For the maximum stress reached during the pre-load operations:</a:t>
            </a:r>
            <a:endParaRPr lang="en-US" sz="2000" dirty="0"/>
          </a:p>
          <a:p>
            <a:pPr lvl="1"/>
            <a:r>
              <a:rPr lang="en-US" sz="2000" b="1" i="1" dirty="0"/>
              <a:t>During the entire pre-load operation, the maximum compression measured on each coil shall never exceed </a:t>
            </a:r>
            <a:r>
              <a:rPr lang="en-US" sz="2000" b="1" i="1" dirty="0">
                <a:solidFill>
                  <a:schemeClr val="bg2"/>
                </a:solidFill>
              </a:rPr>
              <a:t>-120 MPa</a:t>
            </a:r>
            <a:endParaRPr lang="en-US" sz="2000" dirty="0">
              <a:solidFill>
                <a:schemeClr val="bg2"/>
              </a:solidFill>
            </a:endParaRP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FA02D-BCF4-4DC5-A898-D878DD12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6D022-4AEB-4BF3-BBCC-1F7DA14F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54</a:t>
            </a:fld>
            <a:endParaRPr lang="fr-FR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D7D71B-F6C9-495B-9255-F335A3733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67293"/>
            <a:ext cx="3657600" cy="2123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033CC7-728C-4092-A304-7BBC938F3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890189"/>
            <a:ext cx="3657600" cy="222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D50540-224E-4A4C-AF51-604E54089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07749"/>
            <a:ext cx="3657600" cy="21576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C52C51-F27D-46F2-9998-0B1CE7A8B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1984450"/>
            <a:ext cx="3657600" cy="212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856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1011-8D8A-4A49-9559-144E556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2A81-A463-4D83-B865-DCCB03AB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55" y="946174"/>
            <a:ext cx="8555916" cy="1777751"/>
          </a:xfrm>
        </p:spPr>
        <p:txBody>
          <a:bodyPr>
            <a:normAutofit/>
          </a:bodyPr>
          <a:lstStyle/>
          <a:p>
            <a:r>
              <a:rPr lang="en-US" sz="2000" u="sng" dirty="0"/>
              <a:t>For the maximum stress reached during the pre-load operations:</a:t>
            </a:r>
            <a:endParaRPr lang="en-US" sz="2000" dirty="0"/>
          </a:p>
          <a:p>
            <a:pPr lvl="1"/>
            <a:r>
              <a:rPr lang="en-US" sz="2000" b="1" i="1" dirty="0"/>
              <a:t>During the entire pre-load operation, the maximum compression measured on each coil shall never exceed </a:t>
            </a:r>
            <a:r>
              <a:rPr lang="en-US" sz="2000" b="1" i="1" dirty="0">
                <a:solidFill>
                  <a:schemeClr val="bg2"/>
                </a:solidFill>
              </a:rPr>
              <a:t>-120 MPa</a:t>
            </a:r>
            <a:endParaRPr lang="en-US" sz="2000" dirty="0">
              <a:solidFill>
                <a:schemeClr val="bg2"/>
              </a:solidFill>
            </a:endParaRP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FA02D-BCF4-4DC5-A898-D878DD12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6D022-4AEB-4BF3-BBCC-1F7DA14F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55</a:t>
            </a:fld>
            <a:endParaRPr lang="fr-F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6B2A3-52E8-4B66-8E7B-1EA543B59111}"/>
              </a:ext>
            </a:extLst>
          </p:cNvPr>
          <p:cNvSpPr txBox="1"/>
          <p:nvPr/>
        </p:nvSpPr>
        <p:spPr>
          <a:xfrm>
            <a:off x="2798833" y="2539259"/>
            <a:ext cx="326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Peak stress on coils (MPa)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13ACF08-A68A-4D2C-92D9-65FC2C74BF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252636"/>
              </p:ext>
            </p:extLst>
          </p:nvPr>
        </p:nvGraphicFramePr>
        <p:xfrm>
          <a:off x="3373413" y="3529395"/>
          <a:ext cx="2438400" cy="381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215639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39929931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06824236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3853818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7933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5647170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94062F8-DB9D-418C-8281-10AF733C9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183964"/>
              </p:ext>
            </p:extLst>
          </p:nvPr>
        </p:nvGraphicFramePr>
        <p:xfrm>
          <a:off x="205227" y="4787860"/>
          <a:ext cx="8774772" cy="381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31231">
                  <a:extLst>
                    <a:ext uri="{9D8B030D-6E8A-4147-A177-3AD203B41FA5}">
                      <a16:colId xmlns:a16="http://schemas.microsoft.com/office/drawing/2014/main" val="2453358430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1719312390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1451303367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2364233322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537269868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3053898272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4007419579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2906201736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4024274852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696607959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3625698038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317073417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CQ1-700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CQ2-700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CQ3-700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CQ4-700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CQ1-1900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CQ2-1900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CQ3-1900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CQ4-1900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CQ1-3800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CQ2-3800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CQ3-3800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CQ4-3800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64702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2654462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132D826-A1D5-4315-ACAB-B1FFC3924833}"/>
              </a:ext>
            </a:extLst>
          </p:cNvPr>
          <p:cNvSpPr txBox="1"/>
          <p:nvPr/>
        </p:nvSpPr>
        <p:spPr>
          <a:xfrm>
            <a:off x="3656509" y="310768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Electrical SGs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664339-B440-4908-AA48-8C0AE5EB8207}"/>
              </a:ext>
            </a:extLst>
          </p:cNvPr>
          <p:cNvSpPr txBox="1"/>
          <p:nvPr/>
        </p:nvSpPr>
        <p:spPr>
          <a:xfrm>
            <a:off x="3656509" y="435448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FBGs</a:t>
            </a:r>
          </a:p>
        </p:txBody>
      </p:sp>
    </p:spTree>
    <p:extLst>
      <p:ext uri="{BB962C8B-B14F-4D97-AF65-F5344CB8AC3E}">
        <p14:creationId xmlns:p14="http://schemas.microsoft.com/office/powerpoint/2010/main" val="36355613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ADE05-F4F6-46CC-8B78-2B39D9C6C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9DC9D9-FA80-4EE5-A18D-A8209548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09F9B-A9C6-4B11-8EF1-DD47F17D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56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21934-AF71-464F-A319-432D80286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681" y="1849999"/>
            <a:ext cx="660863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345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C9DA-6F81-4409-9FC7-1E3A686EA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Coil delta stress during powering (ramps-up and down averaged)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B0CC0F-A83F-4ABE-97C0-A13532D35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6C742-2065-4520-A5EC-7056C198C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57</a:t>
            </a:fld>
            <a:endParaRPr lang="fr-FR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87DCDFB-AB5C-44A1-BC45-6E25927CA21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5537" y="4173385"/>
          <a:ext cx="6372736" cy="731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54490">
                  <a:extLst>
                    <a:ext uri="{9D8B030D-6E8A-4147-A177-3AD203B41FA5}">
                      <a16:colId xmlns:a16="http://schemas.microsoft.com/office/drawing/2014/main" val="1115104048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873895601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2659286046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3514711664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788235685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4206773386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2476665248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2743447919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30844159"/>
                    </a:ext>
                  </a:extLst>
                </a:gridCol>
                <a:gridCol w="504054">
                  <a:extLst>
                    <a:ext uri="{9D8B030D-6E8A-4147-A177-3AD203B41FA5}">
                      <a16:colId xmlns:a16="http://schemas.microsoft.com/office/drawing/2014/main" val="2697097739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Magnet MQXF_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A03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A08b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309728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Coil with the largest delta 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18261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Coil with the smallest delta 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512647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312CFA4-B6B8-49F7-A1BF-32E9DD9EA30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5535" y="5301904"/>
          <a:ext cx="6465393" cy="731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73026">
                  <a:extLst>
                    <a:ext uri="{9D8B030D-6E8A-4147-A177-3AD203B41FA5}">
                      <a16:colId xmlns:a16="http://schemas.microsoft.com/office/drawing/2014/main" val="1115104048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873895601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2659286046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3514711664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788235685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4206773386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2476665248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2743447919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30844159"/>
                    </a:ext>
                  </a:extLst>
                </a:gridCol>
                <a:gridCol w="550329">
                  <a:extLst>
                    <a:ext uri="{9D8B030D-6E8A-4147-A177-3AD203B41FA5}">
                      <a16:colId xmlns:a16="http://schemas.microsoft.com/office/drawing/2014/main" val="1263633003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Magnet MQXF_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A03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A08b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309728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Coil with the largest delta 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18261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Coil with the smallest delta 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512647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CA55736-CCD5-4534-9DBA-AEA85B2DC81C}"/>
              </a:ext>
            </a:extLst>
          </p:cNvPr>
          <p:cNvSpPr txBox="1"/>
          <p:nvPr/>
        </p:nvSpPr>
        <p:spPr>
          <a:xfrm>
            <a:off x="6860928" y="4212407"/>
            <a:ext cx="2311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MQXFA07 didn’t reach the nominal current. </a:t>
            </a:r>
          </a:p>
          <a:p>
            <a:r>
              <a:rPr lang="en-US" sz="1200" dirty="0"/>
              <a:t>The current of MQXFA07 in these plots is 15.45 kA, whereas for the other magnets, the current ranges from 16.45 to 16.65 kA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9D4F5B-6B43-4641-848B-4B677E4A2645}"/>
              </a:ext>
            </a:extLst>
          </p:cNvPr>
          <p:cNvSpPr txBox="1"/>
          <p:nvPr/>
        </p:nvSpPr>
        <p:spPr>
          <a:xfrm>
            <a:off x="395536" y="3878710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Spread in the delta azimuthal stress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850442-C89B-4FCA-8E83-6F6CC88098F6}"/>
              </a:ext>
            </a:extLst>
          </p:cNvPr>
          <p:cNvSpPr txBox="1"/>
          <p:nvPr/>
        </p:nvSpPr>
        <p:spPr>
          <a:xfrm>
            <a:off x="390358" y="5024905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Spread in the delta axial stress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F5777-7C1F-4533-96EA-704D138F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34" y="1119196"/>
            <a:ext cx="3495493" cy="2573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681641-6702-4771-BA62-D9F258397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333" y="1119196"/>
            <a:ext cx="3415529" cy="25731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9177DF-39CE-4D8B-9B48-05B2E6FA8605}"/>
              </a:ext>
            </a:extLst>
          </p:cNvPr>
          <p:cNvSpPr txBox="1"/>
          <p:nvPr/>
        </p:nvSpPr>
        <p:spPr>
          <a:xfrm>
            <a:off x="2555776" y="3333762"/>
            <a:ext cx="4763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To be updated </a:t>
            </a:r>
          </a:p>
        </p:txBody>
      </p:sp>
    </p:spTree>
    <p:extLst>
      <p:ext uri="{BB962C8B-B14F-4D97-AF65-F5344CB8AC3E}">
        <p14:creationId xmlns:p14="http://schemas.microsoft.com/office/powerpoint/2010/main" val="33286969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(rods)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17746"/>
            <a:ext cx="7920000" cy="1849759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pre-load targets at the end of the pre-load:</a:t>
            </a:r>
            <a:endParaRPr lang="en-US" dirty="0"/>
          </a:p>
          <a:p>
            <a:pPr lvl="1"/>
            <a:r>
              <a:rPr lang="en-US" b="1" i="1" dirty="0"/>
              <a:t>The target average measured stress on coils, shells and rods at the end of the loading (after at least 24 h) shall be </a:t>
            </a:r>
            <a:endParaRPr lang="en-US" dirty="0"/>
          </a:p>
          <a:p>
            <a:pPr lvl="2"/>
            <a:r>
              <a:rPr lang="en-US" b="1" i="1" dirty="0"/>
              <a:t>Rod average strain: </a:t>
            </a:r>
            <a:r>
              <a:rPr lang="en-US" b="1" i="1" dirty="0">
                <a:solidFill>
                  <a:schemeClr val="bg2"/>
                </a:solidFill>
              </a:rPr>
              <a:t>+950 µε ±95 µε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58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A83B9AF-71F1-4B24-AD06-DD2E9765D9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689682"/>
              </p:ext>
            </p:extLst>
          </p:nvPr>
        </p:nvGraphicFramePr>
        <p:xfrm>
          <a:off x="1081172" y="2897654"/>
          <a:ext cx="6981655" cy="1112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3671095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ROD4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Average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979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9CCCB634-3D88-4220-BE2C-98F3707BA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4095829"/>
            <a:ext cx="3600400" cy="208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891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34628-1E76-4DF4-A4C7-57C0637C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(rods)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A79B2-1CEC-4C61-BD6F-F1A6CE60C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7245E9-E72B-409E-9CE1-58ACB2D31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59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955BA2-2DBD-4B96-83BD-59C183280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1844"/>
            <a:ext cx="9144000" cy="45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24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E0D03-374A-40C4-B6DF-B4050E2D6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65383-2090-40FA-BED9-B456688E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3420758"/>
          </a:xfrm>
        </p:spPr>
        <p:txBody>
          <a:bodyPr>
            <a:normAutofit/>
          </a:bodyPr>
          <a:lstStyle/>
          <a:p>
            <a:r>
              <a:rPr lang="en-US" dirty="0"/>
              <a:t>On strain measurements….</a:t>
            </a:r>
          </a:p>
          <a:p>
            <a:pPr lvl="1"/>
            <a:r>
              <a:rPr lang="en-US" dirty="0"/>
              <a:t>Six fiber optic gauges installed on Q1 and Q2: </a:t>
            </a:r>
          </a:p>
          <a:p>
            <a:pPr lvl="2"/>
            <a:r>
              <a:rPr lang="en-US" dirty="0"/>
              <a:t>Three azimuthal (Z-gauges)</a:t>
            </a:r>
          </a:p>
          <a:p>
            <a:pPr lvl="2"/>
            <a:r>
              <a:rPr lang="en-US" dirty="0"/>
              <a:t>Three axial gauges (T-gauges)</a:t>
            </a:r>
          </a:p>
          <a:p>
            <a:pPr lvl="1"/>
            <a:r>
              <a:rPr lang="en-US" dirty="0"/>
              <a:t>They are located at three positions along the coils: </a:t>
            </a:r>
          </a:p>
          <a:p>
            <a:pPr lvl="2"/>
            <a:r>
              <a:rPr lang="en-US" dirty="0"/>
              <a:t>700 mm </a:t>
            </a:r>
          </a:p>
          <a:p>
            <a:pPr lvl="2"/>
            <a:r>
              <a:rPr lang="en-US" dirty="0"/>
              <a:t>1900 mm </a:t>
            </a:r>
          </a:p>
          <a:p>
            <a:pPr lvl="2"/>
            <a:r>
              <a:rPr lang="en-US" dirty="0"/>
              <a:t>3800 mm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EB811-BEEF-43B8-B9A9-0DD39E7C8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53674-1ABC-44DE-B960-1D7AD62E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B8E1A4-9075-4D21-94D4-E96D25AD99E4}"/>
              </a:ext>
            </a:extLst>
          </p:cNvPr>
          <p:cNvSpPr/>
          <p:nvPr/>
        </p:nvSpPr>
        <p:spPr>
          <a:xfrm>
            <a:off x="863600" y="4668847"/>
            <a:ext cx="7416799" cy="7763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F3D687-BBE0-45F1-B26F-A4747A10407E}"/>
              </a:ext>
            </a:extLst>
          </p:cNvPr>
          <p:cNvSpPr txBox="1"/>
          <p:nvPr/>
        </p:nvSpPr>
        <p:spPr>
          <a:xfrm>
            <a:off x="172528" y="4834051"/>
            <a:ext cx="59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77AEF-C79F-42B7-AEDA-7DFADCA70E1B}"/>
              </a:ext>
            </a:extLst>
          </p:cNvPr>
          <p:cNvSpPr txBox="1"/>
          <p:nvPr/>
        </p:nvSpPr>
        <p:spPr>
          <a:xfrm>
            <a:off x="8376248" y="4834051"/>
            <a:ext cx="59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7918FF-5DE1-410C-8E22-F1445AB67742}"/>
              </a:ext>
            </a:extLst>
          </p:cNvPr>
          <p:cNvSpPr/>
          <p:nvPr/>
        </p:nvSpPr>
        <p:spPr>
          <a:xfrm>
            <a:off x="1379425" y="4998406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170956-E7C9-4617-BA89-851444AD8550}"/>
              </a:ext>
            </a:extLst>
          </p:cNvPr>
          <p:cNvSpPr/>
          <p:nvPr/>
        </p:nvSpPr>
        <p:spPr>
          <a:xfrm>
            <a:off x="3971025" y="4998406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D937B5-BDC1-4B6C-A8C6-09BF15A9B52E}"/>
              </a:ext>
            </a:extLst>
          </p:cNvPr>
          <p:cNvSpPr/>
          <p:nvPr/>
        </p:nvSpPr>
        <p:spPr>
          <a:xfrm>
            <a:off x="6613584" y="4998406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9B2ABF-5297-45C1-994A-FD8EDACADAD7}"/>
              </a:ext>
            </a:extLst>
          </p:cNvPr>
          <p:cNvSpPr/>
          <p:nvPr/>
        </p:nvSpPr>
        <p:spPr>
          <a:xfrm rot="5400000">
            <a:off x="1727998" y="4998407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D605F5-334E-4866-9B69-533A4150E9C9}"/>
              </a:ext>
            </a:extLst>
          </p:cNvPr>
          <p:cNvSpPr/>
          <p:nvPr/>
        </p:nvSpPr>
        <p:spPr>
          <a:xfrm rot="5400000">
            <a:off x="4319274" y="4998408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DE1A65-EA40-44ED-805D-2417CFCB5907}"/>
              </a:ext>
            </a:extLst>
          </p:cNvPr>
          <p:cNvSpPr/>
          <p:nvPr/>
        </p:nvSpPr>
        <p:spPr>
          <a:xfrm rot="5400000">
            <a:off x="6962156" y="4998407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EC9C08-29EB-497B-ACF3-85145DF78D77}"/>
              </a:ext>
            </a:extLst>
          </p:cNvPr>
          <p:cNvSpPr txBox="1"/>
          <p:nvPr/>
        </p:nvSpPr>
        <p:spPr>
          <a:xfrm>
            <a:off x="1767614" y="4624359"/>
            <a:ext cx="1360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5: 700-T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F30CDD-22BD-46F9-BF10-538F51E7BB30}"/>
              </a:ext>
            </a:extLst>
          </p:cNvPr>
          <p:cNvSpPr txBox="1"/>
          <p:nvPr/>
        </p:nvSpPr>
        <p:spPr>
          <a:xfrm>
            <a:off x="4359214" y="4624359"/>
            <a:ext cx="1495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3: 1900-T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23C7AA-2B34-4EFA-9038-7E82B2B04FB6}"/>
              </a:ext>
            </a:extLst>
          </p:cNvPr>
          <p:cNvSpPr txBox="1"/>
          <p:nvPr/>
        </p:nvSpPr>
        <p:spPr>
          <a:xfrm>
            <a:off x="6900015" y="4624359"/>
            <a:ext cx="146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1: 3800-T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47AE8A-B00B-446E-BC30-B27AAE46CD0D}"/>
              </a:ext>
            </a:extLst>
          </p:cNvPr>
          <p:cNvSpPr txBox="1"/>
          <p:nvPr/>
        </p:nvSpPr>
        <p:spPr>
          <a:xfrm>
            <a:off x="439785" y="5103226"/>
            <a:ext cx="1360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6: 700-Z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287D6B-F1EC-4091-96EE-80BA13247D7E}"/>
              </a:ext>
            </a:extLst>
          </p:cNvPr>
          <p:cNvSpPr txBox="1"/>
          <p:nvPr/>
        </p:nvSpPr>
        <p:spPr>
          <a:xfrm>
            <a:off x="2980585" y="5103226"/>
            <a:ext cx="1537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4: 1900-Z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FA18BD-57A0-4B4B-93A8-193EEC1BFB0E}"/>
              </a:ext>
            </a:extLst>
          </p:cNvPr>
          <p:cNvSpPr txBox="1"/>
          <p:nvPr/>
        </p:nvSpPr>
        <p:spPr>
          <a:xfrm>
            <a:off x="5698708" y="5103226"/>
            <a:ext cx="146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2: 3800-Z</a:t>
            </a:r>
          </a:p>
        </p:txBody>
      </p:sp>
    </p:spTree>
    <p:extLst>
      <p:ext uri="{BB962C8B-B14F-4D97-AF65-F5344CB8AC3E}">
        <p14:creationId xmlns:p14="http://schemas.microsoft.com/office/powerpoint/2010/main" val="7110119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B08AE-C707-420E-973C-D697FCFAB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A13b</a:t>
            </a:r>
            <a:br>
              <a:rPr lang="en-US" dirty="0"/>
            </a:br>
            <a:r>
              <a:rPr lang="en-US" dirty="0"/>
              <a:t>Coil arc length and coil stress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1D2A9-7E4C-4354-BD21-343BD3B6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05985-5D0C-4DC5-9165-44E11951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60</a:t>
            </a:fld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8FAFEA-21B9-4D02-93DE-1C04100AA813}"/>
              </a:ext>
            </a:extLst>
          </p:cNvPr>
          <p:cNvSpPr txBox="1"/>
          <p:nvPr/>
        </p:nvSpPr>
        <p:spPr>
          <a:xfrm>
            <a:off x="5868144" y="1820160"/>
            <a:ext cx="194421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Computed on SG loc =  SG data (Q3 SG removed)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F3B9B-3500-4DD6-868F-3A7B1A2FD01A}"/>
              </a:ext>
            </a:extLst>
          </p:cNvPr>
          <p:cNvSpPr txBox="1"/>
          <p:nvPr/>
        </p:nvSpPr>
        <p:spPr>
          <a:xfrm>
            <a:off x="611999" y="1745338"/>
            <a:ext cx="2663857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Av straight section = -0.036 mm (465-4310 mm)</a:t>
            </a:r>
          </a:p>
          <a:p>
            <a:r>
              <a:rPr lang="en-US" sz="900" dirty="0">
                <a:solidFill>
                  <a:srgbClr val="FF0000"/>
                </a:solidFill>
              </a:rPr>
              <a:t>Min LE = -0.212 mm (207 mm)</a:t>
            </a:r>
          </a:p>
          <a:p>
            <a:r>
              <a:rPr lang="en-US" sz="900" dirty="0">
                <a:solidFill>
                  <a:srgbClr val="FF0000"/>
                </a:solidFill>
              </a:rPr>
              <a:t>Min RE = -0.190 mm (4426 mm)</a:t>
            </a:r>
          </a:p>
          <a:p>
            <a:endParaRPr lang="en-US" sz="9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A77DC6-4E22-47B5-8B08-DDA00354B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561934"/>
            <a:ext cx="4572000" cy="3318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7EA51A-45D2-4B95-9CAC-7E041475A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558719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532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B08AE-C707-420E-973C-D697FCFAB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A13b</a:t>
            </a:r>
            <a:br>
              <a:rPr lang="en-US" dirty="0"/>
            </a:br>
            <a:r>
              <a:rPr lang="en-US" dirty="0"/>
              <a:t>Shell dimension and shell stress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1D2A9-7E4C-4354-BD21-343BD3B6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05985-5D0C-4DC5-9165-44E11951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61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554C08-3C71-48A1-8E8B-1DDD59115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9" y="2204864"/>
            <a:ext cx="4572000" cy="3317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45F126-E43F-438A-8CB9-5004D2D82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019" y="2204864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062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60341-480D-4560-9822-EBF55D6F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function during loading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ACAEB7-CEB7-45B8-9000-17555760F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8582" y="2708920"/>
            <a:ext cx="3005018" cy="208823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5077F-E120-43E7-B62C-1321D371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394DE-F732-4BF9-B73A-652053F6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62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B72729-06AF-4A46-9A7E-0FAA66188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908" y="2720872"/>
            <a:ext cx="3005018" cy="20945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944D4B-8F38-4D50-93FF-636440CD7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08920"/>
            <a:ext cx="299588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707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BFD02-0844-45BF-9D2C-251F312E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A16 transfer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E673DB-6166-4F45-97B7-33D79944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791FF-CFD8-4CB6-84DC-C9C480D86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63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B9AE86-65EE-4F45-B6FE-B54A1E5AA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12465"/>
            <a:ext cx="3258692" cy="2364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503795-8EA8-417E-8328-7E29AD6C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276832"/>
            <a:ext cx="3336769" cy="24209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BFB02A-AC4C-4067-B6CB-2A999B957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1772816"/>
            <a:ext cx="5364088" cy="3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127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5E0E-F2C7-4175-BF1E-66B60DB30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All, transfer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8EFDA8-C5B4-4664-A863-340D715A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8BFFC-049E-440B-907F-AA5E3D631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64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6733C-DF22-4E2A-AA10-40A8AD3DD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16" y="939213"/>
            <a:ext cx="7358967" cy="534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875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9653B-D87A-4C9F-A3C8-7ADEFCD2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Sensitivity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21CC5-C68E-42ED-8DB2-52CADDB73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8497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However, stress is measured only in </a:t>
            </a:r>
            <a:r>
              <a:rPr lang="en-US" dirty="0">
                <a:solidFill>
                  <a:schemeClr val="bg2"/>
                </a:solidFill>
              </a:rPr>
              <a:t>one location</a:t>
            </a:r>
          </a:p>
          <a:p>
            <a:r>
              <a:rPr lang="en-US" dirty="0"/>
              <a:t>To estimate the stress in the coil along the length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Sensitivity analysis: </a:t>
            </a:r>
            <a:r>
              <a:rPr lang="en-US" dirty="0"/>
              <a:t>coil and shell stress vs coil size</a:t>
            </a:r>
          </a:p>
          <a:p>
            <a:pPr lvl="2"/>
            <a:r>
              <a:rPr lang="en-US" dirty="0"/>
              <a:t>Assumption: stress given by average coil size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coils view a single cylinder (no pole key)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B7F76-92F7-4AE4-8499-DB7AA0CE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998646-D1EF-43CA-B153-97E793BD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65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5F01F-2E28-4DE6-8F21-943AA05A8742}"/>
              </a:ext>
            </a:extLst>
          </p:cNvPr>
          <p:cNvPicPr/>
          <p:nvPr/>
        </p:nvPicPr>
        <p:blipFill rotWithShape="1">
          <a:blip r:embed="rId2"/>
          <a:srcRect l="6008" t="32673" r="5973" b="15666"/>
          <a:stretch/>
        </p:blipFill>
        <p:spPr bwMode="auto">
          <a:xfrm>
            <a:off x="223072" y="3191182"/>
            <a:ext cx="8303405" cy="3046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FC5C43-92B7-4F3D-90AD-80D57479A85F}"/>
              </a:ext>
            </a:extLst>
          </p:cNvPr>
          <p:cNvSpPr/>
          <p:nvPr/>
        </p:nvSpPr>
        <p:spPr>
          <a:xfrm>
            <a:off x="7380312" y="3429000"/>
            <a:ext cx="288032" cy="1296144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187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2AD2-767A-4E07-B984-914E4E273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Sensitivity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4DA5D-9A88-4101-A5F6-4DA0344C8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72761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+0.100 mm of coil </a:t>
            </a:r>
            <a:r>
              <a:rPr lang="en-US" dirty="0">
                <a:solidFill>
                  <a:schemeClr val="bg2"/>
                </a:solidFill>
              </a:rPr>
              <a:t>outer radius increase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-20 MPa </a:t>
            </a:r>
            <a:r>
              <a:rPr lang="en-US" dirty="0"/>
              <a:t>of coil stress variation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+12 MPa </a:t>
            </a:r>
            <a:r>
              <a:rPr lang="en-US" dirty="0"/>
              <a:t>of shell stress variation</a:t>
            </a:r>
          </a:p>
          <a:p>
            <a:r>
              <a:rPr lang="en-US" dirty="0"/>
              <a:t> +0.100 mm of total coil </a:t>
            </a:r>
            <a:r>
              <a:rPr lang="en-US" dirty="0">
                <a:solidFill>
                  <a:schemeClr val="bg2"/>
                </a:solidFill>
              </a:rPr>
              <a:t>arc-length increase </a:t>
            </a:r>
            <a:r>
              <a:rPr lang="en-US" dirty="0"/>
              <a:t>(0.050 per mid-plane)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-13 MPa </a:t>
            </a:r>
            <a:r>
              <a:rPr lang="en-US" dirty="0"/>
              <a:t>of coil stress variation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+8 MPa </a:t>
            </a:r>
            <a:r>
              <a:rPr lang="en-US" dirty="0"/>
              <a:t>of shell stress variation</a:t>
            </a:r>
          </a:p>
          <a:p>
            <a:r>
              <a:rPr lang="en-US" dirty="0"/>
              <a:t>FE values confirmed in short models, like MQXFS4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C6D89E-02C4-486F-977C-8765DC86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27C0A-5F93-486B-97CF-04ADA6BE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B6E9AE-DD00-4658-BBE9-4F520EACA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3" t="47608" r="11750" b="27162"/>
          <a:stretch/>
        </p:blipFill>
        <p:spPr bwMode="auto">
          <a:xfrm>
            <a:off x="179512" y="4293097"/>
            <a:ext cx="8647818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E0B254-10B4-446B-B2DE-7591695CA0B0}"/>
              </a:ext>
            </a:extLst>
          </p:cNvPr>
          <p:cNvSpPr txBox="1"/>
          <p:nvPr/>
        </p:nvSpPr>
        <p:spPr>
          <a:xfrm>
            <a:off x="7624379" y="4046876"/>
            <a:ext cx="907621" cy="2462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By E. Takala</a:t>
            </a:r>
          </a:p>
        </p:txBody>
      </p:sp>
    </p:spTree>
    <p:extLst>
      <p:ext uri="{BB962C8B-B14F-4D97-AF65-F5344CB8AC3E}">
        <p14:creationId xmlns:p14="http://schemas.microsoft.com/office/powerpoint/2010/main" val="37879167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1011-8D8A-4A49-9559-144E556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2A81-A463-4D83-B865-DCCB03AB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848539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For the maximum coil size (arc length) variation along the coil length:</a:t>
            </a:r>
            <a:endParaRPr lang="en-US" dirty="0"/>
          </a:p>
          <a:p>
            <a:pPr lvl="1"/>
            <a:r>
              <a:rPr lang="en-US" b="1" i="1" dirty="0"/>
              <a:t>Average coil size (arc length) after shimming shall range within </a:t>
            </a:r>
            <a:r>
              <a:rPr lang="en-US" b="1" i="1" dirty="0">
                <a:solidFill>
                  <a:schemeClr val="bg2"/>
                </a:solidFill>
              </a:rPr>
              <a:t>±100 µm </a:t>
            </a:r>
            <a:r>
              <a:rPr lang="en-US" b="1" i="1" dirty="0"/>
              <a:t>with respect to average coil size measured in strain gauge location.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FA02D-BCF4-4DC5-A898-D878DD12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6D022-4AEB-4BF3-BBCC-1F7DA14F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67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32B3E-9ED2-4E56-9760-8097B57A7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7078"/>
            <a:ext cx="4572000" cy="3321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D4C72-13A7-4940-B5A3-580F1C34D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40015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391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2659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43BB2-8214-4437-9269-B30AD729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Coil aperture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E805E-5A6E-49C9-922B-A8B66B2AD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425824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Requirement R-T-01</a:t>
            </a:r>
          </a:p>
          <a:p>
            <a:pPr lvl="1"/>
            <a:r>
              <a:rPr lang="en-US" b="1" i="1" dirty="0"/>
              <a:t>The minimum free coil aperture at room temperature after coil bumpers installation, magnet assembly and preload shall be </a:t>
            </a:r>
            <a:r>
              <a:rPr lang="en-US" b="1" i="1" dirty="0">
                <a:solidFill>
                  <a:schemeClr val="bg2"/>
                </a:solidFill>
              </a:rPr>
              <a:t>146.7 mm</a:t>
            </a:r>
            <a:r>
              <a:rPr lang="en-US" b="1" i="1" dirty="0"/>
              <a:t>. This guarantees an annulus free for </a:t>
            </a:r>
            <a:r>
              <a:rPr lang="en-US" b="1" i="1" dirty="0" err="1"/>
              <a:t>HeII</a:t>
            </a:r>
            <a:r>
              <a:rPr lang="en-US" b="1" i="1" dirty="0"/>
              <a:t> of minimum thickness 1.2 mm, average thickness larger or equal to 1.5 mm</a:t>
            </a:r>
          </a:p>
          <a:p>
            <a:pPr lvl="2"/>
            <a:r>
              <a:rPr lang="en-US" b="1" i="1" dirty="0"/>
              <a:t>Note</a:t>
            </a:r>
            <a:r>
              <a:rPr lang="en-US" i="1" dirty="0"/>
              <a:t>: Due the presence of strain gauges and the wires the last Pion location cannot be confirmed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13CCE-EA20-4AAB-B89E-0E43607B1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AB68C-7A78-4A2A-8CE8-D43B9F2E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69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7BC3A5-37C8-4E98-91D7-4707F50B4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861048"/>
            <a:ext cx="761261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02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3246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0E885-BCC0-494B-8370-9ED00F105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410DD-E1BF-42C8-B80B-7594EB496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1155463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Requirement R-T-02 </a:t>
            </a:r>
          </a:p>
          <a:p>
            <a:pPr lvl="1"/>
            <a:r>
              <a:rPr lang="en-US" b="1" i="1" dirty="0"/>
              <a:t>The MQXFA nominal outer diameter without preload is 614 mm. The MQXFA outer diameter best-fit after assembly and preload shall not exceed </a:t>
            </a:r>
            <a:r>
              <a:rPr lang="en-US" b="1" i="1" dirty="0">
                <a:solidFill>
                  <a:schemeClr val="bg2"/>
                </a:solidFill>
              </a:rPr>
              <a:t>615 mm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EC38F-9E87-4D62-B078-F1F3CFC59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70D54-08B8-4971-8A96-79DA95C84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70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C595E1-21D8-44E1-9FF6-9D01826BF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492896"/>
            <a:ext cx="4572000" cy="331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937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073D-7A4B-47BE-A66A-ED048303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Straightness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E48E9-BBDA-464A-8342-75F96CC8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3743976" cy="386598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magnet straightness is monitored by measuring</a:t>
            </a:r>
          </a:p>
          <a:p>
            <a:pPr lvl="1"/>
            <a:r>
              <a:rPr lang="en-US" dirty="0"/>
              <a:t>vertical and horizontal absolute position of fiducial in the </a:t>
            </a:r>
          </a:p>
          <a:p>
            <a:pPr lvl="2"/>
            <a:r>
              <a:rPr lang="en-US" dirty="0"/>
              <a:t>mid-plane shell cut-outs (both sides, left and right from the lead end view) </a:t>
            </a:r>
          </a:p>
          <a:p>
            <a:pPr lvl="2"/>
            <a:r>
              <a:rPr lang="en-US" dirty="0"/>
              <a:t>and in the top shell cut-outs.</a:t>
            </a:r>
          </a:p>
          <a:p>
            <a:pPr lvl="1"/>
            <a:r>
              <a:rPr lang="en-US" dirty="0"/>
              <a:t>Measurements are taken in 7 longitudinal locations (in between shell segments). </a:t>
            </a:r>
          </a:p>
          <a:p>
            <a:r>
              <a:rPr lang="en-US" dirty="0"/>
              <a:t>The fiducials are placed in contact with the yoke laminations, which are accessible through the cut-outs.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1084C-4B92-4565-A5B1-B0F2A4A4A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E5B18-7013-43EA-B3CB-8DABF002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A03564-0060-46F1-A4D6-951C701AC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941168"/>
            <a:ext cx="8230744" cy="1122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9CB142-F85F-4FB5-BEFF-EEC4F56C0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3" t="2553" r="20076" b="3948"/>
          <a:stretch/>
        </p:blipFill>
        <p:spPr>
          <a:xfrm>
            <a:off x="4817406" y="1069694"/>
            <a:ext cx="352839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883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F2FE-DA2E-44A3-BC36-46C654EB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Straightness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5A959-3C37-4DA8-BDDC-10770185B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728086"/>
          </a:xfrm>
        </p:spPr>
        <p:txBody>
          <a:bodyPr>
            <a:normAutofit fontScale="62500" lnSpcReduction="20000"/>
          </a:bodyPr>
          <a:lstStyle/>
          <a:p>
            <a:r>
              <a:rPr lang="en-US" u="sng" dirty="0"/>
              <a:t>For the straightness of the magnet, the following specifications are set: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maximum spread (max – min) of the vertical and horizontal position of the fiducials in the top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 </a:t>
            </a:r>
            <a:endParaRPr lang="en-US" dirty="0"/>
          </a:p>
          <a:p>
            <a:pPr lvl="1"/>
            <a:r>
              <a:rPr lang="en-US" b="1" i="1" dirty="0"/>
              <a:t>The maximum spread (max – min) of the vertical and horizontal position of the fiducials in both sides of the mid-plane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DBA2F-9DC5-40B7-A5BF-CB37F6C1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73D68-CD01-4DB1-9342-B86CA85B1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39C582-1011-44DF-A26E-DB7A9FA9F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52936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123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8F552-16AF-407B-B9CA-4EF06281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Cooling channels/passages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D9614-F99D-4E6C-932F-DDBA713E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0BD362-FDB4-4B54-A87A-036905AB3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73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8E9DE5-9E9E-482B-868B-B41D90EA2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71385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Requirement R-T-06 and R-T-08</a:t>
            </a:r>
          </a:p>
          <a:p>
            <a:pPr lvl="1"/>
            <a:r>
              <a:rPr lang="en-US" dirty="0"/>
              <a:t>The minimum diameter of the MQXFA yoke cooling channels that will provide an adequate gap around the heat exchanger tubes is 77 mm</a:t>
            </a:r>
          </a:p>
          <a:p>
            <a:pPr lvl="1"/>
            <a:r>
              <a:rPr lang="en-US" dirty="0"/>
              <a:t>The MQXFA shall have provisions for the following cooling passages: </a:t>
            </a:r>
          </a:p>
          <a:p>
            <a:pPr lvl="2"/>
            <a:r>
              <a:rPr lang="en-US" dirty="0"/>
              <a:t>(1) Free passage through the coil pole and subsequent G-11 alignment key equivalent of 8 mm diameter holes repeated every 50 mm; </a:t>
            </a:r>
          </a:p>
          <a:p>
            <a:pPr lvl="2"/>
            <a:r>
              <a:rPr lang="en-US" dirty="0"/>
              <a:t>(2) free helium paths interconnecting the four yoke cooling channels holes; and </a:t>
            </a:r>
          </a:p>
          <a:p>
            <a:pPr lvl="2"/>
            <a:r>
              <a:rPr lang="en-US" dirty="0"/>
              <a:t>(3) a free cross-sectional area of at least 150 cm2</a:t>
            </a:r>
          </a:p>
          <a:p>
            <a:endParaRPr lang="en-US" dirty="0"/>
          </a:p>
        </p:txBody>
      </p:sp>
      <p:pic>
        <p:nvPicPr>
          <p:cNvPr id="11" name="image61.png">
            <a:extLst>
              <a:ext uri="{FF2B5EF4-FFF2-40B4-BE49-F238E27FC236}">
                <a16:creationId xmlns:a16="http://schemas.microsoft.com/office/drawing/2014/main" id="{E9437BC6-4F78-4347-9023-143817E0313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9512" y="4453597"/>
            <a:ext cx="2802890" cy="1783715"/>
          </a:xfrm>
          <a:prstGeom prst="rect">
            <a:avLst/>
          </a:prstGeom>
          <a:ln/>
        </p:spPr>
      </p:pic>
      <p:pic>
        <p:nvPicPr>
          <p:cNvPr id="12" name="image60.png">
            <a:extLst>
              <a:ext uri="{FF2B5EF4-FFF2-40B4-BE49-F238E27FC236}">
                <a16:creationId xmlns:a16="http://schemas.microsoft.com/office/drawing/2014/main" id="{075E0541-0F8C-426C-8929-1EFD5A29B4F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699792" y="4552528"/>
            <a:ext cx="4138930" cy="1828800"/>
          </a:xfrm>
          <a:prstGeom prst="rect">
            <a:avLst/>
          </a:prstGeom>
          <a:ln/>
        </p:spPr>
      </p:pic>
      <p:pic>
        <p:nvPicPr>
          <p:cNvPr id="13" name="image71.png">
            <a:extLst>
              <a:ext uri="{FF2B5EF4-FFF2-40B4-BE49-F238E27FC236}">
                <a16:creationId xmlns:a16="http://schemas.microsoft.com/office/drawing/2014/main" id="{40C74000-49F3-45A8-A8FD-C9E4C77F92FE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817701" y="4237574"/>
            <a:ext cx="2106752" cy="1547917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A72DD7-E175-4AAC-BFE7-EE16AA656E42}"/>
              </a:ext>
            </a:extLst>
          </p:cNvPr>
          <p:cNvSpPr txBox="1"/>
          <p:nvPr/>
        </p:nvSpPr>
        <p:spPr>
          <a:xfrm>
            <a:off x="755576" y="4008950"/>
            <a:ext cx="676875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FNAL’s HX bore gauge in Q1 and Q2 cooling </a:t>
            </a:r>
            <a:r>
              <a:rPr lang="en-US">
                <a:solidFill>
                  <a:schemeClr val="bg2"/>
                </a:solidFill>
              </a:rPr>
              <a:t>holes were </a:t>
            </a:r>
            <a:r>
              <a:rPr lang="en-US" dirty="0">
                <a:solidFill>
                  <a:schemeClr val="bg2"/>
                </a:solidFill>
              </a:rPr>
              <a:t>used</a:t>
            </a:r>
          </a:p>
        </p:txBody>
      </p:sp>
    </p:spTree>
    <p:extLst>
      <p:ext uri="{BB962C8B-B14F-4D97-AF65-F5344CB8AC3E}">
        <p14:creationId xmlns:p14="http://schemas.microsoft.com/office/powerpoint/2010/main" val="16794241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68AD2-ADB0-4B90-97FC-527FFB69B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Splices and coil/heaters </a:t>
            </a:r>
            <a:r>
              <a:rPr lang="en-US" dirty="0" err="1"/>
              <a:t>hipot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38201-3714-4F8E-9453-12C3C3522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84B6B-0C35-41E7-A3E1-1F9CE169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74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BFF1D5-EED0-4B32-9D07-64CF449A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42582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Requirement R-T-14 and R-T-15</a:t>
            </a:r>
          </a:p>
          <a:p>
            <a:pPr lvl="1"/>
            <a:r>
              <a:rPr lang="en-US" dirty="0"/>
              <a:t>Splices are to be soldered with CERN approved materials.</a:t>
            </a:r>
          </a:p>
          <a:p>
            <a:pPr lvl="1"/>
            <a:r>
              <a:rPr lang="en-US" dirty="0"/>
              <a:t>Voltage Taps: the MQXFA magnet shall be delivered with three redundant (3x2) quench detection voltage taps located on each magnet lead and at the electrical midpoint of the magnet circuit; and two (2) voltage taps for each internal MQXFA Nb3Sn-NbTi splice. Each voltage tap used for critical quench detection shall have a redundant voltage tap</a:t>
            </a:r>
          </a:p>
          <a:p>
            <a:r>
              <a:rPr lang="en-US" dirty="0"/>
              <a:t>Requirement R-T-16</a:t>
            </a:r>
          </a:p>
          <a:p>
            <a:pPr lvl="1"/>
            <a:r>
              <a:rPr lang="en-US" dirty="0"/>
              <a:t>The MQXFA magnet coils and quench protection heaters shall pass the hi-pot test specified in Table 3 before cold test.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0403FB-5EAC-4CE2-9FA9-94B4E8AF92A3}"/>
              </a:ext>
            </a:extLst>
          </p:cNvPr>
          <p:cNvPicPr/>
          <p:nvPr/>
        </p:nvPicPr>
        <p:blipFill rotWithShape="1">
          <a:blip r:embed="rId2"/>
          <a:srcRect l="23608" t="28066" r="21952" b="30173"/>
          <a:stretch/>
        </p:blipFill>
        <p:spPr bwMode="auto">
          <a:xfrm>
            <a:off x="1835696" y="3757592"/>
            <a:ext cx="5472608" cy="2623736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7181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579DA-B5D5-4C2C-8B57-ABE2E6734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Radiation resistance and interface specs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69F6F-B0E4-4F1C-9186-803172A9F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F0131-587F-4AA6-AC20-AEACB246C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75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F852F2-AD55-40EB-B553-EC9373C90213}"/>
              </a:ext>
            </a:extLst>
          </p:cNvPr>
          <p:cNvSpPr txBox="1">
            <a:spLocks/>
          </p:cNvSpPr>
          <p:nvPr/>
        </p:nvSpPr>
        <p:spPr>
          <a:xfrm>
            <a:off x="612000" y="1219201"/>
            <a:ext cx="7920000" cy="3073896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Requirement R-T-20</a:t>
            </a:r>
          </a:p>
          <a:p>
            <a:pPr lvl="1"/>
            <a:r>
              <a:rPr lang="en-US"/>
              <a:t>All MQXFA components must withstand a radiation dose of 35 MGy, or shall be approved by CERN for use in a specific location as shown in MQXFA Materials List [EDMS 1786261].</a:t>
            </a:r>
          </a:p>
          <a:p>
            <a:pPr lvl="1"/>
            <a:r>
              <a:rPr lang="en-US"/>
              <a:t>The MQXFA magnets shall meet the interface specifications with the following systems: (1) other LMQXFA Cold Mass components; (2) the CERN supplied power system; (3) the CERN supplied quench protection system, and (4) the CERN supplied instrumentation system. These interfaces are specified in Interface Control Document [25].</a:t>
            </a:r>
          </a:p>
          <a:p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0518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919768"/>
            <a:ext cx="5970342" cy="3215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0A590E-AE90-4FD9-9B27-63B5B0C0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D54E0-25CF-4DEB-9E32-9867380E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99521-3285-498B-B654-EFB12F36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76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4A9045-6B5A-4D28-AFD5-14A832352B96}"/>
              </a:ext>
            </a:extLst>
          </p:cNvPr>
          <p:cNvSpPr txBox="1">
            <a:spLocks/>
          </p:cNvSpPr>
          <p:nvPr/>
        </p:nvSpPr>
        <p:spPr>
          <a:xfrm>
            <a:off x="612000" y="1219200"/>
            <a:ext cx="7920000" cy="1705744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Objective Requirement MQXFA-R-O-02</a:t>
            </a:r>
          </a:p>
          <a:p>
            <a:pPr lvl="1"/>
            <a:r>
              <a:rPr lang="en-US" b="1" i="1" dirty="0"/>
              <a:t>The field errors in units averaged in the straight part of the coil pack with a reference radius of 50 mm should be within the upper and lower bounds determined according to the </a:t>
            </a:r>
            <a:r>
              <a:rPr lang="en-US" b="1" i="1" dirty="0">
                <a:solidFill>
                  <a:schemeClr val="bg2"/>
                </a:solidFill>
              </a:rPr>
              <a:t>Triplet Field Quality Table in Table 1 </a:t>
            </a:r>
            <a:r>
              <a:rPr lang="en-US" b="1" i="1" dirty="0"/>
              <a:t>of [8]   </a:t>
            </a:r>
            <a:endParaRPr lang="en-US" b="1" dirty="0"/>
          </a:p>
          <a:p>
            <a:pPr lvl="2"/>
            <a:r>
              <a:rPr lang="en-US" i="1" dirty="0"/>
              <a:t>A systematic component (0.9 units) associated with assembly and cooldown for b6 are considered.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3910E7-1301-4137-BBF3-630F9CE0FA4A}"/>
              </a:ext>
            </a:extLst>
          </p:cNvPr>
          <p:cNvSpPr txBox="1">
            <a:spLocks/>
          </p:cNvSpPr>
          <p:nvPr/>
        </p:nvSpPr>
        <p:spPr>
          <a:xfrm>
            <a:off x="7092280" y="4077072"/>
            <a:ext cx="1939255" cy="905794"/>
          </a:xfrm>
          <a:prstGeom prst="rect">
            <a:avLst/>
          </a:prstGeom>
        </p:spPr>
        <p:txBody>
          <a:bodyPr vert="horz" lIns="0" tIns="0" rIns="0" bIns="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[8] ACCEPTANCE CRITERIA PART A: MQXFA MAGNET, US-HiLumi-doc-1103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2796" y="6135737"/>
            <a:ext cx="2329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*A12b data: shims not yet installed</a:t>
            </a:r>
          </a:p>
        </p:txBody>
      </p:sp>
    </p:spTree>
    <p:extLst>
      <p:ext uri="{BB962C8B-B14F-4D97-AF65-F5344CB8AC3E}">
        <p14:creationId xmlns:p14="http://schemas.microsoft.com/office/powerpoint/2010/main" val="17203836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419" y="1475064"/>
            <a:ext cx="6389162" cy="39261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419" y="1468967"/>
            <a:ext cx="6389162" cy="3926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FD6B2E-A63D-4F1B-BF4A-9FF1F61F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 coil pack vs after loading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3CD3E-ABE1-405F-B427-F12D23272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44F25-613B-49C4-BC39-79A5E594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77</a:t>
            </a:fld>
            <a:endParaRPr lang="fr-FR"/>
          </a:p>
        </p:txBody>
      </p:sp>
      <p:sp>
        <p:nvSpPr>
          <p:cNvPr id="16" name="TextBox 15"/>
          <p:cNvSpPr txBox="1"/>
          <p:nvPr/>
        </p:nvSpPr>
        <p:spPr>
          <a:xfrm>
            <a:off x="4993925" y="5434783"/>
            <a:ext cx="28071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*after loading data: shims not yet installed</a:t>
            </a:r>
          </a:p>
        </p:txBody>
      </p:sp>
    </p:spTree>
    <p:extLst>
      <p:ext uri="{BB962C8B-B14F-4D97-AF65-F5344CB8AC3E}">
        <p14:creationId xmlns:p14="http://schemas.microsoft.com/office/powerpoint/2010/main" val="36744482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876" y="2861073"/>
            <a:ext cx="4474570" cy="2770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3" y="2859145"/>
            <a:ext cx="4474570" cy="27706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0A590E-AE90-4FD9-9B27-63B5B0C0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D54E0-25CF-4DEB-9E32-9867380E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99521-3285-498B-B654-EFB12F36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78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5859A8-B79C-42E8-9112-2C7E73D99B42}"/>
              </a:ext>
            </a:extLst>
          </p:cNvPr>
          <p:cNvSpPr txBox="1">
            <a:spLocks/>
          </p:cNvSpPr>
          <p:nvPr/>
        </p:nvSpPr>
        <p:spPr>
          <a:xfrm>
            <a:off x="612000" y="1219200"/>
            <a:ext cx="7920000" cy="1633736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Objective Requirement MQXFA-R-O-01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positions of the local magnetic center </a:t>
            </a:r>
            <a:r>
              <a:rPr lang="en-US" dirty="0"/>
              <a:t>and magnetic field angle are measured along the magnet axis with values obtained by averaging sections ≤ 500 mm. In each section, the local magnetic center is to be within </a:t>
            </a:r>
            <a:r>
              <a:rPr lang="en-US" dirty="0">
                <a:solidFill>
                  <a:schemeClr val="bg2"/>
                </a:solidFill>
              </a:rPr>
              <a:t>±0.5 mm </a:t>
            </a:r>
            <a:r>
              <a:rPr lang="en-US" dirty="0"/>
              <a:t>from the magnet magnetic axis both in horizontal and in vertical direction. The local magnetic field angle in each section is to be </a:t>
            </a:r>
            <a:r>
              <a:rPr lang="en-US" dirty="0">
                <a:solidFill>
                  <a:schemeClr val="bg2"/>
                </a:solidFill>
              </a:rPr>
              <a:t>±2 </a:t>
            </a:r>
            <a:r>
              <a:rPr lang="en-US" dirty="0" err="1">
                <a:solidFill>
                  <a:schemeClr val="bg2"/>
                </a:solidFill>
              </a:rPr>
              <a:t>mrad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/>
              <a:t>from the average magnetic field angle of the whole magnet, with the exception of the first measurement in the connection side where field angle is affected by magnet leads.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31445-5A84-4C6A-BB70-9974BFA5BE84}"/>
              </a:ext>
            </a:extLst>
          </p:cNvPr>
          <p:cNvSpPr/>
          <p:nvPr/>
        </p:nvSpPr>
        <p:spPr>
          <a:xfrm>
            <a:off x="4573876" y="569487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/>
              <a:t>Magnetic center in the vertical direction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463781-8C2D-4B69-AE54-84EE4AF94D4A}"/>
              </a:ext>
            </a:extLst>
          </p:cNvPr>
          <p:cNvSpPr/>
          <p:nvPr/>
        </p:nvSpPr>
        <p:spPr>
          <a:xfrm>
            <a:off x="-36074" y="569487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/>
              <a:t>Magnetic center in the horizontal direction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43578" y="6190055"/>
            <a:ext cx="2329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*A12b data: shims not yet installed</a:t>
            </a:r>
          </a:p>
        </p:txBody>
      </p:sp>
    </p:spTree>
    <p:extLst>
      <p:ext uri="{BB962C8B-B14F-4D97-AF65-F5344CB8AC3E}">
        <p14:creationId xmlns:p14="http://schemas.microsoft.com/office/powerpoint/2010/main" val="14162733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589" y="2828118"/>
            <a:ext cx="5390159" cy="3337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A76A0B-5936-4621-B955-0A1BC09BE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D8AC5-D71D-41A5-BC0B-A479CED33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277C4-62D5-44E2-81FA-7A6E0BA2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79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1E773A-50E9-4A39-9959-F45669C459D9}"/>
              </a:ext>
            </a:extLst>
          </p:cNvPr>
          <p:cNvSpPr txBox="1">
            <a:spLocks/>
          </p:cNvSpPr>
          <p:nvPr/>
        </p:nvSpPr>
        <p:spPr>
          <a:xfrm>
            <a:off x="612000" y="1219200"/>
            <a:ext cx="7920000" cy="1633736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Objective Requirement MQXFA-R-O-01</a:t>
            </a:r>
          </a:p>
          <a:p>
            <a:pPr lvl="1"/>
            <a:r>
              <a:rPr lang="en-US" dirty="0"/>
              <a:t>The positions of the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local magnetic center and </a:t>
            </a:r>
            <a:r>
              <a:rPr lang="en-US" dirty="0">
                <a:solidFill>
                  <a:schemeClr val="bg2"/>
                </a:solidFill>
              </a:rPr>
              <a:t>magnetic field angle </a:t>
            </a:r>
            <a:r>
              <a:rPr lang="en-US" dirty="0"/>
              <a:t>are measured along the magnet axis with values obtained by averaging sections ≤ 500 mm. In each section, the local magnetic center is to be within ±0.5 mm from the magnet magnetic axis both in horizontal and in vertical direction. The local magnetic field angle in each section is to be </a:t>
            </a:r>
            <a:r>
              <a:rPr lang="en-US" dirty="0">
                <a:solidFill>
                  <a:schemeClr val="bg2"/>
                </a:solidFill>
              </a:rPr>
              <a:t>±2 </a:t>
            </a:r>
            <a:r>
              <a:rPr lang="en-US" dirty="0" err="1">
                <a:solidFill>
                  <a:schemeClr val="bg2"/>
                </a:solidFill>
              </a:rPr>
              <a:t>mrad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/>
              <a:t>from the average magnetic field angle of the whole magnet, with the exception of the first measurement in the connection side where field angle is affected by magnet leads.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43578" y="6190055"/>
            <a:ext cx="2329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*A12b data: shims not yet installed</a:t>
            </a:r>
          </a:p>
        </p:txBody>
      </p:sp>
    </p:spTree>
    <p:extLst>
      <p:ext uri="{BB962C8B-B14F-4D97-AF65-F5344CB8AC3E}">
        <p14:creationId xmlns:p14="http://schemas.microsoft.com/office/powerpoint/2010/main" val="546083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02E6-A753-46B2-A120-0EDFDE7D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44F5-5589-4EDB-906B-950E39635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184136" cy="4906963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Half-length </a:t>
            </a:r>
            <a:r>
              <a:rPr lang="en-US" dirty="0">
                <a:solidFill>
                  <a:schemeClr val="bg2"/>
                </a:solidFill>
              </a:rPr>
              <a:t>module</a:t>
            </a:r>
            <a:r>
              <a:rPr lang="en-US" dirty="0"/>
              <a:t> assembled vertically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Yoke stacks </a:t>
            </a:r>
            <a:r>
              <a:rPr lang="en-US" dirty="0"/>
              <a:t>insertion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Bladder operation </a:t>
            </a:r>
          </a:p>
          <a:p>
            <a:pPr lvl="2"/>
            <a:r>
              <a:rPr lang="en-US" dirty="0"/>
              <a:t>Insertion of yoke key with 0.100 mm interference</a:t>
            </a:r>
          </a:p>
          <a:p>
            <a:pPr lvl="2"/>
            <a:r>
              <a:rPr lang="en-US" dirty="0"/>
              <a:t>yokes locked and shell pretensioned</a:t>
            </a:r>
          </a:p>
          <a:p>
            <a:endParaRPr lang="en-US" dirty="0"/>
          </a:p>
          <a:p>
            <a:r>
              <a:rPr lang="en-US" dirty="0"/>
              <a:t>Shell strain measured during/after bladder operation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Check proper reading from strain gauges and size of shells and yokes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B6EE3-73B1-465E-AAB4-F81E24A9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32DCA-2746-43A1-9F58-9A787370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E56A4-FF1D-42FD-BF33-B73DCFFDD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0" r="17520" b="10951"/>
          <a:stretch/>
        </p:blipFill>
        <p:spPr>
          <a:xfrm>
            <a:off x="5931000" y="4282399"/>
            <a:ext cx="3213000" cy="197890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64487F-0009-4E66-B130-0FB1443D0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553" r="21650" b="5344"/>
          <a:stretch/>
        </p:blipFill>
        <p:spPr>
          <a:xfrm>
            <a:off x="5931001" y="974529"/>
            <a:ext cx="3213000" cy="3213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69705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44" y="2933194"/>
            <a:ext cx="5072312" cy="2664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For the main field transfer function, the following specifications are set:</a:t>
            </a:r>
            <a:endParaRPr lang="en-US" dirty="0"/>
          </a:p>
          <a:p>
            <a:pPr lvl="1"/>
            <a:r>
              <a:rPr lang="en-US" b="1" i="1" dirty="0"/>
              <a:t>The absolute value of the main field transfer function averaged over the straight part of the coil pack shall be within </a:t>
            </a:r>
            <a:r>
              <a:rPr lang="de-DE" b="1" i="1" dirty="0">
                <a:solidFill>
                  <a:schemeClr val="bg2"/>
                </a:solidFill>
              </a:rPr>
              <a:t>+8.810 T/(m kA) and +8.910 T/(m kA). </a:t>
            </a:r>
            <a:r>
              <a:rPr lang="en-US" b="1" i="1" dirty="0">
                <a:solidFill>
                  <a:schemeClr val="bg2"/>
                </a:solidFill>
              </a:rPr>
              <a:t> </a:t>
            </a:r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80</a:t>
            </a:fld>
            <a:endParaRPr lang="fr-FR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A823DB-8B00-4E6B-AEC5-A665EBE95BF5}"/>
              </a:ext>
            </a:extLst>
          </p:cNvPr>
          <p:cNvSpPr txBox="1">
            <a:spLocks/>
          </p:cNvSpPr>
          <p:nvPr/>
        </p:nvSpPr>
        <p:spPr>
          <a:xfrm>
            <a:off x="395536" y="5949280"/>
            <a:ext cx="7920000" cy="24001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were taken using a 110 mm long rotating coil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43578" y="6190055"/>
            <a:ext cx="2329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*A12b data: shims not yet installed</a:t>
            </a:r>
          </a:p>
        </p:txBody>
      </p:sp>
    </p:spTree>
    <p:extLst>
      <p:ext uri="{BB962C8B-B14F-4D97-AF65-F5344CB8AC3E}">
        <p14:creationId xmlns:p14="http://schemas.microsoft.com/office/powerpoint/2010/main" val="30419776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AE3CE-B825-4083-81E7-8572351E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Magnet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DB5F0-2471-4AAA-BF24-636DFEA28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For the total length, the following specifications are set</a:t>
            </a:r>
            <a:r>
              <a:rPr lang="en-US" dirty="0"/>
              <a:t>:</a:t>
            </a:r>
          </a:p>
          <a:p>
            <a:pPr lvl="1"/>
            <a:r>
              <a:rPr lang="en-US" b="1" i="1" dirty="0"/>
              <a:t>The total magnet length after loading at room temperature shall be </a:t>
            </a:r>
            <a:r>
              <a:rPr lang="en-US" b="1" i="1" dirty="0">
                <a:solidFill>
                  <a:schemeClr val="bg2"/>
                </a:solidFill>
              </a:rPr>
              <a:t>4906.7 ±3.5 mm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17B92-7071-464D-AAD9-F514E3D7B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02074-5981-4C91-921D-B52FC245A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A44F23-9D09-4323-A575-AF296ADB2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49080"/>
            <a:ext cx="9028691" cy="170997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D69537-A879-4625-8A87-738315717A26}"/>
              </a:ext>
            </a:extLst>
          </p:cNvPr>
          <p:cNvSpPr txBox="1">
            <a:spLocks/>
          </p:cNvSpPr>
          <p:nvPr/>
        </p:nvSpPr>
        <p:spPr>
          <a:xfrm>
            <a:off x="1763688" y="3515570"/>
            <a:ext cx="5544616" cy="5671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Measurement: 4907.4 mm mm</a:t>
            </a:r>
          </a:p>
        </p:txBody>
      </p:sp>
    </p:spTree>
    <p:extLst>
      <p:ext uri="{BB962C8B-B14F-4D97-AF65-F5344CB8AC3E}">
        <p14:creationId xmlns:p14="http://schemas.microsoft.com/office/powerpoint/2010/main" val="36680187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E61D-0D5D-4D29-BBAD-54021B9B3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DDBF9-1EBB-4D6D-A97A-234995456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1687A-819A-4419-8723-6B414FD0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B5463-CCDC-493C-9BF0-83E99BBE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5463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3D514-5C8F-4584-A67F-608A39DF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23E7B1-A524-4E07-BBBD-9BFD34839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1770247"/>
            <a:ext cx="7918450" cy="380486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472529-7F2C-414F-B051-057AFBE0D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C8D046-EAC1-4A52-89D5-2CDF39C1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9661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2E5AA47-FA06-45D0-B615-08463EE92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236" y="2522325"/>
            <a:ext cx="4572000" cy="33212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8208472" cy="1489719"/>
          </a:xfrm>
        </p:spPr>
        <p:txBody>
          <a:bodyPr>
            <a:normAutofit fontScale="85000" lnSpcReduction="10000"/>
          </a:bodyPr>
          <a:lstStyle/>
          <a:p>
            <a:r>
              <a:rPr lang="en-US" u="sng" dirty="0"/>
              <a:t>For the shell azimuthal strain after shell-yoke sub-assembly: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shell strain in the azimuthal direction after shell-yoke sub-assembly shall be within </a:t>
            </a:r>
            <a:r>
              <a:rPr lang="en-US" b="1" i="1" dirty="0">
                <a:solidFill>
                  <a:schemeClr val="bg2"/>
                </a:solidFill>
              </a:rPr>
              <a:t>+50/+250 micro-strain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A06FCC-44F2-47B9-B49D-2D7E1CED5685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7920000" cy="3600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One gauge per quadrant on 3 shells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AB46D4-742A-4ABD-BAEF-5CFAA6B0F1D5}"/>
              </a:ext>
            </a:extLst>
          </p:cNvPr>
          <p:cNvSpPr/>
          <p:nvPr/>
        </p:nvSpPr>
        <p:spPr>
          <a:xfrm>
            <a:off x="6719637" y="2594231"/>
            <a:ext cx="234616" cy="30485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372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210606</TotalTime>
  <Words>4278</Words>
  <Application>Microsoft Office PowerPoint</Application>
  <PresentationFormat>On-screen Show (4:3)</PresentationFormat>
  <Paragraphs>797</Paragraphs>
  <Slides>83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8" baseType="lpstr">
      <vt:lpstr>Arial</vt:lpstr>
      <vt:lpstr>Calibri</vt:lpstr>
      <vt:lpstr>Symbol</vt:lpstr>
      <vt:lpstr>Wingdings</vt:lpstr>
      <vt:lpstr>Thème Office</vt:lpstr>
      <vt:lpstr>MQXFA12b magnet specifications </vt:lpstr>
      <vt:lpstr>Outline</vt:lpstr>
      <vt:lpstr>Introduction</vt:lpstr>
      <vt:lpstr>Introduction</vt:lpstr>
      <vt:lpstr>Introduction</vt:lpstr>
      <vt:lpstr>Introduction</vt:lpstr>
      <vt:lpstr>Outline</vt:lpstr>
      <vt:lpstr>Shell-yoke sub-assembly</vt:lpstr>
      <vt:lpstr>Shell-yoke sub-assembly Specification</vt:lpstr>
      <vt:lpstr>Shell-yoke sub-assembly Specification</vt:lpstr>
      <vt:lpstr>Shell inner radius dimensions and sensitivity analysis</vt:lpstr>
      <vt:lpstr>Shell-yoke sub-assembly</vt:lpstr>
      <vt:lpstr>Shell-yoke sub-assembly Specification</vt:lpstr>
      <vt:lpstr>Shell-yoke sub-assembly Specification</vt:lpstr>
      <vt:lpstr>Shell-yoke sub-assembly</vt:lpstr>
      <vt:lpstr>Shell-yoke sub-assembly</vt:lpstr>
      <vt:lpstr>Shell-yoke sub-assembly Specification</vt:lpstr>
      <vt:lpstr>Outline</vt:lpstr>
      <vt:lpstr>Coil-pack sub-assembly</vt:lpstr>
      <vt:lpstr>Coil-pack sub-assembly Coil OR and radial shims</vt:lpstr>
      <vt:lpstr>Coil-pack sub-assembly “LQ effect”</vt:lpstr>
      <vt:lpstr>Coil-pack sub-assembly Specification</vt:lpstr>
      <vt:lpstr>Coil-pack sub-assembly Specification</vt:lpstr>
      <vt:lpstr>Coil-pack sub-assembly Specification</vt:lpstr>
      <vt:lpstr>Coil-pack sub-assembly Coil pack dimensional measurements</vt:lpstr>
      <vt:lpstr>Coil-pack sub-assembly Specification</vt:lpstr>
      <vt:lpstr>Coil-pack sub-assembly Specification</vt:lpstr>
      <vt:lpstr>Coil-pack sub-assembly Specification</vt:lpstr>
      <vt:lpstr>Coil-pack sub-assembly Specification</vt:lpstr>
      <vt:lpstr>Coil-pack vertical and horizontal dimension</vt:lpstr>
      <vt:lpstr>Coil-pack vertical and horizontal squareness</vt:lpstr>
      <vt:lpstr>Coil-pack sub-assembly Pole key gap</vt:lpstr>
      <vt:lpstr>Coil-pack sub-assembly Specification</vt:lpstr>
      <vt:lpstr>Coil-pack sub-assembly Pole key gap</vt:lpstr>
      <vt:lpstr>Coil-pack sub-assembly Specification</vt:lpstr>
      <vt:lpstr>Coil-pack sub-assembly Target</vt:lpstr>
      <vt:lpstr>Coil-pack sub-assembly Specification</vt:lpstr>
      <vt:lpstr>Outline</vt:lpstr>
      <vt:lpstr>Magnet assembly and loading Assembly-loading sequence</vt:lpstr>
      <vt:lpstr>Magnet assembly and loading Specifications</vt:lpstr>
      <vt:lpstr>Target loading key shim</vt:lpstr>
      <vt:lpstr>Summary and proposal</vt:lpstr>
      <vt:lpstr>Key-shim size vs. bladder pressure</vt:lpstr>
      <vt:lpstr>Key-shim size vs. bladder pressure</vt:lpstr>
      <vt:lpstr>Magnet assembly and loading Specifications (shells)</vt:lpstr>
      <vt:lpstr>Magnet assembly and loading Specifications (shells)</vt:lpstr>
      <vt:lpstr>Magnet assembly and loading Specifications (shells)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Coil delta stress during powering (ramps-up and down averaged)</vt:lpstr>
      <vt:lpstr>Magnet assembly and loading Specifications (rods)</vt:lpstr>
      <vt:lpstr>Magnet assembly and loading Specifications (rods)</vt:lpstr>
      <vt:lpstr>A13b Coil arc length and coil stress measurements</vt:lpstr>
      <vt:lpstr>A13b Shell dimension and shell stress measurements</vt:lpstr>
      <vt:lpstr>Transfer function during loading</vt:lpstr>
      <vt:lpstr>A16 transfer function</vt:lpstr>
      <vt:lpstr>All, transfer function</vt:lpstr>
      <vt:lpstr>Magnet assembly and loading Sensitivity analysis</vt:lpstr>
      <vt:lpstr>Magnet assembly and loading Sensitivity analysis</vt:lpstr>
      <vt:lpstr>Magnet assembly and loading Specifications</vt:lpstr>
      <vt:lpstr>Outline</vt:lpstr>
      <vt:lpstr>Assembled magnet specifications Coil aperture</vt:lpstr>
      <vt:lpstr>Assembled magnet specifications OD</vt:lpstr>
      <vt:lpstr>Assembled magnet specifications Straightness</vt:lpstr>
      <vt:lpstr>Assembled magnet specifications Straightness</vt:lpstr>
      <vt:lpstr>Assembled magnet specifications Cooling channels/passages</vt:lpstr>
      <vt:lpstr>Assembled magnet specifications Splices and coil/heaters hipot</vt:lpstr>
      <vt:lpstr>Assembled magnet specifications Radiation resistance and interface specs</vt:lpstr>
      <vt:lpstr>Assembled magnet specifications Field quality</vt:lpstr>
      <vt:lpstr>Assembled magnet specifications Field quality coil pack vs after loading</vt:lpstr>
      <vt:lpstr>Assembled magnet specifications Field quality</vt:lpstr>
      <vt:lpstr>Assembled magnet specifications Field quality</vt:lpstr>
      <vt:lpstr>Assembled magnet specifications Field quality</vt:lpstr>
      <vt:lpstr>Assembled magnet specifications Magnet length</vt:lpstr>
      <vt:lpstr>Appendix</vt:lpstr>
      <vt:lpstr>PowerPoint Presentation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Paolo Ferracin</cp:lastModifiedBy>
  <cp:revision>2399</cp:revision>
  <dcterms:created xsi:type="dcterms:W3CDTF">2016-03-23T12:58:39Z</dcterms:created>
  <dcterms:modified xsi:type="dcterms:W3CDTF">2024-06-07T13:46:46Z</dcterms:modified>
</cp:coreProperties>
</file>