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7" r:id="rId2"/>
    <p:sldMasterId id="2147483675" r:id="rId3"/>
    <p:sldMasterId id="2147483684" r:id="rId4"/>
  </p:sldMasterIdLst>
  <p:notesMasterIdLst>
    <p:notesMasterId r:id="rId14"/>
  </p:notesMasterIdLst>
  <p:handoutMasterIdLst>
    <p:handoutMasterId r:id="rId15"/>
  </p:handoutMasterIdLst>
  <p:sldIdLst>
    <p:sldId id="256" r:id="rId5"/>
    <p:sldId id="303" r:id="rId6"/>
    <p:sldId id="304" r:id="rId7"/>
    <p:sldId id="305" r:id="rId8"/>
    <p:sldId id="306" r:id="rId9"/>
    <p:sldId id="307" r:id="rId10"/>
    <p:sldId id="302" r:id="rId11"/>
    <p:sldId id="308" r:id="rId12"/>
    <p:sldId id="309" r:id="rId13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88"/>
    <p:restoredTop sz="93667" autoAdjust="0"/>
  </p:normalViewPr>
  <p:slideViewPr>
    <p:cSldViewPr>
      <p:cViewPr varScale="1">
        <p:scale>
          <a:sx n="141" d="100"/>
          <a:sy n="141" d="100"/>
        </p:scale>
        <p:origin x="112" y="92"/>
      </p:cViewPr>
      <p:guideLst>
        <p:guide orient="horz" pos="2880"/>
        <p:guide pos="216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2011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1" cy="482282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4011" y="1"/>
            <a:ext cx="3169921" cy="482282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200"/>
            </a:lvl1pPr>
          </a:lstStyle>
          <a:p>
            <a:fld id="{04D06D4B-F083-4F0B-B6C9-2D493B329ED9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8920"/>
            <a:ext cx="3169921" cy="482281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4011" y="9118920"/>
            <a:ext cx="3169921" cy="482281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200"/>
            </a:lvl1pPr>
          </a:lstStyle>
          <a:p>
            <a:fld id="{BC3C506F-2269-46DF-AAD8-716176AB6A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3363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3072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6656" tIns="48328" rIns="96656" bIns="48328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594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6"/>
            <a:ext cx="777240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60"/>
            <a:ext cx="640079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02521" y="4903967"/>
            <a:ext cx="336679" cy="184666"/>
          </a:xfrm>
        </p:spPr>
        <p:txBody>
          <a:bodyPr lIns="0" tIns="0" rIns="0" bIns="0"/>
          <a:lstStyle>
            <a:lvl1pPr algn="r">
              <a:defRPr sz="1200" b="1" i="0" kern="1200" spc="-5">
                <a:solidFill>
                  <a:srgbClr val="BB5F2B"/>
                </a:solidFill>
                <a:latin typeface="Arial"/>
                <a:ea typeface="+mn-ea"/>
                <a:cs typeface="Arial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5"/>
          </p:nvPr>
        </p:nvSpPr>
        <p:spPr>
          <a:xfrm>
            <a:off x="866648" y="4903967"/>
            <a:ext cx="76326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/>
              <a:t>HD Tech Board- Photon Detector NP04 Performance</a:t>
            </a:r>
            <a:endParaRPr dirty="0"/>
          </a:p>
        </p:txBody>
      </p:sp>
      <p:sp>
        <p:nvSpPr>
          <p:cNvPr id="8" name="Holder 5"/>
          <p:cNvSpPr>
            <a:spLocks noGrp="1"/>
          </p:cNvSpPr>
          <p:nvPr>
            <p:ph type="dt" sz="half" idx="6"/>
          </p:nvPr>
        </p:nvSpPr>
        <p:spPr>
          <a:xfrm>
            <a:off x="1865502" y="4903967"/>
            <a:ext cx="194449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US"/>
              <a:t>June 12 2024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928688"/>
            <a:ext cx="8229600" cy="375682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346888"/>
            <a:ext cx="8229600" cy="48532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79220" y="4912161"/>
            <a:ext cx="998567" cy="119023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June 12 2024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6" y="4912161"/>
            <a:ext cx="4349311" cy="119023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HD Tech Board- Photon Detector NP04 Performance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4912161"/>
            <a:ext cx="425194" cy="119023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768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67783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79220" y="4912161"/>
            <a:ext cx="998567" cy="119023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June 12 2024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6" y="4912161"/>
            <a:ext cx="4349311" cy="119023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HD Tech Board- Photon Detector NP04 Performance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4912161"/>
            <a:ext cx="425194" cy="119023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010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4005459"/>
            <a:ext cx="3017520" cy="68649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9" y="906274"/>
            <a:ext cx="4959767" cy="3785684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6888"/>
            <a:ext cx="8229600" cy="48532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9220" y="4912161"/>
            <a:ext cx="998567" cy="119023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June 12 2024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6" y="4912161"/>
            <a:ext cx="4349311" cy="119023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HD Tech Board- Photon Detector NP04 Performance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4912161"/>
            <a:ext cx="425194" cy="119023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70060" y="905206"/>
            <a:ext cx="3004665" cy="303523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6819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5" y="920353"/>
            <a:ext cx="8229600" cy="3365738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>
                <a:solidFill>
                  <a:srgbClr val="3C5A77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4" y="4379811"/>
            <a:ext cx="8229596" cy="32980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344241"/>
            <a:ext cx="8229600" cy="52642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20" y="4912161"/>
            <a:ext cx="998567" cy="119023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June 12 2024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6" y="4912161"/>
            <a:ext cx="4349311" cy="119023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HD Tech Board- Photon Detector NP04 Performance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4912161"/>
            <a:ext cx="425194" cy="119023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28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33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4458"/>
            <a:ext cx="8293100" cy="426951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65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12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HD Tech Board- Photon Detector NP04 Performance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1" y="928687"/>
            <a:ext cx="8293100" cy="3634979"/>
          </a:xfrm>
          <a:prstGeom prst="rect">
            <a:avLst/>
          </a:prstGeom>
        </p:spPr>
        <p:txBody>
          <a:bodyPr lIns="0" rIns="0"/>
          <a:lstStyle>
            <a:lvl1pPr marL="192024" indent="-19888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Arial"/>
              <a:buChar char="•"/>
              <a:defRPr sz="1650" b="0" i="0">
                <a:solidFill>
                  <a:srgbClr val="63666A"/>
                </a:solidFill>
                <a:latin typeface="Helvetica"/>
              </a:defRPr>
            </a:lvl1pPr>
            <a:lvl2pPr marL="240030" indent="192024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90000"/>
              <a:buFont typeface="Lucida Grande"/>
              <a:buChar char="-"/>
              <a:defRPr sz="1500" b="0" i="0">
                <a:solidFill>
                  <a:srgbClr val="63666A"/>
                </a:solidFill>
                <a:latin typeface="Helvetica"/>
              </a:defRPr>
            </a:lvl2pPr>
            <a:lvl3pPr marL="480060" indent="17145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88000"/>
              <a:buFont typeface="Arial"/>
              <a:buChar char="•"/>
              <a:defRPr sz="1350" b="0" i="0">
                <a:solidFill>
                  <a:srgbClr val="63666A"/>
                </a:solidFill>
                <a:latin typeface="Helvetica"/>
              </a:defRPr>
            </a:lvl3pPr>
            <a:lvl4pPr marL="685800" indent="17145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90000"/>
              <a:buFont typeface="Lucida Grande"/>
              <a:buChar char="-"/>
              <a:defRPr sz="1200" b="0" i="0">
                <a:solidFill>
                  <a:srgbClr val="63666A"/>
                </a:solidFill>
                <a:latin typeface="Helvetica"/>
              </a:defRPr>
            </a:lvl4pPr>
            <a:lvl5pPr marL="857250" indent="144018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88000"/>
              <a:buFont typeface="Arial"/>
              <a:buChar char="•"/>
              <a:defRPr sz="105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1010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1" y="324459"/>
            <a:ext cx="8293100" cy="41158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65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12 2024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HD Tech Board- Photon Detector NP04 Performance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57201" y="928687"/>
            <a:ext cx="3998846" cy="3634979"/>
          </a:xfrm>
          <a:prstGeom prst="rect">
            <a:avLst/>
          </a:prstGeom>
        </p:spPr>
        <p:txBody>
          <a:bodyPr lIns="0" rIns="0"/>
          <a:lstStyle>
            <a:lvl1pPr marL="192024" indent="-19888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650" b="0" i="0">
                <a:solidFill>
                  <a:srgbClr val="63666A"/>
                </a:solidFill>
                <a:latin typeface="Helvetica"/>
              </a:defRPr>
            </a:lvl1pPr>
            <a:lvl2pPr marL="240030" indent="192024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90000"/>
              <a:buFont typeface="Lucida Grande"/>
              <a:buChar char="-"/>
              <a:defRPr sz="1500" b="0" i="0">
                <a:solidFill>
                  <a:srgbClr val="63666A"/>
                </a:solidFill>
                <a:latin typeface="Helvetica"/>
              </a:defRPr>
            </a:lvl2pPr>
            <a:lvl3pPr marL="480060" indent="171450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88000"/>
              <a:buFont typeface="Arial"/>
              <a:buChar char="•"/>
              <a:defRPr sz="1350" b="0" i="0">
                <a:solidFill>
                  <a:srgbClr val="63666A"/>
                </a:solidFill>
                <a:latin typeface="Helvetica"/>
              </a:defRPr>
            </a:lvl3pPr>
            <a:lvl4pPr marL="685800" indent="171450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90000"/>
              <a:buFont typeface="Lucida Grande"/>
              <a:buChar char="-"/>
              <a:defRPr sz="1200" b="0" i="0">
                <a:solidFill>
                  <a:srgbClr val="63666A"/>
                </a:solidFill>
                <a:latin typeface="Helvetica"/>
              </a:defRPr>
            </a:lvl4pPr>
            <a:lvl5pPr marL="857250" indent="144018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88000"/>
              <a:buFont typeface="Arial"/>
              <a:buChar char="•"/>
              <a:defRPr sz="105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4751455" y="928687"/>
            <a:ext cx="3998846" cy="3634979"/>
          </a:xfrm>
          <a:prstGeom prst="rect">
            <a:avLst/>
          </a:prstGeom>
        </p:spPr>
        <p:txBody>
          <a:bodyPr lIns="0" rIns="0"/>
          <a:lstStyle>
            <a:lvl1pPr marL="192024" indent="-19888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650" b="0" i="0">
                <a:solidFill>
                  <a:srgbClr val="63666A"/>
                </a:solidFill>
                <a:latin typeface="Helvetica"/>
              </a:defRPr>
            </a:lvl1pPr>
            <a:lvl2pPr marL="240030" indent="192024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90000"/>
              <a:buFont typeface="Lucida Grande"/>
              <a:buChar char="-"/>
              <a:defRPr sz="1500" b="0" i="0">
                <a:solidFill>
                  <a:srgbClr val="63666A"/>
                </a:solidFill>
                <a:latin typeface="Helvetica"/>
              </a:defRPr>
            </a:lvl2pPr>
            <a:lvl3pPr marL="480060" indent="171450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88000"/>
              <a:buFont typeface="Arial"/>
              <a:buChar char="•"/>
              <a:defRPr sz="1350" b="0" i="0">
                <a:solidFill>
                  <a:srgbClr val="63666A"/>
                </a:solidFill>
                <a:latin typeface="Helvetica"/>
              </a:defRPr>
            </a:lvl3pPr>
            <a:lvl4pPr marL="685800" indent="171450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90000"/>
              <a:buFont typeface="Lucida Grande"/>
              <a:buChar char="-"/>
              <a:defRPr sz="1200" b="0" i="0">
                <a:solidFill>
                  <a:srgbClr val="63666A"/>
                </a:solidFill>
                <a:latin typeface="Helvetica"/>
              </a:defRPr>
            </a:lvl4pPr>
            <a:lvl5pPr marL="857250" indent="144018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88000"/>
              <a:buFont typeface="Arial"/>
              <a:buChar char="•"/>
              <a:defRPr sz="105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3822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6" y="4010528"/>
            <a:ext cx="4003605" cy="55313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0" i="0" baseline="0">
                <a:solidFill>
                  <a:srgbClr val="00B5E2"/>
                </a:solidFill>
                <a:latin typeface="Helvetic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6060" y="324460"/>
            <a:ext cx="8304267" cy="43463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65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4010528"/>
            <a:ext cx="4067130" cy="55313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0" i="0" baseline="0">
                <a:solidFill>
                  <a:srgbClr val="00B5E2"/>
                </a:solidFill>
                <a:latin typeface="Helvetic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12 2024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HD Tech Board- Photon Detector NP04 Performance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457201" y="928687"/>
            <a:ext cx="3998846" cy="2919413"/>
          </a:xfrm>
          <a:prstGeom prst="rect">
            <a:avLst/>
          </a:prstGeom>
        </p:spPr>
        <p:txBody>
          <a:bodyPr lIns="0" rIns="0"/>
          <a:lstStyle>
            <a:lvl1pPr marL="192024" indent="-19888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650" b="0" i="0">
                <a:solidFill>
                  <a:srgbClr val="63666A"/>
                </a:solidFill>
                <a:latin typeface="Helvetica"/>
              </a:defRPr>
            </a:lvl1pPr>
            <a:lvl2pPr marL="240030" indent="192024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90000"/>
              <a:buFont typeface="Lucida Grande"/>
              <a:buChar char="-"/>
              <a:defRPr sz="1500" b="0" i="0">
                <a:solidFill>
                  <a:srgbClr val="63666A"/>
                </a:solidFill>
                <a:latin typeface="Helvetica"/>
              </a:defRPr>
            </a:lvl2pPr>
            <a:lvl3pPr marL="480060" indent="171450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88000"/>
              <a:buFont typeface="Arial"/>
              <a:buChar char="•"/>
              <a:defRPr sz="1350" b="0" i="0">
                <a:solidFill>
                  <a:srgbClr val="63666A"/>
                </a:solidFill>
                <a:latin typeface="Helvetica"/>
              </a:defRPr>
            </a:lvl3pPr>
            <a:lvl4pPr marL="685800" indent="171450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90000"/>
              <a:buFont typeface="Lucida Grande"/>
              <a:buChar char="-"/>
              <a:defRPr sz="1200" b="0" i="0">
                <a:solidFill>
                  <a:srgbClr val="63666A"/>
                </a:solidFill>
                <a:latin typeface="Helvetica"/>
              </a:defRPr>
            </a:lvl4pPr>
            <a:lvl5pPr marL="857250" indent="144018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88000"/>
              <a:buFont typeface="Arial"/>
              <a:buChar char="•"/>
              <a:defRPr sz="105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4751455" y="928687"/>
            <a:ext cx="3998846" cy="2919413"/>
          </a:xfrm>
          <a:prstGeom prst="rect">
            <a:avLst/>
          </a:prstGeom>
        </p:spPr>
        <p:txBody>
          <a:bodyPr lIns="0" rIns="0"/>
          <a:lstStyle>
            <a:lvl1pPr marL="192024" indent="-19888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650" b="0" i="0">
                <a:solidFill>
                  <a:srgbClr val="63666A"/>
                </a:solidFill>
                <a:latin typeface="Helvetica"/>
              </a:defRPr>
            </a:lvl1pPr>
            <a:lvl2pPr marL="240030" indent="192024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90000"/>
              <a:buFont typeface="Lucida Grande"/>
              <a:buChar char="-"/>
              <a:defRPr sz="1500" b="0" i="0">
                <a:solidFill>
                  <a:srgbClr val="63666A"/>
                </a:solidFill>
                <a:latin typeface="Helvetica"/>
              </a:defRPr>
            </a:lvl2pPr>
            <a:lvl3pPr marL="480060" indent="171450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88000"/>
              <a:buFont typeface="Arial"/>
              <a:buChar char="•"/>
              <a:defRPr sz="1350" b="0" i="0">
                <a:solidFill>
                  <a:srgbClr val="63666A"/>
                </a:solidFill>
                <a:latin typeface="Helvetica"/>
              </a:defRPr>
            </a:lvl3pPr>
            <a:lvl4pPr marL="685800" indent="171450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90000"/>
              <a:buFont typeface="Lucida Grande"/>
              <a:buChar char="-"/>
              <a:defRPr sz="1200" b="0" i="0">
                <a:solidFill>
                  <a:srgbClr val="63666A"/>
                </a:solidFill>
                <a:latin typeface="Helvetica"/>
              </a:defRPr>
            </a:lvl4pPr>
            <a:lvl5pPr marL="857250" indent="144018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88000"/>
              <a:buFont typeface="Arial"/>
              <a:buChar char="•"/>
              <a:defRPr sz="105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8179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1" y="324459"/>
            <a:ext cx="8293100" cy="48521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65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1" y="928690"/>
            <a:ext cx="8293100" cy="363497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12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HD Tech Board- Photon Detector NP04 Performance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372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7438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12 2024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HD Tech Board- Photon Detector NP04 Performance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122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3881930"/>
            <a:ext cx="3017520" cy="68649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0" i="0" baseline="0">
                <a:solidFill>
                  <a:srgbClr val="00B5E2"/>
                </a:solidFill>
                <a:latin typeface="Helvetic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9" y="928688"/>
            <a:ext cx="5033962" cy="363974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9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June 12 2024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9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HD Tech Board- Photon Detector NP04 Performance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1823"/>
            <a:ext cx="8293100" cy="48532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65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457200" y="928688"/>
            <a:ext cx="3017524" cy="2792016"/>
          </a:xfrm>
          <a:prstGeom prst="rect">
            <a:avLst/>
          </a:prstGeom>
        </p:spPr>
        <p:txBody>
          <a:bodyPr lIns="0" rIns="0"/>
          <a:lstStyle>
            <a:lvl1pPr marL="192024" indent="-19888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650" b="0" i="0">
                <a:solidFill>
                  <a:srgbClr val="63666A"/>
                </a:solidFill>
                <a:latin typeface="Helvetica"/>
              </a:defRPr>
            </a:lvl1pPr>
            <a:lvl2pPr marL="240030" indent="192024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90000"/>
              <a:buFont typeface="Lucida Grande"/>
              <a:buChar char="-"/>
              <a:defRPr sz="1500" b="0" i="0">
                <a:solidFill>
                  <a:srgbClr val="63666A"/>
                </a:solidFill>
                <a:latin typeface="Helvetica"/>
              </a:defRPr>
            </a:lvl2pPr>
            <a:lvl3pPr marL="480060" indent="171450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88000"/>
              <a:buFont typeface="Arial"/>
              <a:buChar char="•"/>
              <a:defRPr sz="1350" b="0" i="0">
                <a:solidFill>
                  <a:srgbClr val="63666A"/>
                </a:solidFill>
                <a:latin typeface="Helvetica"/>
              </a:defRPr>
            </a:lvl3pPr>
            <a:lvl4pPr marL="685800" indent="171450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90000"/>
              <a:buFont typeface="Lucida Grande"/>
              <a:buChar char="-"/>
              <a:defRPr sz="1200" b="0" i="0">
                <a:solidFill>
                  <a:srgbClr val="63666A"/>
                </a:solidFill>
                <a:latin typeface="Helvetica"/>
              </a:defRPr>
            </a:lvl4pPr>
            <a:lvl5pPr marL="857250" indent="144018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88000"/>
              <a:buFont typeface="Arial"/>
              <a:buChar char="•"/>
              <a:defRPr sz="105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07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3B5A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 sz="1200" b="1" i="0" kern="1200" spc="-5">
                <a:solidFill>
                  <a:srgbClr val="BB5F2B"/>
                </a:solidFill>
                <a:latin typeface="Arial"/>
                <a:ea typeface="+mn-ea"/>
                <a:cs typeface="Arial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5"/>
          </p:nvPr>
        </p:nvSpPr>
        <p:spPr>
          <a:xfrm>
            <a:off x="866648" y="4903967"/>
            <a:ext cx="885953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/>
              <a:t>HD Tech Board- Photon Detector NP04 Performance</a:t>
            </a:r>
            <a:endParaRPr dirty="0"/>
          </a:p>
        </p:txBody>
      </p:sp>
      <p:sp>
        <p:nvSpPr>
          <p:cNvPr id="8" name="Holder 5"/>
          <p:cNvSpPr>
            <a:spLocks noGrp="1"/>
          </p:cNvSpPr>
          <p:nvPr>
            <p:ph type="dt" sz="half" idx="6"/>
          </p:nvPr>
        </p:nvSpPr>
        <p:spPr>
          <a:xfrm>
            <a:off x="1865502" y="4903967"/>
            <a:ext cx="194449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US"/>
              <a:t>June 12 2024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6" y="920355"/>
            <a:ext cx="8296275" cy="3181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63666A"/>
                </a:solidFill>
                <a:latin typeface="Helvetica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5" y="4264588"/>
            <a:ext cx="8293095" cy="32980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0" i="0" baseline="0">
                <a:solidFill>
                  <a:srgbClr val="00B5E2"/>
                </a:solidFill>
                <a:latin typeface="Helvetic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9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June 12 2024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9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HD Tech Board- Photon Detector NP04 Performance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9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319178"/>
            <a:ext cx="8293096" cy="45282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65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7880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12 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HD Tech Board- Photon Detector NP04 Performance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009C-6C5E-44F5-8A86-17792D67C9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862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4458"/>
            <a:ext cx="8293100" cy="426951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12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HD Tech Board- Photon Detector NP04 Performance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928687"/>
            <a:ext cx="8293100" cy="3634979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68077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324457"/>
            <a:ext cx="8293100" cy="41158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12 2024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HD Tech Board- Photon Detector NP04 Performance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57200" y="928687"/>
            <a:ext cx="3998846" cy="3634979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4751454" y="928687"/>
            <a:ext cx="3998846" cy="3634979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8887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5" y="4010527"/>
            <a:ext cx="4003605" cy="55313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6059" y="324458"/>
            <a:ext cx="8304267" cy="43463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4010527"/>
            <a:ext cx="4067130" cy="55313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12 2024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HD Tech Board- Photon Detector NP04 Performance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457200" y="928687"/>
            <a:ext cx="3998846" cy="2919413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4751454" y="928687"/>
            <a:ext cx="3998846" cy="2919413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0187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24457"/>
            <a:ext cx="8293100" cy="48521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928688"/>
            <a:ext cx="8293100" cy="363497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12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HD Tech Board- Photon Detector NP04 Performance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253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457438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12 2024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HD Tech Board- Photon Detector NP04 Performance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1256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3881930"/>
            <a:ext cx="3017520" cy="68649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928688"/>
            <a:ext cx="5033962" cy="363974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June 12 2024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HD Tech Board- Photon Detector NP04 Performance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1823"/>
            <a:ext cx="8293100" cy="48532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457200" y="928688"/>
            <a:ext cx="3017524" cy="2792016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6641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5" y="920353"/>
            <a:ext cx="8296275" cy="3181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4" y="4264588"/>
            <a:ext cx="8293095" cy="32980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June 12 2024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HD Tech Board- Photon Detector NP04 Performance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319177"/>
            <a:ext cx="8293096" cy="45282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3230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12 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HD Tech Board- Photon Detector NP04 Performance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009C-6C5E-44F5-8A86-17792D67C9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688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962" y="4769168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5908">
            <a:solidFill>
              <a:srgbClr val="BB5F2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8156447" y="4874895"/>
            <a:ext cx="541020" cy="1657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6851904" y="4860035"/>
            <a:ext cx="1185672" cy="1908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183005"/>
            <a:ext cx="397764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 sz="1200" b="1" i="0" kern="1200" spc="-5">
                <a:solidFill>
                  <a:srgbClr val="BB5F2B"/>
                </a:solidFill>
                <a:latin typeface="Arial"/>
                <a:ea typeface="+mn-ea"/>
                <a:cs typeface="Arial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Holder 4"/>
          <p:cNvSpPr>
            <a:spLocks noGrp="1"/>
          </p:cNvSpPr>
          <p:nvPr>
            <p:ph type="ftr" sz="quarter" idx="5"/>
          </p:nvPr>
        </p:nvSpPr>
        <p:spPr>
          <a:xfrm>
            <a:off x="866648" y="4903967"/>
            <a:ext cx="76326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/>
              <a:t>HD Tech Board- Photon Detector NP04 Performance</a:t>
            </a:r>
            <a:endParaRPr dirty="0"/>
          </a:p>
        </p:txBody>
      </p:sp>
      <p:sp>
        <p:nvSpPr>
          <p:cNvPr id="12" name="Holder 5"/>
          <p:cNvSpPr>
            <a:spLocks noGrp="1"/>
          </p:cNvSpPr>
          <p:nvPr>
            <p:ph type="dt" sz="half" idx="6"/>
          </p:nvPr>
        </p:nvSpPr>
        <p:spPr>
          <a:xfrm>
            <a:off x="1865502" y="4903967"/>
            <a:ext cx="194449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US"/>
              <a:t>June 12 2024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962" y="4769168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5908">
            <a:solidFill>
              <a:srgbClr val="BB5F2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8156447" y="4874895"/>
            <a:ext cx="541020" cy="1657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6851904" y="4860035"/>
            <a:ext cx="1185672" cy="1908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 sz="1200" b="1" i="0" kern="1200" spc="-5">
                <a:solidFill>
                  <a:srgbClr val="BB5F2B"/>
                </a:solidFill>
                <a:latin typeface="Arial"/>
                <a:ea typeface="+mn-ea"/>
                <a:cs typeface="Arial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Holder 4"/>
          <p:cNvSpPr>
            <a:spLocks noGrp="1"/>
          </p:cNvSpPr>
          <p:nvPr>
            <p:ph type="ftr" sz="quarter" idx="5"/>
          </p:nvPr>
        </p:nvSpPr>
        <p:spPr>
          <a:xfrm>
            <a:off x="866648" y="4903967"/>
            <a:ext cx="76326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/>
              <a:t>HD Tech Board- Photon Detector NP04 Performance</a:t>
            </a:r>
            <a:endParaRPr dirty="0"/>
          </a:p>
        </p:txBody>
      </p:sp>
      <p:sp>
        <p:nvSpPr>
          <p:cNvPr id="10" name="Holder 5"/>
          <p:cNvSpPr>
            <a:spLocks noGrp="1"/>
          </p:cNvSpPr>
          <p:nvPr>
            <p:ph type="dt" sz="half" idx="6"/>
          </p:nvPr>
        </p:nvSpPr>
        <p:spPr>
          <a:xfrm>
            <a:off x="1865502" y="4903967"/>
            <a:ext cx="194449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US"/>
              <a:t>June 12 2024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 sz="1200" b="1" i="0" kern="1200" spc="-5">
                <a:solidFill>
                  <a:srgbClr val="BB5F2B"/>
                </a:solidFill>
                <a:latin typeface="Arial"/>
                <a:ea typeface="+mn-ea"/>
                <a:cs typeface="Arial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Holder 4"/>
          <p:cNvSpPr>
            <a:spLocks noGrp="1"/>
          </p:cNvSpPr>
          <p:nvPr>
            <p:ph type="ftr" sz="quarter" idx="5"/>
          </p:nvPr>
        </p:nvSpPr>
        <p:spPr>
          <a:xfrm>
            <a:off x="866648" y="4903967"/>
            <a:ext cx="76326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/>
              <a:t>HD Tech Board- Photon Detector NP04 Performance</a:t>
            </a:r>
            <a:endParaRPr dirty="0"/>
          </a:p>
        </p:txBody>
      </p:sp>
      <p:sp>
        <p:nvSpPr>
          <p:cNvPr id="6" name="Holder 5"/>
          <p:cNvSpPr>
            <a:spLocks noGrp="1"/>
          </p:cNvSpPr>
          <p:nvPr>
            <p:ph type="dt" sz="half" idx="6"/>
          </p:nvPr>
        </p:nvSpPr>
        <p:spPr>
          <a:xfrm>
            <a:off x="1865502" y="4903967"/>
            <a:ext cx="194449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US"/>
              <a:t>June 12 2024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928688"/>
            <a:ext cx="8229600" cy="33855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346888"/>
            <a:ext cx="8229600" cy="67710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79220" y="4846518"/>
            <a:ext cx="998567" cy="184666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June 12 2024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6" y="4846518"/>
            <a:ext cx="4349311" cy="184666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HD Tech Board- Photon Detector NP04 Performance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4846518"/>
            <a:ext cx="425194" cy="184666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21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4026" y="346888"/>
            <a:ext cx="8229600" cy="48532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54030" y="905827"/>
            <a:ext cx="8232771" cy="3802727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20" y="4912161"/>
            <a:ext cx="998567" cy="119023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June 12 2024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6" y="4912161"/>
            <a:ext cx="4349311" cy="119023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HD Tech Board- Photon Detector NP04 Performance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4912161"/>
            <a:ext cx="425194" cy="119023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170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346888"/>
            <a:ext cx="8229600" cy="48532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20" y="4912161"/>
            <a:ext cx="998567" cy="119023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June 12 2024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6" y="4912161"/>
            <a:ext cx="4349311" cy="119023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HD Tech Board- Photon Detector NP04 Performance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4912161"/>
            <a:ext cx="425194" cy="119023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4026" y="905827"/>
            <a:ext cx="3990750" cy="3773720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696050" y="911791"/>
            <a:ext cx="3990750" cy="3773720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3844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5" y="4141112"/>
            <a:ext cx="4003605" cy="55313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6" y="4141112"/>
            <a:ext cx="4003605" cy="55313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346888"/>
            <a:ext cx="8229600" cy="48532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79220" y="4912161"/>
            <a:ext cx="998567" cy="119023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June 12 2024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6" y="4912161"/>
            <a:ext cx="4349311" cy="119023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HD Tech Board- Photon Detector NP04 Performance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4912161"/>
            <a:ext cx="425194" cy="119023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70059" y="905206"/>
            <a:ext cx="3990750" cy="3135087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96050" y="905206"/>
            <a:ext cx="3990750" cy="3135087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817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962" y="4769168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5908">
            <a:solidFill>
              <a:srgbClr val="BB5F2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8156447" y="4874895"/>
            <a:ext cx="541020" cy="1657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371432"/>
            <a:ext cx="825500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2904" y="987795"/>
            <a:ext cx="837819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B5A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66648" y="4903967"/>
            <a:ext cx="76326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/>
              <a:t>HD Tech Board- Photon Detector NP04 Performance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865502" y="4903967"/>
            <a:ext cx="194449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US"/>
              <a:t>June 12 2024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40160" y="4903967"/>
            <a:ext cx="33667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 b="1" i="0" kern="1200" spc="-5">
                <a:solidFill>
                  <a:srgbClr val="BB5F2B"/>
                </a:solidFill>
                <a:latin typeface="Arial"/>
                <a:ea typeface="+mn-ea"/>
                <a:cs typeface="Arial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220" y="4912161"/>
            <a:ext cx="998567" cy="119023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June 12 2024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4912161"/>
            <a:ext cx="4892514" cy="12804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HD Tech Board- Photon Detector NP04 Performance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4912161"/>
            <a:ext cx="425194" cy="119023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4768226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1175" y="4867140"/>
            <a:ext cx="561974" cy="17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6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 txBox="1">
            <a:spLocks/>
          </p:cNvSpPr>
          <p:nvPr/>
        </p:nvSpPr>
        <p:spPr>
          <a:xfrm>
            <a:off x="8337550" y="4862798"/>
            <a:ext cx="419100" cy="14401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900" dirty="0"/>
              <a:t>LBNF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1" y="4768454"/>
            <a:ext cx="8293100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9488" y="4866324"/>
            <a:ext cx="1136650" cy="140494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June 12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6140" y="4866324"/>
            <a:ext cx="5616575" cy="140494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HD Tech Board- Photon Detector NP04 Performance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7" y="4866324"/>
            <a:ext cx="525463" cy="140494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71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</p:sldLayoutIdLst>
  <p:hf hdr="0"/>
  <p:txStyles>
    <p:titleStyle>
      <a:lvl1pPr algn="ctr" defTabSz="342900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257175" indent="-257175" algn="l" defTabSz="3429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557213" indent="-214313" algn="l" defTabSz="342900" rtl="0" fontAlgn="base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857250" indent="-171450" algn="l" defTabSz="342900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200150" indent="-171450" algn="l" defTabSz="342900" rtl="0" fontAlgn="base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543050" indent="-171450" algn="l" defTabSz="342900" rtl="0" fontAlgn="base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 txBox="1">
            <a:spLocks/>
          </p:cNvSpPr>
          <p:nvPr/>
        </p:nvSpPr>
        <p:spPr>
          <a:xfrm>
            <a:off x="8337550" y="4862798"/>
            <a:ext cx="419100" cy="14401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200" dirty="0"/>
              <a:t>LBNF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" y="4768454"/>
            <a:ext cx="8293100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9488" y="4866323"/>
            <a:ext cx="1136650" cy="140494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June 12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6139" y="4866323"/>
            <a:ext cx="5616575" cy="140494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HD Tech Board- Photon Detector NP04 Performance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4866323"/>
            <a:ext cx="525463" cy="140494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8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am10.safelinks.protection.outlook.com/?url=https%3A%2F%2Fiopscience.iop.org%2Farticle%2F10.1088%2F1748-0221%2F19%2F06%2FC06007%2Fpdf&amp;data=05%7C02%7CDavid.Warner%40colostate.edu%7C725ab64ceb9f4ba4f2c708dc8a176aaa%7Cafb58802ff7a4bb1ab21367ff2ecfc8b%7C0%7C0%7C638537080386094480%7CUnknown%7CTWFpbGZsb3d8eyJWIjoiMC4wLjAwMDAiLCJQIjoiV2luMzIiLCJBTiI6Ik1haWwiLCJXVCI6Mn0%3D%7C0%7C%7C%7C&amp;sdata=UwDENPQ1CIX5MCdWo0x4JGjGL2jDXqgOWfF1ECvlS2o%3D&amp;reserved=0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meads@niu.edu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962" y="4321112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5908">
            <a:solidFill>
              <a:srgbClr val="BB5F2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57962" y="35490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5908">
            <a:solidFill>
              <a:srgbClr val="BB5F2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5135879" y="158878"/>
            <a:ext cx="3598164" cy="1611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7316723" y="4480560"/>
            <a:ext cx="1370076" cy="4183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57200" y="1143000"/>
            <a:ext cx="8089900" cy="4892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10"/>
              </a:lnSpc>
            </a:pPr>
            <a:r>
              <a:rPr lang="en-US" sz="3200" b="1" dirty="0">
                <a:solidFill>
                  <a:srgbClr val="BB5F2B"/>
                </a:solidFill>
                <a:latin typeface="Arial"/>
                <a:cs typeface="Arial"/>
              </a:rPr>
              <a:t>HD PDS Performance in NP04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7200" y="2343151"/>
            <a:ext cx="8245348" cy="1413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200" spc="-10" dirty="0">
                <a:solidFill>
                  <a:srgbClr val="BB5F2B"/>
                </a:solidFill>
                <a:latin typeface="Arial"/>
                <a:cs typeface="Arial"/>
              </a:rPr>
              <a:t>David Warner for the PDS Consortium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2200" spc="-20" dirty="0">
                <a:solidFill>
                  <a:srgbClr val="BB5F2B"/>
                </a:solidFill>
                <a:latin typeface="Arial"/>
                <a:cs typeface="Arial"/>
              </a:rPr>
              <a:t>HD Technical Board Meeting</a:t>
            </a:r>
          </a:p>
          <a:p>
            <a:pPr marL="12700">
              <a:lnSpc>
                <a:spcPct val="100000"/>
              </a:lnSpc>
            </a:pPr>
            <a:r>
              <a:rPr lang="en-US" sz="2200" spc="-20" dirty="0">
                <a:solidFill>
                  <a:srgbClr val="BB5F2B"/>
                </a:solidFill>
                <a:latin typeface="Arial"/>
                <a:cs typeface="Arial"/>
              </a:rPr>
              <a:t>June 12, 2024</a:t>
            </a:r>
            <a:endParaRPr lang="en-US" sz="2200" spc="-10" dirty="0">
              <a:solidFill>
                <a:srgbClr val="BB5F2B"/>
              </a:solidFill>
              <a:latin typeface="Arial"/>
              <a:cs typeface="Arial"/>
            </a:endParaRPr>
          </a:p>
          <a:p>
            <a:pPr marL="12700">
              <a:lnSpc>
                <a:spcPts val="2615"/>
              </a:lnSpc>
              <a:spcBef>
                <a:spcPts val="530"/>
              </a:spcBef>
            </a:pPr>
            <a:endParaRPr lang="en-US" sz="2200" spc="-10" dirty="0">
              <a:solidFill>
                <a:srgbClr val="BB5F2B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D525BE-A30B-C2FC-BD11-141227D465B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June 12 2024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E4FC60-87DB-AF1F-1C69-8C57980168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HD Tech Board- Photon Detector NP04 Performance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21BC37-0AF0-EA69-ADCD-0419C261C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30F0C31-1461-A2A7-F50A-3492069FF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90" y="112316"/>
            <a:ext cx="8229600" cy="485327"/>
          </a:xfrm>
        </p:spPr>
        <p:txBody>
          <a:bodyPr>
            <a:normAutofit/>
          </a:bodyPr>
          <a:lstStyle/>
          <a:p>
            <a:r>
              <a:rPr lang="en-US" sz="2800" dirty="0"/>
              <a:t>Status summary: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294B6653-E3A5-DFCF-7EAC-1DCDA19D07B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9019" y="670386"/>
            <a:ext cx="8232771" cy="3958764"/>
          </a:xfrm>
        </p:spPr>
        <p:txBody>
          <a:bodyPr/>
          <a:lstStyle/>
          <a:p>
            <a:r>
              <a:rPr lang="en-US" dirty="0"/>
              <a:t>We are able to operate the PDS in all APAs, with proper bias for all modules.</a:t>
            </a:r>
          </a:p>
          <a:p>
            <a:pPr lvl="1"/>
            <a:r>
              <a:rPr lang="en-US" dirty="0"/>
              <a:t>6 (out of 160) channels disconnected prior to filling .</a:t>
            </a:r>
          </a:p>
          <a:p>
            <a:pPr lvl="1"/>
            <a:r>
              <a:rPr lang="en-US" dirty="0"/>
              <a:t>All other channels operational (some still being tuned).</a:t>
            </a:r>
          </a:p>
          <a:p>
            <a:r>
              <a:rPr lang="en-US" dirty="0"/>
              <a:t>We have tools for quickly </a:t>
            </a:r>
            <a:r>
              <a:rPr lang="en-US" dirty="0" err="1"/>
              <a:t>analysing</a:t>
            </a:r>
            <a:r>
              <a:rPr lang="en-US" dirty="0"/>
              <a:t> the data, resolve bugs and </a:t>
            </a:r>
            <a:r>
              <a:rPr lang="en-US" dirty="0" err="1"/>
              <a:t>optimise</a:t>
            </a:r>
            <a:r>
              <a:rPr lang="en-US" dirty="0"/>
              <a:t> DAPHNE parameters. </a:t>
            </a:r>
          </a:p>
          <a:p>
            <a:r>
              <a:rPr lang="en-US" dirty="0"/>
              <a:t>PDS configuration and operation is fully integrated within the DAQ.</a:t>
            </a:r>
          </a:p>
          <a:p>
            <a:r>
              <a:rPr lang="en-US" dirty="0"/>
              <a:t>LED calibration system has been commissioned.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435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0A87DB-B202-59D3-6582-BD1B646DDE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June 12 2024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BF10C5-A329-D814-32B5-7F299FFE36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HD Tech Board- Photon Detector NP04 Performance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02308-20B1-29D9-AEF0-4B5A9BA494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C89702-EE53-848C-C1AA-4613FD083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7150"/>
            <a:ext cx="8839200" cy="468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45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E0F72-DAE5-63E1-4EAA-C39A253A859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June 12 2024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2BBCBB-E9D0-636F-AC4E-6A0BE1BC00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HD Tech Board- Photon Detector NP04 Performance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37A72A-B7A2-37CF-1A8A-2E6D2B57A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8DED91-EE58-B622-B1F5-392084CE7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9550"/>
            <a:ext cx="8077200" cy="438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93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06B624-11F0-C094-21E4-5CF5A4809C3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June 12 2024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39FB01-7EA2-C596-3799-AE8C30FF5F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HD Tech Board- Photon Detector NP04 Performance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D1932F-750B-27B6-9B76-2907717CD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2F037E-15B2-1B4E-29BC-4E6B96295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35" y="80128"/>
            <a:ext cx="8361529" cy="463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42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677B8-727B-304F-5D47-E8D669C3D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2812"/>
            <a:ext cx="8229600" cy="485327"/>
          </a:xfrm>
        </p:spPr>
        <p:txBody>
          <a:bodyPr/>
          <a:lstStyle/>
          <a:p>
            <a:r>
              <a:rPr lang="en-US" sz="3200" dirty="0"/>
              <a:t>NP-04/Module 0 Lessons Learned - i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A4CF7B-60D7-0B3D-95B5-88FE20E0F7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June 12 2024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7B00F4-87BB-3D72-BFF7-15338192B1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HD Tech Board- Photon Detector NP04 Performance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84B108-77F8-C83F-3156-E99EA44480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CB84CE-6971-7121-4E3F-18BBA5DA4E48}"/>
              </a:ext>
            </a:extLst>
          </p:cNvPr>
          <p:cNvSpPr txBox="1"/>
          <p:nvPr/>
        </p:nvSpPr>
        <p:spPr>
          <a:xfrm>
            <a:off x="1459609" y="4254895"/>
            <a:ext cx="7237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Resulted to short to ground requiring disconnecting readout channels.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2DE83F-F2DB-782C-8351-5CC16A7EB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83032"/>
            <a:ext cx="6590020" cy="377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30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677B8-727B-304F-5D47-E8D669C3D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2812"/>
            <a:ext cx="8229600" cy="485327"/>
          </a:xfrm>
        </p:spPr>
        <p:txBody>
          <a:bodyPr/>
          <a:lstStyle/>
          <a:p>
            <a:r>
              <a:rPr lang="en-US" sz="3200" dirty="0"/>
              <a:t>NP-04/Module 0 Lessons Learned - ii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A4CF7B-60D7-0B3D-95B5-88FE20E0F7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June 12 2024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7B00F4-87BB-3D72-BFF7-15338192B1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HD Tech Board- Photon Detector NP04 Performance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84B108-77F8-C83F-3156-E99EA44480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CB84CE-6971-7121-4E3F-18BBA5DA4E48}"/>
              </a:ext>
            </a:extLst>
          </p:cNvPr>
          <p:cNvSpPr txBox="1"/>
          <p:nvPr/>
        </p:nvSpPr>
        <p:spPr>
          <a:xfrm>
            <a:off x="152400" y="4344495"/>
            <a:ext cx="7096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Modified cable connection structure approved in PRR October 2022.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D8FABE-A562-7292-B4D5-9DE5CC7CC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353" y="2724150"/>
            <a:ext cx="3796348" cy="16730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C8959F-4BB0-913B-AD39-E64B2F6B9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61403"/>
            <a:ext cx="3117527" cy="21702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0C1459-5EAC-8955-DED6-0BA335209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597" y="462231"/>
            <a:ext cx="2950581" cy="216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16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677B8-727B-304F-5D47-E8D669C3D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26016"/>
            <a:ext cx="8229600" cy="485327"/>
          </a:xfrm>
        </p:spPr>
        <p:txBody>
          <a:bodyPr/>
          <a:lstStyle/>
          <a:p>
            <a:r>
              <a:rPr lang="en-US" sz="3200" dirty="0"/>
              <a:t>Other PDS Lessons Learned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A4CF7B-60D7-0B3D-95B5-88FE20E0F7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June 12 2024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7B00F4-87BB-3D72-BFF7-15338192B1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HD Tech Board- Photon Detector NP04 Performance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84B108-77F8-C83F-3156-E99EA44480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B6F88F-52E3-BF3C-0575-F135950BD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819150"/>
            <a:ext cx="6191837" cy="364225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7027FCD-2A3E-B4A9-7DF3-78834A54D506}"/>
              </a:ext>
            </a:extLst>
          </p:cNvPr>
          <p:cNvCxnSpPr/>
          <p:nvPr/>
        </p:nvCxnSpPr>
        <p:spPr>
          <a:xfrm>
            <a:off x="4953000" y="2266950"/>
            <a:ext cx="2286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A1160B6-B97A-AAD9-0AA3-F4A648301559}"/>
              </a:ext>
            </a:extLst>
          </p:cNvPr>
          <p:cNvCxnSpPr/>
          <p:nvPr/>
        </p:nvCxnSpPr>
        <p:spPr>
          <a:xfrm flipH="1">
            <a:off x="8458200" y="1428750"/>
            <a:ext cx="381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A4D170B3-382E-F9A3-6AF4-6B94945B152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6562" y="396378"/>
            <a:ext cx="2590801" cy="403108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Module testing at MiB developed simple mechanical enhancements improving detection efficiency.</a:t>
            </a:r>
          </a:p>
          <a:p>
            <a:pPr lvl="1"/>
            <a:r>
              <a:rPr lang="en-US" dirty="0"/>
              <a:t>Diagonal slice across WLS plate re-directs photons to SiPMs along module side.</a:t>
            </a:r>
          </a:p>
          <a:p>
            <a:pPr lvl="1"/>
            <a:r>
              <a:rPr lang="en-US" dirty="0"/>
              <a:t>Raised reflective surfaces between SiPMs avoid losses at edges of module.</a:t>
            </a:r>
          </a:p>
          <a:p>
            <a:r>
              <a:rPr lang="en-US" dirty="0"/>
              <a:t>Nearly doubles photon collection efficiency to ~5% in testing.</a:t>
            </a:r>
          </a:p>
          <a:p>
            <a:r>
              <a:rPr lang="en-US" dirty="0"/>
              <a:t>Testing will be duplicated and confirmed at CIEMAT in summer 2024.</a:t>
            </a:r>
          </a:p>
          <a:p>
            <a:r>
              <a:rPr lang="en-US" dirty="0"/>
              <a:t>Full-scale prototype will be tested in CERN cold box in fall 2024.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F0CB54-ED7A-9E5A-841C-353DCBC76B84}"/>
              </a:ext>
            </a:extLst>
          </p:cNvPr>
          <p:cNvSpPr txBox="1"/>
          <p:nvPr/>
        </p:nvSpPr>
        <p:spPr>
          <a:xfrm>
            <a:off x="2647364" y="4452296"/>
            <a:ext cx="5718313" cy="283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https://iopscience.iop.org/article/10.1088/1748-0221/19/06/C06007/pdf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529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D7C1F-50B0-6294-E130-AEAA98BF8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734"/>
            <a:ext cx="8229600" cy="485327"/>
          </a:xfrm>
        </p:spPr>
        <p:txBody>
          <a:bodyPr/>
          <a:lstStyle/>
          <a:p>
            <a:r>
              <a:rPr lang="en-US" sz="3200" dirty="0"/>
              <a:t>HD PDS HWDB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31022C-1366-4D01-0D5F-06BAF997579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June 12 2024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E22EED-4BA1-FFAA-626F-FFD972DD75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HD Tech Board- Photon Detector NP04 Performance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08862C-14BE-57C9-F461-00E7D612A7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C1B1E8-44A3-FDFB-5AF2-EB640E1ECF9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4026" y="905827"/>
            <a:ext cx="4270374" cy="372332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primary point of contact for the HD PDS HWDB interface is Gustavo Valdiviesso </a:t>
            </a:r>
            <a:r>
              <a:rPr lang="en-US" sz="1600" dirty="0"/>
              <a:t>(</a:t>
            </a:r>
            <a:r>
              <a:rPr lang="pt-BR" sz="1600" dirty="0">
                <a:hlinkClick r:id="rId2"/>
              </a:rPr>
              <a:t>gustavo.valdiviesso@unifal-mg.edu.br </a:t>
            </a:r>
            <a:r>
              <a:rPr lang="pt-BR" sz="1600" dirty="0"/>
              <a:t>)</a:t>
            </a:r>
            <a:endParaRPr lang="en-US" sz="1600" dirty="0"/>
          </a:p>
          <a:p>
            <a:r>
              <a:rPr lang="pt-BR" dirty="0"/>
              <a:t>A secondary point of contact is Mike Eads </a:t>
            </a:r>
            <a:r>
              <a:rPr lang="pt-BR" sz="1600" dirty="0"/>
              <a:t>(</a:t>
            </a:r>
            <a:r>
              <a:rPr lang="en-US" sz="1600" dirty="0">
                <a:hlinkClick r:id="rId2"/>
              </a:rPr>
              <a:t>meads@niu.edu</a:t>
            </a:r>
            <a:r>
              <a:rPr lang="en-US" sz="1600" dirty="0"/>
              <a:t>)</a:t>
            </a:r>
          </a:p>
          <a:p>
            <a:r>
              <a:rPr lang="en-US" dirty="0"/>
              <a:t>We have been beginning to incorporate our extensive database of SiPM data into the HWDB. We have encountered issues, but are working with the HWDB team to resolve them.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D7C7CD-025F-FF18-04B7-C93405DCE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50108"/>
            <a:ext cx="3303736" cy="20767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C526B0-58FE-59A1-A7ED-747B34557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2262164"/>
            <a:ext cx="3227536" cy="240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5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80182</TotalTime>
  <Words>388</Words>
  <Application>Microsoft Office PowerPoint</Application>
  <PresentationFormat>On-screen Show (16:9)</PresentationFormat>
  <Paragraphs>51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Helvetica</vt:lpstr>
      <vt:lpstr>Lucida Grande</vt:lpstr>
      <vt:lpstr>Office Theme</vt:lpstr>
      <vt:lpstr>LBNF Content-Footer Theme</vt:lpstr>
      <vt:lpstr>1_LBNF Content-Footer Theme</vt:lpstr>
      <vt:lpstr>2_LBNF Content-Footer Theme</vt:lpstr>
      <vt:lpstr>PowerPoint Presentation</vt:lpstr>
      <vt:lpstr>Status summary:</vt:lpstr>
      <vt:lpstr>PowerPoint Presentation</vt:lpstr>
      <vt:lpstr>PowerPoint Presentation</vt:lpstr>
      <vt:lpstr>PowerPoint Presentation</vt:lpstr>
      <vt:lpstr>NP-04/Module 0 Lessons Learned - i</vt:lpstr>
      <vt:lpstr>NP-04/Module 0 Lessons Learned - ii</vt:lpstr>
      <vt:lpstr>Other PDS Lessons Learned</vt:lpstr>
      <vt:lpstr>HD PDS HWDB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Warner,David</cp:lastModifiedBy>
  <cp:revision>625</cp:revision>
  <cp:lastPrinted>2017-02-24T18:10:33Z</cp:lastPrinted>
  <dcterms:created xsi:type="dcterms:W3CDTF">2016-07-13T11:29:54Z</dcterms:created>
  <dcterms:modified xsi:type="dcterms:W3CDTF">2024-06-12T13:18:50Z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2016-06-23T00:00:00Z</vt:filetime>
  </property>
  <property fmtid="{D5CDD505-2E9C-101B-9397-08002B2CF9AE}" pid="3" name="LastSaved">
    <vt:filetime>2016-07-13T00:00:00Z</vt:filetime>
  </property>
</Properties>
</file>