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65" r:id="rId3"/>
    <p:sldId id="387" r:id="rId4"/>
    <p:sldId id="388" r:id="rId5"/>
    <p:sldId id="389" r:id="rId6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404040"/>
    <a:srgbClr val="003087"/>
    <a:srgbClr val="004C97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6/3/2024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6/3/2024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6429BD4D-05BC-4752-B3AD-680BB3EDF261}" type="datetime1">
              <a:rPr lang="en-US" altLang="en-US" smtClean="0"/>
              <a:t>6/3/2024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43D26C5D-6EDE-40D6-B86E-90951943C2BB}" type="datetime1">
              <a:rPr lang="en-US" altLang="en-US" smtClean="0"/>
              <a:t>6/3/2024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32747124-BAC8-46E3-8B42-3EB1EC9246AF}" type="datetime1">
              <a:rPr lang="en-US" altLang="en-US" smtClean="0"/>
              <a:t>6/3/2024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CC40B56-B7D1-439D-9278-A4AC01AC287E}" type="datetime1">
              <a:rPr lang="en-US" altLang="en-US" smtClean="0"/>
              <a:t>6/3/2024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9B5B03B-E2D0-42AE-87D8-9672A03833E7}" type="datetime1">
              <a:rPr lang="en-US" altLang="en-US" smtClean="0"/>
              <a:t>6/3/2024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338D8121-D180-43C6-8326-7AF8E03A9351}" type="datetime1">
              <a:rPr lang="en-US" altLang="en-US" smtClean="0"/>
              <a:t>6/3/2024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F25A732-DC67-491A-AC6D-C0B3443C75ED}" type="datetime1">
              <a:rPr lang="en-US" altLang="en-US" smtClean="0"/>
              <a:t>6/3/2024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CE0E54E-4338-4E75-B684-36C95A2C586B}" type="datetime1">
              <a:rPr lang="en-US" altLang="en-US" smtClean="0"/>
              <a:t>6/3/2024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9E5E625-B8FC-4314-81A9-60B240090B1E}" type="datetime1">
              <a:rPr lang="en-US" altLang="en-US" smtClean="0"/>
              <a:t>6/3/2024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E01CC3CB-5062-4B37-83B8-26AC90DBE4E4}" type="datetime1">
              <a:rPr lang="en-US" altLang="en-US" smtClean="0"/>
              <a:t>6/3/2024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Vacuum Equipment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R. Rabehl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June 3, 2024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Leak detectors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June 3,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1" y="871880"/>
            <a:ext cx="8940119" cy="2213470"/>
          </a:xfrm>
        </p:spPr>
        <p:txBody>
          <a:bodyPr/>
          <a:lstStyle/>
          <a:p>
            <a:r>
              <a:rPr lang="en-US" sz="1600" dirty="0">
                <a:solidFill>
                  <a:srgbClr val="505050"/>
                </a:solidFill>
              </a:rPr>
              <a:t>Submitted a purchase req. for a new unit (Req. 354301, $50k, 14 weeks ARO) – P.O. 711412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New leak detector unpacked and powered up.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Chart recorder software downloaded to my laptop with Bluetooth connectivity to the leak detector.</a:t>
            </a:r>
          </a:p>
          <a:p>
            <a:r>
              <a:rPr lang="en-US" sz="1600" dirty="0">
                <a:solidFill>
                  <a:srgbClr val="505050"/>
                </a:solidFill>
              </a:rPr>
              <a:t>Received a quote for evaluation of the ICBA unit ($1.6k for evaluation, up to $10k for refurbishment – Req. 354494/P.O. 710456).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Requesting Friday, May 17 crating by Basic Crating did not happen. Going through the procurement process.</a:t>
            </a:r>
            <a:endParaRPr lang="en-US" sz="1600" dirty="0">
              <a:solidFill>
                <a:srgbClr val="505050"/>
              </a:solidFill>
            </a:endParaRPr>
          </a:p>
          <a:p>
            <a:endParaRPr lang="en-US" sz="1600" dirty="0">
              <a:solidFill>
                <a:srgbClr val="505050"/>
              </a:solidFill>
            </a:endParaRPr>
          </a:p>
          <a:p>
            <a:pPr lvl="2"/>
            <a:endParaRPr lang="en-US" sz="1200" dirty="0">
              <a:solidFill>
                <a:srgbClr val="505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C9D5D6-F192-34F8-85EC-21800672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36" y="3543011"/>
            <a:ext cx="4944528" cy="22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2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Combination pressure/leak test equipment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June 3,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625792"/>
            <a:ext cx="5728704" cy="3675620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50505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Turbo cart assembly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IB4 personnel (Elpidio, Oscar) located a more suitable cart at Site 38.</a:t>
            </a:r>
          </a:p>
          <a:p>
            <a:pPr lvl="1"/>
            <a:r>
              <a:rPr lang="en-US" sz="1400" dirty="0" err="1">
                <a:solidFill>
                  <a:srgbClr val="505050"/>
                </a:solidFill>
              </a:rPr>
              <a:t>Procard</a:t>
            </a:r>
            <a:r>
              <a:rPr lang="en-US" sz="1400" dirty="0">
                <a:solidFill>
                  <a:srgbClr val="505050"/>
                </a:solidFill>
              </a:rPr>
              <a:t> orders for casters and other components (i.e., fittings, seals, clamps) have been placed.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All other equipment (i.e., pumps, controllers, instrumentation, readouts) is in the hands of IB4 personnel.</a:t>
            </a:r>
          </a:p>
          <a:p>
            <a:endParaRPr lang="en-US" sz="1600" dirty="0">
              <a:solidFill>
                <a:srgbClr val="50505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In the meantime, IB1 turbo/blower cart will be used.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Turbo used for the first two pressurized leak checks: Cold Mass to HX, Cold Mass to Beam Pipe.</a:t>
            </a:r>
          </a:p>
          <a:p>
            <a:pPr lvl="2"/>
            <a:r>
              <a:rPr lang="en-US" sz="1200" dirty="0">
                <a:solidFill>
                  <a:srgbClr val="505050"/>
                </a:solidFill>
              </a:rPr>
              <a:t>Cart includes provision for connecting the leak detector at the turbo outlet.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Blower needed for the rough pump out of the insulating vacuum for the third leak check: Cold Mass to insulating vacuum.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Cart was found to introduce a high helium background into the system, so it needs to be isolated before any leak checking is performed.</a:t>
            </a:r>
          </a:p>
        </p:txBody>
      </p:sp>
      <p:pic>
        <p:nvPicPr>
          <p:cNvPr id="3" name="Picture 2" descr="A picture containing person, floor, indoor, tool&#10;&#10;Description automatically generated">
            <a:extLst>
              <a:ext uri="{FF2B5EF4-FFF2-40B4-BE49-F238E27FC236}">
                <a16:creationId xmlns:a16="http://schemas.microsoft.com/office/drawing/2014/main" id="{5DA6137F-560B-D43E-36C0-4517B4033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678" y="923729"/>
            <a:ext cx="2611015" cy="1958261"/>
          </a:xfrm>
          <a:prstGeom prst="rect">
            <a:avLst/>
          </a:prstGeom>
        </p:spPr>
      </p:pic>
      <p:pic>
        <p:nvPicPr>
          <p:cNvPr id="6" name="Picture 5" descr="A picture containing engine, miller&#10;&#10;Description automatically generated">
            <a:extLst>
              <a:ext uri="{FF2B5EF4-FFF2-40B4-BE49-F238E27FC236}">
                <a16:creationId xmlns:a16="http://schemas.microsoft.com/office/drawing/2014/main" id="{F2895339-1FA8-06D3-61AE-D5A1FF37F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" r="19592"/>
          <a:stretch/>
        </p:blipFill>
        <p:spPr>
          <a:xfrm rot="5400000">
            <a:off x="6074001" y="3364399"/>
            <a:ext cx="3556009" cy="20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2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Combination pressure/leak test equipment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June 3,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25792"/>
            <a:ext cx="4944933" cy="3675620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lvl="2"/>
            <a:endParaRPr lang="en-US" sz="12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Remaining equipment (P.O. 700401)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Second vacuum gauge controller expected to ship in late June.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Two blower skids expected to ship in early July.</a:t>
            </a:r>
          </a:p>
          <a:p>
            <a:pPr lvl="1"/>
            <a:endParaRPr lang="en-US" sz="1400" dirty="0">
              <a:solidFill>
                <a:srgbClr val="50505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Vacuum equipment installed at cryostat vacuum relief port, successfully operated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36137-6A71-8E2F-8E31-912574F9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18" y="3619318"/>
            <a:ext cx="4450702" cy="2002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3A922D-ADA6-641B-D1EF-BCCE7582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53367" y="2394077"/>
            <a:ext cx="4934848" cy="2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2327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30260</TotalTime>
  <Words>359</Words>
  <Application>Microsoft Office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FNAL_TemplateMac_060514</vt:lpstr>
      <vt:lpstr>Fermilab: Footer Only</vt:lpstr>
      <vt:lpstr>Vacuum Equipment Update</vt:lpstr>
      <vt:lpstr>Cryostat – Leak detectors</vt:lpstr>
      <vt:lpstr>Cryostat – Combination pressure/leak test equipment</vt:lpstr>
      <vt:lpstr>Cryostat – Combination pressure/leak test equipment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and Cryo Meeting</dc:title>
  <dc:creator>Sandor Feher x2240 11297N</dc:creator>
  <cp:lastModifiedBy>Roger J Rabehl</cp:lastModifiedBy>
  <cp:revision>844</cp:revision>
  <cp:lastPrinted>2023-02-17T14:39:17Z</cp:lastPrinted>
  <dcterms:created xsi:type="dcterms:W3CDTF">2017-09-11T13:28:24Z</dcterms:created>
  <dcterms:modified xsi:type="dcterms:W3CDTF">2024-06-03T14:27:14Z</dcterms:modified>
</cp:coreProperties>
</file>