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63" r:id="rId5"/>
    <p:sldId id="536" r:id="rId6"/>
    <p:sldId id="544" r:id="rId7"/>
    <p:sldId id="545" r:id="rId8"/>
    <p:sldId id="546" r:id="rId9"/>
  </p:sldIdLst>
  <p:sldSz cx="9144000" cy="6858000" type="screen4x3"/>
  <p:notesSz cx="6985000" cy="92837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54D81"/>
    <a:srgbClr val="FFE699"/>
    <a:srgbClr val="FFCC00"/>
    <a:srgbClr val="0099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689" autoAdjust="0"/>
    <p:restoredTop sz="96407" autoAdjust="0"/>
  </p:normalViewPr>
  <p:slideViewPr>
    <p:cSldViewPr snapToObjects="1" showGuides="1">
      <p:cViewPr varScale="1">
        <p:scale>
          <a:sx n="94" d="100"/>
          <a:sy n="94" d="100"/>
        </p:scale>
        <p:origin x="1386" y="84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2957" tIns="46478" rIns="92957" bIns="4647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7" tIns="46478" rIns="92957" bIns="46478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03/06/2024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17904"/>
            <a:ext cx="3026833" cy="464185"/>
          </a:xfrm>
          <a:prstGeom prst="rect">
            <a:avLst/>
          </a:prstGeom>
        </p:spPr>
        <p:txBody>
          <a:bodyPr vert="horz" lIns="92957" tIns="46478" rIns="92957" bIns="4647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7" tIns="46478" rIns="92957" bIns="46478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2957" tIns="46478" rIns="92957" bIns="4647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7" tIns="46478" rIns="92957" bIns="46478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03/06/2024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6913"/>
            <a:ext cx="4638675" cy="3479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7" tIns="46478" rIns="92957" bIns="4647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7" tIns="46478" rIns="92957" bIns="46478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17904"/>
            <a:ext cx="3026833" cy="464185"/>
          </a:xfrm>
          <a:prstGeom prst="rect">
            <a:avLst/>
          </a:prstGeom>
        </p:spPr>
        <p:txBody>
          <a:bodyPr vert="horz" lIns="92957" tIns="46478" rIns="92957" bIns="4647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7" tIns="46478" rIns="92957" bIns="46478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Director’s Review – June 2017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B10549-985F-4707-9EA3-23C0B43085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7664" y="6316165"/>
            <a:ext cx="1872208" cy="400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Director’s Review – June 2017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Director’s Review – June 2017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Director’s Review – June 2017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Director’s Review – June 2017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Director’s Review – June 2017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Director’s Review – June 2017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B10549-985F-4707-9EA3-23C0B430853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547664" y="6316165"/>
            <a:ext cx="1872208" cy="4001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ermicloud.sharepoint.com/:x:/r/sites/APSTD/CS/projects/_layouts/15/Doc.aspx?sourcedoc=%7B2DD12113-07CA-4B4A-8B5C-3E82DF4BF11F%7D&amp;file=TS4%20action%20item%20list%20-%2011_30_2023.xlsx&amp;wdLOR=c9B02BFB5-9ABC-4DE2-A68E-BF810B1A35EF&amp;action=default&amp;mobileredirect=tru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8914" y="2758707"/>
            <a:ext cx="7405533" cy="1534388"/>
          </a:xfrm>
        </p:spPr>
        <p:txBody>
          <a:bodyPr/>
          <a:lstStyle/>
          <a:p>
            <a:r>
              <a:rPr lang="en-GB" dirty="0"/>
              <a:t>302.4.04 – Cryo-assemblies Horizontal Test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Weekly status report</a:t>
            </a: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Guram Chlachidze</a:t>
            </a:r>
          </a:p>
          <a:p>
            <a:r>
              <a:rPr lang="en-GB" dirty="0"/>
              <a:t>Jun 3</a:t>
            </a:r>
            <a:r>
              <a:rPr lang="en-GB" baseline="30000" dirty="0"/>
              <a:t>rd</a:t>
            </a:r>
            <a:r>
              <a:rPr lang="en-GB" dirty="0"/>
              <a:t>, 2024</a:t>
            </a:r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DC79-3D29-8173-17C8-5D9BCA224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CA02 test preparations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2F9B8-4255-DF79-5689-A6E380337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80728"/>
            <a:ext cx="7920000" cy="5319872"/>
          </a:xfrm>
        </p:spPr>
        <p:txBody>
          <a:bodyPr>
            <a:normAutofit/>
          </a:bodyPr>
          <a:lstStyle/>
          <a:p>
            <a:r>
              <a:rPr lang="en-US" sz="2000" dirty="0"/>
              <a:t>Cryo-improvements at TS4 in progress, check work status here: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TS4 action item list - 11_30_2023.xlsx (sharepoint.com)</a:t>
            </a:r>
            <a:endParaRPr lang="en-US" sz="1800" dirty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Stand 4 ORC/Operation status</a:t>
            </a:r>
          </a:p>
          <a:p>
            <a:pPr lvl="1"/>
            <a:r>
              <a:rPr lang="en-US" sz="1800" dirty="0"/>
              <a:t>New DSO was informed about expected CA-02 transportation early June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Stand 4 cryogenic ORC renewal</a:t>
            </a:r>
          </a:p>
          <a:p>
            <a:pPr lvl="2"/>
            <a:r>
              <a:rPr lang="en-US" sz="1600" dirty="0">
                <a:solidFill>
                  <a:srgbClr val="0000FF"/>
                </a:solidFill>
              </a:rPr>
              <a:t>Cooldown approval received from Jacob Kintner </a:t>
            </a:r>
          </a:p>
          <a:p>
            <a:pPr lvl="2"/>
            <a:r>
              <a:rPr lang="en-US" sz="1600" dirty="0">
                <a:solidFill>
                  <a:srgbClr val="0000FF"/>
                </a:solidFill>
              </a:rPr>
              <a:t>Need approval from the ALD (Sam Posen)</a:t>
            </a:r>
          </a:p>
          <a:p>
            <a:pPr lvl="1"/>
            <a:r>
              <a:rPr lang="en-US" sz="1800" dirty="0"/>
              <a:t>Addendum to the electrical ORC has been initiated for the helium line heater operation</a:t>
            </a:r>
          </a:p>
          <a:p>
            <a:pPr marL="457200" lvl="1" indent="0">
              <a:buNone/>
            </a:pPr>
            <a:endParaRPr lang="en-US" sz="1800" dirty="0">
              <a:solidFill>
                <a:srgbClr val="0000FF"/>
              </a:solidFill>
            </a:endParaRPr>
          </a:p>
          <a:p>
            <a:r>
              <a:rPr lang="en-US" sz="2000" dirty="0"/>
              <a:t>Stand 4 documentation 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LQXFA/B-02 horizontal test traveler (464759) has been released 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Test plan will be updated this week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066AE-0E66-7B34-3583-411FCE52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827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DC79-3D29-8173-17C8-5D9BCA224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CA02 test preparations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2F9B8-4255-DF79-5689-A6E380337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052736"/>
            <a:ext cx="7920000" cy="5391880"/>
          </a:xfrm>
        </p:spPr>
        <p:txBody>
          <a:bodyPr>
            <a:normAutofit/>
          </a:bodyPr>
          <a:lstStyle/>
          <a:p>
            <a:r>
              <a:rPr lang="en-US" sz="2000" dirty="0"/>
              <a:t>Helium line heater installation</a:t>
            </a:r>
          </a:p>
          <a:p>
            <a:pPr lvl="1"/>
            <a:r>
              <a:rPr lang="en-US" sz="1800" dirty="0"/>
              <a:t>All 10 heaters are installed (both on the supply and return lines)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All shelves installed, AC power cables routed and ready to plug in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Shelves will be grounded today, final checkout by Wed. Jun. 5</a:t>
            </a:r>
          </a:p>
          <a:p>
            <a:pPr lvl="1"/>
            <a:r>
              <a:rPr lang="en-US" sz="1800" dirty="0"/>
              <a:t>Operating procedure has been developed</a:t>
            </a:r>
          </a:p>
          <a:p>
            <a:pPr lvl="1"/>
            <a:r>
              <a:rPr lang="en-US" sz="1800" dirty="0"/>
              <a:t>Addendum to the electrical ORC has been initiated </a:t>
            </a:r>
          </a:p>
          <a:p>
            <a:pPr lvl="1"/>
            <a:endParaRPr lang="en-US" sz="1800" dirty="0">
              <a:solidFill>
                <a:srgbClr val="0000FF"/>
              </a:solidFill>
            </a:endParaRPr>
          </a:p>
          <a:p>
            <a:pPr lvl="1"/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066AE-0E66-7B34-3583-411FCE52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D3320E60-CC73-9054-E5B6-C6D35C105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3" y="3212976"/>
            <a:ext cx="3696819" cy="27726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0A4427-1BF9-EDC7-1866-CA28A1C28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500" y="3212976"/>
            <a:ext cx="2079460" cy="277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90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DC79-3D29-8173-17C8-5D9BCA224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CA-03 test preparations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2F9B8-4255-DF79-5689-A6E380337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072462"/>
            <a:ext cx="7920000" cy="5463888"/>
          </a:xfr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B963C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 components required for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CA-03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transportation and testing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/>
              <a:cs typeface="+mn-cs"/>
            </a:endParaRPr>
          </a:p>
          <a:p>
            <a:pPr lvl="1">
              <a:buClr>
                <a:srgbClr val="FB963C"/>
              </a:buClr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Return End Box 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PO # 711063 awarded to Meyer Tools Inc.</a:t>
            </a:r>
          </a:p>
          <a:p>
            <a:pPr lvl="2" indent="-285750">
              <a:buClr>
                <a:srgbClr val="FB963C"/>
              </a:buClr>
              <a:defRPr/>
            </a:pPr>
            <a:r>
              <a:rPr lang="en-US" sz="1600" dirty="0">
                <a:solidFill>
                  <a:srgbClr val="0000FF"/>
                </a:solidFill>
                <a:latin typeface="Arial"/>
                <a:ea typeface="Calibri" panose="020F0502020204030204" pitchFamily="34" charset="0"/>
              </a:rPr>
              <a:t>Leak Test today afternoon</a:t>
            </a:r>
          </a:p>
          <a:p>
            <a:pPr lvl="2" indent="-285750">
              <a:buClr>
                <a:srgbClr val="FB963C"/>
              </a:buClr>
              <a:defRPr/>
            </a:pPr>
            <a:r>
              <a:rPr lang="en-US" sz="1600" dirty="0">
                <a:solidFill>
                  <a:srgbClr val="0000FF"/>
                </a:solidFill>
                <a:latin typeface="Arial"/>
                <a:ea typeface="Calibri" panose="020F0502020204030204" pitchFamily="34" charset="0"/>
              </a:rPr>
              <a:t>Will be shipped soon after the leak test is confirmed successful</a:t>
            </a:r>
          </a:p>
          <a:p>
            <a:pPr lvl="1">
              <a:buClr>
                <a:srgbClr val="FB963C"/>
              </a:buClr>
              <a:defRPr/>
            </a:pPr>
            <a:endParaRPr lang="en-US" sz="1800" dirty="0">
              <a:latin typeface="Arial"/>
              <a:ea typeface="Calibri" panose="020F0502020204030204" pitchFamily="34" charset="0"/>
            </a:endParaRPr>
          </a:p>
          <a:p>
            <a:pPr lvl="1">
              <a:buClr>
                <a:srgbClr val="FB963C"/>
              </a:buClr>
              <a:defRPr/>
            </a:pPr>
            <a:r>
              <a:rPr lang="en-US" sz="1800" dirty="0">
                <a:latin typeface="Arial"/>
                <a:ea typeface="Calibri" panose="020F0502020204030204" pitchFamily="34" charset="0"/>
              </a:rPr>
              <a:t>Interconnect components required for CM pressure test are ready</a:t>
            </a:r>
          </a:p>
          <a:p>
            <a:pPr lvl="1">
              <a:buClr>
                <a:srgbClr val="FB963C"/>
              </a:buClr>
              <a:defRPr/>
            </a:pPr>
            <a:endParaRPr lang="en-US" sz="1800" dirty="0">
              <a:latin typeface="Arial"/>
              <a:ea typeface="Calibri" panose="020F0502020204030204" pitchFamily="34" charset="0"/>
            </a:endParaRPr>
          </a:p>
          <a:p>
            <a:pPr lvl="1">
              <a:buClr>
                <a:srgbClr val="FB963C"/>
              </a:buClr>
              <a:defRPr/>
            </a:pPr>
            <a:r>
              <a:rPr lang="en-US" sz="1800" dirty="0">
                <a:latin typeface="Arial"/>
                <a:ea typeface="Calibri" panose="020F0502020204030204" pitchFamily="34" charset="0"/>
              </a:rPr>
              <a:t>Fabrication of the remaining interconnect components in progress at MW9 and IB1,</a:t>
            </a:r>
            <a:r>
              <a:rPr lang="en-US" sz="1800" dirty="0">
                <a:solidFill>
                  <a:srgbClr val="0000FF"/>
                </a:solidFill>
                <a:latin typeface="Arial"/>
                <a:ea typeface="Calibri" panose="020F0502020204030204" pitchFamily="34" charset="0"/>
              </a:rPr>
              <a:t> see next slide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B963C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066AE-0E66-7B34-3583-411FCE52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38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DC79-3D29-8173-17C8-5D9BCA224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Remaining Interconnect Components for CA-03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066AE-0E66-7B34-3583-411FCE52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FE2F48-8095-6B36-BC54-D6671D4B8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7" y="837402"/>
            <a:ext cx="6480720" cy="5518948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6E578249-CE45-1A26-B3A9-9D18FAB5DF1F}"/>
              </a:ext>
            </a:extLst>
          </p:cNvPr>
          <p:cNvSpPr/>
          <p:nvPr/>
        </p:nvSpPr>
        <p:spPr>
          <a:xfrm>
            <a:off x="7993848" y="2178572"/>
            <a:ext cx="545920" cy="1966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925DF62B-B038-F179-98E2-BF73EE80287E}"/>
              </a:ext>
            </a:extLst>
          </p:cNvPr>
          <p:cNvSpPr/>
          <p:nvPr/>
        </p:nvSpPr>
        <p:spPr>
          <a:xfrm>
            <a:off x="7993848" y="2924944"/>
            <a:ext cx="545920" cy="1966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649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Props1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8EF391-2BAD-45F4-B22E-736040720C99}">
  <ds:schemaRefs>
    <ds:schemaRef ds:uri="http://schemas.microsoft.com/office/2006/documentManagement/types"/>
    <ds:schemaRef ds:uri="http://schemas.microsoft.com/office/2006/metadata/properties"/>
    <ds:schemaRef ds:uri="8946e33d-fd2f-4ae4-8ee9-d90c129cdf9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58126</TotalTime>
  <Words>253</Words>
  <Application>Microsoft Office PowerPoint</Application>
  <PresentationFormat>On-screen Show (4:3)</PresentationFormat>
  <Paragraphs>39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Thème Office</vt:lpstr>
      <vt:lpstr>302.4.04 – Cryo-assemblies Horizontal Test  Weekly status report</vt:lpstr>
      <vt:lpstr>CA02 test preparations</vt:lpstr>
      <vt:lpstr>CA02 test preparations (2)</vt:lpstr>
      <vt:lpstr>CA-03 test preparations</vt:lpstr>
      <vt:lpstr>Remaining Interconnect Components for CA-03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Guram Chlachidze</cp:lastModifiedBy>
  <cp:revision>3318</cp:revision>
  <cp:lastPrinted>2023-02-13T15:02:26Z</cp:lastPrinted>
  <dcterms:created xsi:type="dcterms:W3CDTF">2016-03-23T12:58:39Z</dcterms:created>
  <dcterms:modified xsi:type="dcterms:W3CDTF">2024-06-03T15:08:11Z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