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44" r:id="rId5"/>
    <p:sldId id="345" r:id="rId6"/>
    <p:sldId id="360" r:id="rId7"/>
    <p:sldId id="348" r:id="rId8"/>
    <p:sldId id="357" r:id="rId9"/>
    <p:sldId id="350" r:id="rId10"/>
    <p:sldId id="358" r:id="rId11"/>
    <p:sldId id="347" r:id="rId12"/>
    <p:sldId id="349" r:id="rId13"/>
    <p:sldId id="359" r:id="rId14"/>
    <p:sldId id="361" r:id="rId15"/>
    <p:sldId id="367" r:id="rId16"/>
    <p:sldId id="355" r:id="rId17"/>
    <p:sldId id="368" r:id="rId18"/>
    <p:sldId id="356" r:id="rId19"/>
    <p:sldId id="3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68" autoAdjust="0"/>
    <p:restoredTop sz="95928" autoAdjust="0"/>
  </p:normalViewPr>
  <p:slideViewPr>
    <p:cSldViewPr snapToGrid="0">
      <p:cViewPr varScale="1">
        <p:scale>
          <a:sx n="156" d="100"/>
          <a:sy n="156" d="100"/>
        </p:scale>
        <p:origin x="3080" y="17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6/5/24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6/5/24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73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35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0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14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0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6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4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5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9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36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26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620" y="6492875"/>
            <a:ext cx="83750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0180" y="64994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6" y="6486377"/>
            <a:ext cx="8353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3" y="65059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6" y="6492875"/>
            <a:ext cx="81912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4" y="64891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5" y="6509483"/>
            <a:ext cx="844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3" y="64896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6" y="6492875"/>
            <a:ext cx="8247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4" y="65000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5" y="6492875"/>
            <a:ext cx="8523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6" y="6492875"/>
            <a:ext cx="8353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3" y="64869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6" y="6505956"/>
            <a:ext cx="782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6" y="6504640"/>
            <a:ext cx="8289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4" y="6516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5" y="6486377"/>
            <a:ext cx="8425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0721" y="648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5522" y="2177379"/>
            <a:ext cx="5231066" cy="4065810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315" y="6502097"/>
            <a:ext cx="8514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D. Vargas, M. Man, W. </a:t>
            </a:r>
            <a:r>
              <a:rPr lang="en-US" dirty="0" err="1"/>
              <a:t>Dallaway</a:t>
            </a:r>
            <a:r>
              <a:rPr lang="en-US" dirty="0"/>
              <a:t> | DUNE DAQ Core Software WG | June 5th,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627377"/>
            <a:ext cx="5457404" cy="23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69983" y="6627377"/>
            <a:ext cx="2250260" cy="23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UNE-DAQ/performancetes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lab.cern.ch/dune-daq/online/np04daq-configs.gi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anandtech.com/show/16529/amd-epyc-milan-review/4" TargetMode="External"/><Relationship Id="rId5" Type="http://schemas.openxmlformats.org/officeDocument/2006/relationships/hyperlink" Target="https://www.amd.com/content/dam/amd/en/documents/epyc-technical-docs/tuning-guides/amd-epyc-7003-tg-workload-57011.pdf" TargetMode="External"/><Relationship Id="rId4" Type="http://schemas.openxmlformats.org/officeDocument/2006/relationships/hyperlink" Target="https://www.amd.com/content/dam/amd/en/documents/epyc-technical-docs/tuning-guides/data-plane-development-kit-tuning-guide-amd-epyc7003-series-processors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0" b="80"/>
          <a:stretch/>
        </p:blipFill>
        <p:spPr>
          <a:xfrm>
            <a:off x="2355926" y="334549"/>
            <a:ext cx="7480147" cy="3943350"/>
          </a:xfrm>
          <a:noFill/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CBB7868-78B2-6435-5AE8-75F0293F8993}"/>
              </a:ext>
            </a:extLst>
          </p:cNvPr>
          <p:cNvSpPr txBox="1">
            <a:spLocks/>
          </p:cNvSpPr>
          <p:nvPr/>
        </p:nvSpPr>
        <p:spPr>
          <a:xfrm>
            <a:off x="298301" y="5067176"/>
            <a:ext cx="5710613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Danaisis Vargas , Matthew Man, and William </a:t>
            </a:r>
            <a:r>
              <a:rPr lang="en-US" sz="1800" dirty="0" err="1"/>
              <a:t>Dallaway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DUNE DAQ Core Software WG</a:t>
            </a:r>
          </a:p>
          <a:p>
            <a:pPr marL="0" indent="0">
              <a:buNone/>
            </a:pPr>
            <a:r>
              <a:rPr lang="en-GB" sz="1800" dirty="0"/>
              <a:t>June 5</a:t>
            </a:r>
            <a:r>
              <a:rPr lang="en-GB" sz="1800" baseline="30000" dirty="0"/>
              <a:t>th</a:t>
            </a:r>
            <a:r>
              <a:rPr lang="en-GB" sz="1800" dirty="0"/>
              <a:t>, 2024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CFFEF-45A4-AA87-C469-58F3EA71B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85" t="12200" r="20001" b="54094"/>
          <a:stretch/>
        </p:blipFill>
        <p:spPr>
          <a:xfrm>
            <a:off x="9498671" y="5296375"/>
            <a:ext cx="1231037" cy="1426563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787267-01EC-44E3-CA52-68E3CE35B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32" t="20779" r="19732" b="1035"/>
          <a:stretch/>
        </p:blipFill>
        <p:spPr>
          <a:xfrm>
            <a:off x="8167895" y="5296376"/>
            <a:ext cx="1218035" cy="142656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B91B4F-6C89-D258-4D31-C658BBC82F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78" t="7415" r="-923" b="30457"/>
          <a:stretch/>
        </p:blipFill>
        <p:spPr>
          <a:xfrm>
            <a:off x="10842449" y="5296375"/>
            <a:ext cx="1291812" cy="14265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52A1E-B3F7-E1B2-76ED-8F78E74B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1" y="485113"/>
            <a:ext cx="11040535" cy="1531525"/>
          </a:xfrm>
        </p:spPr>
        <p:txBody>
          <a:bodyPr/>
          <a:lstStyle/>
          <a:p>
            <a:r>
              <a:rPr lang="en-US" dirty="0"/>
              <a:t>Status                                      Testing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5E832F-DC64-28CC-592D-2CA44C5718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5733" y="1678781"/>
            <a:ext cx="5520267" cy="46941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nvme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drives prepared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RAID level 10 arrays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/data2, /data3, /data4, /data5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Added into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fstab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persist on reboot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Kurt mentioned file-transfer metadata-creation script relies on /data0-3 pattern.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Do the RAID data directories need to be renamed?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How are /data0-1 used and how are /data2-5 used?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D966065-FE2C-9CE1-875B-F5035D6BA457}"/>
              </a:ext>
            </a:extLst>
          </p:cNvPr>
          <p:cNvSpPr txBox="1">
            <a:spLocks/>
          </p:cNvSpPr>
          <p:nvPr/>
        </p:nvSpPr>
        <p:spPr>
          <a:xfrm>
            <a:off x="6095999" y="1678781"/>
            <a:ext cx="5610577" cy="4694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Tested data writing with NP02 and NP04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/>
              <a:t>With four data writers we were able to sustain ~7Hz trigger rate from CRP4+5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/>
              <a:t>the bottleneck is the network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/>
              <a:t>We used twelve </a:t>
            </a:r>
            <a:r>
              <a:rPr lang="en-CA" sz="2000" dirty="0" err="1"/>
              <a:t>datawriters</a:t>
            </a:r>
            <a:r>
              <a:rPr lang="en-CA" sz="2000" dirty="0"/>
              <a:t> for NP04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/>
              <a:t>bottlenecks were from the trigger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48D66-F810-156D-FA18-586B8B08A68D}"/>
              </a:ext>
            </a:extLst>
          </p:cNvPr>
          <p:cNvSpPr/>
          <p:nvPr/>
        </p:nvSpPr>
        <p:spPr>
          <a:xfrm rot="20929760">
            <a:off x="7181324" y="4896996"/>
            <a:ext cx="3983144" cy="5644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What else is there to do?</a:t>
            </a:r>
            <a:endParaRPr lang="en-US" b="1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4A2902E-0230-30A1-774C-AE3E83461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7CAE054-028C-96FB-DB92-940D620E6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2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111" y="2840793"/>
            <a:ext cx="7845778" cy="11764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Readout performance test summary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226A9A-7175-094D-A314-29CC26F7C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7B878-76CA-2451-9487-674EB09E1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52A1E-B3F7-E1B2-76ED-8F78E74B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3"/>
            <a:ext cx="10515600" cy="1531525"/>
          </a:xfrm>
        </p:spPr>
        <p:txBody>
          <a:bodyPr/>
          <a:lstStyle/>
          <a:p>
            <a:r>
              <a:rPr lang="en-US" dirty="0"/>
              <a:t>Tests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5E832F-DC64-28CC-592D-2CA44C5718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4918" y="2475616"/>
            <a:ext cx="5166360" cy="24841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Pts val="2400"/>
            </a:pPr>
            <a:r>
              <a:rPr lang="en-GB" dirty="0">
                <a:sym typeface="Arial"/>
              </a:rPr>
              <a:t>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tream scaling performance tests (with scaling for 8, 16, 24, 32, 40, and 48 streams). 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sym typeface="Arial"/>
              </a:rPr>
              <a:t>with TPG enable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sym typeface="Arial"/>
              </a:rPr>
              <a:t>with raw recording enable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sym typeface="Arial"/>
              </a:rPr>
              <a:t>with TPG and raw recording enable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/>
              <a:t>before and after applying kernel params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sym typeface="Arial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DC6D024-7258-28EB-6371-D262D1C18C7E}"/>
              </a:ext>
            </a:extLst>
          </p:cNvPr>
          <p:cNvSpPr txBox="1">
            <a:spLocks/>
          </p:cNvSpPr>
          <p:nvPr/>
        </p:nvSpPr>
        <p:spPr>
          <a:xfrm>
            <a:off x="6310723" y="1877785"/>
            <a:ext cx="5166360" cy="433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SzPts val="2400"/>
            </a:pPr>
            <a:r>
              <a:rPr lang="en-GB" dirty="0">
                <a:sym typeface="Arial"/>
              </a:rPr>
              <a:t>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tream scaling performance tests (with scaling for 8, 16, 24, 32, 40, and 48 streams). 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sym typeface="Arial"/>
              </a:rPr>
              <a:t>with TPG and raw recording enable</a:t>
            </a:r>
            <a:endParaRPr lang="en-GB" sz="1800" dirty="0">
              <a:sym typeface="Arial"/>
            </a:endParaRPr>
          </a:p>
          <a:p>
            <a:pPr>
              <a:spcBef>
                <a:spcPts val="0"/>
              </a:spcBef>
              <a:buSzPts val="2400"/>
            </a:pPr>
            <a:r>
              <a:rPr lang="en-GB" dirty="0">
                <a:sym typeface="Arial"/>
              </a:rPr>
              <a:t>Reading one </a:t>
            </a:r>
            <a:r>
              <a:rPr lang="en-GB" b="1" dirty="0">
                <a:sym typeface="Arial"/>
              </a:rPr>
              <a:t>APA / CRP </a:t>
            </a:r>
            <a:r>
              <a:rPr lang="en-GB" dirty="0">
                <a:sym typeface="Arial"/>
              </a:rPr>
              <a:t>per server (using only one NUMA node)  when possible.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>
                <a:sym typeface="Arial"/>
              </a:rPr>
              <a:t>using </a:t>
            </a:r>
            <a:r>
              <a:rPr lang="en-GB" sz="1800" dirty="0" err="1">
                <a:sym typeface="Arial"/>
              </a:rPr>
              <a:t>differents</a:t>
            </a:r>
            <a:r>
              <a:rPr lang="en-GB" sz="1800" dirty="0">
                <a:sym typeface="Arial"/>
              </a:rPr>
              <a:t> TPG methods: </a:t>
            </a:r>
            <a:r>
              <a:rPr lang="en-GB" sz="1800" dirty="0" err="1"/>
              <a:t>AbsRS</a:t>
            </a:r>
            <a:r>
              <a:rPr lang="en-GB" sz="1800" dirty="0"/>
              <a:t>, </a:t>
            </a:r>
            <a:r>
              <a:rPr lang="en-GB" sz="1800" dirty="0" err="1"/>
              <a:t>SilverBullet</a:t>
            </a:r>
            <a:r>
              <a:rPr lang="en-GB" sz="1800" dirty="0"/>
              <a:t>, and </a:t>
            </a:r>
            <a:r>
              <a:rPr lang="en-GB" sz="1800" dirty="0" err="1"/>
              <a:t>SimpleThreshold</a:t>
            </a:r>
            <a:endParaRPr lang="en-GB" sz="1800" dirty="0"/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/>
              <a:t>before and after applying kernel params</a:t>
            </a:r>
            <a:endParaRPr lang="en-GB" sz="1800" dirty="0">
              <a:sym typeface="Arial"/>
            </a:endParaRPr>
          </a:p>
          <a:p>
            <a:pPr>
              <a:spcBef>
                <a:spcPts val="0"/>
              </a:spcBef>
              <a:buSzPts val="2400"/>
            </a:pPr>
            <a:r>
              <a:rPr lang="en-GB" dirty="0">
                <a:sym typeface="Arial"/>
              </a:rPr>
              <a:t>Reading two </a:t>
            </a:r>
            <a:r>
              <a:rPr lang="en-GB" b="1" dirty="0">
                <a:sym typeface="Arial"/>
              </a:rPr>
              <a:t>APAs / CRPs</a:t>
            </a:r>
            <a:r>
              <a:rPr lang="en-GB" dirty="0">
                <a:sym typeface="Arial"/>
              </a:rPr>
              <a:t> per server when possible.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>
                <a:sym typeface="Arial"/>
              </a:rPr>
              <a:t>2 x 100 Gb NICs </a:t>
            </a:r>
          </a:p>
          <a:p>
            <a:pPr>
              <a:spcBef>
                <a:spcPts val="0"/>
              </a:spcBef>
              <a:buSzPts val="2400"/>
            </a:pPr>
            <a:r>
              <a:rPr lang="en-GB" dirty="0">
                <a:sym typeface="Arial"/>
              </a:rPr>
              <a:t>Reading four </a:t>
            </a:r>
            <a:r>
              <a:rPr lang="en-GB" b="1" dirty="0">
                <a:sym typeface="Arial"/>
              </a:rPr>
              <a:t>APAs / CRPs</a:t>
            </a:r>
            <a:r>
              <a:rPr lang="en-GB" dirty="0">
                <a:sym typeface="Arial"/>
              </a:rPr>
              <a:t>.</a:t>
            </a:r>
          </a:p>
          <a:p>
            <a:pPr lvl="1">
              <a:spcBef>
                <a:spcPts val="0"/>
              </a:spcBef>
              <a:buSzPts val="2400"/>
            </a:pPr>
            <a:r>
              <a:rPr lang="en-GB" sz="1800" dirty="0">
                <a:sym typeface="Arial"/>
              </a:rPr>
              <a:t>2 x 200 Gb NICs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CC0CD-0989-478F-133E-5D90E01BDD16}"/>
              </a:ext>
            </a:extLst>
          </p:cNvPr>
          <p:cNvSpPr/>
          <p:nvPr/>
        </p:nvSpPr>
        <p:spPr>
          <a:xfrm rot="20622604">
            <a:off x="2523547" y="1746124"/>
            <a:ext cx="1354493" cy="5644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Emulation </a:t>
            </a:r>
          </a:p>
          <a:p>
            <a:pPr algn="ctr"/>
            <a:r>
              <a:rPr lang="en-US" b="1" dirty="0"/>
              <a:t>mode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F0BF17-E8C4-922A-AAF1-09971B157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EDB0F2-47C0-3189-0A25-E53E6ACDC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68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4C19E8-9349-E5B5-40F0-219E9B89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4"/>
            <a:ext cx="10331450" cy="854956"/>
          </a:xfrm>
        </p:spPr>
        <p:txBody>
          <a:bodyPr/>
          <a:lstStyle/>
          <a:p>
            <a:r>
              <a:rPr lang="en-US" sz="3600" dirty="0"/>
              <a:t>Readout performance test summary</a:t>
            </a:r>
            <a:endParaRPr lang="en-US" dirty="0"/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78A680D3-D9D6-E622-5917-31D12B63E561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99528191"/>
              </p:ext>
            </p:extLst>
          </p:nvPr>
        </p:nvGraphicFramePr>
        <p:xfrm>
          <a:off x="693964" y="1425575"/>
          <a:ext cx="10940143" cy="47337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73729">
                  <a:extLst>
                    <a:ext uri="{9D8B030D-6E8A-4147-A177-3AD203B41FA5}">
                      <a16:colId xmlns:a16="http://schemas.microsoft.com/office/drawing/2014/main" val="3446012419"/>
                    </a:ext>
                  </a:extLst>
                </a:gridCol>
                <a:gridCol w="955221">
                  <a:extLst>
                    <a:ext uri="{9D8B030D-6E8A-4147-A177-3AD203B41FA5}">
                      <a16:colId xmlns:a16="http://schemas.microsoft.com/office/drawing/2014/main" val="4052646397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1935352797"/>
                    </a:ext>
                  </a:extLst>
                </a:gridCol>
                <a:gridCol w="996043">
                  <a:extLst>
                    <a:ext uri="{9D8B030D-6E8A-4147-A177-3AD203B41FA5}">
                      <a16:colId xmlns:a16="http://schemas.microsoft.com/office/drawing/2014/main" val="3428972712"/>
                    </a:ext>
                  </a:extLst>
                </a:gridCol>
                <a:gridCol w="963386">
                  <a:extLst>
                    <a:ext uri="{9D8B030D-6E8A-4147-A177-3AD203B41FA5}">
                      <a16:colId xmlns:a16="http://schemas.microsoft.com/office/drawing/2014/main" val="1218263486"/>
                    </a:ext>
                  </a:extLst>
                </a:gridCol>
                <a:gridCol w="1069521">
                  <a:extLst>
                    <a:ext uri="{9D8B030D-6E8A-4147-A177-3AD203B41FA5}">
                      <a16:colId xmlns:a16="http://schemas.microsoft.com/office/drawing/2014/main" val="2671297078"/>
                    </a:ext>
                  </a:extLst>
                </a:gridCol>
                <a:gridCol w="979715">
                  <a:extLst>
                    <a:ext uri="{9D8B030D-6E8A-4147-A177-3AD203B41FA5}">
                      <a16:colId xmlns:a16="http://schemas.microsoft.com/office/drawing/2014/main" val="2881077881"/>
                    </a:ext>
                  </a:extLst>
                </a:gridCol>
                <a:gridCol w="955221">
                  <a:extLst>
                    <a:ext uri="{9D8B030D-6E8A-4147-A177-3AD203B41FA5}">
                      <a16:colId xmlns:a16="http://schemas.microsoft.com/office/drawing/2014/main" val="419604599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3392996180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991112326"/>
                    </a:ext>
                  </a:extLst>
                </a:gridCol>
              </a:tblGrid>
              <a:tr h="5319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Test</a:t>
                      </a: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np02-srv-001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np02-srv-002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np02-srv-003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np02-srv-004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np04-srv-031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np04-srv-021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np04-srv-022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np04-srv-028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np04-srv-029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0773105"/>
                  </a:ext>
                </a:extLst>
              </a:tr>
              <a:tr h="287660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Emulation</a:t>
                      </a: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845731"/>
                  </a:ext>
                </a:extLst>
              </a:tr>
              <a:tr h="31840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Stream scaling w TPG</a:t>
                      </a: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2911372"/>
                  </a:ext>
                </a:extLst>
              </a:tr>
              <a:tr h="31840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Stream scaling w raw recording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0744136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Stream scaling w TPG and recording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7883728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Stream scaling b</a:t>
                      </a: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efore and after applying kernel params</a:t>
                      </a: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5469971"/>
                  </a:ext>
                </a:extLst>
              </a:tr>
              <a:tr h="285750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611734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Stream scaling w TPG and recording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9448144"/>
                  </a:ext>
                </a:extLst>
              </a:tr>
              <a:tr h="3243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TPG methods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3422827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Reading one APAs / CRPs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87491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Reading two APA / CRP 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possible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possible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2865688"/>
                  </a:ext>
                </a:extLst>
              </a:tr>
              <a:tr h="5319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Reading four APA / CRP 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possible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possible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120011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FE5F79-4C06-F767-40CC-FCDD9D15F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2F231-3C63-1202-FE83-E6D720DAF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8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3">
            <a:extLst>
              <a:ext uri="{FF2B5EF4-FFF2-40B4-BE49-F238E27FC236}">
                <a16:creationId xmlns:a16="http://schemas.microsoft.com/office/drawing/2014/main" id="{7E407FA9-1B4C-EB39-AA3E-C211559CB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01" y="433423"/>
            <a:ext cx="6823869" cy="616444"/>
          </a:xfrm>
        </p:spPr>
        <p:txBody>
          <a:bodyPr>
            <a:noAutofit/>
          </a:bodyPr>
          <a:lstStyle/>
          <a:p>
            <a:r>
              <a:rPr lang="en-US" sz="3600" dirty="0"/>
              <a:t>What else is there to do?</a:t>
            </a:r>
          </a:p>
        </p:txBody>
      </p: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6461BFA9-66D6-4554-8774-B7436269B549}"/>
              </a:ext>
            </a:extLst>
          </p:cNvPr>
          <p:cNvSpPr txBox="1">
            <a:spLocks/>
          </p:cNvSpPr>
          <p:nvPr/>
        </p:nvSpPr>
        <p:spPr>
          <a:xfrm>
            <a:off x="703602" y="1140179"/>
            <a:ext cx="10799776" cy="4803422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Readout performance test summary.</a:t>
            </a:r>
          </a:p>
          <a:p>
            <a:pPr marL="1028700" lvl="1" indent="-342900"/>
            <a:r>
              <a:rPr lang="en-GB" sz="2000" dirty="0">
                <a:sym typeface="Courier New"/>
              </a:rPr>
              <a:t>The </a:t>
            </a:r>
            <a:r>
              <a:rPr lang="en-GB" sz="2000" dirty="0" err="1">
                <a:sym typeface="Courier New"/>
              </a:rPr>
              <a:t>performancetest</a:t>
            </a:r>
            <a:r>
              <a:rPr lang="en-GB" sz="2000" dirty="0">
                <a:sym typeface="Arial"/>
              </a:rPr>
              <a:t> app (</a:t>
            </a:r>
            <a:r>
              <a:rPr lang="en-GB" sz="2000" dirty="0">
                <a:sym typeface="Arial"/>
                <a:hlinkClick r:id="rId3"/>
              </a:rPr>
              <a:t>https://github.com/DUNE-DAQ/performancetest</a:t>
            </a:r>
            <a:r>
              <a:rPr lang="en-GB" sz="2000" dirty="0">
                <a:sym typeface="Arial"/>
              </a:rPr>
              <a:t>) is up to date.</a:t>
            </a:r>
          </a:p>
          <a:p>
            <a:pPr marL="1485900" lvl="2" indent="-342900"/>
            <a:r>
              <a:rPr lang="en-US" dirty="0"/>
              <a:t>How to conduct benchmark and performance tests. </a:t>
            </a:r>
          </a:p>
          <a:p>
            <a:pPr marL="1485900" lvl="2" indent="-342900"/>
            <a:r>
              <a:rPr lang="en-US" dirty="0"/>
              <a:t>How to process and present the results.</a:t>
            </a:r>
            <a:endParaRPr lang="en-GB" dirty="0">
              <a:sym typeface="Arial"/>
            </a:endParaRPr>
          </a:p>
          <a:p>
            <a:pPr marL="1028700" lvl="1" indent="-342900"/>
            <a:r>
              <a:rPr lang="en-GB" sz="2000" dirty="0">
                <a:sym typeface="Arial"/>
              </a:rPr>
              <a:t>All configuration are on np04 (</a:t>
            </a:r>
            <a:r>
              <a:rPr lang="en-GB" sz="2000" dirty="0">
                <a:sym typeface="Arial"/>
                <a:hlinkClick r:id="rId4"/>
              </a:rPr>
              <a:t>https://gitlab.cern.ch/dune-daq/online/np04daq-configs.git</a:t>
            </a:r>
            <a:r>
              <a:rPr lang="en-GB" sz="2000" dirty="0">
                <a:sym typeface="Arial"/>
              </a:rPr>
              <a:t>)</a:t>
            </a:r>
            <a:endParaRPr lang="en-US" sz="2000" dirty="0"/>
          </a:p>
          <a:p>
            <a:pPr marL="1028700" lvl="1" indent="-342900"/>
            <a:r>
              <a:rPr lang="en-GB" sz="2000" dirty="0">
                <a:sym typeface="Arial"/>
              </a:rPr>
              <a:t>Reading two </a:t>
            </a:r>
            <a:r>
              <a:rPr lang="en-GB" sz="2000" b="1" dirty="0">
                <a:sym typeface="Arial"/>
              </a:rPr>
              <a:t>APAs / CRPs</a:t>
            </a:r>
            <a:r>
              <a:rPr lang="en-GB" sz="2000" dirty="0">
                <a:sym typeface="Arial"/>
              </a:rPr>
              <a:t>. We would like to test:</a:t>
            </a:r>
          </a:p>
          <a:p>
            <a:pPr marL="1485900" lvl="2" indent="-342900"/>
            <a:r>
              <a:rPr lang="en-GB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np02-srv-001 (Intel) </a:t>
            </a:r>
            <a:r>
              <a:rPr lang="en-GB" dirty="0">
                <a:sym typeface="Arial"/>
              </a:rPr>
              <a:t>with 2 x 100 Gb NICs </a:t>
            </a:r>
          </a:p>
          <a:p>
            <a:pPr marL="1485900" lvl="2" indent="-342900"/>
            <a:r>
              <a:rPr lang="en-GB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np02-srv-002 (AMD) </a:t>
            </a:r>
            <a:r>
              <a:rPr lang="en-GB" dirty="0">
                <a:sym typeface="Arial"/>
              </a:rPr>
              <a:t>with 2 x 100 Gb NICs </a:t>
            </a:r>
          </a:p>
          <a:p>
            <a:pPr marL="1028700" lvl="1" indent="-342900"/>
            <a:r>
              <a:rPr lang="en-GB" sz="2000" dirty="0">
                <a:sym typeface="Arial"/>
              </a:rPr>
              <a:t>Reading four </a:t>
            </a:r>
            <a:r>
              <a:rPr lang="en-GB" sz="2000" b="1" dirty="0">
                <a:sym typeface="Arial"/>
              </a:rPr>
              <a:t>APAs / CRPs</a:t>
            </a:r>
            <a:r>
              <a:rPr lang="en-GB" sz="2000" dirty="0">
                <a:sym typeface="Arial"/>
              </a:rPr>
              <a:t>. This will be possible with servers:</a:t>
            </a:r>
          </a:p>
          <a:p>
            <a:pPr marL="1485900" lvl="2" indent="-342900"/>
            <a:r>
              <a:rPr lang="en-GB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np04-srv-031 (Intel) </a:t>
            </a:r>
            <a:r>
              <a:rPr lang="en-GB" dirty="0">
                <a:sym typeface="Arial"/>
              </a:rPr>
              <a:t>with 2 x 200 Gb NICs </a:t>
            </a:r>
          </a:p>
          <a:p>
            <a:pPr marL="1485900" lvl="2" indent="-342900"/>
            <a:r>
              <a:rPr lang="en-GB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np02-srv-004 (AMD) </a:t>
            </a:r>
            <a:r>
              <a:rPr lang="en-GB" dirty="0">
                <a:sym typeface="Arial"/>
              </a:rPr>
              <a:t>with 4 x 100 Gb or 2 x 200 Gb NICs </a:t>
            </a:r>
            <a:endParaRPr lang="en-US" dirty="0"/>
          </a:p>
          <a:p>
            <a:pPr marL="1028700" lvl="1" indent="-342900"/>
            <a:r>
              <a:rPr lang="en-US" sz="2000" dirty="0"/>
              <a:t>Minimum resources test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5C4A7A-34AE-A10C-F07A-4C68BCEF7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734DD-18E7-DBE6-DECB-B4EE35B77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84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49" y="384387"/>
            <a:ext cx="2927773" cy="721924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pic>
        <p:nvPicPr>
          <p:cNvPr id="7" name="Content Placeholder 6" descr="A person and person standing in a server room&#10;&#10;Description automatically generated">
            <a:extLst>
              <a:ext uri="{FF2B5EF4-FFF2-40B4-BE49-F238E27FC236}">
                <a16:creationId xmlns:a16="http://schemas.microsoft.com/office/drawing/2014/main" id="{C21F5A60-0DED-7218-32B7-6BEB5884BB3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847644" y="520701"/>
            <a:ext cx="5801078" cy="5801078"/>
          </a:xfr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CDB16C1C-49AF-B24E-06ED-1FFE1933EE82}"/>
              </a:ext>
            </a:extLst>
          </p:cNvPr>
          <p:cNvSpPr txBox="1">
            <a:spLocks/>
          </p:cNvSpPr>
          <p:nvPr/>
        </p:nvSpPr>
        <p:spPr>
          <a:xfrm>
            <a:off x="2818165" y="5675773"/>
            <a:ext cx="3029479" cy="833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466A78E6-66CC-0D07-219B-EBDAE0391710}"/>
              </a:ext>
            </a:extLst>
          </p:cNvPr>
          <p:cNvSpPr txBox="1">
            <a:spLocks/>
          </p:cNvSpPr>
          <p:nvPr/>
        </p:nvSpPr>
        <p:spPr>
          <a:xfrm>
            <a:off x="485422" y="1166705"/>
            <a:ext cx="5260622" cy="4229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AMD tuning guides:</a:t>
            </a:r>
          </a:p>
          <a:p>
            <a:pPr lvl="1"/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https://www.amd.com/content/dam/amd/en/documents/epyc-technical-docs/tuning-guides/data-plane-development-kit-tuning-guide-amd-epyc7003-series-processors.pdf</a:t>
            </a:r>
            <a:endParaRPr lang="en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https://www.amd.com/content/dam/amd/en/documents/epyc-technical-docs/tuning-guides/amd-epyc-7003-tg-workload-57011.pdf</a:t>
            </a:r>
            <a:endParaRPr lang="en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AMD topology:</a:t>
            </a:r>
          </a:p>
          <a:p>
            <a:pPr lvl="1"/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https://www.anandtech.com/show/16529/amd-epyc-milan-review/4</a:t>
            </a:r>
            <a:endParaRPr lang="en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3B03-205A-ADF8-849E-9DE8E8E3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Callbacks</a:t>
            </a:r>
          </a:p>
        </p:txBody>
      </p:sp>
      <p:pic>
        <p:nvPicPr>
          <p:cNvPr id="6" name="Content Placeholder 4" descr="A diagram of a machine&#10;&#10;Description automatically generated">
            <a:extLst>
              <a:ext uri="{FF2B5EF4-FFF2-40B4-BE49-F238E27FC236}">
                <a16:creationId xmlns:a16="http://schemas.microsoft.com/office/drawing/2014/main" id="{C873EA32-DA2C-4582-AE71-EA747E5E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29" y="1570743"/>
            <a:ext cx="10251621" cy="455050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5FB2FB-2156-D380-C95D-4CF7396A4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5FC503-0D69-282B-1AD5-198D0825A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4114800" cy="5059680"/>
          </a:xfrm>
        </p:spPr>
        <p:txBody>
          <a:bodyPr/>
          <a:lstStyle/>
          <a:p>
            <a:r>
              <a:rPr lang="en-US" dirty="0"/>
              <a:t>Today in the talk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81600" y="2438400"/>
            <a:ext cx="6321778" cy="3505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AMD Zen3 Tuning: eliminating missed packets.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np04-srv-005 storage server commissioning.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Readout performance test summary.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5D3D49-D9FB-3751-04F8-DCBCD47FD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40483-4EAF-353C-AFA7-DCF2813F2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111" y="2840793"/>
            <a:ext cx="7845778" cy="11764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AMD Zen3 Tuning: eliminating missed packets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93B273-DC2B-C82D-37D5-A6D23CF20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5D092-4C48-C1DD-912D-5A1057AD7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5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951FD-B055-4EE8-B6D9-62EC0F39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20445"/>
            <a:ext cx="4802374" cy="616444"/>
          </a:xfrm>
        </p:spPr>
        <p:txBody>
          <a:bodyPr/>
          <a:lstStyle/>
          <a:p>
            <a:r>
              <a:rPr lang="en-US" sz="3600" dirty="0"/>
              <a:t>Flow of data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BCEEE1-AFD0-E40D-EAAD-33BABC5F1A5E}"/>
              </a:ext>
            </a:extLst>
          </p:cNvPr>
          <p:cNvGrpSpPr/>
          <p:nvPr/>
        </p:nvGrpSpPr>
        <p:grpSpPr>
          <a:xfrm>
            <a:off x="2336069" y="1020445"/>
            <a:ext cx="7564288" cy="5346237"/>
            <a:chOff x="396117" y="365125"/>
            <a:chExt cx="8982662" cy="64945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198838-5C65-5907-ACC6-6D8EC8ACB162}"/>
                </a:ext>
              </a:extLst>
            </p:cNvPr>
            <p:cNvGrpSpPr/>
            <p:nvPr/>
          </p:nvGrpSpPr>
          <p:grpSpPr>
            <a:xfrm>
              <a:off x="3108575" y="1851538"/>
              <a:ext cx="5974848" cy="4324416"/>
              <a:chOff x="3108575" y="1851538"/>
              <a:chExt cx="5974848" cy="4324416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95E200A4-4164-EF41-FA09-1E715796AB01}"/>
                  </a:ext>
                </a:extLst>
              </p:cNvPr>
              <p:cNvSpPr/>
              <p:nvPr/>
            </p:nvSpPr>
            <p:spPr>
              <a:xfrm>
                <a:off x="4738548" y="1851538"/>
                <a:ext cx="2714903" cy="1127038"/>
              </a:xfrm>
              <a:custGeom>
                <a:avLst/>
                <a:gdLst>
                  <a:gd name="connsiteX0" fmla="*/ 0 w 2254076"/>
                  <a:gd name="connsiteY0" fmla="*/ 112704 h 1127038"/>
                  <a:gd name="connsiteX1" fmla="*/ 112704 w 2254076"/>
                  <a:gd name="connsiteY1" fmla="*/ 0 h 1127038"/>
                  <a:gd name="connsiteX2" fmla="*/ 2141372 w 2254076"/>
                  <a:gd name="connsiteY2" fmla="*/ 0 h 1127038"/>
                  <a:gd name="connsiteX3" fmla="*/ 2254076 w 2254076"/>
                  <a:gd name="connsiteY3" fmla="*/ 112704 h 1127038"/>
                  <a:gd name="connsiteX4" fmla="*/ 2254076 w 2254076"/>
                  <a:gd name="connsiteY4" fmla="*/ 1014334 h 1127038"/>
                  <a:gd name="connsiteX5" fmla="*/ 2141372 w 2254076"/>
                  <a:gd name="connsiteY5" fmla="*/ 1127038 h 1127038"/>
                  <a:gd name="connsiteX6" fmla="*/ 112704 w 2254076"/>
                  <a:gd name="connsiteY6" fmla="*/ 1127038 h 1127038"/>
                  <a:gd name="connsiteX7" fmla="*/ 0 w 2254076"/>
                  <a:gd name="connsiteY7" fmla="*/ 1014334 h 1127038"/>
                  <a:gd name="connsiteX8" fmla="*/ 0 w 2254076"/>
                  <a:gd name="connsiteY8" fmla="*/ 112704 h 112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4076" h="1127038">
                    <a:moveTo>
                      <a:pt x="0" y="112704"/>
                    </a:moveTo>
                    <a:cubicBezTo>
                      <a:pt x="0" y="50459"/>
                      <a:pt x="50459" y="0"/>
                      <a:pt x="112704" y="0"/>
                    </a:cubicBezTo>
                    <a:lnTo>
                      <a:pt x="2141372" y="0"/>
                    </a:lnTo>
                    <a:cubicBezTo>
                      <a:pt x="2203617" y="0"/>
                      <a:pt x="2254076" y="50459"/>
                      <a:pt x="2254076" y="112704"/>
                    </a:cubicBezTo>
                    <a:lnTo>
                      <a:pt x="2254076" y="1014334"/>
                    </a:lnTo>
                    <a:cubicBezTo>
                      <a:pt x="2254076" y="1076579"/>
                      <a:pt x="2203617" y="1127038"/>
                      <a:pt x="2141372" y="1127038"/>
                    </a:cubicBezTo>
                    <a:lnTo>
                      <a:pt x="112704" y="1127038"/>
                    </a:lnTo>
                    <a:cubicBezTo>
                      <a:pt x="50459" y="1127038"/>
                      <a:pt x="0" y="1076579"/>
                      <a:pt x="0" y="1014334"/>
                    </a:cubicBezTo>
                    <a:lnTo>
                      <a:pt x="0" y="112704"/>
                    </a:lnTo>
                    <a:close/>
                  </a:path>
                </a:pathLst>
              </a:custGeom>
              <a:solidFill>
                <a:srgbClr val="156082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143500" tIns="143500" rIns="143500" bIns="143500" numCol="1" spcCol="1270" anchor="ctr" anchorCtr="0">
                <a:noAutofit/>
              </a:bodyPr>
              <a:lstStyle/>
              <a:p>
                <a:pPr marL="0" marR="0" lvl="0" indent="0" algn="ctr" defTabSz="1289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NIC on PCIe</a:t>
                </a: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2021620-F5B2-5D27-A082-CA2BEFC721C7}"/>
                  </a:ext>
                </a:extLst>
              </p:cNvPr>
              <p:cNvSpPr/>
              <p:nvPr/>
            </p:nvSpPr>
            <p:spPr>
              <a:xfrm rot="3600000">
                <a:off x="6439514" y="3804062"/>
                <a:ext cx="1173356" cy="394463"/>
              </a:xfrm>
              <a:custGeom>
                <a:avLst/>
                <a:gdLst>
                  <a:gd name="connsiteX0" fmla="*/ 0 w 1173356"/>
                  <a:gd name="connsiteY0" fmla="*/ 197232 h 394463"/>
                  <a:gd name="connsiteX1" fmla="*/ 197232 w 1173356"/>
                  <a:gd name="connsiteY1" fmla="*/ 0 h 394463"/>
                  <a:gd name="connsiteX2" fmla="*/ 197232 w 1173356"/>
                  <a:gd name="connsiteY2" fmla="*/ 78893 h 394463"/>
                  <a:gd name="connsiteX3" fmla="*/ 976125 w 1173356"/>
                  <a:gd name="connsiteY3" fmla="*/ 78893 h 394463"/>
                  <a:gd name="connsiteX4" fmla="*/ 976125 w 1173356"/>
                  <a:gd name="connsiteY4" fmla="*/ 0 h 394463"/>
                  <a:gd name="connsiteX5" fmla="*/ 1173356 w 1173356"/>
                  <a:gd name="connsiteY5" fmla="*/ 197232 h 394463"/>
                  <a:gd name="connsiteX6" fmla="*/ 976125 w 1173356"/>
                  <a:gd name="connsiteY6" fmla="*/ 394463 h 394463"/>
                  <a:gd name="connsiteX7" fmla="*/ 976125 w 1173356"/>
                  <a:gd name="connsiteY7" fmla="*/ 315570 h 394463"/>
                  <a:gd name="connsiteX8" fmla="*/ 197232 w 1173356"/>
                  <a:gd name="connsiteY8" fmla="*/ 315570 h 394463"/>
                  <a:gd name="connsiteX9" fmla="*/ 197232 w 1173356"/>
                  <a:gd name="connsiteY9" fmla="*/ 394463 h 394463"/>
                  <a:gd name="connsiteX10" fmla="*/ 0 w 1173356"/>
                  <a:gd name="connsiteY10" fmla="*/ 197232 h 39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3356" h="394463">
                    <a:moveTo>
                      <a:pt x="0" y="197232"/>
                    </a:moveTo>
                    <a:lnTo>
                      <a:pt x="197232" y="0"/>
                    </a:lnTo>
                    <a:lnTo>
                      <a:pt x="197232" y="78893"/>
                    </a:lnTo>
                    <a:lnTo>
                      <a:pt x="976125" y="78893"/>
                    </a:lnTo>
                    <a:lnTo>
                      <a:pt x="976125" y="0"/>
                    </a:lnTo>
                    <a:lnTo>
                      <a:pt x="1173356" y="197232"/>
                    </a:lnTo>
                    <a:lnTo>
                      <a:pt x="976125" y="394463"/>
                    </a:lnTo>
                    <a:lnTo>
                      <a:pt x="976125" y="315570"/>
                    </a:lnTo>
                    <a:lnTo>
                      <a:pt x="197232" y="315570"/>
                    </a:lnTo>
                    <a:lnTo>
                      <a:pt x="197232" y="394463"/>
                    </a:lnTo>
                    <a:lnTo>
                      <a:pt x="0" y="197232"/>
                    </a:lnTo>
                    <a:close/>
                  </a:path>
                </a:pathLst>
              </a:custGeom>
              <a:solidFill>
                <a:srgbClr val="156082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  <p:txBody>
              <a:bodyPr spcFirstLastPara="0" vert="horz" wrap="square" lIns="118339" tIns="78892" rIns="118338" bIns="78893" numCol="1" spcCol="1270" anchor="ctr" anchorCtr="0">
                <a:noAutofit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945E551-557B-C41C-209D-8B046F21AF20}"/>
                  </a:ext>
                </a:extLst>
              </p:cNvPr>
              <p:cNvSpPr/>
              <p:nvPr/>
            </p:nvSpPr>
            <p:spPr>
              <a:xfrm>
                <a:off x="6829347" y="5048916"/>
                <a:ext cx="2254076" cy="1127038"/>
              </a:xfrm>
              <a:custGeom>
                <a:avLst/>
                <a:gdLst>
                  <a:gd name="connsiteX0" fmla="*/ 0 w 2254076"/>
                  <a:gd name="connsiteY0" fmla="*/ 112704 h 1127038"/>
                  <a:gd name="connsiteX1" fmla="*/ 112704 w 2254076"/>
                  <a:gd name="connsiteY1" fmla="*/ 0 h 1127038"/>
                  <a:gd name="connsiteX2" fmla="*/ 2141372 w 2254076"/>
                  <a:gd name="connsiteY2" fmla="*/ 0 h 1127038"/>
                  <a:gd name="connsiteX3" fmla="*/ 2254076 w 2254076"/>
                  <a:gd name="connsiteY3" fmla="*/ 112704 h 1127038"/>
                  <a:gd name="connsiteX4" fmla="*/ 2254076 w 2254076"/>
                  <a:gd name="connsiteY4" fmla="*/ 1014334 h 1127038"/>
                  <a:gd name="connsiteX5" fmla="*/ 2141372 w 2254076"/>
                  <a:gd name="connsiteY5" fmla="*/ 1127038 h 1127038"/>
                  <a:gd name="connsiteX6" fmla="*/ 112704 w 2254076"/>
                  <a:gd name="connsiteY6" fmla="*/ 1127038 h 1127038"/>
                  <a:gd name="connsiteX7" fmla="*/ 0 w 2254076"/>
                  <a:gd name="connsiteY7" fmla="*/ 1014334 h 1127038"/>
                  <a:gd name="connsiteX8" fmla="*/ 0 w 2254076"/>
                  <a:gd name="connsiteY8" fmla="*/ 112704 h 112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4076" h="1127038">
                    <a:moveTo>
                      <a:pt x="0" y="112704"/>
                    </a:moveTo>
                    <a:cubicBezTo>
                      <a:pt x="0" y="50459"/>
                      <a:pt x="50459" y="0"/>
                      <a:pt x="112704" y="0"/>
                    </a:cubicBezTo>
                    <a:lnTo>
                      <a:pt x="2141372" y="0"/>
                    </a:lnTo>
                    <a:cubicBezTo>
                      <a:pt x="2203617" y="0"/>
                      <a:pt x="2254076" y="50459"/>
                      <a:pt x="2254076" y="112704"/>
                    </a:cubicBezTo>
                    <a:lnTo>
                      <a:pt x="2254076" y="1014334"/>
                    </a:lnTo>
                    <a:cubicBezTo>
                      <a:pt x="2254076" y="1076579"/>
                      <a:pt x="2203617" y="1127038"/>
                      <a:pt x="2141372" y="1127038"/>
                    </a:cubicBezTo>
                    <a:lnTo>
                      <a:pt x="112704" y="1127038"/>
                    </a:lnTo>
                    <a:cubicBezTo>
                      <a:pt x="50459" y="1127038"/>
                      <a:pt x="0" y="1076579"/>
                      <a:pt x="0" y="1014334"/>
                    </a:cubicBezTo>
                    <a:lnTo>
                      <a:pt x="0" y="112704"/>
                    </a:lnTo>
                    <a:close/>
                  </a:path>
                </a:pathLst>
              </a:custGeom>
              <a:solidFill>
                <a:srgbClr val="156082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143500" tIns="143500" rIns="143500" bIns="143500" numCol="1" spcCol="1270" anchor="ctr" anchorCtr="0">
                <a:noAutofit/>
              </a:bodyPr>
              <a:lstStyle/>
              <a:p>
                <a:pPr marL="0" marR="0" lvl="0" indent="0" algn="ctr" defTabSz="1289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DRAM Memory</a:t>
                </a: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9ECA5692-9936-B330-39FE-4BF825446143}"/>
                  </a:ext>
                </a:extLst>
              </p:cNvPr>
              <p:cNvSpPr/>
              <p:nvPr/>
            </p:nvSpPr>
            <p:spPr>
              <a:xfrm rot="21600000">
                <a:off x="5509321" y="5415203"/>
                <a:ext cx="1173357" cy="394464"/>
              </a:xfrm>
              <a:custGeom>
                <a:avLst/>
                <a:gdLst>
                  <a:gd name="connsiteX0" fmla="*/ 0 w 1173356"/>
                  <a:gd name="connsiteY0" fmla="*/ 197232 h 394463"/>
                  <a:gd name="connsiteX1" fmla="*/ 197232 w 1173356"/>
                  <a:gd name="connsiteY1" fmla="*/ 0 h 394463"/>
                  <a:gd name="connsiteX2" fmla="*/ 197232 w 1173356"/>
                  <a:gd name="connsiteY2" fmla="*/ 78893 h 394463"/>
                  <a:gd name="connsiteX3" fmla="*/ 976125 w 1173356"/>
                  <a:gd name="connsiteY3" fmla="*/ 78893 h 394463"/>
                  <a:gd name="connsiteX4" fmla="*/ 976125 w 1173356"/>
                  <a:gd name="connsiteY4" fmla="*/ 0 h 394463"/>
                  <a:gd name="connsiteX5" fmla="*/ 1173356 w 1173356"/>
                  <a:gd name="connsiteY5" fmla="*/ 197232 h 394463"/>
                  <a:gd name="connsiteX6" fmla="*/ 976125 w 1173356"/>
                  <a:gd name="connsiteY6" fmla="*/ 394463 h 394463"/>
                  <a:gd name="connsiteX7" fmla="*/ 976125 w 1173356"/>
                  <a:gd name="connsiteY7" fmla="*/ 315570 h 394463"/>
                  <a:gd name="connsiteX8" fmla="*/ 197232 w 1173356"/>
                  <a:gd name="connsiteY8" fmla="*/ 315570 h 394463"/>
                  <a:gd name="connsiteX9" fmla="*/ 197232 w 1173356"/>
                  <a:gd name="connsiteY9" fmla="*/ 394463 h 394463"/>
                  <a:gd name="connsiteX10" fmla="*/ 0 w 1173356"/>
                  <a:gd name="connsiteY10" fmla="*/ 197232 h 39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3356" h="394463">
                    <a:moveTo>
                      <a:pt x="1173356" y="197231"/>
                    </a:moveTo>
                    <a:lnTo>
                      <a:pt x="976124" y="394462"/>
                    </a:lnTo>
                    <a:lnTo>
                      <a:pt x="976124" y="315569"/>
                    </a:lnTo>
                    <a:lnTo>
                      <a:pt x="197231" y="315569"/>
                    </a:lnTo>
                    <a:lnTo>
                      <a:pt x="197231" y="394462"/>
                    </a:lnTo>
                    <a:lnTo>
                      <a:pt x="0" y="197231"/>
                    </a:lnTo>
                    <a:lnTo>
                      <a:pt x="197231" y="1"/>
                    </a:lnTo>
                    <a:lnTo>
                      <a:pt x="197231" y="78894"/>
                    </a:lnTo>
                    <a:lnTo>
                      <a:pt x="976124" y="78894"/>
                    </a:lnTo>
                    <a:lnTo>
                      <a:pt x="976124" y="1"/>
                    </a:lnTo>
                    <a:lnTo>
                      <a:pt x="1173356" y="197231"/>
                    </a:lnTo>
                    <a:close/>
                  </a:path>
                </a:pathLst>
              </a:custGeom>
              <a:solidFill>
                <a:srgbClr val="156082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  <p:txBody>
              <a:bodyPr spcFirstLastPara="0" vert="horz" wrap="square" lIns="118339" tIns="78894" rIns="118340" bIns="78893" numCol="1" spcCol="1270" anchor="ctr" anchorCtr="0">
                <a:noAutofit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85F570EB-E8DF-2ED9-7289-794F40A8D920}"/>
                  </a:ext>
                </a:extLst>
              </p:cNvPr>
              <p:cNvSpPr/>
              <p:nvPr/>
            </p:nvSpPr>
            <p:spPr>
              <a:xfrm>
                <a:off x="3108575" y="5048916"/>
                <a:ext cx="2254076" cy="1127038"/>
              </a:xfrm>
              <a:custGeom>
                <a:avLst/>
                <a:gdLst>
                  <a:gd name="connsiteX0" fmla="*/ 0 w 2254076"/>
                  <a:gd name="connsiteY0" fmla="*/ 112704 h 1127038"/>
                  <a:gd name="connsiteX1" fmla="*/ 112704 w 2254076"/>
                  <a:gd name="connsiteY1" fmla="*/ 0 h 1127038"/>
                  <a:gd name="connsiteX2" fmla="*/ 2141372 w 2254076"/>
                  <a:gd name="connsiteY2" fmla="*/ 0 h 1127038"/>
                  <a:gd name="connsiteX3" fmla="*/ 2254076 w 2254076"/>
                  <a:gd name="connsiteY3" fmla="*/ 112704 h 1127038"/>
                  <a:gd name="connsiteX4" fmla="*/ 2254076 w 2254076"/>
                  <a:gd name="connsiteY4" fmla="*/ 1014334 h 1127038"/>
                  <a:gd name="connsiteX5" fmla="*/ 2141372 w 2254076"/>
                  <a:gd name="connsiteY5" fmla="*/ 1127038 h 1127038"/>
                  <a:gd name="connsiteX6" fmla="*/ 112704 w 2254076"/>
                  <a:gd name="connsiteY6" fmla="*/ 1127038 h 1127038"/>
                  <a:gd name="connsiteX7" fmla="*/ 0 w 2254076"/>
                  <a:gd name="connsiteY7" fmla="*/ 1014334 h 1127038"/>
                  <a:gd name="connsiteX8" fmla="*/ 0 w 2254076"/>
                  <a:gd name="connsiteY8" fmla="*/ 112704 h 112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4076" h="1127038">
                    <a:moveTo>
                      <a:pt x="0" y="112704"/>
                    </a:moveTo>
                    <a:cubicBezTo>
                      <a:pt x="0" y="50459"/>
                      <a:pt x="50459" y="0"/>
                      <a:pt x="112704" y="0"/>
                    </a:cubicBezTo>
                    <a:lnTo>
                      <a:pt x="2141372" y="0"/>
                    </a:lnTo>
                    <a:cubicBezTo>
                      <a:pt x="2203617" y="0"/>
                      <a:pt x="2254076" y="50459"/>
                      <a:pt x="2254076" y="112704"/>
                    </a:cubicBezTo>
                    <a:lnTo>
                      <a:pt x="2254076" y="1014334"/>
                    </a:lnTo>
                    <a:cubicBezTo>
                      <a:pt x="2254076" y="1076579"/>
                      <a:pt x="2203617" y="1127038"/>
                      <a:pt x="2141372" y="1127038"/>
                    </a:cubicBezTo>
                    <a:lnTo>
                      <a:pt x="112704" y="1127038"/>
                    </a:lnTo>
                    <a:cubicBezTo>
                      <a:pt x="50459" y="1127038"/>
                      <a:pt x="0" y="1076579"/>
                      <a:pt x="0" y="1014334"/>
                    </a:cubicBezTo>
                    <a:lnTo>
                      <a:pt x="0" y="112704"/>
                    </a:lnTo>
                    <a:close/>
                  </a:path>
                </a:pathLst>
              </a:custGeom>
              <a:solidFill>
                <a:srgbClr val="156082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143500" tIns="143500" rIns="143500" bIns="143500" numCol="1" spcCol="1270" anchor="ctr" anchorCtr="0">
                <a:noAutofit/>
              </a:bodyPr>
              <a:lstStyle/>
              <a:p>
                <a:pPr marL="0" marR="0" lvl="0" indent="0" algn="ctr" defTabSz="1289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Cache</a:t>
                </a: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DA66C7D-8D50-CF8F-9109-71754CFE5AC7}"/>
                  </a:ext>
                </a:extLst>
              </p:cNvPr>
              <p:cNvSpPr/>
              <p:nvPr/>
            </p:nvSpPr>
            <p:spPr>
              <a:xfrm rot="18000000">
                <a:off x="4579128" y="3804062"/>
                <a:ext cx="1173356" cy="394463"/>
              </a:xfrm>
              <a:custGeom>
                <a:avLst/>
                <a:gdLst>
                  <a:gd name="connsiteX0" fmla="*/ 0 w 1173356"/>
                  <a:gd name="connsiteY0" fmla="*/ 197232 h 394463"/>
                  <a:gd name="connsiteX1" fmla="*/ 197232 w 1173356"/>
                  <a:gd name="connsiteY1" fmla="*/ 0 h 394463"/>
                  <a:gd name="connsiteX2" fmla="*/ 197232 w 1173356"/>
                  <a:gd name="connsiteY2" fmla="*/ 78893 h 394463"/>
                  <a:gd name="connsiteX3" fmla="*/ 976125 w 1173356"/>
                  <a:gd name="connsiteY3" fmla="*/ 78893 h 394463"/>
                  <a:gd name="connsiteX4" fmla="*/ 976125 w 1173356"/>
                  <a:gd name="connsiteY4" fmla="*/ 0 h 394463"/>
                  <a:gd name="connsiteX5" fmla="*/ 1173356 w 1173356"/>
                  <a:gd name="connsiteY5" fmla="*/ 197232 h 394463"/>
                  <a:gd name="connsiteX6" fmla="*/ 976125 w 1173356"/>
                  <a:gd name="connsiteY6" fmla="*/ 394463 h 394463"/>
                  <a:gd name="connsiteX7" fmla="*/ 976125 w 1173356"/>
                  <a:gd name="connsiteY7" fmla="*/ 315570 h 394463"/>
                  <a:gd name="connsiteX8" fmla="*/ 197232 w 1173356"/>
                  <a:gd name="connsiteY8" fmla="*/ 315570 h 394463"/>
                  <a:gd name="connsiteX9" fmla="*/ 197232 w 1173356"/>
                  <a:gd name="connsiteY9" fmla="*/ 394463 h 394463"/>
                  <a:gd name="connsiteX10" fmla="*/ 0 w 1173356"/>
                  <a:gd name="connsiteY10" fmla="*/ 197232 h 39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3356" h="394463">
                    <a:moveTo>
                      <a:pt x="0" y="197232"/>
                    </a:moveTo>
                    <a:lnTo>
                      <a:pt x="197232" y="0"/>
                    </a:lnTo>
                    <a:lnTo>
                      <a:pt x="197232" y="78893"/>
                    </a:lnTo>
                    <a:lnTo>
                      <a:pt x="976125" y="78893"/>
                    </a:lnTo>
                    <a:lnTo>
                      <a:pt x="976125" y="0"/>
                    </a:lnTo>
                    <a:lnTo>
                      <a:pt x="1173356" y="197232"/>
                    </a:lnTo>
                    <a:lnTo>
                      <a:pt x="976125" y="394463"/>
                    </a:lnTo>
                    <a:lnTo>
                      <a:pt x="976125" y="315570"/>
                    </a:lnTo>
                    <a:lnTo>
                      <a:pt x="197232" y="315570"/>
                    </a:lnTo>
                    <a:lnTo>
                      <a:pt x="197232" y="394463"/>
                    </a:lnTo>
                    <a:lnTo>
                      <a:pt x="0" y="197232"/>
                    </a:lnTo>
                    <a:close/>
                  </a:path>
                </a:pathLst>
              </a:custGeom>
              <a:solidFill>
                <a:srgbClr val="156082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  <p:txBody>
              <a:bodyPr spcFirstLastPara="0" vert="horz" wrap="square" lIns="118338" tIns="78892" rIns="118339" bIns="78893" numCol="1" spcCol="1270" anchor="ctr" anchorCtr="0">
                <a:noAutofit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Multiply 7">
              <a:extLst>
                <a:ext uri="{FF2B5EF4-FFF2-40B4-BE49-F238E27FC236}">
                  <a16:creationId xmlns:a16="http://schemas.microsoft.com/office/drawing/2014/main" id="{B7511663-E771-0140-CC62-14150B014CA8}"/>
                </a:ext>
              </a:extLst>
            </p:cNvPr>
            <p:cNvSpPr/>
            <p:nvPr/>
          </p:nvSpPr>
          <p:spPr>
            <a:xfrm>
              <a:off x="4510217" y="3645243"/>
              <a:ext cx="1260388" cy="679837"/>
            </a:xfrm>
            <a:prstGeom prst="mathMultiply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4F9A2E-24B7-A3D6-AB59-33B5180BC5A8}"/>
                </a:ext>
              </a:extLst>
            </p:cNvPr>
            <p:cNvSpPr txBox="1"/>
            <p:nvPr/>
          </p:nvSpPr>
          <p:spPr>
            <a:xfrm>
              <a:off x="2843426" y="3636451"/>
              <a:ext cx="1975710" cy="699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" panose="02110004020202020204"/>
                </a:rPr>
                <a:t>No direct cache access (DCA)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61F701-B681-01BF-CEC7-AF7872D0B4D6}"/>
                </a:ext>
              </a:extLst>
            </p:cNvPr>
            <p:cNvSpPr txBox="1"/>
            <p:nvPr/>
          </p:nvSpPr>
          <p:spPr>
            <a:xfrm>
              <a:off x="7549979" y="3636451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" panose="02110004020202020204"/>
                </a:rPr>
                <a:t>Direct memory access (DMA)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29A296-43D5-D4A4-19E6-D3428D0E3ED3}"/>
                </a:ext>
              </a:extLst>
            </p:cNvPr>
            <p:cNvSpPr txBox="1"/>
            <p:nvPr/>
          </p:nvSpPr>
          <p:spPr>
            <a:xfrm>
              <a:off x="5492507" y="6074511"/>
              <a:ext cx="1685055" cy="785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" panose="02110004020202020204"/>
                </a:rPr>
                <a:t>Read from memory</a:t>
              </a:r>
            </a:p>
          </p:txBody>
        </p:sp>
        <p:pic>
          <p:nvPicPr>
            <p:cNvPr id="12" name="Picture 11" descr="A computer chip with a chip in it&#10;&#10;Description automatically generated">
              <a:extLst>
                <a:ext uri="{FF2B5EF4-FFF2-40B4-BE49-F238E27FC236}">
                  <a16:creationId xmlns:a16="http://schemas.microsoft.com/office/drawing/2014/main" id="{0AB1F4CB-33C2-40A8-BE07-139ECBB0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468" y="5975629"/>
              <a:ext cx="748958" cy="7452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5EB6DC-BAC2-315B-0537-756A3F8EF373}"/>
                </a:ext>
              </a:extLst>
            </p:cNvPr>
            <p:cNvSpPr txBox="1"/>
            <p:nvPr/>
          </p:nvSpPr>
          <p:spPr>
            <a:xfrm>
              <a:off x="396117" y="5850234"/>
              <a:ext cx="1685055" cy="999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" panose="02110004020202020204"/>
                </a:rPr>
                <a:t>CPU cores operate on cached data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FDCAB558-68EF-69CA-99B1-89EA0EB51033}"/>
                </a:ext>
              </a:extLst>
            </p:cNvPr>
            <p:cNvSpPr/>
            <p:nvPr/>
          </p:nvSpPr>
          <p:spPr>
            <a:xfrm>
              <a:off x="5298989" y="365125"/>
              <a:ext cx="1594022" cy="1325563"/>
            </a:xfrm>
            <a:prstGeom prst="downArrow">
              <a:avLst/>
            </a:prstGeom>
            <a:solidFill>
              <a:srgbClr val="156082">
                <a:lumMod val="60000"/>
                <a:lumOff val="4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DCE484-B2BF-29A1-CD31-DF38C654DEC1}"/>
                </a:ext>
              </a:extLst>
            </p:cNvPr>
            <p:cNvSpPr txBox="1"/>
            <p:nvPr/>
          </p:nvSpPr>
          <p:spPr>
            <a:xfrm>
              <a:off x="6893011" y="365125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" panose="02110004020202020204"/>
                </a:rPr>
                <a:t>100 Gbps data from WIBs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E0599A4E-0010-4288-8A01-CCBF8D57E8C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rot="5400000" flipH="1" flipV="1">
              <a:off x="2620951" y="5470321"/>
              <a:ext cx="353305" cy="657312"/>
            </a:xfrm>
            <a:prstGeom prst="bentConnector2">
              <a:avLst/>
            </a:prstGeom>
            <a:noFill/>
            <a:ln w="28575" cap="flat" cmpd="sng" algn="ctr">
              <a:solidFill>
                <a:srgbClr val="156082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98D30E9B-57F7-8322-EE26-82CDE5409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BD3FBB7-A84E-CA6D-B494-7CA9D3A19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5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951FD-B055-4EE8-B6D9-62EC0F39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20445"/>
            <a:ext cx="4802374" cy="616444"/>
          </a:xfrm>
        </p:spPr>
        <p:txBody>
          <a:bodyPr/>
          <a:lstStyle/>
          <a:p>
            <a:r>
              <a:rPr lang="en-US" dirty="0"/>
              <a:t>AMD Zen3 architecture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5F8EB2-8936-F0AC-DA2A-4A5609BEA7E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3155" y="5433200"/>
            <a:ext cx="10634495" cy="1093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Single socket: connections                                                                                                               Single socket: dies</a:t>
            </a:r>
          </a:p>
          <a:p>
            <a:pPr marL="0" indent="0">
              <a:buNone/>
            </a:pPr>
            <a:r>
              <a:rPr lang="en-US" sz="1600" dirty="0"/>
              <a:t>Note: pictured is Zen2 architecture but at this level they’re equivalent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A646A-86B8-7F7E-CB3E-9E1F7B6757F2}"/>
              </a:ext>
            </a:extLst>
          </p:cNvPr>
          <p:cNvGrpSpPr/>
          <p:nvPr/>
        </p:nvGrpSpPr>
        <p:grpSpPr>
          <a:xfrm>
            <a:off x="565688" y="1968939"/>
            <a:ext cx="5294489" cy="3265083"/>
            <a:chOff x="553155" y="1769761"/>
            <a:chExt cx="6369688" cy="3530567"/>
          </a:xfrm>
        </p:grpSpPr>
        <p:pic>
          <p:nvPicPr>
            <p:cNvPr id="3" name="Content Placeholder 6" descr="A computer chip with green and blue squares&#10;&#10;Description automatically generated">
              <a:extLst>
                <a:ext uri="{FF2B5EF4-FFF2-40B4-BE49-F238E27FC236}">
                  <a16:creationId xmlns:a16="http://schemas.microsoft.com/office/drawing/2014/main" id="{6FB1DCAF-142A-6D45-A452-3338B5E0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155" y="1769761"/>
              <a:ext cx="6369688" cy="3530567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ADB89CB-1931-8FBF-EC63-50FAC424531D}"/>
                </a:ext>
              </a:extLst>
            </p:cNvPr>
            <p:cNvCxnSpPr>
              <a:cxnSpLocks/>
              <a:stCxn id="3" idx="1"/>
              <a:endCxn id="3" idx="3"/>
            </p:cNvCxnSpPr>
            <p:nvPr/>
          </p:nvCxnSpPr>
          <p:spPr>
            <a:xfrm>
              <a:off x="553155" y="3535045"/>
              <a:ext cx="6369688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F4F5B5D-BA8D-0307-8C59-B17ADF4D54F7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3737999" y="1769761"/>
              <a:ext cx="0" cy="35305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475A0D-5E6D-B5AB-1935-5B244B65BAA4}"/>
              </a:ext>
            </a:extLst>
          </p:cNvPr>
          <p:cNvGrpSpPr/>
          <p:nvPr/>
        </p:nvGrpSpPr>
        <p:grpSpPr>
          <a:xfrm>
            <a:off x="6344355" y="1200816"/>
            <a:ext cx="5294490" cy="4033206"/>
            <a:chOff x="6233988" y="1317727"/>
            <a:chExt cx="5404857" cy="4222545"/>
          </a:xfrm>
        </p:grpSpPr>
        <p:pic>
          <p:nvPicPr>
            <p:cNvPr id="9" name="Picture 8" descr="A close-up of a computer chip&#10;&#10;Description automatically generated">
              <a:extLst>
                <a:ext uri="{FF2B5EF4-FFF2-40B4-BE49-F238E27FC236}">
                  <a16:creationId xmlns:a16="http://schemas.microsoft.com/office/drawing/2014/main" id="{42C41E0B-2CC6-C681-F1C1-72982176D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3988" y="1317727"/>
              <a:ext cx="5404857" cy="42225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CEA584-F92E-D5C3-013B-8CA3906C8946}"/>
                </a:ext>
              </a:extLst>
            </p:cNvPr>
            <p:cNvSpPr txBox="1"/>
            <p:nvPr/>
          </p:nvSpPr>
          <p:spPr>
            <a:xfrm>
              <a:off x="8673225" y="2757976"/>
              <a:ext cx="98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IOD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76B3FC-DCC6-F425-762F-5A3C3A0547AC}"/>
                </a:ext>
              </a:extLst>
            </p:cNvPr>
            <p:cNvSpPr txBox="1"/>
            <p:nvPr/>
          </p:nvSpPr>
          <p:spPr>
            <a:xfrm>
              <a:off x="6959336" y="2573310"/>
              <a:ext cx="98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CCD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0562C2-5E40-72D3-2329-AAA5187B156B}"/>
                </a:ext>
              </a:extLst>
            </p:cNvPr>
            <p:cNvCxnSpPr>
              <a:cxnSpLocks/>
              <a:stCxn id="9" idx="1"/>
              <a:endCxn id="9" idx="3"/>
            </p:cNvCxnSpPr>
            <p:nvPr/>
          </p:nvCxnSpPr>
          <p:spPr>
            <a:xfrm>
              <a:off x="6233988" y="3429000"/>
              <a:ext cx="5404857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5CE246-1A8C-76E7-5949-899C784D229A}"/>
                </a:ext>
              </a:extLst>
            </p:cNvPr>
            <p:cNvCxnSpPr>
              <a:cxnSpLocks/>
              <a:stCxn id="9" idx="0"/>
              <a:endCxn id="9" idx="2"/>
            </p:cNvCxnSpPr>
            <p:nvPr/>
          </p:nvCxnSpPr>
          <p:spPr>
            <a:xfrm>
              <a:off x="8936417" y="1317727"/>
              <a:ext cx="0" cy="422254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B275F65-242F-E138-68DA-F22823AFC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DE6297B-87C5-B240-3BB1-B58D8D6E6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7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52A1E-B3F7-E1B2-76ED-8F78E74B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3"/>
            <a:ext cx="10515600" cy="1531525"/>
          </a:xfrm>
        </p:spPr>
        <p:txBody>
          <a:bodyPr/>
          <a:lstStyle/>
          <a:p>
            <a:r>
              <a:rPr lang="en-US" dirty="0"/>
              <a:t>BIOS tuning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5E832F-DC64-28CC-592D-2CA44C5718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9640" y="2153285"/>
            <a:ext cx="4953001" cy="3500438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np02-srv-001 and np02-srv-004 are same CPU family (Milan)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001 has 4 cores x 4 CCDs per socket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004 has 8 cores x 8 CCDs per socket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001 the only BIOS setting necessary was to set the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LCKL frequency to maximum of 593 MHz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Improves DMA from PCIe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004 needed more tuning, see table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Targeted at reducing memory latency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included everything I changed, and highlighted the ones I think made the difference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51B491-5AE6-F08B-7994-7DCD2BFFE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96293" y="348466"/>
            <a:ext cx="2868507" cy="386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np02-srv-004 BIOS settings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C39B24-202F-9345-E955-7CC154717ECC}"/>
              </a:ext>
            </a:extLst>
          </p:cNvPr>
          <p:cNvGrpSpPr/>
          <p:nvPr/>
        </p:nvGrpSpPr>
        <p:grpSpPr>
          <a:xfrm>
            <a:off x="7020343" y="735182"/>
            <a:ext cx="4424897" cy="5637706"/>
            <a:chOff x="7292970" y="338554"/>
            <a:chExt cx="4812531" cy="6530353"/>
          </a:xfrm>
        </p:grpSpPr>
        <p:pic>
          <p:nvPicPr>
            <p:cNvPr id="7" name="Picture 6" descr="A white sheet with black text&#10;&#10;Description automatically generated">
              <a:extLst>
                <a:ext uri="{FF2B5EF4-FFF2-40B4-BE49-F238E27FC236}">
                  <a16:creationId xmlns:a16="http://schemas.microsoft.com/office/drawing/2014/main" id="{B2A4D967-F7BB-2B8A-684A-CB6A4DD62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3501" y="338554"/>
              <a:ext cx="4572000" cy="653035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D13E11A-23B1-3BE4-D511-FC81A01645F3}"/>
                </a:ext>
              </a:extLst>
            </p:cNvPr>
            <p:cNvSpPr/>
            <p:nvPr/>
          </p:nvSpPr>
          <p:spPr>
            <a:xfrm>
              <a:off x="7508787" y="2360142"/>
              <a:ext cx="1178011" cy="568411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AD391E-C631-EE28-61FC-875F6AF9CC1C}"/>
                </a:ext>
              </a:extLst>
            </p:cNvPr>
            <p:cNvSpPr/>
            <p:nvPr/>
          </p:nvSpPr>
          <p:spPr>
            <a:xfrm>
              <a:off x="7292970" y="5684109"/>
              <a:ext cx="2011665" cy="685199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58BF773-CCDE-B0F3-116E-535319680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84A50FE-AF5A-F144-287C-28E466FE0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0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52A1E-B3F7-E1B2-76ED-8F78E74B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3"/>
            <a:ext cx="10515600" cy="1531525"/>
          </a:xfrm>
        </p:spPr>
        <p:txBody>
          <a:bodyPr/>
          <a:lstStyle/>
          <a:p>
            <a:r>
              <a:rPr lang="en-US" dirty="0"/>
              <a:t>CPU pinning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9CC98A-13B9-DAED-1898-4771587898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0303" y="1723935"/>
            <a:ext cx="4713825" cy="96282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Group by stream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(48 WIB streams):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-worker, post-proc, and recording handling the same streams grouped on same CCD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510849-87D9-0BB9-26D9-059D89140446}"/>
              </a:ext>
            </a:extLst>
          </p:cNvPr>
          <p:cNvGrpSpPr/>
          <p:nvPr/>
        </p:nvGrpSpPr>
        <p:grpSpPr>
          <a:xfrm>
            <a:off x="5937955" y="751729"/>
            <a:ext cx="5800887" cy="4983027"/>
            <a:chOff x="5859953" y="706574"/>
            <a:chExt cx="6161112" cy="5129110"/>
          </a:xfrm>
        </p:grpSpPr>
        <p:pic>
          <p:nvPicPr>
            <p:cNvPr id="7" name="Picture 6" descr="A close-up of a computer chip&#10;&#10;Description automatically generated">
              <a:extLst>
                <a:ext uri="{FF2B5EF4-FFF2-40B4-BE49-F238E27FC236}">
                  <a16:creationId xmlns:a16="http://schemas.microsoft.com/office/drawing/2014/main" id="{831C8E63-080B-FCBA-0C33-D46306340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9953" y="1022315"/>
              <a:ext cx="6161112" cy="481336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8142FA-0350-8492-2B71-3A0C99EE587F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H="1">
              <a:off x="8940509" y="1022315"/>
              <a:ext cx="25922" cy="481336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2B7F0F-DB83-329E-5092-BDC578006426}"/>
                </a:ext>
              </a:extLst>
            </p:cNvPr>
            <p:cNvSpPr txBox="1"/>
            <p:nvPr/>
          </p:nvSpPr>
          <p:spPr>
            <a:xfrm>
              <a:off x="6982927" y="706574"/>
              <a:ext cx="1050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NUMA0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2E93B5-C3F6-F40D-812B-794F70DAE416}"/>
                </a:ext>
              </a:extLst>
            </p:cNvPr>
            <p:cNvSpPr txBox="1"/>
            <p:nvPr/>
          </p:nvSpPr>
          <p:spPr>
            <a:xfrm>
              <a:off x="9947737" y="725165"/>
              <a:ext cx="947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NUMA1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969A87-2142-7F48-49F6-D403A57BB746}"/>
                </a:ext>
              </a:extLst>
            </p:cNvPr>
            <p:cNvSpPr txBox="1"/>
            <p:nvPr/>
          </p:nvSpPr>
          <p:spPr>
            <a:xfrm>
              <a:off x="6736179" y="2236665"/>
              <a:ext cx="813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Parent, tpset-0, cleanup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539EF7-B8AB-F285-97F0-EC43B97AE477}"/>
                </a:ext>
              </a:extLst>
            </p:cNvPr>
            <p:cNvSpPr txBox="1"/>
            <p:nvPr/>
          </p:nvSpPr>
          <p:spPr>
            <a:xfrm>
              <a:off x="6752595" y="3744172"/>
              <a:ext cx="727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24 streams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FE8302-57FA-3A39-2EDC-C2B0BF0DE120}"/>
                </a:ext>
              </a:extLst>
            </p:cNvPr>
            <p:cNvSpPr txBox="1"/>
            <p:nvPr/>
          </p:nvSpPr>
          <p:spPr>
            <a:xfrm>
              <a:off x="7449017" y="4128507"/>
              <a:ext cx="727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24 streams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B6FE07-47A0-CECE-9DCB-1B9AD526B6C7}"/>
                </a:ext>
              </a:extLst>
            </p:cNvPr>
            <p:cNvSpPr txBox="1"/>
            <p:nvPr/>
          </p:nvSpPr>
          <p:spPr>
            <a:xfrm>
              <a:off x="7449017" y="2729493"/>
              <a:ext cx="7273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empty</a:t>
              </a:r>
            </a:p>
          </p:txBody>
        </p:sp>
      </p:grp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CC990571-6A1F-42C5-0C0E-A061216C7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55" y="3069925"/>
            <a:ext cx="5342520" cy="2779034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4706826-581C-2991-FA16-E078D72D9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F11FF7D-98A9-4C85-5A00-25C75CD8C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7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3">
            <a:extLst>
              <a:ext uri="{FF2B5EF4-FFF2-40B4-BE49-F238E27FC236}">
                <a16:creationId xmlns:a16="http://schemas.microsoft.com/office/drawing/2014/main" id="{7E407FA9-1B4C-EB39-AA3E-C211559CB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01" y="433423"/>
            <a:ext cx="6529955" cy="616444"/>
          </a:xfrm>
        </p:spPr>
        <p:txBody>
          <a:bodyPr>
            <a:noAutofit/>
          </a:bodyPr>
          <a:lstStyle/>
          <a:p>
            <a:r>
              <a:rPr lang="en-US" sz="3600" dirty="0"/>
              <a:t>What else is there to do?</a:t>
            </a:r>
          </a:p>
        </p:txBody>
      </p: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6461BFA9-66D6-4554-8774-B7436269B549}"/>
              </a:ext>
            </a:extLst>
          </p:cNvPr>
          <p:cNvSpPr txBox="1">
            <a:spLocks/>
          </p:cNvSpPr>
          <p:nvPr/>
        </p:nvSpPr>
        <p:spPr>
          <a:xfrm>
            <a:off x="703602" y="1140179"/>
            <a:ext cx="10133731" cy="4803422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vert="horz" wrap="square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AMD Zen3 Tuning: eliminating missed packets.</a:t>
            </a:r>
          </a:p>
          <a:p>
            <a:pPr marL="1028700" lvl="1" indent="-342900"/>
            <a:r>
              <a:rPr lang="en-US" dirty="0"/>
              <a:t>Successful understanding and control of AMD architecture.</a:t>
            </a:r>
          </a:p>
          <a:p>
            <a:pPr marL="1028700" lvl="1" indent="-342900"/>
            <a:r>
              <a:rPr lang="en-US" dirty="0"/>
              <a:t>For PRR we should not be limited by Intel vs AMD CPU architectures.</a:t>
            </a:r>
          </a:p>
          <a:p>
            <a:pPr marL="1028700" lvl="1" indent="-342900"/>
            <a:r>
              <a:rPr lang="en-US" dirty="0"/>
              <a:t>I believe Intel machine 031 and AMD machine 004 are both capable of reading out 4 CRPs.</a:t>
            </a:r>
          </a:p>
          <a:p>
            <a:pPr marL="1028700" lvl="1" indent="-342900"/>
            <a:r>
              <a:rPr lang="en-US" dirty="0"/>
              <a:t>Technical point: DPDK needs to be rebuilt to allow </a:t>
            </a:r>
            <a:r>
              <a:rPr lang="en-US" dirty="0" err="1"/>
              <a:t>rte</a:t>
            </a:r>
            <a:r>
              <a:rPr lang="en-US" dirty="0"/>
              <a:t>-workers to use CPUs &gt;128.</a:t>
            </a:r>
          </a:p>
          <a:p>
            <a:pPr marL="1028700" lvl="1" indent="-342900"/>
            <a:r>
              <a:rPr lang="en-US" dirty="0"/>
              <a:t>Power consumption/bare-minimum resources.</a:t>
            </a:r>
          </a:p>
          <a:p>
            <a:pPr marL="1485900" lvl="2" indent="-342900"/>
            <a:r>
              <a:rPr lang="en-US" sz="2400" dirty="0"/>
              <a:t>Are there BIOS settings that are unnecessary and can save power? (DF C-states, fixed P states)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52308D5F-68E0-7A41-11A0-D9C0016BB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87BB23F0-E458-275A-4581-A1ECBF36B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08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111" y="2840793"/>
            <a:ext cx="7845778" cy="11764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np04-srv-005 storage server commissioning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16A1D38-6D3D-6F0C-58D6-2B4A44A22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Vargas, M. Man, W. Dallaway | DUNE DAQ Core Software WG | June 5th, 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B7FF15F-A08E-5E85-98D5-1590315B3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6333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1218</Words>
  <Application>Microsoft Macintosh PowerPoint</Application>
  <PresentationFormat>Widescreen</PresentationFormat>
  <Paragraphs>200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Bodoni MT</vt:lpstr>
      <vt:lpstr>Calibri</vt:lpstr>
      <vt:lpstr>Courier New</vt:lpstr>
      <vt:lpstr>Source Sans Pro Light</vt:lpstr>
      <vt:lpstr>Custom</vt:lpstr>
      <vt:lpstr>PowerPoint Presentation</vt:lpstr>
      <vt:lpstr>Today in the talk</vt:lpstr>
      <vt:lpstr>AMD Zen3 Tuning: eliminating missed packets</vt:lpstr>
      <vt:lpstr>Flow of data</vt:lpstr>
      <vt:lpstr>AMD Zen3 architecture</vt:lpstr>
      <vt:lpstr>BIOS tuning</vt:lpstr>
      <vt:lpstr>CPU pinning</vt:lpstr>
      <vt:lpstr>What else is there to do?</vt:lpstr>
      <vt:lpstr>np04-srv-005 storage server commissioning</vt:lpstr>
      <vt:lpstr>Status                                      Testing</vt:lpstr>
      <vt:lpstr>Readout performance test summary</vt:lpstr>
      <vt:lpstr>Tests</vt:lpstr>
      <vt:lpstr>Readout performance test summary</vt:lpstr>
      <vt:lpstr>What else is there to do?</vt:lpstr>
      <vt:lpstr>References</vt:lpstr>
      <vt:lpstr>Callbacks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cp:lastModifiedBy>Danaisis Vargas Oliva</cp:lastModifiedBy>
  <cp:revision>2</cp:revision>
  <dcterms:created xsi:type="dcterms:W3CDTF">2024-02-15T19:21:17Z</dcterms:created>
  <dcterms:modified xsi:type="dcterms:W3CDTF">2024-06-05T12:31:17Z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