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3" r:id="rId2"/>
    <p:sldId id="2015" r:id="rId3"/>
    <p:sldId id="2035" r:id="rId4"/>
    <p:sldId id="2045" r:id="rId5"/>
    <p:sldId id="2036" r:id="rId6"/>
    <p:sldId id="2038" r:id="rId7"/>
    <p:sldId id="2041" r:id="rId8"/>
    <p:sldId id="2042" r:id="rId9"/>
    <p:sldId id="2044" r:id="rId10"/>
    <p:sldId id="2043" r:id="rId11"/>
    <p:sldId id="2046" r:id="rId12"/>
    <p:sldId id="1985" r:id="rId13"/>
    <p:sldId id="2018" r:id="rId14"/>
    <p:sldId id="2025" r:id="rId15"/>
    <p:sldId id="2029" r:id="rId16"/>
    <p:sldId id="2032" r:id="rId17"/>
    <p:sldId id="571" r:id="rId18"/>
    <p:sldId id="2057" r:id="rId19"/>
    <p:sldId id="2058" r:id="rId20"/>
    <p:sldId id="2061" r:id="rId21"/>
    <p:sldId id="2065" r:id="rId22"/>
    <p:sldId id="2063" r:id="rId23"/>
    <p:sldId id="2066" r:id="rId24"/>
  </p:sldIdLst>
  <p:sldSz cx="12192000" cy="6858000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 userDrawn="1">
          <p15:clr>
            <a:srgbClr val="A4A3A4"/>
          </p15:clr>
        </p15:guide>
        <p15:guide id="2" pos="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Jan Petrik" initials="JP" lastIdx="1" clrIdx="0">
    <p:extLst>
      <p:ext uri="{19B8F6BF-5375-455C-9EA6-DF929625EA0E}">
        <p15:presenceInfo xmlns:p15="http://schemas.microsoft.com/office/powerpoint/2012/main" userId="S-1-5-21-1526224874-1540688658-1361462980-6782950" providerId="AD"/>
      </p:ext>
    </p:extLst>
  </p:cmAuthor>
  <p:cmAuthor id="3" name="Paolo Ferracin" initials="PF" lastIdx="1" clrIdx="1">
    <p:extLst>
      <p:ext uri="{19B8F6BF-5375-455C-9EA6-DF929625EA0E}">
        <p15:presenceInfo xmlns:p15="http://schemas.microsoft.com/office/powerpoint/2012/main" userId="S-1-5-21-1715567821-1060284298-725345543-73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BE"/>
    <a:srgbClr val="08A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1" autoAdjust="0"/>
    <p:restoredTop sz="94660"/>
  </p:normalViewPr>
  <p:slideViewPr>
    <p:cSldViewPr snapToObjects="1" showGuides="1">
      <p:cViewPr varScale="1">
        <p:scale>
          <a:sx n="159" d="100"/>
          <a:sy n="159" d="100"/>
        </p:scale>
        <p:origin x="2442" y="144"/>
      </p:cViewPr>
      <p:guideLst>
        <p:guide orient="horz" pos="4080"/>
        <p:guide pos="3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1" d="100"/>
          <a:sy n="121" d="100"/>
        </p:scale>
        <p:origin x="75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06/06/2024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3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06/06/2024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10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28800" y="2819400"/>
            <a:ext cx="96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64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8412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P. Ferracin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2400" y="6356350"/>
            <a:ext cx="48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899150"/>
            <a:ext cx="864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pic>
        <p:nvPicPr>
          <p:cNvPr id="16" name="Image 11" descr="HLU-logoN-title.png">
            <a:extLst>
              <a:ext uri="{FF2B5EF4-FFF2-40B4-BE49-F238E27FC236}">
                <a16:creationId xmlns:a16="http://schemas.microsoft.com/office/drawing/2014/main" id="{80935D1F-87A2-4EAF-9C8B-00CD80A2D2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8800" y="908720"/>
            <a:ext cx="3374960" cy="1368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BAFFDB-1A7D-428D-B2A1-13CBEECC1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5812705" y="908720"/>
            <a:ext cx="3307631" cy="14029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508594-220E-40DA-A0EE-E1A2365405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89" y="961877"/>
            <a:ext cx="1337021" cy="1314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6000" y="1219201"/>
            <a:ext cx="10560000" cy="4906963"/>
          </a:xfrm>
        </p:spPr>
        <p:txBody>
          <a:bodyPr lIns="0" tIns="0" rIns="0" bIns="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97363" y="6265363"/>
            <a:ext cx="7278636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9235" y="6261306"/>
            <a:ext cx="48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11" descr="HLU-logoN-title.png">
            <a:extLst>
              <a:ext uri="{FF2B5EF4-FFF2-40B4-BE49-F238E27FC236}">
                <a16:creationId xmlns:a16="http://schemas.microsoft.com/office/drawing/2014/main" id="{B2204D40-1429-4637-BCA4-8F0384EB8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198" y="6198834"/>
            <a:ext cx="1478306" cy="599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C8669-314A-4391-AFCE-A00502A85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1685389" y="6198834"/>
            <a:ext cx="1448814" cy="614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03DA77-961D-477C-A50B-7D1A28F5AC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3" y="6218133"/>
            <a:ext cx="585644" cy="575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5232"/>
            <a:ext cx="5386917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09600" y="2057400"/>
            <a:ext cx="5386917" cy="3951288"/>
          </a:xfr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215232"/>
            <a:ext cx="5389033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93368" y="2057400"/>
            <a:ext cx="5389033" cy="3951288"/>
          </a:xfr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7600" cy="360000"/>
          </a:xfrm>
        </p:spPr>
        <p:txBody>
          <a:bodyPr/>
          <a:lstStyle/>
          <a:p>
            <a:r>
              <a:rPr lang="es-ES" noProof="0"/>
              <a:t>P. Ferracin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951600" y="6349252"/>
            <a:ext cx="508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/>
              <a:t>logo</a:t>
            </a:r>
          </a:p>
          <a:p>
            <a:pPr algn="ctr"/>
            <a:r>
              <a:rPr lang="en-GB" sz="900" dirty="0"/>
              <a:t>are</a:t>
            </a:r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16000" y="457200"/>
            <a:ext cx="1056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16000" y="5105400"/>
            <a:ext cx="1056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44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818067" y="4648200"/>
            <a:ext cx="10557933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02400" y="2709000"/>
            <a:ext cx="85872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802400" y="6356350"/>
            <a:ext cx="85872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8800" y="673710"/>
            <a:ext cx="5047152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00" y="4953000"/>
            <a:ext cx="85872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2429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6000" y="180000"/>
            <a:ext cx="1056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6000" y="1371601"/>
            <a:ext cx="1056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P. Ferracin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82400" y="6356350"/>
            <a:ext cx="48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A17 shim analysis</a:t>
            </a:r>
            <a:br>
              <a:rPr lang="en-GB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48248" y="4005064"/>
            <a:ext cx="9144296" cy="1498104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Paolo Ferracin</a:t>
            </a:r>
          </a:p>
          <a:p>
            <a:endParaRPr lang="en-US" altLang="en-US" dirty="0">
              <a:solidFill>
                <a:schemeClr val="bg2"/>
              </a:solidFill>
            </a:endParaRPr>
          </a:p>
          <a:p>
            <a:r>
              <a:rPr lang="en-US" altLang="en-US" dirty="0">
                <a:solidFill>
                  <a:schemeClr val="bg2"/>
                </a:solidFill>
              </a:rPr>
              <a:t>on behalf of the MQXF collaboration</a:t>
            </a:r>
          </a:p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847528" y="5899150"/>
            <a:ext cx="6480000" cy="7485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AUP Meeting</a:t>
            </a:r>
          </a:p>
          <a:p>
            <a:r>
              <a:rPr lang="en-US" dirty="0"/>
              <a:t>LBNL, USA</a:t>
            </a:r>
          </a:p>
          <a:p>
            <a:r>
              <a:rPr lang="en-US" dirty="0"/>
              <a:t>June 7</a:t>
            </a:r>
            <a:r>
              <a:rPr lang="en-US" baseline="30000" dirty="0"/>
              <a:t>th</a:t>
            </a:r>
            <a:r>
              <a:rPr lang="en-US" dirty="0"/>
              <a:t>, 2024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74C9-BDA9-40E0-8CC2-462099D8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F527E-7A25-4A87-87A0-64FE3FD8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10560000" cy="985663"/>
          </a:xfrm>
        </p:spPr>
        <p:txBody>
          <a:bodyPr/>
          <a:lstStyle/>
          <a:p>
            <a:r>
              <a:rPr lang="en-US" dirty="0"/>
              <a:t>By adding up….</a:t>
            </a:r>
          </a:p>
          <a:p>
            <a:pPr lvl="1"/>
            <a:r>
              <a:rPr lang="en-US" dirty="0"/>
              <a:t>We get an upper bound (A14b) and a lower bound (A05)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679DA-5AF2-40C6-8425-6B23ACBF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2E4DB-6427-4977-9757-D4E94F9B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C73903B-E71F-4173-84DB-4AFBEBE01C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182690"/>
              </p:ext>
            </p:extLst>
          </p:nvPr>
        </p:nvGraphicFramePr>
        <p:xfrm>
          <a:off x="213242" y="2708920"/>
          <a:ext cx="11715410" cy="1298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78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950665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2701065354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2037440231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3544931164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570516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885063">
                  <a:extLst>
                    <a:ext uri="{9D8B030D-6E8A-4147-A177-3AD203B41FA5}">
                      <a16:colId xmlns:a16="http://schemas.microsoft.com/office/drawing/2014/main" val="3947179992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249853986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1578161662"/>
                    </a:ext>
                  </a:extLst>
                </a:gridCol>
                <a:gridCol w="951064">
                  <a:extLst>
                    <a:ext uri="{9D8B030D-6E8A-4147-A177-3AD203B41FA5}">
                      <a16:colId xmlns:a16="http://schemas.microsoft.com/office/drawing/2014/main" val="1211009324"/>
                    </a:ext>
                  </a:extLst>
                </a:gridCol>
                <a:gridCol w="640657">
                  <a:extLst>
                    <a:ext uri="{9D8B030D-6E8A-4147-A177-3AD203B41FA5}">
                      <a16:colId xmlns:a16="http://schemas.microsoft.com/office/drawing/2014/main" val="2484923224"/>
                    </a:ext>
                  </a:extLst>
                </a:gridCol>
                <a:gridCol w="640657">
                  <a:extLst>
                    <a:ext uri="{9D8B030D-6E8A-4147-A177-3AD203B41FA5}">
                      <a16:colId xmlns:a16="http://schemas.microsoft.com/office/drawing/2014/main" val="1479396039"/>
                    </a:ext>
                  </a:extLst>
                </a:gridCol>
              </a:tblGrid>
              <a:tr h="32459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Ave 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OR_Ave</a:t>
                      </a: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Sum_ss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LE min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OR_LE_min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Sum_LE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 min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OR_RE_min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Sum_RE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Ave ss + shim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LE + shim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 + shim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217DDDE-BB3F-454D-B643-F36095972D56}"/>
              </a:ext>
            </a:extLst>
          </p:cNvPr>
          <p:cNvSpPr/>
          <p:nvPr/>
        </p:nvSpPr>
        <p:spPr>
          <a:xfrm>
            <a:off x="816000" y="2708920"/>
            <a:ext cx="2304256" cy="1298364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D1301E-7CE9-4DB6-AB35-6A8FA2E289EF}"/>
              </a:ext>
            </a:extLst>
          </p:cNvPr>
          <p:cNvSpPr/>
          <p:nvPr/>
        </p:nvSpPr>
        <p:spPr>
          <a:xfrm>
            <a:off x="3120256" y="2696411"/>
            <a:ext cx="2172140" cy="1298364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697F43-E65D-4CD9-95CA-CB69A6A2B6F9}"/>
              </a:ext>
            </a:extLst>
          </p:cNvPr>
          <p:cNvSpPr/>
          <p:nvPr/>
        </p:nvSpPr>
        <p:spPr>
          <a:xfrm>
            <a:off x="5292396" y="2696411"/>
            <a:ext cx="2099748" cy="1298364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E73EE6-488F-44B1-9B0B-0C0CE804EEB6}"/>
              </a:ext>
            </a:extLst>
          </p:cNvPr>
          <p:cNvSpPr/>
          <p:nvPr/>
        </p:nvSpPr>
        <p:spPr>
          <a:xfrm>
            <a:off x="7392144" y="2698772"/>
            <a:ext cx="2279076" cy="1298364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3AD496-0A5F-49C8-9D9B-EA71CBF86C81}"/>
              </a:ext>
            </a:extLst>
          </p:cNvPr>
          <p:cNvSpPr/>
          <p:nvPr/>
        </p:nvSpPr>
        <p:spPr>
          <a:xfrm>
            <a:off x="9695024" y="2702836"/>
            <a:ext cx="2233627" cy="12983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3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A14b and A05 and A13 quench performance</a:t>
            </a:r>
          </a:p>
          <a:p>
            <a:endParaRPr lang="en-US" dirty="0"/>
          </a:p>
          <a:p>
            <a:r>
              <a:rPr lang="en-US" dirty="0"/>
              <a:t>Computation radial build-up in A14b and A05</a:t>
            </a:r>
          </a:p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Target loading shim size in A17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15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DBB6-75AE-47AF-BF94-C761CA3F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EEE5C-3D88-43BA-BE03-4BD316801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5157192"/>
            <a:ext cx="10560000" cy="10220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Proposed target</a:t>
            </a:r>
          </a:p>
          <a:p>
            <a:pPr lvl="1"/>
            <a:r>
              <a:rPr lang="en-US" dirty="0"/>
              <a:t>Aiming at a shim of 43 mils, with the possibility of going to 42-44 mils depending on SG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3D90F-8306-4C6E-88AB-E2C14593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DE70A-6EE6-4AC7-85D7-023ED10F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E5AA65-BE14-427C-BFBB-DC1D6EBD71E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5975" y="764704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1505515652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362263510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89579918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07663654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799934318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84532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 ss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21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240546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414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01407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0AD3464-EB6E-4058-91BF-21F0061DDB2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6000" y="2193215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4263390206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1780597740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01648393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822949590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37539344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2123384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65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7645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814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801399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BAF5097-9267-4552-904A-BCC7D396CD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6000" y="3621726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1490269595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164060791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416487299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198860776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4159628006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2129886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33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000279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8987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1732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701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78E95B3-03F7-4CE5-9734-081A6B219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56650"/>
            <a:ext cx="9144000" cy="1122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28F245-B53B-43E3-BB8A-EA2D036FA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Key-shim size vs. bladder pressure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30B1C-A550-4E01-BFE0-957C1CFB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D614A-37B2-4750-AE33-6F45D527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CCBCAB-B69C-43B2-8B42-11D87FDCF0B9}"/>
              </a:ext>
            </a:extLst>
          </p:cNvPr>
          <p:cNvSpPr/>
          <p:nvPr/>
        </p:nvSpPr>
        <p:spPr>
          <a:xfrm>
            <a:off x="8976320" y="1718481"/>
            <a:ext cx="486550" cy="13504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539E53-885E-4F11-8FB5-61CD7300246F}"/>
              </a:ext>
            </a:extLst>
          </p:cNvPr>
          <p:cNvSpPr/>
          <p:nvPr/>
        </p:nvSpPr>
        <p:spPr>
          <a:xfrm>
            <a:off x="1524000" y="1925919"/>
            <a:ext cx="648072" cy="1035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2F82FF-FA33-4071-8104-40882DFF5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117037"/>
            <a:ext cx="4572000" cy="3123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716235-9C3B-4E58-867A-C00CDCA32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406" y="3117037"/>
            <a:ext cx="4572000" cy="32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94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D978-BD0B-4300-9D40-DE4DD0A53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assembly and loading</a:t>
            </a:r>
            <a:br>
              <a:rPr lang="en-US" dirty="0"/>
            </a:br>
            <a:r>
              <a:rPr lang="en-US" dirty="0"/>
              <a:t>Specifications (shells)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2292F-2A35-4B94-935E-7828931C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000" y="1114854"/>
            <a:ext cx="7920000" cy="2120693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For the pre-load targets at the end of the pre-load:</a:t>
            </a:r>
            <a:endParaRPr lang="en-US" dirty="0"/>
          </a:p>
          <a:p>
            <a:pPr lvl="1"/>
            <a:r>
              <a:rPr lang="en-US" b="1" i="1" dirty="0"/>
              <a:t>The target average measured stress on coils, shells and rods at the end of the loading (after at least 24 h) shall be </a:t>
            </a:r>
            <a:endParaRPr lang="en-US" dirty="0"/>
          </a:p>
          <a:p>
            <a:pPr lvl="2"/>
            <a:r>
              <a:rPr lang="en-US" b="1" i="1" dirty="0"/>
              <a:t>Shell average azimuthal stress: </a:t>
            </a:r>
            <a:r>
              <a:rPr lang="en-US" b="1" i="1" dirty="0">
                <a:solidFill>
                  <a:schemeClr val="bg2"/>
                </a:solidFill>
              </a:rPr>
              <a:t>+58 ±6 MPa 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85F6F-11A1-4C33-803A-E52AAA98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157D4-ACE6-4333-9CDD-BA562FF4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67A1C2-7C19-4556-8C86-96557CE211A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45979" y="3063881"/>
          <a:ext cx="6998495" cy="1112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2905">
                  <a:extLst>
                    <a:ext uri="{9D8B030D-6E8A-4147-A177-3AD203B41FA5}">
                      <a16:colId xmlns:a16="http://schemas.microsoft.com/office/drawing/2014/main" val="4060997985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1805081425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2197497102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2493302768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2350716680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2964862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Channel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SC02BT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SC02LT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293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Preload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4684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Overnight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86208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371DDC-5846-4B75-B670-DCD1E91ED25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45979" y="4288362"/>
          <a:ext cx="6981655" cy="11125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52905">
                  <a:extLst>
                    <a:ext uri="{9D8B030D-6E8A-4147-A177-3AD203B41FA5}">
                      <a16:colId xmlns:a16="http://schemas.microsoft.com/office/drawing/2014/main" val="406099798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180508142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197497102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493302768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350716680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3399674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Channel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SC04TT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SC04RT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SC04BT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SC04LT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293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Preload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4684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Overnight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86208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D4D51E9-EBE6-4813-8D43-44C395B8F63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45979" y="5512843"/>
          <a:ext cx="6981655" cy="1112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652905">
                  <a:extLst>
                    <a:ext uri="{9D8B030D-6E8A-4147-A177-3AD203B41FA5}">
                      <a16:colId xmlns:a16="http://schemas.microsoft.com/office/drawing/2014/main" val="406099798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180508142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197497102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493302768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350716680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3966437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Channel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SC07TT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SC07RT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SC07BT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SC02LT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293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Preload (end)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84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Overnight (end)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862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59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D978-BD0B-4300-9D40-DE4DD0A53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assembly and loading</a:t>
            </a:r>
            <a:br>
              <a:rPr lang="en-US" dirty="0"/>
            </a:br>
            <a:r>
              <a:rPr lang="en-US" dirty="0"/>
              <a:t>Specifications (coils)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2292F-2A35-4B94-935E-7828931C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000" y="1219202"/>
            <a:ext cx="7920000" cy="2120693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For the pre-load targets at the end of the pre-load:</a:t>
            </a:r>
            <a:endParaRPr lang="en-US" dirty="0"/>
          </a:p>
          <a:p>
            <a:pPr lvl="1"/>
            <a:r>
              <a:rPr lang="en-US" b="1" i="1" dirty="0"/>
              <a:t>The target average measured stress on coils, shells and rods at the end of the loading (after at least 24 h) shall be </a:t>
            </a:r>
            <a:endParaRPr lang="en-US" dirty="0"/>
          </a:p>
          <a:p>
            <a:pPr lvl="2"/>
            <a:r>
              <a:rPr lang="en-US" b="1" i="1" dirty="0"/>
              <a:t>Coil (winding pole) average azimuthal stress: </a:t>
            </a:r>
            <a:r>
              <a:rPr lang="en-US" b="1" i="1" dirty="0">
                <a:solidFill>
                  <a:schemeClr val="bg2"/>
                </a:solidFill>
              </a:rPr>
              <a:t>-80 ±8 MPa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85F6F-11A1-4C33-803A-E52AAA98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157D4-ACE6-4333-9CDD-BA562FF4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03B652-B920-44D9-8775-85845032794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96454" y="3789040"/>
          <a:ext cx="6981655" cy="1076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2905">
                  <a:extLst>
                    <a:ext uri="{9D8B030D-6E8A-4147-A177-3AD203B41FA5}">
                      <a16:colId xmlns:a16="http://schemas.microsoft.com/office/drawing/2014/main" val="406099798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180508142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197497102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493302768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350716680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168873214"/>
                    </a:ext>
                  </a:extLst>
                </a:gridCol>
              </a:tblGrid>
              <a:tr h="244818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j-lt"/>
                        </a:rPr>
                        <a:t>Channel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CQ1T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CQ2T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CQ3T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CQ4T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Average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293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Preload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4684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Overnight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-80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862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710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71011-8D8A-4A49-9559-144E5565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assembly and loading</a:t>
            </a:r>
            <a:br>
              <a:rPr lang="en-US" dirty="0"/>
            </a:br>
            <a:r>
              <a:rPr lang="en-US" dirty="0"/>
              <a:t>Specifications (coils)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F2A81-A463-4D83-B865-DCCB03AB0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355" y="946175"/>
            <a:ext cx="8555916" cy="1777751"/>
          </a:xfrm>
        </p:spPr>
        <p:txBody>
          <a:bodyPr>
            <a:normAutofit/>
          </a:bodyPr>
          <a:lstStyle/>
          <a:p>
            <a:r>
              <a:rPr lang="en-US" sz="2000" u="sng" dirty="0"/>
              <a:t>For the maximum stress reached during the pre-load operations:</a:t>
            </a:r>
            <a:endParaRPr lang="en-US" sz="2000" dirty="0"/>
          </a:p>
          <a:p>
            <a:pPr lvl="1"/>
            <a:r>
              <a:rPr lang="en-US" sz="2000" b="1" i="1" dirty="0"/>
              <a:t>During the entire pre-load operation, the maximum compression measured on each coil shall never exceed </a:t>
            </a:r>
            <a:r>
              <a:rPr lang="en-US" sz="2000" b="1" i="1" dirty="0">
                <a:solidFill>
                  <a:schemeClr val="bg2"/>
                </a:solidFill>
              </a:rPr>
              <a:t>-120 MPa</a:t>
            </a:r>
            <a:endParaRPr lang="en-US" sz="2000" dirty="0">
              <a:solidFill>
                <a:schemeClr val="bg2"/>
              </a:solidFill>
            </a:endParaRP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FA02D-BCF4-4DC5-A898-D878DD12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36D022-4AEB-4BF3-BBCC-1F7DA14F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6B2A3-52E8-4B66-8E7B-1EA543B59111}"/>
              </a:ext>
            </a:extLst>
          </p:cNvPr>
          <p:cNvSpPr txBox="1"/>
          <p:nvPr/>
        </p:nvSpPr>
        <p:spPr>
          <a:xfrm>
            <a:off x="4322833" y="2539259"/>
            <a:ext cx="326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Peak stress on coils (MPa)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13ACF08-A68A-4D2C-92D9-65FC2C74BF6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97413" y="3529395"/>
          <a:ext cx="2438400" cy="381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2156398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992993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682423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3853818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7933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64717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4062F8-DB9D-418C-8281-10AF733C9C5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9227" y="4787860"/>
          <a:ext cx="8774772" cy="381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31231">
                  <a:extLst>
                    <a:ext uri="{9D8B030D-6E8A-4147-A177-3AD203B41FA5}">
                      <a16:colId xmlns:a16="http://schemas.microsoft.com/office/drawing/2014/main" val="2453358430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1719312390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1451303367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2364233322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537269868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3053898272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4007419579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2906201736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4024274852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696607959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3625698038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31707341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CQ1-700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CQ2-700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CQ3-700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CQ4-700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CQ1-1900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CQ2-1900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CQ3-1900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CQ4-1900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CQ1-3800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CQ2-3800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CQ3-3800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CQ4-3800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6470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654462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132D826-A1D5-4315-ACAB-B1FFC3924833}"/>
              </a:ext>
            </a:extLst>
          </p:cNvPr>
          <p:cNvSpPr txBox="1"/>
          <p:nvPr/>
        </p:nvSpPr>
        <p:spPr>
          <a:xfrm>
            <a:off x="5180509" y="310768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Electrical SGs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664339-B440-4908-AA48-8C0AE5EB8207}"/>
              </a:ext>
            </a:extLst>
          </p:cNvPr>
          <p:cNvSpPr txBox="1"/>
          <p:nvPr/>
        </p:nvSpPr>
        <p:spPr>
          <a:xfrm>
            <a:off x="5180509" y="435448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FBGs</a:t>
            </a:r>
          </a:p>
        </p:txBody>
      </p:sp>
    </p:spTree>
    <p:extLst>
      <p:ext uri="{BB962C8B-B14F-4D97-AF65-F5344CB8AC3E}">
        <p14:creationId xmlns:p14="http://schemas.microsoft.com/office/powerpoint/2010/main" val="364387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Arc length excess (ends)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000" y="1219201"/>
            <a:ext cx="7920000" cy="25698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 </a:t>
            </a:r>
            <a:r>
              <a:rPr lang="en-US" dirty="0">
                <a:solidFill>
                  <a:schemeClr val="bg2"/>
                </a:solidFill>
              </a:rPr>
              <a:t>260 and 300 mm </a:t>
            </a:r>
            <a:r>
              <a:rPr lang="en-US" dirty="0"/>
              <a:t>(for the </a:t>
            </a:r>
            <a:r>
              <a:rPr lang="en-US" dirty="0">
                <a:solidFill>
                  <a:schemeClr val="bg2"/>
                </a:solidFill>
              </a:rPr>
              <a:t>lead end</a:t>
            </a:r>
            <a:r>
              <a:rPr lang="en-US" dirty="0"/>
              <a:t>) and at </a:t>
            </a:r>
            <a:r>
              <a:rPr lang="en-US" dirty="0">
                <a:solidFill>
                  <a:schemeClr val="bg2"/>
                </a:solidFill>
              </a:rPr>
              <a:t>4340 and 4380 mm</a:t>
            </a:r>
            <a:r>
              <a:rPr lang="en-US" dirty="0"/>
              <a:t> (for the </a:t>
            </a:r>
            <a:r>
              <a:rPr lang="en-US" dirty="0">
                <a:solidFill>
                  <a:schemeClr val="bg2"/>
                </a:solidFill>
              </a:rPr>
              <a:t>return end</a:t>
            </a:r>
            <a:r>
              <a:rPr lang="en-US" dirty="0"/>
              <a:t>) the absolute value of the coil </a:t>
            </a:r>
            <a:r>
              <a:rPr lang="en-US" b="1" dirty="0">
                <a:solidFill>
                  <a:schemeClr val="bg2"/>
                </a:solidFill>
              </a:rPr>
              <a:t>delta arc-length </a:t>
            </a:r>
            <a:r>
              <a:rPr lang="en-US" dirty="0"/>
              <a:t>must not exceed </a:t>
            </a:r>
            <a:r>
              <a:rPr lang="en-US" b="1" dirty="0">
                <a:solidFill>
                  <a:schemeClr val="bg2"/>
                </a:solidFill>
              </a:rPr>
              <a:t>210 mm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coil </a:t>
            </a:r>
            <a:r>
              <a:rPr lang="en-US" dirty="0">
                <a:solidFill>
                  <a:schemeClr val="bg2"/>
                </a:solidFill>
              </a:rPr>
              <a:t>delta arc-length </a:t>
            </a:r>
            <a:r>
              <a:rPr lang="en-US" dirty="0"/>
              <a:t>is the difference between the coil arc length at each location in the ends and the average coil arc-length in the straight section. 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3334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C552-EECE-40ED-95F7-BB360A2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635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C006-3DB0-4672-9E46-525B6E56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few coils have the measurements in the 260-300 mm  positions, but all in the 207 mm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BCE64-BE17-4E7B-BA1E-18211D7C8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128BD-7DA6-4BF0-AD64-99507F2E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FB68C-F049-4301-896A-56BEB349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A8129E-6F2D-461B-95D7-16848AA86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484784"/>
            <a:ext cx="6480720" cy="47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41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06A3-F744-44E7-A285-96380839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few coils have the measurements in the right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62C9-18E0-4934-8357-D785EDD51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4775944" cy="4906963"/>
          </a:xfrm>
        </p:spPr>
        <p:txBody>
          <a:bodyPr/>
          <a:lstStyle/>
          <a:p>
            <a:r>
              <a:rPr lang="en-US" dirty="0"/>
              <a:t>Except for 1 coil (A17_237), the 207 mm position is a relatively good representation of the minimum of 260-300 mm positions</a:t>
            </a:r>
          </a:p>
          <a:p>
            <a:endParaRPr lang="en-US" dirty="0"/>
          </a:p>
          <a:p>
            <a:r>
              <a:rPr lang="en-US" dirty="0"/>
              <a:t>All included, the average difference is -0.021 mm (260-300 mm slightly smaller than 207 mm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616F5-9834-4938-844D-04E250C6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39123-DB6D-4B3A-BFDC-A2D5B357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49CF8-FE79-4D5D-B6D4-65DC4B1BB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5138687"/>
            <a:ext cx="5544616" cy="981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453D68-549C-466D-A61F-23AACE0B0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338" y="1661893"/>
            <a:ext cx="4572000" cy="331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0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A14b and A05 and A13 quench performance</a:t>
            </a:r>
          </a:p>
          <a:p>
            <a:endParaRPr lang="en-US" dirty="0"/>
          </a:p>
          <a:p>
            <a:r>
              <a:rPr lang="en-US" dirty="0"/>
              <a:t>Computation radial build-up in A14b and A05</a:t>
            </a:r>
          </a:p>
          <a:p>
            <a:endParaRPr lang="en-US" dirty="0"/>
          </a:p>
          <a:p>
            <a:r>
              <a:rPr lang="en-US" dirty="0"/>
              <a:t>Target loading shim size in A17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25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1BDD-9EF0-47BA-AB24-DFA8065E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1607F-DF79-4348-B013-56336B76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9E578-79D9-48BF-8134-6425EBE4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894B5-333D-4519-A6A5-DDA189D61935}"/>
              </a:ext>
            </a:extLst>
          </p:cNvPr>
          <p:cNvSpPr/>
          <p:nvPr/>
        </p:nvSpPr>
        <p:spPr>
          <a:xfrm>
            <a:off x="10560000" y="2317377"/>
            <a:ext cx="720576" cy="27106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8B5865-9607-4467-8C23-5F2C1F507EC8}"/>
              </a:ext>
            </a:extLst>
          </p:cNvPr>
          <p:cNvSpPr/>
          <p:nvPr/>
        </p:nvSpPr>
        <p:spPr>
          <a:xfrm>
            <a:off x="191344" y="2317377"/>
            <a:ext cx="799737" cy="27678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FE35C-839E-4D83-BF4F-28E267B5D78F}"/>
              </a:ext>
            </a:extLst>
          </p:cNvPr>
          <p:cNvSpPr/>
          <p:nvPr/>
        </p:nvSpPr>
        <p:spPr>
          <a:xfrm>
            <a:off x="9624393" y="1988841"/>
            <a:ext cx="2444842" cy="32403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0DD61-1100-407E-A0BA-0F5F59388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770435"/>
            <a:ext cx="118776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25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BB4D1-3AF8-4D66-9DEF-E358E884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shim + SS radial size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B7DAB-E934-4BFE-85BA-B2B56A34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2B60D-06E2-4D36-82E3-4D971F4E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7E8D92-7A82-4CEC-BB72-F5BF479ED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8604" y="1219200"/>
            <a:ext cx="6754792" cy="4906963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C24B828E-C368-496B-88E9-A14512ED11AF}"/>
              </a:ext>
            </a:extLst>
          </p:cNvPr>
          <p:cNvSpPr/>
          <p:nvPr/>
        </p:nvSpPr>
        <p:spPr>
          <a:xfrm rot="5400000">
            <a:off x="5987988" y="3802610"/>
            <a:ext cx="504056" cy="4464496"/>
          </a:xfrm>
          <a:prstGeom prst="downArrow">
            <a:avLst>
              <a:gd name="adj1" fmla="val 0"/>
              <a:gd name="adj2" fmla="val 1681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59B8B1-DC03-4A32-BC07-F3A84924D66B}"/>
              </a:ext>
            </a:extLst>
          </p:cNvPr>
          <p:cNvCxnSpPr/>
          <p:nvPr/>
        </p:nvCxnSpPr>
        <p:spPr>
          <a:xfrm>
            <a:off x="3503712" y="2875548"/>
            <a:ext cx="5838809" cy="165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602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BB4D1-3AF8-4D66-9DEF-E358E884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shim + LE radial size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B7DAB-E934-4BFE-85BA-B2B56A34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2B60D-06E2-4D36-82E3-4D971F4E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ECACBD0-A343-4AFA-8C6B-DB085A1EF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8604" y="1219200"/>
            <a:ext cx="6754792" cy="4906963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C24B828E-C368-496B-88E9-A14512ED11AF}"/>
              </a:ext>
            </a:extLst>
          </p:cNvPr>
          <p:cNvSpPr/>
          <p:nvPr/>
        </p:nvSpPr>
        <p:spPr>
          <a:xfrm rot="5400000">
            <a:off x="5987988" y="3802610"/>
            <a:ext cx="504056" cy="4464496"/>
          </a:xfrm>
          <a:prstGeom prst="downArrow">
            <a:avLst>
              <a:gd name="adj1" fmla="val 0"/>
              <a:gd name="adj2" fmla="val 1681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78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BB4D1-3AF8-4D66-9DEF-E358E884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shim + RE radial size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B7DAB-E934-4BFE-85BA-B2B56A34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2B60D-06E2-4D36-82E3-4D971F4E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24B828E-C368-496B-88E9-A14512ED11AF}"/>
              </a:ext>
            </a:extLst>
          </p:cNvPr>
          <p:cNvSpPr/>
          <p:nvPr/>
        </p:nvSpPr>
        <p:spPr>
          <a:xfrm rot="5400000">
            <a:off x="5987988" y="3802610"/>
            <a:ext cx="504056" cy="4464496"/>
          </a:xfrm>
          <a:prstGeom prst="downArrow">
            <a:avLst>
              <a:gd name="adj1" fmla="val 0"/>
              <a:gd name="adj2" fmla="val 1681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59F71CA-AE2B-4A8F-9734-B7370B0FF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8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86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171E6-8B45-4A51-BF93-BF1D5B29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00" y="138055"/>
            <a:ext cx="10560000" cy="720000"/>
          </a:xfrm>
        </p:spPr>
        <p:txBody>
          <a:bodyPr/>
          <a:lstStyle/>
          <a:p>
            <a:r>
              <a:rPr lang="en-US" dirty="0"/>
              <a:t>Quench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AD5F2-0E0D-4C47-B1D9-B32833045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test of A13, we focused on the analysis of the pre-load in A14b and A05</a:t>
            </a:r>
          </a:p>
          <a:p>
            <a:pPr lvl="1"/>
            <a:r>
              <a:rPr lang="en-US" dirty="0"/>
              <a:t>At that time, they had the fewest training quenches up to the acceptance current, and both of them met requirements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08532-BD47-4544-ABA4-38DB57F1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967D3-5001-4168-92AE-860694F7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26943990-19B0-4D4C-91FD-9EFB66FD9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4" y="3422104"/>
            <a:ext cx="4246091" cy="272015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FB0E39D-8E47-4093-BD9A-3E2CA6DF52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134"/>
          <a:stretch/>
        </p:blipFill>
        <p:spPr>
          <a:xfrm>
            <a:off x="4561199" y="3422104"/>
            <a:ext cx="3605258" cy="27432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9F92D6-F1FA-4347-85A5-1135277C3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799"/>
          <a:stretch/>
        </p:blipFill>
        <p:spPr>
          <a:xfrm>
            <a:off x="8236036" y="3422102"/>
            <a:ext cx="3620604" cy="274320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9FF806-9797-4091-A982-5077D0337BCC}"/>
              </a:ext>
            </a:extLst>
          </p:cNvPr>
          <p:cNvSpPr txBox="1"/>
          <p:nvPr/>
        </p:nvSpPr>
        <p:spPr>
          <a:xfrm>
            <a:off x="2020421" y="2947754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B4DAD0-C2C9-4D93-A66A-810B737AE6A5}"/>
              </a:ext>
            </a:extLst>
          </p:cNvPr>
          <p:cNvSpPr txBox="1"/>
          <p:nvPr/>
        </p:nvSpPr>
        <p:spPr>
          <a:xfrm>
            <a:off x="6002190" y="2956033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6D6ECF-EE0D-4C2E-9828-03031F6BFA67}"/>
              </a:ext>
            </a:extLst>
          </p:cNvPr>
          <p:cNvSpPr txBox="1"/>
          <p:nvPr/>
        </p:nvSpPr>
        <p:spPr>
          <a:xfrm>
            <a:off x="9748820" y="2947754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A13</a:t>
            </a:r>
          </a:p>
        </p:txBody>
      </p:sp>
    </p:spTree>
    <p:extLst>
      <p:ext uri="{BB962C8B-B14F-4D97-AF65-F5344CB8AC3E}">
        <p14:creationId xmlns:p14="http://schemas.microsoft.com/office/powerpoint/2010/main" val="197407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A14b and A05 and A13 quench performance</a:t>
            </a:r>
          </a:p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Computation radial build-up in A14b and A05</a:t>
            </a:r>
          </a:p>
          <a:p>
            <a:endParaRPr lang="en-US" dirty="0"/>
          </a:p>
          <a:p>
            <a:r>
              <a:rPr lang="en-US" dirty="0"/>
              <a:t>Target loading shim size in A17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22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D5565-FE79-4CFD-A913-FE12B1EE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 temperature pre-stress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49C0C-669B-4004-BDFF-F1ABE8633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coil and shell pre-load achieved at the end of the bladder and key operation is determined by the </a:t>
            </a:r>
            <a:r>
              <a:rPr lang="en-US" dirty="0">
                <a:solidFill>
                  <a:schemeClr val="bg2"/>
                </a:solidFill>
              </a:rPr>
              <a:t>combination</a:t>
            </a:r>
            <a:r>
              <a:rPr lang="en-US" dirty="0"/>
              <a:t> of</a:t>
            </a:r>
          </a:p>
          <a:p>
            <a:pPr lvl="1"/>
            <a:r>
              <a:rPr lang="en-US" dirty="0"/>
              <a:t>the size of the load key shim </a:t>
            </a:r>
          </a:p>
          <a:p>
            <a:pPr lvl="1"/>
            <a:r>
              <a:rPr lang="en-US" dirty="0"/>
              <a:t>the radial dimensions of the shimmed coil pack </a:t>
            </a:r>
          </a:p>
          <a:p>
            <a:pPr lvl="2"/>
            <a:r>
              <a:rPr lang="en-US" dirty="0"/>
              <a:t>(under the assumption that collars, pads, masters, yoke, and shell have nominal dimensions).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D9DC7-872E-4844-B386-C5EEFD83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C6565-C983-40AC-B6F6-D3227ADA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4D5F0-7E68-404B-831F-8EEEF77DC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64" y="4005064"/>
            <a:ext cx="10305271" cy="1956093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A313D3-5C92-4EE2-99B7-02E036C821CF}"/>
              </a:ext>
            </a:extLst>
          </p:cNvPr>
          <p:cNvSpPr/>
          <p:nvPr/>
        </p:nvSpPr>
        <p:spPr>
          <a:xfrm>
            <a:off x="3503712" y="4005064"/>
            <a:ext cx="2592288" cy="19560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8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4045-E745-4614-889C-FF265E24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load key shim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77170-1746-450D-A865-6B5B47E14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800D8-6EF7-4C4D-AE08-CD1BEC4A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830D1-5539-4F08-A0AA-ABDFB93B9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C52A58D8-4F24-40E3-AD3D-7009E135A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24" y="1120800"/>
            <a:ext cx="3848809" cy="24656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BE9714-C6DA-4B5B-BCEC-6B44FCB71374}"/>
              </a:ext>
            </a:extLst>
          </p:cNvPr>
          <p:cNvSpPr txBox="1"/>
          <p:nvPr/>
        </p:nvSpPr>
        <p:spPr>
          <a:xfrm>
            <a:off x="4951759" y="1932708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ED4B12DE-2769-4E3B-834E-56BED5622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134"/>
          <a:stretch/>
        </p:blipFill>
        <p:spPr>
          <a:xfrm>
            <a:off x="1328199" y="3672682"/>
            <a:ext cx="3337834" cy="253972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544255-3949-44A4-AFD0-5301ACB3AD30}"/>
              </a:ext>
            </a:extLst>
          </p:cNvPr>
          <p:cNvSpPr txBox="1"/>
          <p:nvPr/>
        </p:nvSpPr>
        <p:spPr>
          <a:xfrm>
            <a:off x="5015880" y="4573210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0E6FB9-0F48-49F0-AC20-519FF8485A69}"/>
              </a:ext>
            </a:extLst>
          </p:cNvPr>
          <p:cNvSpPr txBox="1"/>
          <p:nvPr/>
        </p:nvSpPr>
        <p:spPr>
          <a:xfrm>
            <a:off x="6312024" y="1794209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43 mils, 1.092 mm</a:t>
            </a:r>
          </a:p>
          <a:p>
            <a:r>
              <a:rPr lang="en-US" dirty="0"/>
              <a:t>Total key size: 13.84 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3C8FCE-404D-4E8C-91DF-CC3CC8B86621}"/>
              </a:ext>
            </a:extLst>
          </p:cNvPr>
          <p:cNvSpPr txBox="1"/>
          <p:nvPr/>
        </p:nvSpPr>
        <p:spPr>
          <a:xfrm>
            <a:off x="6240016" y="4411088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41 mils, 1.041 mm</a:t>
            </a:r>
          </a:p>
          <a:p>
            <a:r>
              <a:rPr lang="en-US" dirty="0"/>
              <a:t>Total key size: 13.79 mm</a:t>
            </a:r>
          </a:p>
        </p:txBody>
      </p:sp>
    </p:spTree>
    <p:extLst>
      <p:ext uri="{BB962C8B-B14F-4D97-AF65-F5344CB8AC3E}">
        <p14:creationId xmlns:p14="http://schemas.microsoft.com/office/powerpoint/2010/main" val="355036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6F06-521F-4B07-9E93-11785F4BD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dimensions of the shimmed coil pack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FCF89-F8BA-4558-9267-830A2D4D1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10560000" cy="30018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coil arc-length is usually undersized</a:t>
            </a:r>
          </a:p>
          <a:p>
            <a:r>
              <a:rPr lang="en-US" dirty="0"/>
              <a:t>With the mid-plane shim we bring the coil </a:t>
            </a:r>
            <a:r>
              <a:rPr lang="en-US" dirty="0">
                <a:solidFill>
                  <a:schemeClr val="bg2"/>
                </a:solidFill>
              </a:rPr>
              <a:t>“almost” </a:t>
            </a:r>
            <a:r>
              <a:rPr lang="en-US" dirty="0"/>
              <a:t>to the nominal dimensions</a:t>
            </a:r>
          </a:p>
          <a:p>
            <a:pPr lvl="1"/>
            <a:r>
              <a:rPr lang="en-US" dirty="0"/>
              <a:t>In reality </a:t>
            </a:r>
            <a:r>
              <a:rPr lang="en-US" dirty="0">
                <a:solidFill>
                  <a:schemeClr val="bg2"/>
                </a:solidFill>
              </a:rPr>
              <a:t>1) </a:t>
            </a:r>
            <a:r>
              <a:rPr lang="en-US" dirty="0"/>
              <a:t>shim has finite given thickness and </a:t>
            </a:r>
            <a:r>
              <a:rPr lang="en-US" dirty="0">
                <a:solidFill>
                  <a:schemeClr val="bg2"/>
                </a:solidFill>
              </a:rPr>
              <a:t>2) </a:t>
            </a:r>
            <a:r>
              <a:rPr lang="en-US" dirty="0"/>
              <a:t>coil has size variations along the length (and shim is full length with constant thickness)</a:t>
            </a:r>
          </a:p>
          <a:p>
            <a:r>
              <a:rPr lang="en-US" dirty="0"/>
              <a:t>So, we can produce a </a:t>
            </a:r>
            <a:r>
              <a:rPr lang="en-US" dirty="0">
                <a:solidFill>
                  <a:schemeClr val="bg2"/>
                </a:solidFill>
              </a:rPr>
              <a:t>radial deviation </a:t>
            </a:r>
            <a:r>
              <a:rPr lang="en-US" dirty="0"/>
              <a:t>resulting from the final shimmed </a:t>
            </a:r>
            <a:r>
              <a:rPr lang="en-US" dirty="0">
                <a:solidFill>
                  <a:schemeClr val="bg2"/>
                </a:solidFill>
              </a:rPr>
              <a:t>azimuthal deviation </a:t>
            </a:r>
            <a:r>
              <a:rPr lang="en-US" dirty="0"/>
              <a:t>(average of the  coils)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 err="1">
                <a:sym typeface="Symbol" panose="05050102010706020507" pitchFamily="18" charset="2"/>
              </a:rPr>
              <a:t>r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= _arc-</a:t>
            </a:r>
            <a:r>
              <a:rPr lang="en-US" dirty="0" err="1">
                <a:sym typeface="Symbol" panose="05050102010706020507" pitchFamily="18" charset="2"/>
              </a:rPr>
              <a:t>length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* 2/ 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AC8EC-80E8-4DEE-BA68-087A616A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C72E0-26AC-45D1-907B-FFDF7770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57873C3-1AF2-413F-AD62-9B0DE9618F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750216"/>
              </p:ext>
            </p:extLst>
          </p:nvPr>
        </p:nvGraphicFramePr>
        <p:xfrm>
          <a:off x="6384032" y="4472544"/>
          <a:ext cx="4016754" cy="134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306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301974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</a:tblGrid>
              <a:tr h="3362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LE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1C70224-7B75-4FCB-85F7-078B9388D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4279022"/>
            <a:ext cx="2517476" cy="18288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0C87FA-945A-4E70-A673-33CC24637FB0}"/>
              </a:ext>
            </a:extLst>
          </p:cNvPr>
          <p:cNvSpPr txBox="1"/>
          <p:nvPr/>
        </p:nvSpPr>
        <p:spPr>
          <a:xfrm>
            <a:off x="623392" y="4355623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A24E42-CA95-4B91-BE79-96034BC9D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437" y="4278453"/>
            <a:ext cx="2520587" cy="18288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8D6061-368C-4791-ACCA-33A8214D11BC}"/>
              </a:ext>
            </a:extLst>
          </p:cNvPr>
          <p:cNvSpPr txBox="1"/>
          <p:nvPr/>
        </p:nvSpPr>
        <p:spPr>
          <a:xfrm>
            <a:off x="3799845" y="4355623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</p:spTree>
    <p:extLst>
      <p:ext uri="{BB962C8B-B14F-4D97-AF65-F5344CB8AC3E}">
        <p14:creationId xmlns:p14="http://schemas.microsoft.com/office/powerpoint/2010/main" val="264185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E761-D401-4280-AA21-EBA694F0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dimensions of the shimmed coil pack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AC093-C4B3-49F2-9490-5BAF56BAF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also a radial deviation due to </a:t>
            </a:r>
            <a:r>
              <a:rPr lang="en-US" dirty="0" err="1"/>
              <a:t>OR+mid-plane</a:t>
            </a:r>
            <a:r>
              <a:rPr lang="en-US" dirty="0"/>
              <a:t> fit of the coil dimensional measurement data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24A7-C1F4-415F-BF2C-B3E90851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BC8C6-896A-426B-A534-1E8FA9D3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1E286-D5BA-4B56-91B0-E5F3717CB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3239751"/>
            <a:ext cx="3066731" cy="222661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7B647C-2306-4D3A-A638-6B4EAA8E1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3252124"/>
            <a:ext cx="2952328" cy="2214246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0D129C48-A9A8-4BD0-B3FC-6CC6E5D079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123509"/>
              </p:ext>
            </p:extLst>
          </p:nvPr>
        </p:nvGraphicFramePr>
        <p:xfrm>
          <a:off x="6744072" y="3800066"/>
          <a:ext cx="5112569" cy="134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086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657167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268658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1268658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</a:tblGrid>
              <a:tr h="3362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OR 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OR LE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OR RE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342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302D-7D99-4A0E-8474-CC7BE94D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build-up of the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C4325-4421-40B9-8D59-64A599826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“under the assumption that collars, pads, masters, yoke, and shell have nominal dimensions”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2FFB4-C855-4E0F-B43E-DA1F0AD5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0D178-2A8C-4463-926C-81412D5E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28593-90C8-4CB0-B0E2-3474D3EE3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2708920"/>
            <a:ext cx="3868072" cy="2807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783C8-5931-46CC-A216-CBF39DA33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672" y="2704255"/>
            <a:ext cx="3776215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627926-100E-4810-94A4-9E7C8B228B74}"/>
              </a:ext>
            </a:extLst>
          </p:cNvPr>
          <p:cNvSpPr txBox="1"/>
          <p:nvPr/>
        </p:nvSpPr>
        <p:spPr>
          <a:xfrm>
            <a:off x="3059886" y="2317472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328D88-A3DF-4A79-89DF-4E796985A277}"/>
              </a:ext>
            </a:extLst>
          </p:cNvPr>
          <p:cNvSpPr txBox="1"/>
          <p:nvPr/>
        </p:nvSpPr>
        <p:spPr>
          <a:xfrm>
            <a:off x="8068261" y="2317472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</p:spTree>
    <p:extLst>
      <p:ext uri="{BB962C8B-B14F-4D97-AF65-F5344CB8AC3E}">
        <p14:creationId xmlns:p14="http://schemas.microsoft.com/office/powerpoint/2010/main" val="19043340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226321</TotalTime>
  <Words>1241</Words>
  <Application>Microsoft Office PowerPoint</Application>
  <PresentationFormat>Widescreen</PresentationFormat>
  <Paragraphs>399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Symbol</vt:lpstr>
      <vt:lpstr>Wingdings</vt:lpstr>
      <vt:lpstr>Thème Office</vt:lpstr>
      <vt:lpstr>A17 shim analysis </vt:lpstr>
      <vt:lpstr>Outline</vt:lpstr>
      <vt:lpstr>Quench performance</vt:lpstr>
      <vt:lpstr>Outline</vt:lpstr>
      <vt:lpstr>Room temperature pre-stress</vt:lpstr>
      <vt:lpstr>Size of the load key shim</vt:lpstr>
      <vt:lpstr>Radial dimensions of the shimmed coil pack</vt:lpstr>
      <vt:lpstr>Radial dimensions of the shimmed coil pack</vt:lpstr>
      <vt:lpstr>Radial build-up of the structure</vt:lpstr>
      <vt:lpstr>Summary</vt:lpstr>
      <vt:lpstr>Outline</vt:lpstr>
      <vt:lpstr>Summary and proposal</vt:lpstr>
      <vt:lpstr>Key-shim size vs. bladder pressure</vt:lpstr>
      <vt:lpstr>Magnet assembly and loading Specifications (shells)</vt:lpstr>
      <vt:lpstr>Magnet assembly and loading Specifications (coils)</vt:lpstr>
      <vt:lpstr>Magnet assembly and loading Specifications (coils)</vt:lpstr>
      <vt:lpstr>Impregnated coil dimensional tolerances Arc length excess (ends) </vt:lpstr>
      <vt:lpstr>Only few coils have the measurements in the 260-300 mm  positions, but all in the 207 mm position</vt:lpstr>
      <vt:lpstr>Only few coils have the measurements in the right position</vt:lpstr>
      <vt:lpstr>PowerPoint Presentation</vt:lpstr>
      <vt:lpstr>Loading shim + SS radial size</vt:lpstr>
      <vt:lpstr>Loading shim + LE radial size</vt:lpstr>
      <vt:lpstr>Loading shim + RE radial size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Paolo Ferracin</cp:lastModifiedBy>
  <cp:revision>3070</cp:revision>
  <cp:lastPrinted>2024-02-14T00:55:57Z</cp:lastPrinted>
  <dcterms:created xsi:type="dcterms:W3CDTF">2016-03-23T12:58:39Z</dcterms:created>
  <dcterms:modified xsi:type="dcterms:W3CDTF">2024-06-07T13:47:23Z</dcterms:modified>
</cp:coreProperties>
</file>