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</p:sldMasterIdLst>
  <p:notesMasterIdLst>
    <p:notesMasterId r:id="rId10"/>
  </p:notesMasterIdLst>
  <p:handoutMasterIdLst>
    <p:handoutMasterId r:id="rId11"/>
  </p:handoutMasterIdLst>
  <p:sldIdLst>
    <p:sldId id="306" r:id="rId5"/>
    <p:sldId id="307" r:id="rId6"/>
    <p:sldId id="308" r:id="rId7"/>
    <p:sldId id="309" r:id="rId8"/>
    <p:sldId id="310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AF272F"/>
    <a:srgbClr val="687DCD"/>
    <a:srgbClr val="505050"/>
    <a:srgbClr val="97D7EB"/>
    <a:srgbClr val="98D7EA"/>
    <a:srgbClr val="98D7EB"/>
    <a:srgbClr val="50504E"/>
    <a:srgbClr val="4E4E4E"/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662B6-8491-40EB-5890-BD36FB61B661}" v="6" dt="2024-07-22T14:34:37.7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/>
              <a:t>Presenter Name [14pt Regular]	</a:t>
            </a:r>
          </a:p>
          <a:p>
            <a:r>
              <a:rPr lang="en-US" sz="1400"/>
              <a:t>Meeting Title</a:t>
            </a:r>
          </a:p>
          <a:p>
            <a:r>
              <a:rPr lang="en-US" sz="140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FFDA3DC-B114-1841-9D98-9DCC9B02B6D4}" type="datetime1">
              <a:rPr lang="en-US" smtClean="0"/>
              <a:t>7/22/2024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Detector and Computing Operations Review 2024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7798261-D24E-404F-A8E2-8D308B6CA87B}" type="datetime1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Detector and Computing Operations Review 2024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9F8D2-1D83-F445-974E-3E5C67CB6FB0}" type="datetime1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Presenter | Detector and Computing Operations Review 2024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/>
              <a:t>Presenter Name [14pt Regular]	</a:t>
            </a:r>
          </a:p>
          <a:p>
            <a:r>
              <a:rPr lang="en-US" sz="1400"/>
              <a:t>Meeting Title</a:t>
            </a:r>
          </a:p>
          <a:p>
            <a:r>
              <a:rPr lang="en-US" sz="140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/>
              <a:t>Presenter Name [14pt Regular]	</a:t>
            </a:r>
          </a:p>
          <a:p>
            <a:r>
              <a:rPr lang="en-US" sz="1400"/>
              <a:t>Meeting Title</a:t>
            </a:r>
          </a:p>
          <a:p>
            <a:r>
              <a:rPr lang="en-US" sz="140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/>
              <a:t>Presenter Name [14pt Regular]	</a:t>
            </a:r>
          </a:p>
          <a:p>
            <a:r>
              <a:rPr lang="en-US" sz="1400"/>
              <a:t>Meeting Title</a:t>
            </a:r>
          </a:p>
          <a:p>
            <a:r>
              <a:rPr lang="en-US" sz="140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/>
              <a:t>Presenter Name [14pt Regular]	</a:t>
            </a:r>
          </a:p>
          <a:p>
            <a:r>
              <a:rPr lang="en-US" sz="1400"/>
              <a:t>Meeting Title</a:t>
            </a:r>
          </a:p>
          <a:p>
            <a:r>
              <a:rPr lang="en-US" sz="140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/>
              <a:t>Presenter Name [14pt Regular]	</a:t>
            </a:r>
          </a:p>
          <a:p>
            <a:r>
              <a:rPr lang="en-US" sz="1400"/>
              <a:t>Meeting Title</a:t>
            </a:r>
          </a:p>
          <a:p>
            <a:r>
              <a:rPr lang="en-US" sz="140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9B9678D-3273-D34C-9572-5C951A75D5E2}" type="datetime1">
              <a:rPr lang="en-US" smtClean="0"/>
              <a:t>7/22/2024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Adam Lyon | Detector and Computing Operations Review 2024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9BE650F-55F9-E94F-AF46-EA0D4EFA369D}" type="datetime1">
              <a:rPr lang="en-US" smtClean="0"/>
              <a:t>7/22/2024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Detector and Computing Operations Review 2024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CA8DE40-F298-224B-A74C-AACCF4F0FDF0}" type="datetime1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Detector and Computing Operations Review 2024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96535E8-399B-304C-9A53-75A108CF17CD}" type="datetime1">
              <a:rPr lang="en-US" smtClean="0"/>
              <a:t>7/22/2024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Detector and Computing Operations Review 2024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9EA78C-8522-8FBC-84BD-A5EDE6436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Chris Jones</a:t>
            </a:r>
          </a:p>
          <a:p>
            <a:r>
              <a:rPr lang="en-US"/>
              <a:t>CCE AHM</a:t>
            </a:r>
          </a:p>
          <a:p>
            <a:r>
              <a:rPr lang="en-US"/>
              <a:t>July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29A02-52D6-8807-B581-BB43D7BFEE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CMS and CCE2</a:t>
            </a:r>
          </a:p>
        </p:txBody>
      </p:sp>
    </p:spTree>
    <p:extLst>
      <p:ext uri="{BB962C8B-B14F-4D97-AF65-F5344CB8AC3E}">
        <p14:creationId xmlns:p14="http://schemas.microsoft.com/office/powerpoint/2010/main" val="79550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02E251-39D2-40B8-31D5-D2F180A3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2468070"/>
            <a:ext cx="8672513" cy="2055115"/>
          </a:xfrm>
        </p:spPr>
        <p:txBody>
          <a:bodyPr/>
          <a:lstStyle/>
          <a:p>
            <a:r>
              <a:rPr lang="en-US"/>
              <a:t>USCMS investing in heterogeneous architectures to meet challenges of HL-LHC</a:t>
            </a:r>
          </a:p>
          <a:p>
            <a:r>
              <a:rPr lang="en-US"/>
              <a:t>HPC resources are key aspect of this strategy</a:t>
            </a:r>
          </a:p>
          <a:p>
            <a:r>
              <a:rPr lang="en-US"/>
              <a:t>Three areas</a:t>
            </a:r>
          </a:p>
          <a:p>
            <a:pPr lvl="1"/>
            <a:r>
              <a:rPr lang="en-US"/>
              <a:t>Easing and further ramp up of HPC resources for all use cases</a:t>
            </a:r>
          </a:p>
          <a:p>
            <a:pPr lvl="1"/>
            <a:r>
              <a:rPr lang="en-US"/>
              <a:t>Integrating heterogeneous resources and workflows into our software</a:t>
            </a:r>
          </a:p>
          <a:p>
            <a:pPr lvl="1"/>
            <a:r>
              <a:rPr lang="en-US" b="1"/>
              <a:t>Developing distributed, scalable, and efficient storage systems</a:t>
            </a:r>
            <a:r>
              <a:rPr lang="en-US"/>
              <a:t> (we’ve focused on this thus far)</a:t>
            </a:r>
            <a:endParaRPr lang="en-US" b="1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0D4A6A-B5E6-25CB-B89A-66C375E0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04AC-3AA3-D2C4-A9E0-5F2839278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F65D51-D117-1FDA-F5A6-8131AD394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57" y="611565"/>
            <a:ext cx="3190285" cy="1784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FC09C4-6226-72D6-F522-B04E62FCC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62" y="5922"/>
            <a:ext cx="3233161" cy="24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6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6D8E06-5D83-2439-ABA2-C8A97058C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2411426"/>
            <a:ext cx="8672513" cy="2303697"/>
          </a:xfrm>
        </p:spPr>
        <p:txBody>
          <a:bodyPr/>
          <a:lstStyle/>
          <a:p>
            <a:r>
              <a:rPr lang="en-US" sz="1400"/>
              <a:t>Take advantage of heterogeneous resources from production to large scale ML training</a:t>
            </a:r>
          </a:p>
          <a:p>
            <a:r>
              <a:rPr lang="en-US" sz="1400"/>
              <a:t>Areas</a:t>
            </a:r>
          </a:p>
          <a:p>
            <a:pPr lvl="1"/>
            <a:r>
              <a:rPr lang="en-US" sz="1100" err="1"/>
              <a:t>Patatrack</a:t>
            </a:r>
            <a:r>
              <a:rPr lang="en-US" sz="1100"/>
              <a:t> to demonstrate on-host acceleration of reconstruction algorithms</a:t>
            </a:r>
          </a:p>
          <a:p>
            <a:pPr lvl="1"/>
            <a:r>
              <a:rPr lang="en-US" sz="1100"/>
              <a:t>Offload to inference servers (like SONIC) on HPC</a:t>
            </a:r>
          </a:p>
          <a:p>
            <a:pPr lvl="1"/>
            <a:r>
              <a:rPr lang="en-US" sz="1100"/>
              <a:t>Following </a:t>
            </a:r>
            <a:r>
              <a:rPr lang="en-US" sz="1100" err="1"/>
              <a:t>HEPCloud</a:t>
            </a:r>
            <a:r>
              <a:rPr lang="en-US" sz="1100"/>
              <a:t>, integrate HPCs through common API</a:t>
            </a:r>
          </a:p>
          <a:p>
            <a:pPr lvl="1"/>
            <a:r>
              <a:rPr lang="en-US" sz="1100"/>
              <a:t>Develop fast and scalable ML training interface to users </a:t>
            </a:r>
          </a:p>
          <a:p>
            <a:pPr lvl="1"/>
            <a:r>
              <a:rPr lang="en-US" sz="1100"/>
              <a:t>Optimize data and network from HPCs to experiment</a:t>
            </a:r>
          </a:p>
          <a:p>
            <a:pPr lvl="1"/>
            <a:r>
              <a:rPr lang="en-US" sz="1200"/>
              <a:t>Develop event generator workflows that scale to HPC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937C08-F0D2-7EBD-F2E1-DC538D8B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Effectively using HPCs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734AD-A124-04C1-277B-420708C5B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C7773-A9AB-291C-244B-D05DFF3F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491186"/>
            <a:ext cx="77724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7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A39DF1-7C35-A88F-7104-6424B06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226695" indent="-226695"/>
            <a:r>
              <a:rPr lang="en-US"/>
              <a:t>Evaluation and eventual migration to </a:t>
            </a:r>
            <a:r>
              <a:rPr lang="en-US" err="1"/>
              <a:t>RNTuple</a:t>
            </a:r>
            <a:r>
              <a:rPr lang="en-US"/>
              <a:t> is a critical activity</a:t>
            </a:r>
          </a:p>
          <a:p>
            <a:pPr marL="226695" indent="-226695"/>
            <a:r>
              <a:rPr lang="en-US"/>
              <a:t>Different data-sharing model – Object Stores</a:t>
            </a:r>
          </a:p>
          <a:p>
            <a:pPr lvl="1"/>
            <a:r>
              <a:rPr lang="en-US"/>
              <a:t>Perhaps replace concept of data tiers with queries and tiered caching</a:t>
            </a:r>
          </a:p>
          <a:p>
            <a:pPr lvl="1"/>
            <a:r>
              <a:rPr lang="en-US"/>
              <a:t>Had performed studies that show excellent scaling of s3 protocol backed by </a:t>
            </a:r>
            <a:r>
              <a:rPr lang="en-US" err="1"/>
              <a:t>Ceph</a:t>
            </a:r>
            <a:r>
              <a:rPr lang="en-US"/>
              <a:t> object store</a:t>
            </a:r>
          </a:p>
          <a:p>
            <a:pPr marL="226695" indent="-226695"/>
            <a:r>
              <a:rPr lang="en-US"/>
              <a:t>Investigate </a:t>
            </a:r>
            <a:r>
              <a:rPr lang="en-US" err="1"/>
              <a:t>RNTuple</a:t>
            </a:r>
            <a:r>
              <a:rPr lang="en-US"/>
              <a:t> integration with object stores</a:t>
            </a:r>
          </a:p>
          <a:p>
            <a:pPr marL="226695" indent="-226695"/>
            <a:r>
              <a:rPr lang="en-US"/>
              <a:t>Nick Smith (new junior physicist) will lead</a:t>
            </a:r>
          </a:p>
          <a:p>
            <a:pPr lvl="1"/>
            <a:r>
              <a:rPr lang="en-US"/>
              <a:t>Connection to DUNE and other experiments</a:t>
            </a:r>
          </a:p>
          <a:p>
            <a:pPr marL="226695" indent="-226695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F33026-53A0-A733-87CA-EC04967E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Stores – </a:t>
            </a:r>
            <a:r>
              <a:rPr lang="en-US" err="1"/>
              <a:t>RNTuple</a:t>
            </a:r>
            <a:r>
              <a:rPr lang="en-US"/>
              <a:t> Integration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515E6-F4C2-AC4F-0B42-DD5A28F5C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8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8E77F-257F-D267-FE5A-54DDEFE1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52" y="728664"/>
            <a:ext cx="8672513" cy="3794522"/>
          </a:xfrm>
        </p:spPr>
        <p:txBody>
          <a:bodyPr lIns="0" tIns="0" rIns="0" bIns="0" anchor="t"/>
          <a:lstStyle/>
          <a:p>
            <a:pPr marL="226695" indent="-226695"/>
            <a:r>
              <a:rPr lang="en-US"/>
              <a:t>Focused on RNTuple evaluation and integration (highest priority for CMS)</a:t>
            </a:r>
          </a:p>
          <a:p>
            <a:pPr lvl="1"/>
            <a:r>
              <a:rPr lang="en-US"/>
              <a:t>See Chris Jones Talk</a:t>
            </a:r>
          </a:p>
          <a:p>
            <a:pPr marL="226695" indent="-226695"/>
            <a:r>
              <a:rPr lang="en-US"/>
              <a:t>Starting to investigate DAOS and s3 for object stores (Nick Smith)</a:t>
            </a:r>
          </a:p>
          <a:p>
            <a:pPr marL="226695" indent="-226695"/>
            <a:r>
              <a:rPr lang="en-US"/>
              <a:t>Simplifying deployment of p2r (multiple GPU workflows) with Spack for Cookbook (Martin Kwok)</a:t>
            </a:r>
          </a:p>
          <a:p>
            <a:pPr lvl="1"/>
            <a:r>
              <a:rPr lang="en-US"/>
              <a:t>Replace command line tools and scripts with Spack recipe</a:t>
            </a:r>
          </a:p>
          <a:p>
            <a:pPr lvl="1"/>
            <a:endParaRPr lang="en-US"/>
          </a:p>
          <a:p>
            <a:pPr marL="226695" indent="-226695"/>
            <a:r>
              <a:rPr lang="en-US"/>
              <a:t>Ramping up work in other areas</a:t>
            </a:r>
          </a:p>
          <a:p>
            <a:pPr lvl="1"/>
            <a:r>
              <a:rPr lang="en-US"/>
              <a:t>Effectively using HPC (</a:t>
            </a:r>
            <a:r>
              <a:rPr lang="en-US" err="1"/>
              <a:t>patatrack</a:t>
            </a:r>
            <a:r>
              <a:rPr lang="en-US"/>
              <a:t>, SONIC, data and network optimization,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lvl="1"/>
            <a:r>
              <a:rPr lang="en-US"/>
              <a:t>Heterogeneous Workflow Integration – MLPF for reconstruction with ML techniques</a:t>
            </a:r>
          </a:p>
          <a:p>
            <a:pPr lvl="2" indent="-226695"/>
            <a:r>
              <a:rPr lang="en-US"/>
              <a:t>Significant GPU training needs</a:t>
            </a:r>
          </a:p>
          <a:p>
            <a:pPr marL="0" indent="0">
              <a:buNone/>
            </a:pPr>
            <a:endParaRPr lang="en-US"/>
          </a:p>
          <a:p>
            <a:pPr marL="226695" indent="-226695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9ABEEC-722E-91DA-32E6-0A4833BA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CMS related work so far in CCE2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B744F-5515-50BE-BEA7-20292EE55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7480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CO_Template" id="{69F3E121-5288-DD43-BE93-564C8D9ABB4A}" vid="{A96215FB-38C2-9845-857E-349E0B18CB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BB3DCF3EAA7247875D014517EE1CD9" ma:contentTypeVersion="6" ma:contentTypeDescription="Create a new document." ma:contentTypeScope="" ma:versionID="839c770046009e93a5295af46d5c3c26">
  <xsd:schema xmlns:xsd="http://www.w3.org/2001/XMLSchema" xmlns:xs="http://www.w3.org/2001/XMLSchema" xmlns:p="http://schemas.microsoft.com/office/2006/metadata/properties" xmlns:ns2="b87f23e2-d555-4852-aa96-7c43dd065911" xmlns:ns3="8f992cf7-eb7b-4e1d-9399-0e7a1dc6456d" targetNamespace="http://schemas.microsoft.com/office/2006/metadata/properties" ma:root="true" ma:fieldsID="b30ac43d66efbecd6c4e074fd61067d1" ns2:_="" ns3:_="">
    <xsd:import namespace="b87f23e2-d555-4852-aa96-7c43dd065911"/>
    <xsd:import namespace="8f992cf7-eb7b-4e1d-9399-0e7a1dc64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f23e2-d555-4852-aa96-7c43dd065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92cf7-eb7b-4e1d-9399-0e7a1dc64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3534C0-B0FD-4494-83A4-C5BD35B3F55F}">
  <ds:schemaRefs>
    <ds:schemaRef ds:uri="8f992cf7-eb7b-4e1d-9399-0e7a1dc6456d"/>
    <ds:schemaRef ds:uri="b87f23e2-d555-4852-aa96-7c43dd0659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67218B-8061-406D-99D4-91E9AD9ECE77}">
  <ds:schemaRefs>
    <ds:schemaRef ds:uri="8f992cf7-eb7b-4e1d-9399-0e7a1dc6456d"/>
    <ds:schemaRef ds:uri="b87f23e2-d555-4852-aa96-7c43dd0659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C77729F-372F-4975-85D2-8A722A189B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Application>Microsoft Office PowerPoint</Application>
  <PresentationFormat>On-screen Show (16:9)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Fermilab_PPT_090915</vt:lpstr>
      <vt:lpstr>PowerPoint Presentation</vt:lpstr>
      <vt:lpstr>Strategy</vt:lpstr>
      <vt:lpstr>Effectively using HPCs</vt:lpstr>
      <vt:lpstr>Object Stores – RNTuple Integration</vt:lpstr>
      <vt:lpstr>CMS related work so far in CCE2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L Lyon</dc:creator>
  <cp:revision>3</cp:revision>
  <cp:lastPrinted>2014-01-20T19:40:21Z</cp:lastPrinted>
  <dcterms:created xsi:type="dcterms:W3CDTF">2024-07-22T03:26:55Z</dcterms:created>
  <dcterms:modified xsi:type="dcterms:W3CDTF">2024-07-22T18:32:25Z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0x01010000BB3DCF3EAA7247875D014517EE1CD9</vt:lpwstr>
  </property>
</Properties>
</file>