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4"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12192000" cy="6858000"/>
  <p:notesSz cx="6858000" cy="9144000"/>
  <p:embeddedFontLst>
    <p:embeddedFont>
      <p:font typeface="DM Sans" pitchFamily="2" charset="77"/>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Open Sans ExtraBold" panose="020B0606030504020204" pitchFamily="34" charset="0"/>
      <p:bold r:id="rId46"/>
      <p:italic r:id="rId47"/>
      <p:boldItalic r:id="rId48"/>
    </p:embeddedFont>
    <p:embeddedFont>
      <p:font typeface="Open Sans Light" panose="020B0306030504020204" pitchFamily="34" charset="0"/>
      <p:regular r:id="rId49"/>
      <p:bold r:id="rId50"/>
      <p:italic r:id="rId51"/>
      <p:boldItalic r:id="rId52"/>
    </p:embeddedFont>
    <p:embeddedFont>
      <p:font typeface="Open Sans Medium" pitchFamily="2" charset="0"/>
      <p:regular r:id="rId53"/>
      <p:bold r:id="rId54"/>
      <p:italic r:id="rId55"/>
      <p:boldItalic r:id="rId56"/>
    </p:embeddedFont>
    <p:embeddedFont>
      <p:font typeface="Open Sans SemiBold" panose="020B0606030504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igCS4dM1jPMWP1p/mrK0G15E84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01"/>
    <p:restoredTop sz="94625"/>
  </p:normalViewPr>
  <p:slideViewPr>
    <p:cSldViewPr snapToGrid="0">
      <p:cViewPr>
        <p:scale>
          <a:sx n="236" d="100"/>
          <a:sy n="236" d="100"/>
        </p:scale>
        <p:origin x="2760"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dirty="0">
                <a:latin typeface="Arial"/>
                <a:ea typeface="Arial"/>
                <a:cs typeface="Arial"/>
                <a:sym typeface="Arial"/>
              </a:rPr>
              <a:t>Good morning, I am Maria Girone, the Head of CERN </a:t>
            </a:r>
            <a:r>
              <a:rPr lang="en-GB" sz="1100" dirty="0" err="1">
                <a:latin typeface="Arial"/>
                <a:ea typeface="Arial"/>
                <a:cs typeface="Arial"/>
                <a:sym typeface="Arial"/>
              </a:rPr>
              <a:t>openlab</a:t>
            </a:r>
            <a:r>
              <a:rPr lang="en-GB" sz="1100" dirty="0">
                <a:latin typeface="Arial"/>
                <a:ea typeface="Arial"/>
                <a:cs typeface="Arial"/>
                <a:sym typeface="Arial"/>
              </a:rPr>
              <a:t>.  I will discuss some of the activities focused at CERN for HPC integration, in particular within the European ecosystem</a:t>
            </a:r>
            <a:endParaRPr sz="1100" dirty="0">
              <a:latin typeface="Arial"/>
              <a:ea typeface="Arial"/>
              <a:cs typeface="Arial"/>
              <a:sym typeface="Arial"/>
            </a:endParaRPr>
          </a:p>
          <a:p>
            <a:pPr marL="0" lvl="0" indent="0" algn="l" rtl="0">
              <a:spcBef>
                <a:spcPts val="0"/>
              </a:spcBef>
              <a:spcAft>
                <a:spcPts val="0"/>
              </a:spcAft>
              <a:buNone/>
            </a:pPr>
            <a:endParaRPr dirty="0"/>
          </a:p>
        </p:txBody>
      </p:sp>
      <p:sp>
        <p:nvSpPr>
          <p:cNvPr id="38" name="Google Shape;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eb3acf0876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eb3acf0876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a:solidFill>
                  <a:srgbClr val="545454"/>
                </a:solidFill>
                <a:latin typeface="Arial"/>
                <a:ea typeface="Arial"/>
                <a:cs typeface="Arial"/>
                <a:sym typeface="Arial"/>
              </a:rPr>
              <a:t>The Center of Excellence for Research on AI- and Simulation-based Engineering at Exascale, or CoE RAISE. </a:t>
            </a:r>
            <a:endParaRPr>
              <a:solidFill>
                <a:srgbClr val="545454"/>
              </a:solidFill>
              <a:latin typeface="Arial"/>
              <a:ea typeface="Arial"/>
              <a:cs typeface="Arial"/>
              <a:sym typeface="Arial"/>
            </a:endParaRPr>
          </a:p>
          <a:p>
            <a:pPr marL="0" lvl="0" indent="0" algn="l" rtl="0">
              <a:lnSpc>
                <a:spcPct val="115000"/>
              </a:lnSpc>
              <a:spcBef>
                <a:spcPts val="0"/>
              </a:spcBef>
              <a:spcAft>
                <a:spcPts val="0"/>
              </a:spcAft>
              <a:buNone/>
            </a:pPr>
            <a:endParaRPr>
              <a:solidFill>
                <a:srgbClr val="545454"/>
              </a:solidFill>
              <a:latin typeface="Arial"/>
              <a:ea typeface="Arial"/>
              <a:cs typeface="Arial"/>
              <a:sym typeface="Arial"/>
            </a:endParaRPr>
          </a:p>
          <a:p>
            <a:pPr marL="0" lvl="0" indent="0" algn="l" rtl="0">
              <a:lnSpc>
                <a:spcPct val="115000"/>
              </a:lnSpc>
              <a:spcBef>
                <a:spcPts val="0"/>
              </a:spcBef>
              <a:spcAft>
                <a:spcPts val="0"/>
              </a:spcAft>
              <a:buNone/>
            </a:pPr>
            <a:r>
              <a:rPr lang="en-GB">
                <a:solidFill>
                  <a:srgbClr val="545454"/>
                </a:solidFill>
                <a:latin typeface="Arial"/>
                <a:ea typeface="Arial"/>
                <a:cs typeface="Arial"/>
                <a:sym typeface="Arial"/>
              </a:rPr>
              <a:t>Our primary objective is to develop novel and scalable Artificial Intelligence technologies. The project CONNECS  hardware and software infrastructures and HPC centers to SCIENCE, with use-cases that are computer- and data-driven categories, leveraging cutting-edge computational resources and data processing techniques. CERN leads  the Data-Driven Use-Cases towards Exascale, with event reconstruction and classification at the CERN HL-LHC. </a:t>
            </a:r>
            <a:endParaRPr/>
          </a:p>
        </p:txBody>
      </p:sp>
      <p:sp>
        <p:nvSpPr>
          <p:cNvPr id="238" name="Google Shape;238;g2eb3acf0876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eb3acf0876_5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eb3acf0876_5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a:solidFill>
                  <a:srgbClr val="545454"/>
                </a:solidFill>
                <a:latin typeface="Arial"/>
                <a:ea typeface="Arial"/>
                <a:cs typeface="Arial"/>
                <a:sym typeface="Arial"/>
              </a:rPr>
              <a:t>CoE RAISE is built on the innovative modular supercomputer architecture, pioneered at the JSC, which allows us to tackle complex tasks by seamlessly integrating them with sophisticated hardware. </a:t>
            </a:r>
            <a:endParaRPr>
              <a:solidFill>
                <a:srgbClr val="545454"/>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a:solidFill>
                  <a:srgbClr val="545454"/>
                </a:solidFill>
                <a:latin typeface="Arial"/>
                <a:ea typeface="Arial"/>
                <a:cs typeface="Arial"/>
                <a:sym typeface="Arial"/>
              </a:rPr>
              <a:t>This architecture is designed to identify and utilize the most suitable hardware for each specific task, ensuring optimal performance and efficiency. One of the key strengths of CoE RAISE is its ability to intertwine AI and High-Performance Computing workflows, creating a powerful synergy that enhances both fields. This includes also the QC resources for specific tasks. </a:t>
            </a:r>
            <a:endParaRPr>
              <a:solidFill>
                <a:srgbClr val="545454"/>
              </a:solidFill>
              <a:latin typeface="Arial"/>
              <a:ea typeface="Arial"/>
              <a:cs typeface="Arial"/>
              <a:sym typeface="Arial"/>
            </a:endParaRPr>
          </a:p>
          <a:p>
            <a:pPr marL="0" lvl="0" indent="0" algn="l" rtl="0">
              <a:spcBef>
                <a:spcPts val="0"/>
              </a:spcBef>
              <a:spcAft>
                <a:spcPts val="0"/>
              </a:spcAft>
              <a:buNone/>
            </a:pPr>
            <a:endParaRPr/>
          </a:p>
        </p:txBody>
      </p:sp>
      <p:sp>
        <p:nvSpPr>
          <p:cNvPr id="266" name="Google Shape;266;g2eb3acf0876_5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eb3acf0876_5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eb3acf0876_5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The CERN use-case is the AI-based particle flow, in collaboration with colleagues at CMS. </a:t>
            </a:r>
            <a:endParaRPr/>
          </a:p>
          <a:p>
            <a:pPr marL="0" lvl="0" indent="0" algn="l" rtl="0">
              <a:spcBef>
                <a:spcPts val="0"/>
              </a:spcBef>
              <a:spcAft>
                <a:spcPts val="0"/>
              </a:spcAft>
              <a:buNone/>
            </a:pPr>
            <a:endParaRPr/>
          </a:p>
          <a:p>
            <a:pPr marL="0" lvl="0" indent="0" algn="l" rtl="0">
              <a:spcBef>
                <a:spcPts val="0"/>
              </a:spcBef>
              <a:spcAft>
                <a:spcPts val="0"/>
              </a:spcAft>
              <a:buNone/>
            </a:pPr>
            <a:r>
              <a:rPr lang="en-GB"/>
              <a:t>Starting from a physics simulation, we create a labelled dataset suitable for supervised learning. </a:t>
            </a:r>
            <a:endParaRPr/>
          </a:p>
          <a:p>
            <a:pPr marL="0" lvl="0" indent="0" algn="l" rtl="0">
              <a:spcBef>
                <a:spcPts val="0"/>
              </a:spcBef>
              <a:spcAft>
                <a:spcPts val="0"/>
              </a:spcAft>
              <a:buNone/>
            </a:pPr>
            <a:endParaRPr/>
          </a:p>
          <a:p>
            <a:pPr marL="0" lvl="0" indent="0" algn="l" rtl="0">
              <a:spcBef>
                <a:spcPts val="0"/>
              </a:spcBef>
              <a:spcAft>
                <a:spcPts val="0"/>
              </a:spcAft>
              <a:buNone/>
            </a:pPr>
            <a:r>
              <a:rPr lang="en-GB"/>
              <a:t>Once trained, the model is exported to a portable format (usually ONNX, Open Neural Network Exchange). We are then able to use our model in inference mode to efficiently reconstruct individual stable particles and their four momentum from tracks and calorimeter clusters.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1" name="Google Shape;291;g2eb3acf0876_5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eb3acf0876_5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eb3acf0876_5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 use case where HPC can be especially helpful, due the impressive computing power of modern supercomputing systems, is hyperparameter optimization (HPO). </a:t>
            </a:r>
            <a:endParaRPr/>
          </a:p>
          <a:p>
            <a:pPr marL="0" lvl="0" indent="0" algn="l" rtl="0">
              <a:spcBef>
                <a:spcPts val="0"/>
              </a:spcBef>
              <a:spcAft>
                <a:spcPts val="0"/>
              </a:spcAft>
              <a:buNone/>
            </a:pPr>
            <a:endParaRPr/>
          </a:p>
          <a:p>
            <a:pPr marL="0" lvl="0" indent="0" algn="l" rtl="0">
              <a:spcBef>
                <a:spcPts val="0"/>
              </a:spcBef>
              <a:spcAft>
                <a:spcPts val="0"/>
              </a:spcAft>
              <a:buNone/>
            </a:pPr>
            <a:r>
              <a:rPr lang="en-GB"/>
              <a:t>HPO is very compute resource intensive. We perform HPO in two levels of parallelization. </a:t>
            </a:r>
            <a:endParaRPr/>
          </a:p>
          <a:p>
            <a:pPr marL="457200" lvl="0" indent="-317500" algn="l" rtl="0">
              <a:spcBef>
                <a:spcPts val="0"/>
              </a:spcBef>
              <a:spcAft>
                <a:spcPts val="0"/>
              </a:spcAft>
              <a:buSzPts val="1400"/>
              <a:buChar char="-"/>
            </a:pPr>
            <a:r>
              <a:rPr lang="en-GB"/>
              <a:t>One where trials are run in parallel, with one trial per compute node we have available.</a:t>
            </a:r>
            <a:endParaRPr/>
          </a:p>
          <a:p>
            <a:pPr marL="457200" lvl="0" indent="-317500" algn="l" rtl="0">
              <a:spcBef>
                <a:spcPts val="0"/>
              </a:spcBef>
              <a:spcAft>
                <a:spcPts val="0"/>
              </a:spcAft>
              <a:buSzPts val="1400"/>
              <a:buChar char="-"/>
            </a:pPr>
            <a:r>
              <a:rPr lang="en-GB"/>
              <a:t> The second level is the distribution of each trial in each node to all available GPUs in that node, usually 4 or 8 GPUs. </a:t>
            </a:r>
            <a:endParaRPr/>
          </a:p>
          <a:p>
            <a:pPr marL="0" lvl="0" indent="0" algn="l" rtl="0">
              <a:spcBef>
                <a:spcPts val="0"/>
              </a:spcBef>
              <a:spcAft>
                <a:spcPts val="0"/>
              </a:spcAft>
              <a:buNone/>
            </a:pPr>
            <a:endParaRPr/>
          </a:p>
          <a:p>
            <a:pPr marL="0" lvl="0" indent="0" algn="l" rtl="0">
              <a:spcBef>
                <a:spcPts val="0"/>
              </a:spcBef>
              <a:spcAft>
                <a:spcPts val="0"/>
              </a:spcAft>
              <a:buNone/>
            </a:pPr>
            <a:r>
              <a:rPr lang="en-GB"/>
              <a:t>Using the ASHA algorithm to schedule and terminate trials and Bayesian Optimization to select which trials to evaluate next, we improved the final validation loss by more than a third, giving a significant physics performance improvement. We have seen that this kind of workflow is scalable up to hundreds of GPUs.</a:t>
            </a:r>
            <a:endParaRPr/>
          </a:p>
        </p:txBody>
      </p:sp>
      <p:sp>
        <p:nvSpPr>
          <p:cNvPr id="320" name="Google Shape;320;g2eb3acf0876_5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eb3acf0876_5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eb3acf0876_5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This plot shows the scaling of an HPO workflow where the MLPF model is optimized. It was run on the JURECA-DC system at JSC. We observe a superlinear scaling in the speedup with the number of GPUs used, likely due to the more frequent re-loading of models that is necessary when running ASHA with fewer nodes. This superlinear scaling shows that HPO can benefit immensely from large-scale computing resources such as those available at HPC sites.</a:t>
            </a:r>
            <a:endParaRPr/>
          </a:p>
          <a:p>
            <a:pPr marL="0" lvl="0" indent="0" algn="l" rtl="0">
              <a:spcBef>
                <a:spcPts val="0"/>
              </a:spcBef>
              <a:spcAft>
                <a:spcPts val="0"/>
              </a:spcAft>
              <a:buNone/>
            </a:pPr>
            <a:endParaRPr/>
          </a:p>
          <a:p>
            <a:pPr marL="0" lvl="0" indent="0" algn="l" rtl="0">
              <a:spcBef>
                <a:spcPts val="0"/>
              </a:spcBef>
              <a:spcAft>
                <a:spcPts val="0"/>
              </a:spcAft>
              <a:buNone/>
            </a:pPr>
            <a:r>
              <a:rPr lang="en-GB"/>
              <a:t>In addition, in collaboration with WP2 in CoE RAISE, we have shown multi-node distributed training of deep learning model to scale very well up to 256 compute nodes (1024 GPUs).</a:t>
            </a:r>
            <a:endParaRPr/>
          </a:p>
        </p:txBody>
      </p:sp>
      <p:sp>
        <p:nvSpPr>
          <p:cNvPr id="343" name="Google Shape;343;g2eb3acf0876_5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sz="1200" dirty="0">
              <a:solidFill>
                <a:srgbClr val="22295B"/>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dirty="0"/>
              <a:t>The next project is also an example of executing complex science workflows using HPC infrastructures.  In this case it is digital twins. </a:t>
            </a:r>
          </a:p>
        </p:txBody>
      </p:sp>
      <p:sp>
        <p:nvSpPr>
          <p:cNvPr id="365" name="Google Shape;3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SzPts val="1400"/>
              <a:buChar char="-"/>
            </a:pPr>
            <a:r>
              <a:rPr lang="en-GB"/>
              <a:t>interTwin, a project funded by the EC, in which we are developing a digital twin engine for science.</a:t>
            </a:r>
            <a:endParaRPr/>
          </a:p>
          <a:p>
            <a:pPr marL="457200" lvl="0" indent="-317500" algn="l" rtl="0">
              <a:lnSpc>
                <a:spcPct val="115000"/>
              </a:lnSpc>
              <a:spcBef>
                <a:spcPts val="0"/>
              </a:spcBef>
              <a:spcAft>
                <a:spcPts val="0"/>
              </a:spcAft>
              <a:buSzPts val="1400"/>
              <a:buChar char="-"/>
            </a:pPr>
            <a:r>
              <a:rPr lang="en-GB"/>
              <a:t>The goals of interTwin are: &lt;read the 3 boxes&gt;</a:t>
            </a:r>
            <a:endParaRPr/>
          </a:p>
          <a:p>
            <a:pPr marL="457200" lvl="0" indent="-317500" algn="l" rtl="0">
              <a:lnSpc>
                <a:spcPct val="115000"/>
              </a:lnSpc>
              <a:spcBef>
                <a:spcPts val="0"/>
              </a:spcBef>
              <a:spcAft>
                <a:spcPts val="0"/>
              </a:spcAft>
              <a:buSzPts val="1400"/>
              <a:buChar char="-"/>
            </a:pPr>
            <a:r>
              <a:rPr lang="en-GB" b="1"/>
              <a:t>Differently from traditional DT applications</a:t>
            </a:r>
            <a:r>
              <a:rPr lang="en-GB"/>
              <a:t>, scientific DTs are compute intensive. One of the goals of interTwin is to provide  researchers with simplified access to a federated pan-European computing infrastructure, sized to support large-scale DT applications.</a:t>
            </a:r>
            <a:endParaRPr/>
          </a:p>
          <a:p>
            <a:pPr marL="0" lvl="0" indent="0" algn="l" rtl="0">
              <a:spcBef>
                <a:spcPts val="0"/>
              </a:spcBef>
              <a:spcAft>
                <a:spcPts val="0"/>
              </a:spcAft>
              <a:buNone/>
            </a:pPr>
            <a:endParaRPr/>
          </a:p>
        </p:txBody>
      </p:sp>
      <p:sp>
        <p:nvSpPr>
          <p:cNvPr id="375" name="Google Shape;3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eb42e18b9d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We are developing a generic engine to support a large set of communities, from physics to earth and climate sciences.  CERN is a  part of a consortium of around 30 institutes, including infrastructure providers (cloud HPC HTC), technology providers (developers if the core engine and other modules), and use cases from climate and earth sciences. </a:t>
            </a:r>
            <a:endParaRPr/>
          </a:p>
        </p:txBody>
      </p:sp>
      <p:sp>
        <p:nvSpPr>
          <p:cNvPr id="394" name="Google Shape;394;g2eb42e18b9d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eb42e18b9d_1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Clr>
                <a:schemeClr val="dk1"/>
              </a:buClr>
              <a:buSzPts val="1400"/>
              <a:buChar char="-"/>
            </a:pPr>
            <a:r>
              <a:rPr lang="en-GB"/>
              <a:t>One of the core components of the DT core is to develop a unified abstraction layer for distributed training, integrating a  number of distributed ML algorithms  and demonstrate that the abstraction layer developed by us does not introduce significant overheads and scales well. Preliminary results on 512 GPUs.</a:t>
            </a:r>
            <a:endParaRPr/>
          </a:p>
          <a:p>
            <a:pPr marL="457200" lvl="0" indent="-317500" algn="l" rtl="0">
              <a:lnSpc>
                <a:spcPct val="115000"/>
              </a:lnSpc>
              <a:spcBef>
                <a:spcPts val="0"/>
              </a:spcBef>
              <a:spcAft>
                <a:spcPts val="0"/>
              </a:spcAft>
              <a:buClr>
                <a:schemeClr val="dk1"/>
              </a:buClr>
              <a:buSzPts val="1400"/>
              <a:buChar char="-"/>
            </a:pPr>
            <a:r>
              <a:rPr lang="en-GB"/>
              <a:t>Hyper-parameter optimization is currently under development</a:t>
            </a:r>
            <a:endParaRPr/>
          </a:p>
          <a:p>
            <a:pPr marL="0" lvl="0" indent="0" algn="l" rtl="0">
              <a:spcBef>
                <a:spcPts val="0"/>
              </a:spcBef>
              <a:spcAft>
                <a:spcPts val="0"/>
              </a:spcAft>
              <a:buNone/>
            </a:pPr>
            <a:endParaRPr/>
          </a:p>
        </p:txBody>
      </p:sp>
      <p:sp>
        <p:nvSpPr>
          <p:cNvPr id="430" name="Google Shape;430;g2eb42e18b9d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eb42e18b9d_1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interTwin provides a unified access model to cloud and HPC resources to enable advanced machine learning workflows, based on </a:t>
            </a:r>
            <a:endParaRPr/>
          </a:p>
          <a:p>
            <a:pPr marL="0" lvl="0" indent="0" algn="l" rtl="0">
              <a:spcBef>
                <a:spcPts val="0"/>
              </a:spcBef>
              <a:spcAft>
                <a:spcPts val="0"/>
              </a:spcAft>
              <a:buNone/>
            </a:pPr>
            <a:r>
              <a:rPr lang="en-GB"/>
              <a:t>Kubernetes. We have developed also a tool (interlink) to seamless offload jobs from cloud to a remote HPC.  This allows us to have the cloud as the users frontend.</a:t>
            </a:r>
            <a:endParaRPr/>
          </a:p>
        </p:txBody>
      </p:sp>
      <p:sp>
        <p:nvSpPr>
          <p:cNvPr id="445" name="Google Shape;445;g2eb42e18b9d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This is the outline of my talk.  I will start with our R&amp;D Collaborations between science and industry, then I will cover two of the technical developments, and then finish with our planning and strategy activities</a:t>
            </a:r>
            <a:endParaRPr sz="1100">
              <a:latin typeface="Arial"/>
              <a:ea typeface="Arial"/>
              <a:cs typeface="Arial"/>
              <a:sym typeface="Arial"/>
            </a:endParaRPr>
          </a:p>
          <a:p>
            <a:pPr marL="0" lvl="0" indent="0" algn="l" rtl="0">
              <a:spcBef>
                <a:spcPts val="0"/>
              </a:spcBef>
              <a:spcAft>
                <a:spcPts val="0"/>
              </a:spcAft>
              <a:buNone/>
            </a:pPr>
            <a:endParaRPr/>
          </a:p>
        </p:txBody>
      </p:sp>
      <p:sp>
        <p:nvSpPr>
          <p:cNvPr id="46" name="Google Shape;4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rtl="0">
              <a:spcBef>
                <a:spcPts val="0"/>
              </a:spcBef>
              <a:spcAft>
                <a:spcPts val="0"/>
              </a:spcAft>
            </a:pPr>
            <a:r>
              <a:rPr lang="en-US" sz="1800" b="0" i="0" u="none" strike="noStrike" dirty="0">
                <a:solidFill>
                  <a:srgbClr val="000000"/>
                </a:solidFill>
                <a:effectLst/>
                <a:latin typeface="Arial" panose="020B0604020202020204" pitchFamily="34" charset="0"/>
              </a:rPr>
              <a:t>These EC-funded projects have allowed us to work closely with some HPC centers in Europe to co-design solutions for HPC adoption in HEP and sciences with similar challenges. BUT we’re also negotiating with </a:t>
            </a:r>
            <a:r>
              <a:rPr lang="en-US" sz="1800" b="0" i="0" u="none" strike="noStrike" dirty="0" err="1">
                <a:solidFill>
                  <a:srgbClr val="000000"/>
                </a:solidFill>
                <a:effectLst/>
                <a:latin typeface="Arial" panose="020B0604020202020204" pitchFamily="34" charset="0"/>
              </a:rPr>
              <a:t>EuroHPC</a:t>
            </a:r>
            <a:r>
              <a:rPr lang="en-US" sz="1800" b="0" i="0" u="none" strike="noStrike" dirty="0">
                <a:solidFill>
                  <a:srgbClr val="000000"/>
                </a:solidFill>
                <a:effectLst/>
                <a:latin typeface="Arial" panose="020B0604020202020204" pitchFamily="34" charset="0"/>
              </a:rPr>
              <a:t> to be closer and eventually be a “flagship” science, like destination Earth. </a:t>
            </a:r>
            <a:endParaRPr lang="en-US" sz="2800" b="0" i="0" u="none" strike="noStrike" dirty="0">
              <a:solidFill>
                <a:srgbClr val="000000"/>
              </a:solidFill>
              <a:effectLst/>
            </a:endParaRPr>
          </a:p>
          <a:p>
            <a:br>
              <a:rPr lang="en-US" sz="2800" b="0" i="0" u="none" strike="noStrike" dirty="0">
                <a:solidFill>
                  <a:srgbClr val="000000"/>
                </a:solidFill>
                <a:effectLst/>
              </a:rPr>
            </a:br>
            <a:br>
              <a:rPr lang="en-US" sz="2800" dirty="0"/>
            </a:br>
            <a:endParaRPr dirty="0"/>
          </a:p>
        </p:txBody>
      </p:sp>
      <p:sp>
        <p:nvSpPr>
          <p:cNvPr id="459" name="Google Shape;45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eb8b9e0e66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eb8b9e0e66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a:t>The EuroHPC Joint Undertaking (EuroHPC JU) is the primary organization responsible for enabling high-performance computing (HPC) access and development within the European Union.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It has got  a budget of EUR 7 billion allocated for the period 2021-2027</a:t>
            </a:r>
            <a:endParaRPr/>
          </a:p>
          <a:p>
            <a:pPr marL="0" lvl="0" indent="0" algn="l" rtl="0">
              <a:spcBef>
                <a:spcPts val="0"/>
              </a:spcBef>
              <a:spcAft>
                <a:spcPts val="0"/>
              </a:spcAft>
              <a:buClr>
                <a:schemeClr val="dk1"/>
              </a:buClr>
              <a:buSzPts val="1100"/>
              <a:buFont typeface="Arial"/>
              <a:buNone/>
            </a:pPr>
            <a:endParaRPr sz="1600">
              <a:latin typeface="Open Sans Light"/>
              <a:ea typeface="Open Sans Light"/>
              <a:cs typeface="Open Sans Light"/>
              <a:sym typeface="Open Sans Light"/>
            </a:endParaRPr>
          </a:p>
          <a:p>
            <a:pPr marL="0" lvl="0" indent="0" algn="l" rtl="0">
              <a:spcBef>
                <a:spcPts val="0"/>
              </a:spcBef>
              <a:spcAft>
                <a:spcPts val="0"/>
              </a:spcAft>
              <a:buClr>
                <a:schemeClr val="dk1"/>
              </a:buClr>
              <a:buSzPts val="1100"/>
              <a:buFont typeface="Arial"/>
              <a:buNone/>
            </a:pPr>
            <a:r>
              <a:rPr lang="en-GB"/>
              <a:t>Made up of EU, Member states, and several private partners (consortiums), EuroHPC JU  manages  the Union’s access time to HPC resources, ensuring that 35% to 50% of the total computing capacity is available for EU use.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The timeline at the button shows the turn-on dates of the current HPC resources and plans for the near future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70" name="Google Shape;470;g2eb8b9e0e66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ecb98998c1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GB"/>
              <a:t>CERN participates in EuroHPC user related working groups designed to strengthen our relationship, ensure the infrastructure meets our requirements in order to seamlessly integrate resources.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GB"/>
              <a:t>EuroHPC has a portal for research access through regular open calls.   Researches can ask for benchmarking which is up to 3 months and easy to get, development at a low capacity for a year, which is being extensively used at CERN by developes, regular extended use, and finally Extreme use, which is high impact and high use. </a:t>
            </a:r>
            <a:endParaRPr/>
          </a:p>
          <a:p>
            <a:pPr marL="457200" lvl="0" indent="-317500" algn="l" rtl="0">
              <a:spcBef>
                <a:spcPts val="0"/>
              </a:spcBef>
              <a:spcAft>
                <a:spcPts val="0"/>
              </a:spcAft>
              <a:buSzPts val="1400"/>
              <a:buChar char="-"/>
            </a:pPr>
            <a:endParaRPr/>
          </a:p>
        </p:txBody>
      </p:sp>
      <p:sp>
        <p:nvSpPr>
          <p:cNvPr id="527" name="Google Shape;527;g2ecb98998c1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eb8b9e0e6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eb8b9e0e66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a:t>An exciting new element of EuroHPC Is Quantum Computing.   EuroHPC currently hosts 9 systems and 6 of those will also host Quantum computers.   This involves free access for R&amp;D and Innovation. It also involves the development of hybrid HPC-QC applications.</a:t>
            </a:r>
            <a:endParaRPr/>
          </a:p>
          <a:p>
            <a:pPr marL="0" lvl="0" indent="0" algn="l" rtl="0">
              <a:spcBef>
                <a:spcPts val="0"/>
              </a:spcBef>
              <a:spcAft>
                <a:spcPts val="0"/>
              </a:spcAft>
              <a:buNone/>
            </a:pPr>
            <a:endParaRPr/>
          </a:p>
        </p:txBody>
      </p:sp>
      <p:sp>
        <p:nvSpPr>
          <p:cNvPr id="553" name="Google Shape;553;g2eb8b9e0e66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rtl="0">
              <a:spcBef>
                <a:spcPts val="0"/>
              </a:spcBef>
              <a:spcAft>
                <a:spcPts val="0"/>
              </a:spcAft>
            </a:pPr>
            <a:r>
              <a:rPr lang="en-US" sz="1800" b="0" i="0" u="none" strike="noStrike" dirty="0">
                <a:solidFill>
                  <a:srgbClr val="000000"/>
                </a:solidFill>
                <a:effectLst/>
                <a:latin typeface="Arial" panose="020B0604020202020204" pitchFamily="34" charset="0"/>
              </a:rPr>
              <a:t>To further strengthen relationships with HPC, together with Radio-Astronomy, HEP has been funded by EC for a Coordination and Support Action to work together with HPC experts to prepare a strategy for HPC integration. </a:t>
            </a:r>
            <a:endParaRPr lang="en-US" b="0" i="0" u="none" strike="noStrike" dirty="0">
              <a:solidFill>
                <a:srgbClr val="000000"/>
              </a:solidFill>
              <a:effectLst/>
            </a:endParaRPr>
          </a:p>
          <a:p>
            <a:br>
              <a:rPr lang="en-US" dirty="0"/>
            </a:br>
            <a:br>
              <a:rPr lang="en-US" dirty="0"/>
            </a:br>
            <a:endParaRPr dirty="0"/>
          </a:p>
        </p:txBody>
      </p:sp>
      <p:sp>
        <p:nvSpPr>
          <p:cNvPr id="578" name="Google Shape;57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15858cf870_0_10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g215858cf870_0_10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 SPECTRUM gathers selected stakeholders in the HEP and RA research domains to bring directions and future computing needs, together with experts from e-infrastructures to co-develop technical and policy aspects for the future machines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eb804de86e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g2eb804de86e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The SPECTRUM project aims to create a Community of Practice for sharing knowledge on data-intensive research and e-Infrastructures. By developing a Strategic Research, Innovation and Deployment Agenda (SRIDA) and a Technical Blueprint, it seeks to establish agreed processing models and solutions. This will enhance collaboration, guide innovation, and inform investment and policy decisions.</a:t>
            </a:r>
            <a:endParaRPr/>
          </a:p>
          <a:p>
            <a:pPr marL="0" lvl="0" indent="0" algn="l" rtl="0">
              <a:lnSpc>
                <a:spcPct val="115000"/>
              </a:lnSpc>
              <a:spcBef>
                <a:spcPts val="1200"/>
              </a:spcBef>
              <a:spcAft>
                <a:spcPts val="0"/>
              </a:spcAft>
              <a:buClr>
                <a:schemeClr val="dk1"/>
              </a:buClr>
              <a:buSzPts val="1100"/>
              <a:buFont typeface="Arial"/>
              <a:buNone/>
            </a:pPr>
            <a:r>
              <a:rPr lang="en-GB"/>
              <a:t>SPECTRUM differs from past efforts by promoting proactive collaboration between research and e-Infrastructure communities to participate in co-design of the next generation of infrastructure, ensuring compatibility and effectiveness before deployment, unlike previous reactive methods.</a:t>
            </a: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15858cf870_0_14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a:t>The Spectrum project will run for 2 and a half years in two periods.  The project is divided into 6 interconnected work packages.  CERN’s contribution is in WP6, the Strategy researcher, innovation and deployment agenda.</a:t>
            </a:r>
            <a:endParaRPr/>
          </a:p>
          <a:p>
            <a:pPr marL="0" lvl="0" indent="0" algn="l" rtl="0">
              <a:spcBef>
                <a:spcPts val="0"/>
              </a:spcBef>
              <a:spcAft>
                <a:spcPts val="0"/>
              </a:spcAft>
              <a:buNone/>
            </a:pPr>
            <a:endParaRPr/>
          </a:p>
        </p:txBody>
      </p:sp>
      <p:sp>
        <p:nvSpPr>
          <p:cNvPr id="633" name="Google Shape;633;g215858cf870_0_14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15858cf870_0_217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93" name="Google Shape;693;g215858cf870_0_2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eb98a600c7_0_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11" name="Google Shape;711;g2eb98a600c7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I will start with </a:t>
            </a:r>
            <a:r>
              <a:rPr lang="en-GB" sz="1100">
                <a:latin typeface="Arial"/>
                <a:ea typeface="Arial"/>
                <a:cs typeface="Arial"/>
                <a:sym typeface="Arial"/>
              </a:rPr>
              <a:t>HPC Activities at CERN with Science and Industry</a:t>
            </a:r>
            <a:endParaRPr/>
          </a:p>
        </p:txBody>
      </p:sp>
      <p:sp>
        <p:nvSpPr>
          <p:cNvPr id="72" name="Google Shape;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ec64b49fe5_3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2ec64b49fe5_3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g2ec64b49fe5_3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ed67b98256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A DT application is </a:t>
            </a:r>
            <a:r>
              <a:rPr lang="en-GB" b="1"/>
              <a:t>distributed</a:t>
            </a:r>
            <a:r>
              <a:rPr lang="en-GB"/>
              <a:t> over different resources: parts of it run on cloud, other parts are offloaded to HPC, when needed because of resource-intensive operations.</a:t>
            </a:r>
            <a:endParaRPr/>
          </a:p>
          <a:p>
            <a:pPr marL="0" lvl="0" indent="0" algn="l" rtl="0">
              <a:lnSpc>
                <a:spcPct val="115000"/>
              </a:lnSpc>
              <a:spcBef>
                <a:spcPts val="0"/>
              </a:spcBef>
              <a:spcAft>
                <a:spcPts val="0"/>
              </a:spcAft>
              <a:buNone/>
            </a:pPr>
            <a:r>
              <a:rPr lang="en-GB"/>
              <a:t>We have 3 sets of users:</a:t>
            </a:r>
            <a:endParaRPr/>
          </a:p>
          <a:p>
            <a:pPr marL="457200" lvl="0" indent="-317500" algn="l" rtl="0">
              <a:lnSpc>
                <a:spcPct val="115000"/>
              </a:lnSpc>
              <a:spcBef>
                <a:spcPts val="0"/>
              </a:spcBef>
              <a:spcAft>
                <a:spcPts val="0"/>
              </a:spcAft>
              <a:buClr>
                <a:schemeClr val="dk1"/>
              </a:buClr>
              <a:buSzPts val="1400"/>
              <a:buChar char="●"/>
            </a:pPr>
            <a:r>
              <a:rPr lang="en-GB"/>
              <a:t>End users (e.g., scientists, policy makers), who use the DT engine to make scientific discoveries and make decisions. For instance, image an environment modelling DT cyclone prediction, which can be used by weather scientists to monitor the atmosphere and by policy makers to raise alarms and organize responses to extreme events like cyclones.</a:t>
            </a:r>
            <a:endParaRPr/>
          </a:p>
          <a:p>
            <a:pPr marL="457200" lvl="0" indent="-317500" algn="l" rtl="0">
              <a:lnSpc>
                <a:spcPct val="115000"/>
              </a:lnSpc>
              <a:spcBef>
                <a:spcPts val="0"/>
              </a:spcBef>
              <a:spcAft>
                <a:spcPts val="0"/>
              </a:spcAft>
              <a:buClr>
                <a:schemeClr val="dk1"/>
              </a:buClr>
              <a:buSzPts val="1400"/>
              <a:buChar char="●"/>
            </a:pPr>
            <a:r>
              <a:rPr lang="en-GB"/>
              <a:t>Developers develop both the services provided by the core engine (e.g., advanced AI workflows on HPC), and DT applications using the services provided by the core engine.</a:t>
            </a:r>
            <a:endParaRPr/>
          </a:p>
          <a:p>
            <a:pPr marL="457200" lvl="0" indent="-317500" algn="l" rtl="0">
              <a:lnSpc>
                <a:spcPct val="115000"/>
              </a:lnSpc>
              <a:spcBef>
                <a:spcPts val="0"/>
              </a:spcBef>
              <a:spcAft>
                <a:spcPts val="0"/>
              </a:spcAft>
              <a:buClr>
                <a:schemeClr val="dk1"/>
              </a:buClr>
              <a:buSzPts val="1400"/>
              <a:buChar char="●"/>
            </a:pPr>
            <a:r>
              <a:rPr lang="en-GB"/>
              <a:t>Infrastructure providers have a different set of skills related to the provision and maintenance of European resources granted to the project.</a:t>
            </a:r>
            <a:endParaRPr/>
          </a:p>
          <a:p>
            <a:pPr marL="0" lvl="0" indent="0" algn="l" rtl="0">
              <a:lnSpc>
                <a:spcPct val="115000"/>
              </a:lnSpc>
              <a:spcBef>
                <a:spcPts val="0"/>
              </a:spcBef>
              <a:spcAft>
                <a:spcPts val="0"/>
              </a:spcAft>
              <a:buNone/>
            </a:pPr>
            <a:endParaRPr/>
          </a:p>
          <a:p>
            <a:pPr marL="0" lvl="0" indent="0" algn="l" rtl="0">
              <a:spcBef>
                <a:spcPts val="0"/>
              </a:spcBef>
              <a:spcAft>
                <a:spcPts val="0"/>
              </a:spcAft>
              <a:buNone/>
            </a:pPr>
            <a:endParaRPr/>
          </a:p>
        </p:txBody>
      </p:sp>
      <p:sp>
        <p:nvSpPr>
          <p:cNvPr id="783" name="Google Shape;783;g2ed67b98256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ed67b98256_0_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a:t>Spectrum aims to break the silos between scientific subdomains.   Creating a common roadmap for the next 5-10 years.  It also intends to break the cycle of trying to extend into existing large infrastructures, and instead work together to codesign computing resources for the most benefit to the most science domains </a:t>
            </a:r>
            <a:endParaRPr/>
          </a:p>
          <a:p>
            <a:pPr marL="0" lvl="0" indent="0" algn="l" rtl="0">
              <a:lnSpc>
                <a:spcPct val="117999"/>
              </a:lnSpc>
              <a:spcBef>
                <a:spcPts val="0"/>
              </a:spcBef>
              <a:spcAft>
                <a:spcPts val="0"/>
              </a:spcAft>
              <a:buSzPts val="1400"/>
              <a:buNone/>
            </a:pPr>
            <a:endParaRPr/>
          </a:p>
        </p:txBody>
      </p:sp>
      <p:sp>
        <p:nvSpPr>
          <p:cNvPr id="793" name="Google Shape;793;g2ed67b98256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ec64b49fe5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ec64b49fe5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The motivation for engaging with HPC is driven by the new challenges and opportunities that arise today from the rapidly evolving technological landscape. </a:t>
            </a:r>
            <a:endParaRPr dirty="0"/>
          </a:p>
          <a:p>
            <a:pPr marL="457200" lvl="0" indent="-317500" algn="l" rtl="0">
              <a:spcBef>
                <a:spcPts val="0"/>
              </a:spcBef>
              <a:spcAft>
                <a:spcPts val="0"/>
              </a:spcAft>
              <a:buSzPts val="1400"/>
              <a:buChar char="-"/>
            </a:pPr>
            <a:r>
              <a:rPr lang="en-GB" dirty="0"/>
              <a:t>Access to resources essential to tackle complex problems, such as AI and ML, DT, however </a:t>
            </a:r>
            <a:endParaRPr dirty="0"/>
          </a:p>
          <a:p>
            <a:pPr marL="457200" lvl="0" indent="-317500" algn="l" rtl="0">
              <a:lnSpc>
                <a:spcPct val="115000"/>
              </a:lnSpc>
              <a:spcBef>
                <a:spcPts val="0"/>
              </a:spcBef>
              <a:spcAft>
                <a:spcPts val="0"/>
              </a:spcAft>
              <a:buSzPts val="1400"/>
              <a:buChar char="-"/>
            </a:pPr>
            <a:r>
              <a:rPr lang="en-GB" sz="1100" dirty="0">
                <a:latin typeface="Arial"/>
                <a:ea typeface="Arial"/>
                <a:cs typeface="Arial"/>
                <a:sym typeface="Arial"/>
              </a:rPr>
              <a:t>Necessitates technology migration and the redesigning of applications to fully leverage these advanced capabilities, offering a path to energy optimizations</a:t>
            </a:r>
            <a:endParaRPr sz="1100" dirty="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GB" sz="1100" dirty="0">
                <a:latin typeface="Arial"/>
                <a:ea typeface="Arial"/>
                <a:cs typeface="Arial"/>
                <a:sym typeface="Arial"/>
              </a:rPr>
              <a:t>HPC encourages stronger collaboration with industry, other scientific communities</a:t>
            </a:r>
            <a:endParaRPr sz="1100" dirty="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GB" sz="1100" dirty="0">
                <a:latin typeface="Arial"/>
                <a:ea typeface="Arial"/>
                <a:cs typeface="Arial"/>
                <a:sym typeface="Arial"/>
              </a:rPr>
              <a:t>Requires strategic planning and effective communication</a:t>
            </a:r>
            <a:endParaRPr sz="1100" dirty="0">
              <a:latin typeface="Arial"/>
              <a:ea typeface="Arial"/>
              <a:cs typeface="Arial"/>
              <a:sym typeface="Arial"/>
            </a:endParaRPr>
          </a:p>
        </p:txBody>
      </p:sp>
      <p:sp>
        <p:nvSpPr>
          <p:cNvPr id="82" name="Google Shape;82;g2ec64b49fe5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ecea12dbb6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ecea12dbb6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Many Collaborations, supported by European Commission and Horizon Europe, with projects like CoE RAISE, interTwin and SPECTRUM, while on the technological side CERN openlab </a:t>
            </a:r>
            <a:endParaRPr/>
          </a:p>
        </p:txBody>
      </p:sp>
      <p:sp>
        <p:nvSpPr>
          <p:cNvPr id="108" name="Google Shape;108;g2ecea12dbb6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785bc6ae7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CERN openlab has been running for more than 20 years as a unique public-private partnership.   We focus on establishing industry collaborations, fuelling technological innovation, exposing technology to scientists and nurturing knowledge and growth in your STEM researchers </a:t>
            </a:r>
            <a:endParaRPr sz="1100">
              <a:latin typeface="Arial"/>
              <a:ea typeface="Arial"/>
              <a:cs typeface="Arial"/>
              <a:sym typeface="Arial"/>
            </a:endParaRPr>
          </a:p>
          <a:p>
            <a:pPr marL="0" lvl="0" indent="0" algn="l" rtl="0">
              <a:spcBef>
                <a:spcPts val="0"/>
              </a:spcBef>
              <a:spcAft>
                <a:spcPts val="0"/>
              </a:spcAft>
              <a:buNone/>
            </a:pPr>
            <a:endParaRPr/>
          </a:p>
        </p:txBody>
      </p:sp>
      <p:sp>
        <p:nvSpPr>
          <p:cNvPr id="148" name="Google Shape;148;g2785bc6ae7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85bc6ae77_1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CERN openlab’s primary role, which makes it a unique resource for science,  is to act as a conduit and facilitator for collaboration connecting the science computing and industry </a:t>
            </a:r>
            <a:endParaRPr sz="1100">
              <a:latin typeface="Arial"/>
              <a:ea typeface="Arial"/>
              <a:cs typeface="Arial"/>
              <a:sym typeface="Arial"/>
            </a:endParaRPr>
          </a:p>
          <a:p>
            <a:pPr marL="0" lvl="0" indent="0" algn="l" rtl="0">
              <a:spcBef>
                <a:spcPts val="0"/>
              </a:spcBef>
              <a:spcAft>
                <a:spcPts val="0"/>
              </a:spcAft>
              <a:buNone/>
            </a:pPr>
            <a:endParaRPr/>
          </a:p>
        </p:txBody>
      </p:sp>
      <p:sp>
        <p:nvSpPr>
          <p:cNvPr id="175" name="Google Shape;175;g2785bc6ae77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785bc6ae77_2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785bc6ae77_2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On the left you see a list of current, developing and prospective openlab partners.   On the right I have called out an </a:t>
            </a:r>
            <a:r>
              <a:rPr lang="en-GB" sz="1100" b="1">
                <a:latin typeface="Arial"/>
                <a:ea typeface="Arial"/>
                <a:cs typeface="Arial"/>
                <a:sym typeface="Arial"/>
              </a:rPr>
              <a:t>incomplete</a:t>
            </a:r>
            <a:r>
              <a:rPr lang="en-GB" sz="1100">
                <a:latin typeface="Arial"/>
                <a:ea typeface="Arial"/>
                <a:cs typeface="Arial"/>
                <a:sym typeface="Arial"/>
              </a:rPr>
              <a:t> list of example projects with connections to our HPC R&amp;D projects.</a:t>
            </a:r>
            <a:endParaRPr sz="1100">
              <a:latin typeface="Arial"/>
              <a:ea typeface="Arial"/>
              <a:cs typeface="Arial"/>
              <a:sym typeface="Arial"/>
            </a:endParaRPr>
          </a:p>
          <a:p>
            <a:pPr marL="0" lvl="0" indent="0" algn="l" rtl="0">
              <a:spcBef>
                <a:spcPts val="0"/>
              </a:spcBef>
              <a:spcAft>
                <a:spcPts val="0"/>
              </a:spcAft>
              <a:buNone/>
            </a:pPr>
            <a:endParaRPr/>
          </a:p>
        </p:txBody>
      </p:sp>
      <p:sp>
        <p:nvSpPr>
          <p:cNvPr id="192" name="Google Shape;192;g2785bc6ae77_2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rtl="0">
              <a:spcBef>
                <a:spcPts val="0"/>
              </a:spcBef>
              <a:spcAft>
                <a:spcPts val="0"/>
              </a:spcAft>
            </a:pPr>
            <a:r>
              <a:rPr lang="en-US" sz="1800" b="0" i="0" u="none" strike="noStrike" dirty="0">
                <a:solidFill>
                  <a:srgbClr val="000000"/>
                </a:solidFill>
                <a:effectLst/>
                <a:latin typeface="Calibri" panose="020F0502020204030204" pitchFamily="34" charset="0"/>
              </a:rPr>
              <a:t>In  CERN </a:t>
            </a:r>
            <a:r>
              <a:rPr lang="en-US" sz="1800" b="0" i="0" u="none" strike="noStrike" dirty="0" err="1">
                <a:solidFill>
                  <a:srgbClr val="000000"/>
                </a:solidFill>
                <a:effectLst/>
                <a:latin typeface="Calibri" panose="020F0502020204030204" pitchFamily="34" charset="0"/>
              </a:rPr>
              <a:t>openlab</a:t>
            </a:r>
            <a:r>
              <a:rPr lang="en-US" sz="1800" b="0" i="0" u="none" strike="noStrike" dirty="0">
                <a:solidFill>
                  <a:srgbClr val="000000"/>
                </a:solidFill>
                <a:effectLst/>
                <a:latin typeface="Calibri" panose="020F0502020204030204" pitchFamily="34" charset="0"/>
              </a:rPr>
              <a:t> teams also work on with the support of European commission.   The first project is Center of Excellence  RAISE </a:t>
            </a:r>
            <a:endParaRPr lang="en-US" b="0" i="0" u="none" strike="noStrike" dirty="0">
              <a:solidFill>
                <a:srgbClr val="000000"/>
              </a:solidFill>
              <a:effectLst/>
            </a:endParaRPr>
          </a:p>
          <a:p>
            <a:br>
              <a:rPr lang="en-US" dirty="0"/>
            </a:br>
            <a:br>
              <a:rPr lang="en-US" dirty="0"/>
            </a:br>
            <a:endParaRPr dirty="0"/>
          </a:p>
        </p:txBody>
      </p:sp>
      <p:sp>
        <p:nvSpPr>
          <p:cNvPr id="227" name="Google Shape;22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18"/>
          <p:cNvSpPr txBox="1">
            <a:spLocks noGrp="1"/>
          </p:cNvSpPr>
          <p:nvPr>
            <p:ph type="ftr" idx="11"/>
          </p:nvPr>
        </p:nvSpPr>
        <p:spPr>
          <a:xfrm>
            <a:off x="3759120" y="6531933"/>
            <a:ext cx="5872560" cy="24992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373F9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sldNum" idx="12"/>
          </p:nvPr>
        </p:nvSpPr>
        <p:spPr>
          <a:xfrm>
            <a:off x="11525122" y="6532608"/>
            <a:ext cx="356872" cy="249923"/>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b="1" i="0" u="none" strike="noStrike" cap="none">
                <a:solidFill>
                  <a:schemeClr val="lt1"/>
                </a:solidFill>
                <a:latin typeface="Open Sans Light"/>
                <a:ea typeface="Open Sans Light"/>
                <a:cs typeface="Open Sans Light"/>
                <a:sym typeface="Open Sans Light"/>
              </a:defRPr>
            </a:lvl1pPr>
            <a:lvl2pPr marL="0" marR="0" lvl="1" indent="0" algn="ctr" rtl="0">
              <a:spcBef>
                <a:spcPts val="0"/>
              </a:spcBef>
              <a:buNone/>
              <a:defRPr sz="1000" b="1" i="0" u="none" strike="noStrike" cap="none">
                <a:solidFill>
                  <a:schemeClr val="lt1"/>
                </a:solidFill>
                <a:latin typeface="Open Sans Light"/>
                <a:ea typeface="Open Sans Light"/>
                <a:cs typeface="Open Sans Light"/>
                <a:sym typeface="Open Sans Light"/>
              </a:defRPr>
            </a:lvl2pPr>
            <a:lvl3pPr marL="0" marR="0" lvl="2" indent="0" algn="ctr" rtl="0">
              <a:spcBef>
                <a:spcPts val="0"/>
              </a:spcBef>
              <a:buNone/>
              <a:defRPr sz="1000" b="1" i="0" u="none" strike="noStrike" cap="none">
                <a:solidFill>
                  <a:schemeClr val="lt1"/>
                </a:solidFill>
                <a:latin typeface="Open Sans Light"/>
                <a:ea typeface="Open Sans Light"/>
                <a:cs typeface="Open Sans Light"/>
                <a:sym typeface="Open Sans Light"/>
              </a:defRPr>
            </a:lvl3pPr>
            <a:lvl4pPr marL="0" marR="0" lvl="3" indent="0" algn="ctr" rtl="0">
              <a:spcBef>
                <a:spcPts val="0"/>
              </a:spcBef>
              <a:buNone/>
              <a:defRPr sz="1000" b="1" i="0" u="none" strike="noStrike" cap="none">
                <a:solidFill>
                  <a:schemeClr val="lt1"/>
                </a:solidFill>
                <a:latin typeface="Open Sans Light"/>
                <a:ea typeface="Open Sans Light"/>
                <a:cs typeface="Open Sans Light"/>
                <a:sym typeface="Open Sans Light"/>
              </a:defRPr>
            </a:lvl4pPr>
            <a:lvl5pPr marL="0" marR="0" lvl="4" indent="0" algn="ctr" rtl="0">
              <a:spcBef>
                <a:spcPts val="0"/>
              </a:spcBef>
              <a:buNone/>
              <a:defRPr sz="1000" b="1" i="0" u="none" strike="noStrike" cap="none">
                <a:solidFill>
                  <a:schemeClr val="lt1"/>
                </a:solidFill>
                <a:latin typeface="Open Sans Light"/>
                <a:ea typeface="Open Sans Light"/>
                <a:cs typeface="Open Sans Light"/>
                <a:sym typeface="Open Sans Light"/>
              </a:defRPr>
            </a:lvl5pPr>
            <a:lvl6pPr marL="0" marR="0" lvl="5" indent="0" algn="ctr" rtl="0">
              <a:spcBef>
                <a:spcPts val="0"/>
              </a:spcBef>
              <a:buNone/>
              <a:defRPr sz="1000" b="1" i="0" u="none" strike="noStrike" cap="none">
                <a:solidFill>
                  <a:schemeClr val="lt1"/>
                </a:solidFill>
                <a:latin typeface="Open Sans Light"/>
                <a:ea typeface="Open Sans Light"/>
                <a:cs typeface="Open Sans Light"/>
                <a:sym typeface="Open Sans Light"/>
              </a:defRPr>
            </a:lvl6pPr>
            <a:lvl7pPr marL="0" marR="0" lvl="6" indent="0" algn="ctr" rtl="0">
              <a:spcBef>
                <a:spcPts val="0"/>
              </a:spcBef>
              <a:buNone/>
              <a:defRPr sz="1000" b="1" i="0" u="none" strike="noStrike" cap="none">
                <a:solidFill>
                  <a:schemeClr val="lt1"/>
                </a:solidFill>
                <a:latin typeface="Open Sans Light"/>
                <a:ea typeface="Open Sans Light"/>
                <a:cs typeface="Open Sans Light"/>
                <a:sym typeface="Open Sans Light"/>
              </a:defRPr>
            </a:lvl7pPr>
            <a:lvl8pPr marL="0" marR="0" lvl="7" indent="0" algn="ctr" rtl="0">
              <a:spcBef>
                <a:spcPts val="0"/>
              </a:spcBef>
              <a:buNone/>
              <a:defRPr sz="1000" b="1" i="0" u="none" strike="noStrike" cap="none">
                <a:solidFill>
                  <a:schemeClr val="lt1"/>
                </a:solidFill>
                <a:latin typeface="Open Sans Light"/>
                <a:ea typeface="Open Sans Light"/>
                <a:cs typeface="Open Sans Light"/>
                <a:sym typeface="Open Sans Light"/>
              </a:defRPr>
            </a:lvl8pPr>
            <a:lvl9pPr marL="0" marR="0" lvl="8" indent="0" algn="ctr" rtl="0">
              <a:spcBef>
                <a:spcPts val="0"/>
              </a:spcBef>
              <a:buNone/>
              <a:defRPr sz="1000" b="1" i="0" u="none" strike="noStrike" cap="none">
                <a:solidFill>
                  <a:schemeClr val="lt1"/>
                </a:solidFill>
                <a:latin typeface="Open Sans Light"/>
                <a:ea typeface="Open Sans Light"/>
                <a:cs typeface="Open Sans Light"/>
                <a:sym typeface="Open Sans Light"/>
              </a:defRPr>
            </a:lvl9pPr>
          </a:lstStyle>
          <a:p>
            <a:pPr marL="0" lvl="0" indent="0" algn="ctr" rtl="0">
              <a:spcBef>
                <a:spcPts val="0"/>
              </a:spcBef>
              <a:spcAft>
                <a:spcPts val="0"/>
              </a:spcAft>
              <a:buNone/>
            </a:pPr>
            <a:fld id="{00000000-1234-1234-1234-123412341234}" type="slidenum">
              <a:rPr lang="en-GB"/>
              <a:t>‹#›</a:t>
            </a:fld>
            <a:endParaRPr/>
          </a:p>
        </p:txBody>
      </p:sp>
      <p:pic>
        <p:nvPicPr>
          <p:cNvPr id="14" name="Google Shape;14;p18"/>
          <p:cNvPicPr preferRelativeResize="0"/>
          <p:nvPr/>
        </p:nvPicPr>
        <p:blipFill rotWithShape="1">
          <a:blip r:embed="rId3">
            <a:alphaModFix/>
          </a:blip>
          <a:srcRect/>
          <a:stretch/>
        </p:blipFill>
        <p:spPr>
          <a:xfrm>
            <a:off x="179282" y="6434813"/>
            <a:ext cx="1166758" cy="36743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blank" type="twoObj">
  <p:cSld name="TWO_OBJECTS">
    <p:spTree>
      <p:nvGrpSpPr>
        <p:cNvPr id="1" name="Shape 15"/>
        <p:cNvGrpSpPr/>
        <p:nvPr/>
      </p:nvGrpSpPr>
      <p:grpSpPr>
        <a:xfrm>
          <a:off x="0" y="0"/>
          <a:ext cx="0" cy="0"/>
          <a:chOff x="0" y="0"/>
          <a:chExt cx="0" cy="0"/>
        </a:xfrm>
      </p:grpSpPr>
      <p:pic>
        <p:nvPicPr>
          <p:cNvPr id="16" name="Google Shape;16;g215858cf870_0_1227"/>
          <p:cNvPicPr preferRelativeResize="0"/>
          <p:nvPr/>
        </p:nvPicPr>
        <p:blipFill rotWithShape="1">
          <a:blip r:embed="rId2">
            <a:alphaModFix/>
          </a:blip>
          <a:srcRect/>
          <a:stretch/>
        </p:blipFill>
        <p:spPr>
          <a:xfrm>
            <a:off x="11394935" y="246693"/>
            <a:ext cx="406535" cy="512641"/>
          </a:xfrm>
          <a:prstGeom prst="rect">
            <a:avLst/>
          </a:prstGeom>
          <a:noFill/>
          <a:ln>
            <a:noFill/>
          </a:ln>
        </p:spPr>
      </p:pic>
      <p:sp>
        <p:nvSpPr>
          <p:cNvPr id="17" name="Google Shape;17;g215858cf870_0_1227"/>
          <p:cNvSpPr txBox="1">
            <a:spLocks noGrp="1"/>
          </p:cNvSpPr>
          <p:nvPr>
            <p:ph type="sldNum" idx="12"/>
          </p:nvPr>
        </p:nvSpPr>
        <p:spPr>
          <a:xfrm>
            <a:off x="10439300" y="6303033"/>
            <a:ext cx="1213800" cy="365400"/>
          </a:xfrm>
          <a:prstGeom prst="rect">
            <a:avLst/>
          </a:prstGeom>
          <a:noFill/>
          <a:ln>
            <a:noFill/>
          </a:ln>
        </p:spPr>
        <p:txBody>
          <a:bodyPr spcFirstLastPara="1" wrap="square" lIns="91450" tIns="45700" rIns="91450"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7F7F7F"/>
                </a:solidFill>
                <a:latin typeface="DM Sans"/>
                <a:ea typeface="DM Sans"/>
                <a:cs typeface="DM Sans"/>
                <a:sym typeface="DM Sans"/>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7F7F7F"/>
                </a:solidFill>
                <a:latin typeface="DM Sans"/>
                <a:ea typeface="DM Sans"/>
                <a:cs typeface="DM Sans"/>
                <a:sym typeface="DM Sans"/>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7F7F7F"/>
                </a:solidFill>
                <a:latin typeface="DM Sans"/>
                <a:ea typeface="DM Sans"/>
                <a:cs typeface="DM Sans"/>
                <a:sym typeface="DM Sans"/>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7F7F7F"/>
                </a:solidFill>
                <a:latin typeface="DM Sans"/>
                <a:ea typeface="DM Sans"/>
                <a:cs typeface="DM Sans"/>
                <a:sym typeface="DM Sans"/>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7F7F7F"/>
                </a:solidFill>
                <a:latin typeface="DM Sans"/>
                <a:ea typeface="DM Sans"/>
                <a:cs typeface="DM Sans"/>
                <a:sym typeface="DM Sans"/>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7F7F7F"/>
                </a:solidFill>
                <a:latin typeface="DM Sans"/>
                <a:ea typeface="DM Sans"/>
                <a:cs typeface="DM Sans"/>
                <a:sym typeface="DM Sans"/>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7F7F7F"/>
                </a:solidFill>
                <a:latin typeface="DM Sans"/>
                <a:ea typeface="DM Sans"/>
                <a:cs typeface="DM Sans"/>
                <a:sym typeface="DM Sans"/>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7F7F7F"/>
                </a:solidFill>
                <a:latin typeface="DM Sans"/>
                <a:ea typeface="DM Sans"/>
                <a:cs typeface="DM Sans"/>
                <a:sym typeface="DM Sans"/>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7F7F7F"/>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6. Content - Text bullet 1">
  <p:cSld name="Content - Text Only (v2)_1">
    <p:spTree>
      <p:nvGrpSpPr>
        <p:cNvPr id="1" name="Shape 18"/>
        <p:cNvGrpSpPr/>
        <p:nvPr/>
      </p:nvGrpSpPr>
      <p:grpSpPr>
        <a:xfrm>
          <a:off x="0" y="0"/>
          <a:ext cx="0" cy="0"/>
          <a:chOff x="0" y="0"/>
          <a:chExt cx="0" cy="0"/>
        </a:xfrm>
      </p:grpSpPr>
      <p:sp>
        <p:nvSpPr>
          <p:cNvPr id="19" name="Google Shape;19;g215858cf870_0_1445"/>
          <p:cNvSpPr txBox="1">
            <a:spLocks noGrp="1"/>
          </p:cNvSpPr>
          <p:nvPr>
            <p:ph type="body" idx="1"/>
          </p:nvPr>
        </p:nvSpPr>
        <p:spPr>
          <a:xfrm>
            <a:off x="709467" y="1768133"/>
            <a:ext cx="11088600" cy="4168500"/>
          </a:xfrm>
          <a:prstGeom prst="rect">
            <a:avLst/>
          </a:prstGeom>
          <a:noFill/>
          <a:ln>
            <a:noFill/>
          </a:ln>
        </p:spPr>
        <p:txBody>
          <a:bodyPr spcFirstLastPara="1" wrap="square" lIns="22875" tIns="22875" rIns="22875" bIns="22875" anchor="t" anchorCtr="0">
            <a:noAutofit/>
          </a:bodyPr>
          <a:lstStyle>
            <a:lvl1pPr marL="457200" marR="0" lvl="0" indent="-228600" algn="l" rtl="0">
              <a:lnSpc>
                <a:spcPct val="90000"/>
              </a:lnSpc>
              <a:spcBef>
                <a:spcPts val="6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6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6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6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6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74650" algn="l" rtl="0">
              <a:lnSpc>
                <a:spcPct val="100000"/>
              </a:lnSpc>
              <a:spcBef>
                <a:spcPts val="0"/>
              </a:spcBef>
              <a:spcAft>
                <a:spcPts val="0"/>
              </a:spcAft>
              <a:buClr>
                <a:srgbClr val="000000"/>
              </a:buClr>
              <a:buSzPts val="2300"/>
              <a:buFont typeface="DM Sans"/>
              <a:buChar char="•"/>
              <a:defRPr sz="1900" b="1" i="0" u="none" strike="noStrike" cap="none">
                <a:solidFill>
                  <a:srgbClr val="000000"/>
                </a:solidFill>
                <a:latin typeface="DM Sans"/>
                <a:ea typeface="DM Sans"/>
                <a:cs typeface="DM Sans"/>
                <a:sym typeface="DM Sans"/>
              </a:defRPr>
            </a:lvl6pPr>
            <a:lvl7pPr marL="3200400" marR="0" lvl="6" indent="-374650" algn="l" rtl="0">
              <a:lnSpc>
                <a:spcPct val="100000"/>
              </a:lnSpc>
              <a:spcBef>
                <a:spcPts val="0"/>
              </a:spcBef>
              <a:spcAft>
                <a:spcPts val="0"/>
              </a:spcAft>
              <a:buClr>
                <a:srgbClr val="000000"/>
              </a:buClr>
              <a:buSzPts val="2300"/>
              <a:buFont typeface="DM Sans"/>
              <a:buChar char="•"/>
              <a:defRPr sz="1900" b="1" i="0" u="none" strike="noStrike" cap="none">
                <a:solidFill>
                  <a:srgbClr val="000000"/>
                </a:solidFill>
                <a:latin typeface="DM Sans"/>
                <a:ea typeface="DM Sans"/>
                <a:cs typeface="DM Sans"/>
                <a:sym typeface="DM Sans"/>
              </a:defRPr>
            </a:lvl7pPr>
            <a:lvl8pPr marL="3657600" marR="0" lvl="7" indent="-374650" algn="l" rtl="0">
              <a:lnSpc>
                <a:spcPct val="100000"/>
              </a:lnSpc>
              <a:spcBef>
                <a:spcPts val="0"/>
              </a:spcBef>
              <a:spcAft>
                <a:spcPts val="0"/>
              </a:spcAft>
              <a:buClr>
                <a:srgbClr val="000000"/>
              </a:buClr>
              <a:buSzPts val="2300"/>
              <a:buFont typeface="DM Sans"/>
              <a:buChar char="•"/>
              <a:defRPr sz="1900" b="1" i="0" u="none" strike="noStrike" cap="none">
                <a:solidFill>
                  <a:srgbClr val="000000"/>
                </a:solidFill>
                <a:latin typeface="DM Sans"/>
                <a:ea typeface="DM Sans"/>
                <a:cs typeface="DM Sans"/>
                <a:sym typeface="DM Sans"/>
              </a:defRPr>
            </a:lvl8pPr>
            <a:lvl9pPr marL="4114800" marR="0" lvl="8" indent="-374650" algn="l" rtl="0">
              <a:lnSpc>
                <a:spcPct val="100000"/>
              </a:lnSpc>
              <a:spcBef>
                <a:spcPts val="0"/>
              </a:spcBef>
              <a:spcAft>
                <a:spcPts val="0"/>
              </a:spcAft>
              <a:buClr>
                <a:srgbClr val="000000"/>
              </a:buClr>
              <a:buSzPts val="2300"/>
              <a:buFont typeface="DM Sans"/>
              <a:buChar char="•"/>
              <a:defRPr sz="1900" b="1" i="0" u="none" strike="noStrike" cap="none">
                <a:solidFill>
                  <a:srgbClr val="000000"/>
                </a:solidFill>
                <a:latin typeface="DM Sans"/>
                <a:ea typeface="DM Sans"/>
                <a:cs typeface="DM Sans"/>
                <a:sym typeface="DM Sans"/>
              </a:defRPr>
            </a:lvl9pPr>
          </a:lstStyle>
          <a:p>
            <a:endParaRPr/>
          </a:p>
        </p:txBody>
      </p:sp>
      <p:sp>
        <p:nvSpPr>
          <p:cNvPr id="20" name="Google Shape;20;g215858cf870_0_1445"/>
          <p:cNvSpPr txBox="1">
            <a:spLocks noGrp="1"/>
          </p:cNvSpPr>
          <p:nvPr>
            <p:ph type="sldNum" idx="12"/>
          </p:nvPr>
        </p:nvSpPr>
        <p:spPr>
          <a:xfrm>
            <a:off x="11606463" y="6515830"/>
            <a:ext cx="341700" cy="200100"/>
          </a:xfrm>
          <a:prstGeom prst="rect">
            <a:avLst/>
          </a:prstGeom>
          <a:noFill/>
          <a:ln>
            <a:noFill/>
          </a:ln>
        </p:spPr>
        <p:txBody>
          <a:bodyPr spcFirstLastPara="1" wrap="square" lIns="45700" tIns="22875" rIns="45700" bIns="22875" anchor="ctr" anchorCtr="0">
            <a:spAutoFit/>
          </a:bodyPr>
          <a:lstStyle>
            <a:lvl1pPr marL="0" marR="0" lvl="0" indent="0" algn="r" rtl="0">
              <a:lnSpc>
                <a:spcPct val="100000"/>
              </a:lnSpc>
              <a:spcBef>
                <a:spcPts val="0"/>
              </a:spcBef>
              <a:spcAft>
                <a:spcPts val="0"/>
              </a:spcAft>
              <a:buClr>
                <a:srgbClr val="999999"/>
              </a:buClr>
              <a:buSzPts val="1000"/>
              <a:buFont typeface="DM Sans"/>
              <a:buNone/>
              <a:defRPr sz="1000" b="0" i="0" u="none" strike="noStrike" cap="none">
                <a:solidFill>
                  <a:srgbClr val="999999"/>
                </a:solidFill>
                <a:latin typeface="DM Sans"/>
                <a:ea typeface="DM Sans"/>
                <a:cs typeface="DM Sans"/>
                <a:sym typeface="DM Sans"/>
              </a:defRPr>
            </a:lvl1pPr>
            <a:lvl2pPr marL="0" marR="0" lvl="1" indent="0" algn="r" rtl="0">
              <a:lnSpc>
                <a:spcPct val="100000"/>
              </a:lnSpc>
              <a:spcBef>
                <a:spcPts val="0"/>
              </a:spcBef>
              <a:spcAft>
                <a:spcPts val="0"/>
              </a:spcAft>
              <a:buClr>
                <a:srgbClr val="999999"/>
              </a:buClr>
              <a:buSzPts val="1000"/>
              <a:buFont typeface="DM Sans"/>
              <a:buNone/>
              <a:defRPr sz="1000" b="0" i="0" u="none" strike="noStrike" cap="none">
                <a:solidFill>
                  <a:srgbClr val="999999"/>
                </a:solidFill>
                <a:latin typeface="DM Sans"/>
                <a:ea typeface="DM Sans"/>
                <a:cs typeface="DM Sans"/>
                <a:sym typeface="DM Sans"/>
              </a:defRPr>
            </a:lvl2pPr>
            <a:lvl3pPr marL="0" marR="0" lvl="2" indent="0" algn="r" rtl="0">
              <a:lnSpc>
                <a:spcPct val="100000"/>
              </a:lnSpc>
              <a:spcBef>
                <a:spcPts val="0"/>
              </a:spcBef>
              <a:spcAft>
                <a:spcPts val="0"/>
              </a:spcAft>
              <a:buClr>
                <a:srgbClr val="999999"/>
              </a:buClr>
              <a:buSzPts val="1000"/>
              <a:buFont typeface="DM Sans"/>
              <a:buNone/>
              <a:defRPr sz="1000" b="0" i="0" u="none" strike="noStrike" cap="none">
                <a:solidFill>
                  <a:srgbClr val="999999"/>
                </a:solidFill>
                <a:latin typeface="DM Sans"/>
                <a:ea typeface="DM Sans"/>
                <a:cs typeface="DM Sans"/>
                <a:sym typeface="DM Sans"/>
              </a:defRPr>
            </a:lvl3pPr>
            <a:lvl4pPr marL="0" marR="0" lvl="3" indent="0" algn="r" rtl="0">
              <a:lnSpc>
                <a:spcPct val="100000"/>
              </a:lnSpc>
              <a:spcBef>
                <a:spcPts val="0"/>
              </a:spcBef>
              <a:spcAft>
                <a:spcPts val="0"/>
              </a:spcAft>
              <a:buClr>
                <a:srgbClr val="999999"/>
              </a:buClr>
              <a:buSzPts val="1000"/>
              <a:buFont typeface="DM Sans"/>
              <a:buNone/>
              <a:defRPr sz="1000" b="0" i="0" u="none" strike="noStrike" cap="none">
                <a:solidFill>
                  <a:srgbClr val="999999"/>
                </a:solidFill>
                <a:latin typeface="DM Sans"/>
                <a:ea typeface="DM Sans"/>
                <a:cs typeface="DM Sans"/>
                <a:sym typeface="DM Sans"/>
              </a:defRPr>
            </a:lvl4pPr>
            <a:lvl5pPr marL="0" marR="0" lvl="4" indent="0" algn="r" rtl="0">
              <a:lnSpc>
                <a:spcPct val="100000"/>
              </a:lnSpc>
              <a:spcBef>
                <a:spcPts val="0"/>
              </a:spcBef>
              <a:spcAft>
                <a:spcPts val="0"/>
              </a:spcAft>
              <a:buClr>
                <a:srgbClr val="999999"/>
              </a:buClr>
              <a:buSzPts val="1000"/>
              <a:buFont typeface="DM Sans"/>
              <a:buNone/>
              <a:defRPr sz="1000" b="0" i="0" u="none" strike="noStrike" cap="none">
                <a:solidFill>
                  <a:srgbClr val="999999"/>
                </a:solidFill>
                <a:latin typeface="DM Sans"/>
                <a:ea typeface="DM Sans"/>
                <a:cs typeface="DM Sans"/>
                <a:sym typeface="DM Sans"/>
              </a:defRPr>
            </a:lvl5pPr>
            <a:lvl6pPr marL="0" marR="0" lvl="5" indent="0" algn="r" rtl="0">
              <a:lnSpc>
                <a:spcPct val="100000"/>
              </a:lnSpc>
              <a:spcBef>
                <a:spcPts val="0"/>
              </a:spcBef>
              <a:spcAft>
                <a:spcPts val="0"/>
              </a:spcAft>
              <a:buClr>
                <a:srgbClr val="999999"/>
              </a:buClr>
              <a:buSzPts val="1000"/>
              <a:buFont typeface="DM Sans"/>
              <a:buNone/>
              <a:defRPr sz="1000" b="0" i="0" u="none" strike="noStrike" cap="none">
                <a:solidFill>
                  <a:srgbClr val="999999"/>
                </a:solidFill>
                <a:latin typeface="DM Sans"/>
                <a:ea typeface="DM Sans"/>
                <a:cs typeface="DM Sans"/>
                <a:sym typeface="DM Sans"/>
              </a:defRPr>
            </a:lvl6pPr>
            <a:lvl7pPr marL="0" marR="0" lvl="6" indent="0" algn="r" rtl="0">
              <a:lnSpc>
                <a:spcPct val="100000"/>
              </a:lnSpc>
              <a:spcBef>
                <a:spcPts val="0"/>
              </a:spcBef>
              <a:spcAft>
                <a:spcPts val="0"/>
              </a:spcAft>
              <a:buClr>
                <a:srgbClr val="999999"/>
              </a:buClr>
              <a:buSzPts val="1000"/>
              <a:buFont typeface="DM Sans"/>
              <a:buNone/>
              <a:defRPr sz="1000" b="0" i="0" u="none" strike="noStrike" cap="none">
                <a:solidFill>
                  <a:srgbClr val="999999"/>
                </a:solidFill>
                <a:latin typeface="DM Sans"/>
                <a:ea typeface="DM Sans"/>
                <a:cs typeface="DM Sans"/>
                <a:sym typeface="DM Sans"/>
              </a:defRPr>
            </a:lvl7pPr>
            <a:lvl8pPr marL="0" marR="0" lvl="7" indent="0" algn="r" rtl="0">
              <a:lnSpc>
                <a:spcPct val="100000"/>
              </a:lnSpc>
              <a:spcBef>
                <a:spcPts val="0"/>
              </a:spcBef>
              <a:spcAft>
                <a:spcPts val="0"/>
              </a:spcAft>
              <a:buClr>
                <a:srgbClr val="999999"/>
              </a:buClr>
              <a:buSzPts val="1000"/>
              <a:buFont typeface="DM Sans"/>
              <a:buNone/>
              <a:defRPr sz="1000" b="0" i="0" u="none" strike="noStrike" cap="none">
                <a:solidFill>
                  <a:srgbClr val="999999"/>
                </a:solidFill>
                <a:latin typeface="DM Sans"/>
                <a:ea typeface="DM Sans"/>
                <a:cs typeface="DM Sans"/>
                <a:sym typeface="DM Sans"/>
              </a:defRPr>
            </a:lvl8pPr>
            <a:lvl9pPr marL="0" marR="0" lvl="8" indent="0" algn="r" rtl="0">
              <a:lnSpc>
                <a:spcPct val="100000"/>
              </a:lnSpc>
              <a:spcBef>
                <a:spcPts val="0"/>
              </a:spcBef>
              <a:spcAft>
                <a:spcPts val="0"/>
              </a:spcAft>
              <a:buClr>
                <a:srgbClr val="999999"/>
              </a:buClr>
              <a:buSzPts val="1000"/>
              <a:buFont typeface="DM Sans"/>
              <a:buNone/>
              <a:defRPr sz="10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g215858cf870_0_1445"/>
          <p:cNvSpPr txBox="1">
            <a:spLocks noGrp="1"/>
          </p:cNvSpPr>
          <p:nvPr>
            <p:ph type="title"/>
          </p:nvPr>
        </p:nvSpPr>
        <p:spPr>
          <a:xfrm>
            <a:off x="1282073" y="395408"/>
            <a:ext cx="10985700" cy="415800"/>
          </a:xfrm>
          <a:prstGeom prst="rect">
            <a:avLst/>
          </a:prstGeom>
          <a:noFill/>
          <a:ln>
            <a:noFill/>
          </a:ln>
        </p:spPr>
        <p:txBody>
          <a:bodyPr spcFirstLastPara="1" wrap="square" lIns="0" tIns="0" rIns="0" bIns="0" anchor="ctr" anchorCtr="0">
            <a:spAutoFit/>
          </a:bodyPr>
          <a:lstStyle>
            <a:lvl1pPr lvl="0" algn="l" rtl="0">
              <a:lnSpc>
                <a:spcPct val="100000"/>
              </a:lnSpc>
              <a:spcBef>
                <a:spcPts val="0"/>
              </a:spcBef>
              <a:spcAft>
                <a:spcPts val="0"/>
              </a:spcAft>
              <a:buClr>
                <a:srgbClr val="005FAA"/>
              </a:buClr>
              <a:buSzPts val="1000"/>
              <a:buNone/>
              <a:defRPr sz="700"/>
            </a:lvl1pPr>
            <a:lvl2pPr lvl="1" algn="l" rtl="0">
              <a:lnSpc>
                <a:spcPct val="100000"/>
              </a:lnSpc>
              <a:spcBef>
                <a:spcPts val="0"/>
              </a:spcBef>
              <a:spcAft>
                <a:spcPts val="0"/>
              </a:spcAft>
              <a:buClr>
                <a:srgbClr val="005FAA"/>
              </a:buClr>
              <a:buSzPts val="1000"/>
              <a:buNone/>
              <a:defRPr sz="700"/>
            </a:lvl2pPr>
            <a:lvl3pPr lvl="2" algn="l" rtl="0">
              <a:lnSpc>
                <a:spcPct val="100000"/>
              </a:lnSpc>
              <a:spcBef>
                <a:spcPts val="0"/>
              </a:spcBef>
              <a:spcAft>
                <a:spcPts val="0"/>
              </a:spcAft>
              <a:buClr>
                <a:srgbClr val="005FAA"/>
              </a:buClr>
              <a:buSzPts val="1000"/>
              <a:buNone/>
              <a:defRPr sz="700"/>
            </a:lvl3pPr>
            <a:lvl4pPr lvl="3" algn="l" rtl="0">
              <a:lnSpc>
                <a:spcPct val="100000"/>
              </a:lnSpc>
              <a:spcBef>
                <a:spcPts val="0"/>
              </a:spcBef>
              <a:spcAft>
                <a:spcPts val="0"/>
              </a:spcAft>
              <a:buClr>
                <a:srgbClr val="005FAA"/>
              </a:buClr>
              <a:buSzPts val="1000"/>
              <a:buNone/>
              <a:defRPr sz="700"/>
            </a:lvl4pPr>
            <a:lvl5pPr lvl="4" algn="l" rtl="0">
              <a:lnSpc>
                <a:spcPct val="100000"/>
              </a:lnSpc>
              <a:spcBef>
                <a:spcPts val="0"/>
              </a:spcBef>
              <a:spcAft>
                <a:spcPts val="0"/>
              </a:spcAft>
              <a:buClr>
                <a:srgbClr val="005FAA"/>
              </a:buClr>
              <a:buSzPts val="1000"/>
              <a:buNone/>
              <a:defRPr sz="700"/>
            </a:lvl5pPr>
            <a:lvl6pPr lvl="5" algn="l" rtl="0">
              <a:lnSpc>
                <a:spcPct val="100000"/>
              </a:lnSpc>
              <a:spcBef>
                <a:spcPts val="0"/>
              </a:spcBef>
              <a:spcAft>
                <a:spcPts val="0"/>
              </a:spcAft>
              <a:buClr>
                <a:srgbClr val="005FAA"/>
              </a:buClr>
              <a:buSzPts val="1000"/>
              <a:buNone/>
              <a:defRPr sz="700"/>
            </a:lvl6pPr>
            <a:lvl7pPr lvl="6" algn="l" rtl="0">
              <a:lnSpc>
                <a:spcPct val="100000"/>
              </a:lnSpc>
              <a:spcBef>
                <a:spcPts val="0"/>
              </a:spcBef>
              <a:spcAft>
                <a:spcPts val="0"/>
              </a:spcAft>
              <a:buClr>
                <a:srgbClr val="005FAA"/>
              </a:buClr>
              <a:buSzPts val="1000"/>
              <a:buNone/>
              <a:defRPr sz="700"/>
            </a:lvl7pPr>
            <a:lvl8pPr lvl="7" algn="l" rtl="0">
              <a:lnSpc>
                <a:spcPct val="100000"/>
              </a:lnSpc>
              <a:spcBef>
                <a:spcPts val="0"/>
              </a:spcBef>
              <a:spcAft>
                <a:spcPts val="0"/>
              </a:spcAft>
              <a:buClr>
                <a:srgbClr val="005FAA"/>
              </a:buClr>
              <a:buSzPts val="1000"/>
              <a:buNone/>
              <a:defRPr sz="700"/>
            </a:lvl8pPr>
            <a:lvl9pPr lvl="8" algn="l" rtl="0">
              <a:lnSpc>
                <a:spcPct val="100000"/>
              </a:lnSpc>
              <a:spcBef>
                <a:spcPts val="0"/>
              </a:spcBef>
              <a:spcAft>
                <a:spcPts val="0"/>
              </a:spcAft>
              <a:buClr>
                <a:srgbClr val="005FAA"/>
              </a:buClr>
              <a:buSzPts val="1000"/>
              <a:buNone/>
              <a:defRPr sz="700"/>
            </a:lvl9pPr>
          </a:lstStyle>
          <a:p>
            <a:endParaRPr/>
          </a:p>
        </p:txBody>
      </p:sp>
      <p:sp>
        <p:nvSpPr>
          <p:cNvPr id="22" name="Google Shape;22;g215858cf870_0_1445"/>
          <p:cNvSpPr/>
          <p:nvPr/>
        </p:nvSpPr>
        <p:spPr>
          <a:xfrm rot="5400000">
            <a:off x="6029450" y="-6028950"/>
            <a:ext cx="134400" cy="121923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chemeClr val="dk1"/>
              </a:solidFill>
              <a:latin typeface="Open Sans"/>
              <a:ea typeface="Open Sans"/>
              <a:cs typeface="Open Sans"/>
              <a:sym typeface="Open Sans"/>
            </a:endParaRPr>
          </a:p>
        </p:txBody>
      </p:sp>
      <p:pic>
        <p:nvPicPr>
          <p:cNvPr id="23" name="Google Shape;23;g215858cf870_0_1445"/>
          <p:cNvPicPr preferRelativeResize="0"/>
          <p:nvPr/>
        </p:nvPicPr>
        <p:blipFill>
          <a:blip r:embed="rId2">
            <a:alphaModFix/>
          </a:blip>
          <a:stretch>
            <a:fillRect/>
          </a:stretch>
        </p:blipFill>
        <p:spPr>
          <a:xfrm>
            <a:off x="302934" y="540893"/>
            <a:ext cx="406535" cy="51264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6. Content - Text bullet">
  <p:cSld name="Content - Text Only (v2)_2">
    <p:spTree>
      <p:nvGrpSpPr>
        <p:cNvPr id="1" name="Shape 24"/>
        <p:cNvGrpSpPr/>
        <p:nvPr/>
      </p:nvGrpSpPr>
      <p:grpSpPr>
        <a:xfrm>
          <a:off x="0" y="0"/>
          <a:ext cx="0" cy="0"/>
          <a:chOff x="0" y="0"/>
          <a:chExt cx="0" cy="0"/>
        </a:xfrm>
      </p:grpSpPr>
      <p:sp>
        <p:nvSpPr>
          <p:cNvPr id="25" name="Google Shape;25;g215858cf870_0_1987"/>
          <p:cNvSpPr txBox="1">
            <a:spLocks noGrp="1"/>
          </p:cNvSpPr>
          <p:nvPr>
            <p:ph type="body" idx="1"/>
          </p:nvPr>
        </p:nvSpPr>
        <p:spPr>
          <a:xfrm>
            <a:off x="709467" y="1768133"/>
            <a:ext cx="11088300" cy="4168500"/>
          </a:xfrm>
          <a:prstGeom prst="rect">
            <a:avLst/>
          </a:prstGeom>
          <a:noFill/>
          <a:ln>
            <a:noFill/>
          </a:ln>
        </p:spPr>
        <p:txBody>
          <a:bodyPr spcFirstLastPara="1" wrap="square" lIns="22875" tIns="22875" rIns="22875" bIns="22875" anchor="t" anchorCtr="0">
            <a:noAutofit/>
          </a:bodyPr>
          <a:lstStyle>
            <a:lvl1pPr marL="457200" marR="0" lvl="0"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28282"/>
              </a:buClr>
              <a:buSzPts val="1600"/>
              <a:buFont typeface="DM Sans"/>
              <a:buNone/>
              <a:defRPr sz="1600" b="0" i="0" u="none" strike="noStrike" cap="none">
                <a:solidFill>
                  <a:srgbClr val="828282"/>
                </a:solidFill>
                <a:latin typeface="DM Sans"/>
                <a:ea typeface="DM Sans"/>
                <a:cs typeface="DM Sans"/>
                <a:sym typeface="DM Sans"/>
              </a:defRPr>
            </a:lvl5pPr>
            <a:lvl6pPr marL="2743200" marR="0" lvl="5" indent="-374650" algn="l" rtl="0">
              <a:lnSpc>
                <a:spcPct val="100000"/>
              </a:lnSpc>
              <a:spcBef>
                <a:spcPts val="0"/>
              </a:spcBef>
              <a:spcAft>
                <a:spcPts val="0"/>
              </a:spcAft>
              <a:buClr>
                <a:srgbClr val="000000"/>
              </a:buClr>
              <a:buSzPts val="2300"/>
              <a:buFont typeface="DM Sans"/>
              <a:buChar char="•"/>
              <a:defRPr sz="1900" b="1" i="0" u="none" strike="noStrike" cap="none">
                <a:solidFill>
                  <a:srgbClr val="000000"/>
                </a:solidFill>
                <a:latin typeface="DM Sans"/>
                <a:ea typeface="DM Sans"/>
                <a:cs typeface="DM Sans"/>
                <a:sym typeface="DM Sans"/>
              </a:defRPr>
            </a:lvl6pPr>
            <a:lvl7pPr marL="3200400" marR="0" lvl="6" indent="-374650" algn="l" rtl="0">
              <a:lnSpc>
                <a:spcPct val="100000"/>
              </a:lnSpc>
              <a:spcBef>
                <a:spcPts val="0"/>
              </a:spcBef>
              <a:spcAft>
                <a:spcPts val="0"/>
              </a:spcAft>
              <a:buClr>
                <a:srgbClr val="000000"/>
              </a:buClr>
              <a:buSzPts val="2300"/>
              <a:buFont typeface="DM Sans"/>
              <a:buChar char="•"/>
              <a:defRPr sz="1900" b="1" i="0" u="none" strike="noStrike" cap="none">
                <a:solidFill>
                  <a:srgbClr val="000000"/>
                </a:solidFill>
                <a:latin typeface="DM Sans"/>
                <a:ea typeface="DM Sans"/>
                <a:cs typeface="DM Sans"/>
                <a:sym typeface="DM Sans"/>
              </a:defRPr>
            </a:lvl7pPr>
            <a:lvl8pPr marL="3657600" marR="0" lvl="7" indent="-374650" algn="l" rtl="0">
              <a:lnSpc>
                <a:spcPct val="100000"/>
              </a:lnSpc>
              <a:spcBef>
                <a:spcPts val="0"/>
              </a:spcBef>
              <a:spcAft>
                <a:spcPts val="0"/>
              </a:spcAft>
              <a:buClr>
                <a:srgbClr val="000000"/>
              </a:buClr>
              <a:buSzPts val="2300"/>
              <a:buFont typeface="DM Sans"/>
              <a:buChar char="•"/>
              <a:defRPr sz="1900" b="1" i="0" u="none" strike="noStrike" cap="none">
                <a:solidFill>
                  <a:srgbClr val="000000"/>
                </a:solidFill>
                <a:latin typeface="DM Sans"/>
                <a:ea typeface="DM Sans"/>
                <a:cs typeface="DM Sans"/>
                <a:sym typeface="DM Sans"/>
              </a:defRPr>
            </a:lvl8pPr>
            <a:lvl9pPr marL="4114800" marR="0" lvl="8" indent="-374650" algn="l" rtl="0">
              <a:lnSpc>
                <a:spcPct val="100000"/>
              </a:lnSpc>
              <a:spcBef>
                <a:spcPts val="0"/>
              </a:spcBef>
              <a:spcAft>
                <a:spcPts val="0"/>
              </a:spcAft>
              <a:buClr>
                <a:srgbClr val="000000"/>
              </a:buClr>
              <a:buSzPts val="2300"/>
              <a:buFont typeface="DM Sans"/>
              <a:buChar char="•"/>
              <a:defRPr sz="1900" b="1" i="0" u="none" strike="noStrike" cap="none">
                <a:solidFill>
                  <a:srgbClr val="000000"/>
                </a:solidFill>
                <a:latin typeface="DM Sans"/>
                <a:ea typeface="DM Sans"/>
                <a:cs typeface="DM Sans"/>
                <a:sym typeface="DM Sans"/>
              </a:defRPr>
            </a:lvl9pPr>
          </a:lstStyle>
          <a:p>
            <a:endParaRPr/>
          </a:p>
        </p:txBody>
      </p:sp>
      <p:sp>
        <p:nvSpPr>
          <p:cNvPr id="26" name="Google Shape;26;g215858cf870_0_1987"/>
          <p:cNvSpPr txBox="1">
            <a:spLocks noGrp="1"/>
          </p:cNvSpPr>
          <p:nvPr>
            <p:ph type="sldNum" idx="12"/>
          </p:nvPr>
        </p:nvSpPr>
        <p:spPr>
          <a:xfrm>
            <a:off x="11606463" y="6515830"/>
            <a:ext cx="341700" cy="184800"/>
          </a:xfrm>
          <a:prstGeom prst="rect">
            <a:avLst/>
          </a:prstGeom>
          <a:noFill/>
          <a:ln>
            <a:noFill/>
          </a:ln>
        </p:spPr>
        <p:txBody>
          <a:bodyPr spcFirstLastPara="1" wrap="square" lIns="45700" tIns="22875" rIns="45700" bIns="22875" anchor="ctr" anchorCtr="0">
            <a:spAutoFit/>
          </a:bodyPr>
          <a:lstStyle>
            <a:lvl1pPr marL="0" marR="0" lvl="0"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1pPr>
            <a:lvl2pPr marL="0" marR="0" lvl="1"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2pPr>
            <a:lvl3pPr marL="0" marR="0" lvl="2"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3pPr>
            <a:lvl4pPr marL="0" marR="0" lvl="3"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4pPr>
            <a:lvl5pPr marL="0" marR="0" lvl="4"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5pPr>
            <a:lvl6pPr marL="0" marR="0" lvl="5"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6pPr>
            <a:lvl7pPr marL="0" marR="0" lvl="6"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7pPr>
            <a:lvl8pPr marL="0" marR="0" lvl="7"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8pPr>
            <a:lvl9pPr marL="0" marR="0" lvl="8" indent="0" algn="r" rtl="0">
              <a:lnSpc>
                <a:spcPct val="100000"/>
              </a:lnSpc>
              <a:spcBef>
                <a:spcPts val="0"/>
              </a:spcBef>
              <a:spcAft>
                <a:spcPts val="0"/>
              </a:spcAft>
              <a:buClr>
                <a:srgbClr val="999999"/>
              </a:buClr>
              <a:buSzPts val="900"/>
              <a:buFont typeface="DM Sans"/>
              <a:buNone/>
              <a:defRPr sz="9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a:t>
            </a:fld>
            <a:endParaRPr/>
          </a:p>
        </p:txBody>
      </p:sp>
      <p:sp>
        <p:nvSpPr>
          <p:cNvPr id="27" name="Google Shape;27;g215858cf870_0_1987"/>
          <p:cNvSpPr txBox="1">
            <a:spLocks noGrp="1"/>
          </p:cNvSpPr>
          <p:nvPr>
            <p:ph type="title"/>
          </p:nvPr>
        </p:nvSpPr>
        <p:spPr>
          <a:xfrm>
            <a:off x="1282073" y="395408"/>
            <a:ext cx="10985700" cy="415500"/>
          </a:xfrm>
          <a:prstGeom prst="rect">
            <a:avLst/>
          </a:prstGeom>
          <a:noFill/>
          <a:ln>
            <a:noFill/>
          </a:ln>
        </p:spPr>
        <p:txBody>
          <a:bodyPr spcFirstLastPara="1" wrap="square" lIns="0" tIns="0" rIns="0" bIns="0" anchor="ctr" anchorCtr="0">
            <a:spAutoFit/>
          </a:bodyPr>
          <a:lstStyle>
            <a:lvl1pPr lvl="0" algn="l" rtl="0">
              <a:lnSpc>
                <a:spcPct val="100000"/>
              </a:lnSpc>
              <a:spcBef>
                <a:spcPts val="0"/>
              </a:spcBef>
              <a:spcAft>
                <a:spcPts val="0"/>
              </a:spcAft>
              <a:buClr>
                <a:srgbClr val="005FAA"/>
              </a:buClr>
              <a:buSzPts val="900"/>
              <a:buNone/>
              <a:defRPr sz="1900"/>
            </a:lvl1pPr>
            <a:lvl2pPr lvl="1" algn="l" rtl="0">
              <a:lnSpc>
                <a:spcPct val="100000"/>
              </a:lnSpc>
              <a:spcBef>
                <a:spcPts val="0"/>
              </a:spcBef>
              <a:spcAft>
                <a:spcPts val="0"/>
              </a:spcAft>
              <a:buClr>
                <a:srgbClr val="005FAA"/>
              </a:buClr>
              <a:buSzPts val="900"/>
              <a:buNone/>
              <a:defRPr sz="1900"/>
            </a:lvl2pPr>
            <a:lvl3pPr lvl="2" algn="l" rtl="0">
              <a:lnSpc>
                <a:spcPct val="100000"/>
              </a:lnSpc>
              <a:spcBef>
                <a:spcPts val="0"/>
              </a:spcBef>
              <a:spcAft>
                <a:spcPts val="0"/>
              </a:spcAft>
              <a:buClr>
                <a:srgbClr val="005FAA"/>
              </a:buClr>
              <a:buSzPts val="900"/>
              <a:buNone/>
              <a:defRPr sz="1900"/>
            </a:lvl3pPr>
            <a:lvl4pPr lvl="3" algn="l" rtl="0">
              <a:lnSpc>
                <a:spcPct val="100000"/>
              </a:lnSpc>
              <a:spcBef>
                <a:spcPts val="0"/>
              </a:spcBef>
              <a:spcAft>
                <a:spcPts val="0"/>
              </a:spcAft>
              <a:buClr>
                <a:srgbClr val="005FAA"/>
              </a:buClr>
              <a:buSzPts val="900"/>
              <a:buNone/>
              <a:defRPr sz="1900"/>
            </a:lvl4pPr>
            <a:lvl5pPr lvl="4" algn="l" rtl="0">
              <a:lnSpc>
                <a:spcPct val="100000"/>
              </a:lnSpc>
              <a:spcBef>
                <a:spcPts val="0"/>
              </a:spcBef>
              <a:spcAft>
                <a:spcPts val="0"/>
              </a:spcAft>
              <a:buClr>
                <a:srgbClr val="005FAA"/>
              </a:buClr>
              <a:buSzPts val="900"/>
              <a:buNone/>
              <a:defRPr sz="1900"/>
            </a:lvl5pPr>
            <a:lvl6pPr lvl="5" algn="l" rtl="0">
              <a:lnSpc>
                <a:spcPct val="100000"/>
              </a:lnSpc>
              <a:spcBef>
                <a:spcPts val="0"/>
              </a:spcBef>
              <a:spcAft>
                <a:spcPts val="0"/>
              </a:spcAft>
              <a:buClr>
                <a:srgbClr val="005FAA"/>
              </a:buClr>
              <a:buSzPts val="900"/>
              <a:buNone/>
              <a:defRPr sz="1900"/>
            </a:lvl6pPr>
            <a:lvl7pPr lvl="6" algn="l" rtl="0">
              <a:lnSpc>
                <a:spcPct val="100000"/>
              </a:lnSpc>
              <a:spcBef>
                <a:spcPts val="0"/>
              </a:spcBef>
              <a:spcAft>
                <a:spcPts val="0"/>
              </a:spcAft>
              <a:buClr>
                <a:srgbClr val="005FAA"/>
              </a:buClr>
              <a:buSzPts val="900"/>
              <a:buNone/>
              <a:defRPr sz="1900"/>
            </a:lvl7pPr>
            <a:lvl8pPr lvl="7" algn="l" rtl="0">
              <a:lnSpc>
                <a:spcPct val="100000"/>
              </a:lnSpc>
              <a:spcBef>
                <a:spcPts val="0"/>
              </a:spcBef>
              <a:spcAft>
                <a:spcPts val="0"/>
              </a:spcAft>
              <a:buClr>
                <a:srgbClr val="005FAA"/>
              </a:buClr>
              <a:buSzPts val="900"/>
              <a:buNone/>
              <a:defRPr sz="1900"/>
            </a:lvl8pPr>
            <a:lvl9pPr lvl="8" algn="l" rtl="0">
              <a:lnSpc>
                <a:spcPct val="100000"/>
              </a:lnSpc>
              <a:spcBef>
                <a:spcPts val="0"/>
              </a:spcBef>
              <a:spcAft>
                <a:spcPts val="0"/>
              </a:spcAft>
              <a:buClr>
                <a:srgbClr val="005FAA"/>
              </a:buClr>
              <a:buSzPts val="900"/>
              <a:buNone/>
              <a:defRPr sz="1900"/>
            </a:lvl9pPr>
          </a:lstStyle>
          <a:p>
            <a:endParaRPr/>
          </a:p>
        </p:txBody>
      </p:sp>
      <p:sp>
        <p:nvSpPr>
          <p:cNvPr id="28" name="Google Shape;28;g215858cf870_0_1987"/>
          <p:cNvSpPr/>
          <p:nvPr/>
        </p:nvSpPr>
        <p:spPr>
          <a:xfrm rot="5400000">
            <a:off x="6029450" y="-6028950"/>
            <a:ext cx="134400" cy="121923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chemeClr val="dk1"/>
              </a:solidFill>
              <a:latin typeface="Open Sans"/>
              <a:ea typeface="Open Sans"/>
              <a:cs typeface="Open Sans"/>
              <a:sym typeface="Open Sans"/>
            </a:endParaRPr>
          </a:p>
        </p:txBody>
      </p:sp>
      <p:pic>
        <p:nvPicPr>
          <p:cNvPr id="29" name="Google Shape;29;g215858cf870_0_1987"/>
          <p:cNvPicPr preferRelativeResize="0"/>
          <p:nvPr/>
        </p:nvPicPr>
        <p:blipFill>
          <a:blip r:embed="rId2">
            <a:alphaModFix/>
          </a:blip>
          <a:stretch>
            <a:fillRect/>
          </a:stretch>
        </p:blipFill>
        <p:spPr>
          <a:xfrm>
            <a:off x="302934" y="540893"/>
            <a:ext cx="406533" cy="5126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
        <p:cNvGrpSpPr/>
        <p:nvPr/>
      </p:nvGrpSpPr>
      <p:grpSpPr>
        <a:xfrm>
          <a:off x="0" y="0"/>
          <a:ext cx="0" cy="0"/>
          <a:chOff x="0" y="0"/>
          <a:chExt cx="0" cy="0"/>
        </a:xfrm>
      </p:grpSpPr>
      <p:pic>
        <p:nvPicPr>
          <p:cNvPr id="33" name="Google Shape;33;p21"/>
          <p:cNvPicPr preferRelativeResize="0"/>
          <p:nvPr/>
        </p:nvPicPr>
        <p:blipFill rotWithShape="1">
          <a:blip r:embed="rId2">
            <a:alphaModFix/>
          </a:blip>
          <a:srcRect/>
          <a:stretch/>
        </p:blipFill>
        <p:spPr>
          <a:xfrm>
            <a:off x="179282" y="6434813"/>
            <a:ext cx="1166758" cy="367432"/>
          </a:xfrm>
          <a:prstGeom prst="rect">
            <a:avLst/>
          </a:prstGeom>
          <a:noFill/>
          <a:ln>
            <a:noFill/>
          </a:ln>
        </p:spPr>
      </p:pic>
      <p:sp>
        <p:nvSpPr>
          <p:cNvPr id="34" name="Google Shape;34;p21"/>
          <p:cNvSpPr txBox="1">
            <a:spLocks noGrp="1"/>
          </p:cNvSpPr>
          <p:nvPr>
            <p:ph type="ftr" idx="11"/>
          </p:nvPr>
        </p:nvSpPr>
        <p:spPr>
          <a:xfrm>
            <a:off x="2772381" y="6493567"/>
            <a:ext cx="6647238" cy="24992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21"/>
          <p:cNvSpPr txBox="1">
            <a:spLocks noGrp="1"/>
          </p:cNvSpPr>
          <p:nvPr>
            <p:ph type="sldNum" idx="12"/>
          </p:nvPr>
        </p:nvSpPr>
        <p:spPr>
          <a:xfrm>
            <a:off x="11525122" y="6493567"/>
            <a:ext cx="356872" cy="249923"/>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b="1">
                <a:solidFill>
                  <a:schemeClr val="lt1"/>
                </a:solidFill>
                <a:latin typeface="Open Sans Light"/>
                <a:ea typeface="Open Sans Light"/>
                <a:cs typeface="Open Sans Light"/>
                <a:sym typeface="Open Sans Light"/>
              </a:defRPr>
            </a:lvl1pPr>
            <a:lvl2pPr marL="0" marR="0" lvl="1" indent="0" algn="ctr" rtl="0">
              <a:spcBef>
                <a:spcPts val="0"/>
              </a:spcBef>
              <a:buNone/>
              <a:defRPr sz="1000" b="1">
                <a:solidFill>
                  <a:schemeClr val="lt1"/>
                </a:solidFill>
                <a:latin typeface="Open Sans Light"/>
                <a:ea typeface="Open Sans Light"/>
                <a:cs typeface="Open Sans Light"/>
                <a:sym typeface="Open Sans Light"/>
              </a:defRPr>
            </a:lvl2pPr>
            <a:lvl3pPr marL="0" marR="0" lvl="2" indent="0" algn="ctr" rtl="0">
              <a:spcBef>
                <a:spcPts val="0"/>
              </a:spcBef>
              <a:buNone/>
              <a:defRPr sz="1000" b="1">
                <a:solidFill>
                  <a:schemeClr val="lt1"/>
                </a:solidFill>
                <a:latin typeface="Open Sans Light"/>
                <a:ea typeface="Open Sans Light"/>
                <a:cs typeface="Open Sans Light"/>
                <a:sym typeface="Open Sans Light"/>
              </a:defRPr>
            </a:lvl3pPr>
            <a:lvl4pPr marL="0" marR="0" lvl="3" indent="0" algn="ctr" rtl="0">
              <a:spcBef>
                <a:spcPts val="0"/>
              </a:spcBef>
              <a:buNone/>
              <a:defRPr sz="1000" b="1">
                <a:solidFill>
                  <a:schemeClr val="lt1"/>
                </a:solidFill>
                <a:latin typeface="Open Sans Light"/>
                <a:ea typeface="Open Sans Light"/>
                <a:cs typeface="Open Sans Light"/>
                <a:sym typeface="Open Sans Light"/>
              </a:defRPr>
            </a:lvl4pPr>
            <a:lvl5pPr marL="0" marR="0" lvl="4" indent="0" algn="ctr" rtl="0">
              <a:spcBef>
                <a:spcPts val="0"/>
              </a:spcBef>
              <a:buNone/>
              <a:defRPr sz="1000" b="1">
                <a:solidFill>
                  <a:schemeClr val="lt1"/>
                </a:solidFill>
                <a:latin typeface="Open Sans Light"/>
                <a:ea typeface="Open Sans Light"/>
                <a:cs typeface="Open Sans Light"/>
                <a:sym typeface="Open Sans Light"/>
              </a:defRPr>
            </a:lvl5pPr>
            <a:lvl6pPr marL="0" marR="0" lvl="5" indent="0" algn="ctr" rtl="0">
              <a:spcBef>
                <a:spcPts val="0"/>
              </a:spcBef>
              <a:buNone/>
              <a:defRPr sz="1000" b="1">
                <a:solidFill>
                  <a:schemeClr val="lt1"/>
                </a:solidFill>
                <a:latin typeface="Open Sans Light"/>
                <a:ea typeface="Open Sans Light"/>
                <a:cs typeface="Open Sans Light"/>
                <a:sym typeface="Open Sans Light"/>
              </a:defRPr>
            </a:lvl6pPr>
            <a:lvl7pPr marL="0" marR="0" lvl="6" indent="0" algn="ctr" rtl="0">
              <a:spcBef>
                <a:spcPts val="0"/>
              </a:spcBef>
              <a:buNone/>
              <a:defRPr sz="1000" b="1">
                <a:solidFill>
                  <a:schemeClr val="lt1"/>
                </a:solidFill>
                <a:latin typeface="Open Sans Light"/>
                <a:ea typeface="Open Sans Light"/>
                <a:cs typeface="Open Sans Light"/>
                <a:sym typeface="Open Sans Light"/>
              </a:defRPr>
            </a:lvl7pPr>
            <a:lvl8pPr marL="0" marR="0" lvl="7" indent="0" algn="ctr" rtl="0">
              <a:spcBef>
                <a:spcPts val="0"/>
              </a:spcBef>
              <a:buNone/>
              <a:defRPr sz="1000" b="1">
                <a:solidFill>
                  <a:schemeClr val="lt1"/>
                </a:solidFill>
                <a:latin typeface="Open Sans Light"/>
                <a:ea typeface="Open Sans Light"/>
                <a:cs typeface="Open Sans Light"/>
                <a:sym typeface="Open Sans Light"/>
              </a:defRPr>
            </a:lvl8pPr>
            <a:lvl9pPr marL="0" marR="0" lvl="8" indent="0" algn="ctr" rtl="0">
              <a:spcBef>
                <a:spcPts val="0"/>
              </a:spcBef>
              <a:buNone/>
              <a:defRPr sz="1000" b="1">
                <a:solidFill>
                  <a:schemeClr val="lt1"/>
                </a:solidFill>
                <a:latin typeface="Open Sans Light"/>
                <a:ea typeface="Open Sans Light"/>
                <a:cs typeface="Open Sans Light"/>
                <a:sym typeface="Open Sans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5" r:id="rId1"/>
    <p:sldLayoutId id="214748365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coe-raise.eu/"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eurohpc-ju.europa.eu/selection-six-sites-host-first-european-quantum-computers-2022-10-04_en" TargetMode="External"/><Relationship Id="rId5" Type="http://schemas.openxmlformats.org/officeDocument/2006/relationships/image" Target="../media/image49.pn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link.springer.com/article/10.1140/epjc/s10052-021-09158-w"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38/s42005-024-01599-5"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doi.org/10.5281/zenodo.455932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intertwin.e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virtual-kubelet.io/" TargetMode="External"/><Relationship Id="rId4" Type="http://schemas.openxmlformats.org/officeDocument/2006/relationships/hyperlink" Target="https://github.com/interTwin-eu/interLi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hyperlink" Target="https://eurohpc-ju.europa.eu/index_en" TargetMode="External"/><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https://pracecalls.e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spectrumproject.e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nupecc.org/jenaa/index.php?display=comput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5.png"/><Relationship Id="rId7"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16.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
        <p:cNvGrpSpPr/>
        <p:nvPr/>
      </p:nvGrpSpPr>
      <p:grpSpPr>
        <a:xfrm>
          <a:off x="0" y="0"/>
          <a:ext cx="0" cy="0"/>
          <a:chOff x="0" y="0"/>
          <a:chExt cx="0" cy="0"/>
        </a:xfrm>
      </p:grpSpPr>
      <p:grpSp>
        <p:nvGrpSpPr>
          <p:cNvPr id="40" name="Google Shape;40;p1"/>
          <p:cNvGrpSpPr/>
          <p:nvPr/>
        </p:nvGrpSpPr>
        <p:grpSpPr>
          <a:xfrm>
            <a:off x="923775" y="1592050"/>
            <a:ext cx="5224200" cy="2263850"/>
            <a:chOff x="893725" y="1496800"/>
            <a:chExt cx="5224200" cy="2263850"/>
          </a:xfrm>
        </p:grpSpPr>
        <p:sp>
          <p:nvSpPr>
            <p:cNvPr id="41" name="Google Shape;41;p1"/>
            <p:cNvSpPr txBox="1"/>
            <p:nvPr/>
          </p:nvSpPr>
          <p:spPr>
            <a:xfrm>
              <a:off x="893725" y="1496800"/>
              <a:ext cx="5224200" cy="1100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600"/>
                <a:buFont typeface="Open Sans SemiBold"/>
                <a:buNone/>
              </a:pPr>
              <a:r>
                <a:rPr lang="en-GB" sz="4200" b="1">
                  <a:solidFill>
                    <a:schemeClr val="lt1"/>
                  </a:solidFill>
                  <a:latin typeface="Open Sans SemiBold"/>
                  <a:ea typeface="Open Sans SemiBold"/>
                  <a:cs typeface="Open Sans SemiBold"/>
                  <a:sym typeface="Open Sans SemiBold"/>
                </a:rPr>
                <a:t>CERN openlab and </a:t>
              </a:r>
              <a:r>
                <a:rPr lang="en-GB" sz="4200" b="1" i="0" u="none" strike="noStrike" cap="none">
                  <a:solidFill>
                    <a:schemeClr val="lt1"/>
                  </a:solidFill>
                  <a:latin typeface="Open Sans SemiBold"/>
                  <a:ea typeface="Open Sans SemiBold"/>
                  <a:cs typeface="Open Sans SemiBold"/>
                  <a:sym typeface="Open Sans SemiBold"/>
                </a:rPr>
                <a:t>HPC activities</a:t>
              </a:r>
              <a:endParaRPr sz="4200" b="1">
                <a:solidFill>
                  <a:schemeClr val="lt1"/>
                </a:solidFill>
                <a:latin typeface="Open Sans SemiBold"/>
                <a:ea typeface="Open Sans SemiBold"/>
                <a:cs typeface="Open Sans SemiBold"/>
                <a:sym typeface="Open Sans SemiBold"/>
              </a:endParaRPr>
            </a:p>
            <a:p>
              <a:pPr marL="0" marR="0" lvl="0" indent="0" algn="ctr" rtl="0">
                <a:lnSpc>
                  <a:spcPct val="90000"/>
                </a:lnSpc>
                <a:spcBef>
                  <a:spcPts val="0"/>
                </a:spcBef>
                <a:spcAft>
                  <a:spcPts val="0"/>
                </a:spcAft>
                <a:buClr>
                  <a:schemeClr val="lt1"/>
                </a:buClr>
                <a:buSzPts val="3600"/>
                <a:buFont typeface="Open Sans SemiBold"/>
                <a:buNone/>
              </a:pPr>
              <a:endParaRPr sz="4200" b="0" i="0" u="none" strike="noStrike" cap="none">
                <a:solidFill>
                  <a:schemeClr val="lt1"/>
                </a:solidFill>
                <a:latin typeface="Open Sans Light"/>
                <a:ea typeface="Open Sans Light"/>
                <a:cs typeface="Open Sans Light"/>
                <a:sym typeface="Open Sans Light"/>
              </a:endParaRPr>
            </a:p>
          </p:txBody>
        </p:sp>
        <p:sp>
          <p:nvSpPr>
            <p:cNvPr id="42" name="Google Shape;42;p1"/>
            <p:cNvSpPr txBox="1"/>
            <p:nvPr/>
          </p:nvSpPr>
          <p:spPr>
            <a:xfrm>
              <a:off x="997975" y="2863650"/>
              <a:ext cx="3963300" cy="897000"/>
            </a:xfrm>
            <a:prstGeom prst="rect">
              <a:avLst/>
            </a:prstGeom>
            <a:noFill/>
            <a:ln>
              <a:noFill/>
            </a:ln>
          </p:spPr>
          <p:txBody>
            <a:bodyPr spcFirstLastPara="1" wrap="square" lIns="364850" tIns="364850" rIns="364850" bIns="364850" anchor="ctr" anchorCtr="0">
              <a:noAutofit/>
            </a:bodyPr>
            <a:lstStyle/>
            <a:p>
              <a:pPr marL="0" marR="0" lvl="0" indent="0" algn="ctr" rtl="0">
                <a:spcBef>
                  <a:spcPts val="0"/>
                </a:spcBef>
                <a:spcAft>
                  <a:spcPts val="0"/>
                </a:spcAft>
                <a:buNone/>
              </a:pPr>
              <a:r>
                <a:rPr lang="en-GB" sz="2400" b="1" i="0" u="none" strike="noStrike" cap="none">
                  <a:solidFill>
                    <a:schemeClr val="lt1"/>
                  </a:solidFill>
                  <a:latin typeface="Open Sans SemiBold"/>
                  <a:ea typeface="Open Sans SemiBold"/>
                  <a:cs typeface="Open Sans SemiBold"/>
                  <a:sym typeface="Open Sans SemiBold"/>
                </a:rPr>
                <a:t>Maria Girone, </a:t>
              </a:r>
              <a:r>
                <a:rPr lang="en-GB" sz="2400" b="0" i="0" u="none" strike="noStrike" cap="none">
                  <a:solidFill>
                    <a:schemeClr val="lt1"/>
                  </a:solidFill>
                  <a:latin typeface="Open Sans Light"/>
                  <a:ea typeface="Open Sans Light"/>
                  <a:cs typeface="Open Sans Light"/>
                  <a:sym typeface="Open Sans Light"/>
                </a:rPr>
                <a:t>CERN</a:t>
              </a:r>
              <a:endParaRPr/>
            </a:p>
            <a:p>
              <a:pPr marL="0" marR="0" lvl="0" indent="0" algn="ctr" rtl="0">
                <a:spcBef>
                  <a:spcPts val="0"/>
                </a:spcBef>
                <a:spcAft>
                  <a:spcPts val="0"/>
                </a:spcAft>
                <a:buNone/>
              </a:pPr>
              <a:r>
                <a:rPr lang="en-GB" sz="2200" b="0" i="0" u="none" strike="noStrike" cap="none">
                  <a:solidFill>
                    <a:schemeClr val="lt1"/>
                  </a:solidFill>
                  <a:latin typeface="Open Sans Light"/>
                  <a:ea typeface="Open Sans Light"/>
                  <a:cs typeface="Open Sans Light"/>
                  <a:sym typeface="Open Sans Light"/>
                </a:rPr>
                <a:t>Head of CERN openlab</a:t>
              </a:r>
              <a:endParaRPr sz="2200" b="0" i="0" u="none" strike="noStrike" cap="none">
                <a:solidFill>
                  <a:schemeClr val="lt1"/>
                </a:solidFill>
                <a:latin typeface="Open Sans Light"/>
                <a:ea typeface="Open Sans Light"/>
                <a:cs typeface="Open Sans Light"/>
                <a:sym typeface="Open Sans Light"/>
              </a:endParaRPr>
            </a:p>
          </p:txBody>
        </p:sp>
      </p:grpSp>
      <p:pic>
        <p:nvPicPr>
          <p:cNvPr id="43" name="Google Shape;43;p1"/>
          <p:cNvPicPr preferRelativeResize="0"/>
          <p:nvPr/>
        </p:nvPicPr>
        <p:blipFill rotWithShape="1">
          <a:blip r:embed="rId4">
            <a:alphaModFix/>
          </a:blip>
          <a:srcRect/>
          <a:stretch/>
        </p:blipFill>
        <p:spPr>
          <a:xfrm>
            <a:off x="746875" y="5373547"/>
            <a:ext cx="2298700" cy="723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eb3acf0876_1_4"/>
          <p:cNvSpPr txBox="1"/>
          <p:nvPr/>
        </p:nvSpPr>
        <p:spPr>
          <a:xfrm>
            <a:off x="346975" y="302950"/>
            <a:ext cx="4526400" cy="776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6000" b="1">
                <a:solidFill>
                  <a:srgbClr val="22295B"/>
                </a:solidFill>
                <a:latin typeface="Open Sans SemiBold"/>
                <a:ea typeface="Open Sans SemiBold"/>
                <a:cs typeface="Open Sans SemiBold"/>
                <a:sym typeface="Open Sans SemiBold"/>
              </a:rPr>
              <a:t>CoE RAISE</a:t>
            </a:r>
            <a:endParaRPr sz="4800" b="1" i="0" u="none" strike="noStrike" cap="none">
              <a:solidFill>
                <a:srgbClr val="22295B"/>
              </a:solidFill>
              <a:latin typeface="Open Sans SemiBold"/>
              <a:ea typeface="Open Sans SemiBold"/>
              <a:cs typeface="Open Sans SemiBold"/>
              <a:sym typeface="Open Sans SemiBold"/>
            </a:endParaRPr>
          </a:p>
        </p:txBody>
      </p:sp>
      <p:pic>
        <p:nvPicPr>
          <p:cNvPr id="241" name="Google Shape;241;g2eb3acf0876_1_4"/>
          <p:cNvPicPr preferRelativeResize="0"/>
          <p:nvPr/>
        </p:nvPicPr>
        <p:blipFill>
          <a:blip r:embed="rId3">
            <a:alphaModFix/>
          </a:blip>
          <a:stretch>
            <a:fillRect/>
          </a:stretch>
        </p:blipFill>
        <p:spPr>
          <a:xfrm>
            <a:off x="346900" y="1998925"/>
            <a:ext cx="4526549" cy="3743874"/>
          </a:xfrm>
          <a:prstGeom prst="rect">
            <a:avLst/>
          </a:prstGeom>
          <a:noFill/>
          <a:ln w="9525" cap="flat" cmpd="sng">
            <a:solidFill>
              <a:schemeClr val="dk2"/>
            </a:solidFill>
            <a:prstDash val="solid"/>
            <a:round/>
            <a:headEnd type="none" w="sm" len="sm"/>
            <a:tailEnd type="none" w="sm" len="sm"/>
          </a:ln>
        </p:spPr>
      </p:pic>
      <p:sp>
        <p:nvSpPr>
          <p:cNvPr id="242" name="Google Shape;242;g2eb3acf0876_1_4"/>
          <p:cNvSpPr txBox="1"/>
          <p:nvPr/>
        </p:nvSpPr>
        <p:spPr>
          <a:xfrm>
            <a:off x="346819" y="5742800"/>
            <a:ext cx="173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dk1"/>
                </a:solidFill>
                <a:latin typeface="Open Sans Light"/>
                <a:ea typeface="Open Sans Light"/>
                <a:cs typeface="Open Sans Light"/>
                <a:sym typeface="Open Sans Light"/>
              </a:rPr>
              <a:t>CoE RAISE Partners</a:t>
            </a:r>
            <a:endParaRPr>
              <a:solidFill>
                <a:schemeClr val="dk1"/>
              </a:solidFill>
              <a:latin typeface="Open Sans Light"/>
              <a:ea typeface="Open Sans Light"/>
              <a:cs typeface="Open Sans Light"/>
              <a:sym typeface="Open Sans Light"/>
            </a:endParaRPr>
          </a:p>
        </p:txBody>
      </p:sp>
      <p:sp>
        <p:nvSpPr>
          <p:cNvPr id="243" name="Google Shape;243;g2eb3acf0876_1_4"/>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a:solidFill>
                <a:schemeClr val="lt1"/>
              </a:solidFill>
              <a:latin typeface="Open Sans Light"/>
              <a:ea typeface="Open Sans Light"/>
              <a:cs typeface="Open Sans Light"/>
              <a:sym typeface="Open Sans Light"/>
            </a:endParaRPr>
          </a:p>
        </p:txBody>
      </p:sp>
      <p:sp>
        <p:nvSpPr>
          <p:cNvPr id="244" name="Google Shape;244;g2eb3acf0876_1_4"/>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10</a:t>
            </a:fld>
            <a:endParaRPr/>
          </a:p>
        </p:txBody>
      </p:sp>
      <p:sp>
        <p:nvSpPr>
          <p:cNvPr id="245" name="Google Shape;245;g2eb3acf0876_1_4"/>
          <p:cNvSpPr txBox="1"/>
          <p:nvPr/>
        </p:nvSpPr>
        <p:spPr>
          <a:xfrm>
            <a:off x="423025" y="1079350"/>
            <a:ext cx="4526700" cy="776400"/>
          </a:xfrm>
          <a:prstGeom prst="rect">
            <a:avLst/>
          </a:prstGeom>
          <a:noFill/>
          <a:ln>
            <a:noFill/>
          </a:ln>
        </p:spPr>
        <p:txBody>
          <a:bodyPr spcFirstLastPara="1" wrap="square" lIns="91425" tIns="91425" rIns="91425" bIns="91425" anchor="ctr" anchorCtr="0">
            <a:noAutofit/>
          </a:bodyPr>
          <a:lstStyle/>
          <a:p>
            <a:pPr marL="0" lvl="0" indent="0" algn="l" rtl="0">
              <a:lnSpc>
                <a:spcPct val="98181"/>
              </a:lnSpc>
              <a:spcBef>
                <a:spcPts val="0"/>
              </a:spcBef>
              <a:spcAft>
                <a:spcPts val="0"/>
              </a:spcAft>
              <a:buNone/>
            </a:pPr>
            <a:r>
              <a:rPr lang="en-GB" sz="1800">
                <a:solidFill>
                  <a:srgbClr val="373F90"/>
                </a:solidFill>
                <a:latin typeface="Open Sans Light"/>
                <a:ea typeface="Open Sans Light"/>
                <a:cs typeface="Open Sans Light"/>
                <a:sym typeface="Open Sans Light"/>
              </a:rPr>
              <a:t>Center of Excellence for Research on</a:t>
            </a:r>
            <a:endParaRPr sz="1800">
              <a:solidFill>
                <a:srgbClr val="373F90"/>
              </a:solidFill>
              <a:latin typeface="Open Sans Light"/>
              <a:ea typeface="Open Sans Light"/>
              <a:cs typeface="Open Sans Light"/>
              <a:sym typeface="Open Sans Light"/>
            </a:endParaRPr>
          </a:p>
          <a:p>
            <a:pPr marL="0" lvl="0" indent="0" algn="l" rtl="0">
              <a:lnSpc>
                <a:spcPct val="98181"/>
              </a:lnSpc>
              <a:spcBef>
                <a:spcPts val="0"/>
              </a:spcBef>
              <a:spcAft>
                <a:spcPts val="0"/>
              </a:spcAft>
              <a:buNone/>
            </a:pPr>
            <a:r>
              <a:rPr lang="en-GB" sz="1800">
                <a:solidFill>
                  <a:srgbClr val="373F90"/>
                </a:solidFill>
                <a:latin typeface="Open Sans Light"/>
                <a:ea typeface="Open Sans Light"/>
                <a:cs typeface="Open Sans Light"/>
                <a:sym typeface="Open Sans Light"/>
              </a:rPr>
              <a:t>AI- and Simulation-based Engineering at Exascale</a:t>
            </a:r>
            <a:endParaRPr sz="1800">
              <a:solidFill>
                <a:srgbClr val="373F90"/>
              </a:solidFill>
              <a:latin typeface="Open Sans Light"/>
              <a:ea typeface="Open Sans Light"/>
              <a:cs typeface="Open Sans Light"/>
              <a:sym typeface="Open Sans Light"/>
            </a:endParaRPr>
          </a:p>
        </p:txBody>
      </p:sp>
      <p:grpSp>
        <p:nvGrpSpPr>
          <p:cNvPr id="246" name="Google Shape;246;g2eb3acf0876_1_4"/>
          <p:cNvGrpSpPr/>
          <p:nvPr/>
        </p:nvGrpSpPr>
        <p:grpSpPr>
          <a:xfrm>
            <a:off x="5634316" y="465753"/>
            <a:ext cx="5890809" cy="440100"/>
            <a:chOff x="6140641" y="1049553"/>
            <a:chExt cx="5890809" cy="440100"/>
          </a:xfrm>
        </p:grpSpPr>
        <p:sp>
          <p:nvSpPr>
            <p:cNvPr id="247" name="Google Shape;247;g2eb3acf0876_1_4"/>
            <p:cNvSpPr txBox="1"/>
            <p:nvPr/>
          </p:nvSpPr>
          <p:spPr>
            <a:xfrm>
              <a:off x="6147250" y="1054050"/>
              <a:ext cx="58842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Develop novel, scalable Artificial Intelligence technologies</a:t>
              </a:r>
              <a:endParaRPr sz="1600">
                <a:solidFill>
                  <a:schemeClr val="dk1"/>
                </a:solidFill>
                <a:latin typeface="Open Sans Light"/>
                <a:ea typeface="Open Sans Light"/>
                <a:cs typeface="Open Sans Light"/>
                <a:sym typeface="Open Sans Light"/>
              </a:endParaRPr>
            </a:p>
          </p:txBody>
        </p:sp>
        <p:cxnSp>
          <p:nvCxnSpPr>
            <p:cNvPr id="248" name="Google Shape;248;g2eb3acf0876_1_4"/>
            <p:cNvCxnSpPr/>
            <p:nvPr/>
          </p:nvCxnSpPr>
          <p:spPr>
            <a:xfrm flipH="1">
              <a:off x="6140641" y="1049553"/>
              <a:ext cx="6600" cy="440100"/>
            </a:xfrm>
            <a:prstGeom prst="straightConnector1">
              <a:avLst/>
            </a:prstGeom>
            <a:noFill/>
            <a:ln w="28575" cap="rnd" cmpd="sng">
              <a:solidFill>
                <a:srgbClr val="22295B"/>
              </a:solidFill>
              <a:prstDash val="solid"/>
              <a:miter lim="800000"/>
              <a:headEnd type="none" w="sm" len="sm"/>
              <a:tailEnd type="none" w="sm" len="sm"/>
            </a:ln>
          </p:spPr>
        </p:cxnSp>
      </p:grpSp>
      <p:grpSp>
        <p:nvGrpSpPr>
          <p:cNvPr id="249" name="Google Shape;249;g2eb3acf0876_1_4"/>
          <p:cNvGrpSpPr/>
          <p:nvPr/>
        </p:nvGrpSpPr>
        <p:grpSpPr>
          <a:xfrm>
            <a:off x="5634313" y="1264353"/>
            <a:ext cx="3669562" cy="1040100"/>
            <a:chOff x="5634313" y="1264353"/>
            <a:chExt cx="3669562" cy="1040100"/>
          </a:xfrm>
        </p:grpSpPr>
        <p:grpSp>
          <p:nvGrpSpPr>
            <p:cNvPr id="250" name="Google Shape;250;g2eb3acf0876_1_4"/>
            <p:cNvGrpSpPr/>
            <p:nvPr/>
          </p:nvGrpSpPr>
          <p:grpSpPr>
            <a:xfrm>
              <a:off x="5634313" y="1576678"/>
              <a:ext cx="1040317" cy="440100"/>
              <a:chOff x="5634316" y="1242153"/>
              <a:chExt cx="5890809" cy="440100"/>
            </a:xfrm>
          </p:grpSpPr>
          <p:sp>
            <p:nvSpPr>
              <p:cNvPr id="251" name="Google Shape;251;g2eb3acf0876_1_4"/>
              <p:cNvSpPr txBox="1"/>
              <p:nvPr/>
            </p:nvSpPr>
            <p:spPr>
              <a:xfrm>
                <a:off x="5640925" y="1246650"/>
                <a:ext cx="58842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a:ea typeface="Open Sans"/>
                    <a:cs typeface="Open Sans"/>
                    <a:sym typeface="Open Sans"/>
                  </a:rPr>
                  <a:t>Connect</a:t>
                </a:r>
                <a:endParaRPr sz="1600">
                  <a:solidFill>
                    <a:schemeClr val="dk1"/>
                  </a:solidFill>
                  <a:latin typeface="Open Sans"/>
                  <a:ea typeface="Open Sans"/>
                  <a:cs typeface="Open Sans"/>
                  <a:sym typeface="Open Sans"/>
                </a:endParaRPr>
              </a:p>
            </p:txBody>
          </p:sp>
          <p:cxnSp>
            <p:nvCxnSpPr>
              <p:cNvPr id="252" name="Google Shape;252;g2eb3acf0876_1_4"/>
              <p:cNvCxnSpPr/>
              <p:nvPr/>
            </p:nvCxnSpPr>
            <p:spPr>
              <a:xfrm flipH="1">
                <a:off x="5634316" y="1242153"/>
                <a:ext cx="6600" cy="440100"/>
              </a:xfrm>
              <a:prstGeom prst="straightConnector1">
                <a:avLst/>
              </a:prstGeom>
              <a:noFill/>
              <a:ln w="28575" cap="rnd" cmpd="sng">
                <a:solidFill>
                  <a:srgbClr val="22295B"/>
                </a:solidFill>
                <a:prstDash val="solid"/>
                <a:miter lim="800000"/>
                <a:headEnd type="none" w="sm" len="sm"/>
                <a:tailEnd type="none" w="sm" len="sm"/>
              </a:ln>
            </p:spPr>
          </p:cxnSp>
        </p:grpSp>
        <p:grpSp>
          <p:nvGrpSpPr>
            <p:cNvPr id="253" name="Google Shape;253;g2eb3acf0876_1_4"/>
            <p:cNvGrpSpPr/>
            <p:nvPr/>
          </p:nvGrpSpPr>
          <p:grpSpPr>
            <a:xfrm>
              <a:off x="6778216" y="1264353"/>
              <a:ext cx="2525659" cy="1040100"/>
              <a:chOff x="6084591" y="1682253"/>
              <a:chExt cx="2525659" cy="1040100"/>
            </a:xfrm>
          </p:grpSpPr>
          <p:sp>
            <p:nvSpPr>
              <p:cNvPr id="254" name="Google Shape;254;g2eb3acf0876_1_4"/>
              <p:cNvSpPr txBox="1"/>
              <p:nvPr/>
            </p:nvSpPr>
            <p:spPr>
              <a:xfrm>
                <a:off x="6149950" y="1764000"/>
                <a:ext cx="2460300" cy="876600"/>
              </a:xfrm>
              <a:prstGeom prst="rect">
                <a:avLst/>
              </a:prstGeom>
              <a:noFill/>
              <a:ln>
                <a:noFill/>
              </a:ln>
            </p:spPr>
            <p:txBody>
              <a:bodyPr spcFirstLastPara="1" wrap="square" lIns="91425" tIns="91425" rIns="91425" bIns="91425" anchor="ctr" anchorCtr="0">
                <a:noAutofit/>
              </a:bodyPr>
              <a:lstStyle/>
              <a:p>
                <a:pPr marL="0" lvl="0" indent="0" algn="l" rtl="0">
                  <a:lnSpc>
                    <a:spcPct val="98181"/>
                  </a:lnSpc>
                  <a:spcBef>
                    <a:spcPts val="0"/>
                  </a:spcBef>
                  <a:spcAft>
                    <a:spcPts val="0"/>
                  </a:spcAft>
                  <a:buNone/>
                </a:pPr>
                <a:r>
                  <a:rPr lang="en-GB">
                    <a:solidFill>
                      <a:schemeClr val="dk1"/>
                    </a:solidFill>
                    <a:latin typeface="Open Sans Light"/>
                    <a:ea typeface="Open Sans Light"/>
                    <a:cs typeface="Open Sans Light"/>
                    <a:sym typeface="Open Sans Light"/>
                  </a:rPr>
                  <a:t>Hardware infrastructure</a:t>
                </a:r>
                <a:endParaRPr>
                  <a:solidFill>
                    <a:schemeClr val="dk1"/>
                  </a:solidFill>
                  <a:latin typeface="Open Sans Light"/>
                  <a:ea typeface="Open Sans Light"/>
                  <a:cs typeface="Open Sans Light"/>
                  <a:sym typeface="Open Sans Light"/>
                </a:endParaRPr>
              </a:p>
              <a:p>
                <a:pPr marL="0" lvl="0" indent="0" algn="l" rtl="0">
                  <a:lnSpc>
                    <a:spcPct val="98181"/>
                  </a:lnSpc>
                  <a:spcBef>
                    <a:spcPts val="0"/>
                  </a:spcBef>
                  <a:spcAft>
                    <a:spcPts val="0"/>
                  </a:spcAft>
                  <a:buNone/>
                </a:pPr>
                <a:r>
                  <a:rPr lang="en-GB">
                    <a:solidFill>
                      <a:schemeClr val="dk1"/>
                    </a:solidFill>
                    <a:latin typeface="Open Sans Light"/>
                    <a:ea typeface="Open Sans Light"/>
                    <a:cs typeface="Open Sans Light"/>
                    <a:sym typeface="Open Sans Light"/>
                  </a:rPr>
                  <a:t>Software infrastructure</a:t>
                </a:r>
                <a:endParaRPr>
                  <a:solidFill>
                    <a:schemeClr val="dk1"/>
                  </a:solidFill>
                  <a:latin typeface="Open Sans Light"/>
                  <a:ea typeface="Open Sans Light"/>
                  <a:cs typeface="Open Sans Light"/>
                  <a:sym typeface="Open Sans Light"/>
                </a:endParaRPr>
              </a:p>
              <a:p>
                <a:pPr marL="0" lvl="0" indent="0" algn="l" rtl="0">
                  <a:lnSpc>
                    <a:spcPct val="98181"/>
                  </a:lnSpc>
                  <a:spcBef>
                    <a:spcPts val="0"/>
                  </a:spcBef>
                  <a:spcAft>
                    <a:spcPts val="0"/>
                  </a:spcAft>
                  <a:buNone/>
                </a:pPr>
                <a:r>
                  <a:rPr lang="en-GB">
                    <a:solidFill>
                      <a:schemeClr val="dk1"/>
                    </a:solidFill>
                    <a:latin typeface="Open Sans Light"/>
                    <a:ea typeface="Open Sans Light"/>
                    <a:cs typeface="Open Sans Light"/>
                    <a:sym typeface="Open Sans Light"/>
                  </a:rPr>
                  <a:t>Computer-driven use-cases</a:t>
                </a:r>
                <a:endParaRPr>
                  <a:solidFill>
                    <a:schemeClr val="dk1"/>
                  </a:solidFill>
                  <a:latin typeface="Open Sans Light"/>
                  <a:ea typeface="Open Sans Light"/>
                  <a:cs typeface="Open Sans Light"/>
                  <a:sym typeface="Open Sans Light"/>
                </a:endParaRPr>
              </a:p>
              <a:p>
                <a:pPr marL="0" lvl="0" indent="0" algn="l" rtl="0">
                  <a:lnSpc>
                    <a:spcPct val="98181"/>
                  </a:lnSpc>
                  <a:spcBef>
                    <a:spcPts val="0"/>
                  </a:spcBef>
                  <a:spcAft>
                    <a:spcPts val="0"/>
                  </a:spcAft>
                  <a:buNone/>
                </a:pPr>
                <a:r>
                  <a:rPr lang="en-GB">
                    <a:solidFill>
                      <a:schemeClr val="dk1"/>
                    </a:solidFill>
                    <a:latin typeface="Open Sans Light"/>
                    <a:ea typeface="Open Sans Light"/>
                    <a:cs typeface="Open Sans Light"/>
                    <a:sym typeface="Open Sans Light"/>
                  </a:rPr>
                  <a:t>Data-driven use-cases</a:t>
                </a:r>
                <a:endParaRPr>
                  <a:solidFill>
                    <a:schemeClr val="dk1"/>
                  </a:solidFill>
                  <a:latin typeface="Open Sans Light"/>
                  <a:ea typeface="Open Sans Light"/>
                  <a:cs typeface="Open Sans Light"/>
                  <a:sym typeface="Open Sans Light"/>
                </a:endParaRPr>
              </a:p>
            </p:txBody>
          </p:sp>
          <p:cxnSp>
            <p:nvCxnSpPr>
              <p:cNvPr id="255" name="Google Shape;255;g2eb3acf0876_1_4"/>
              <p:cNvCxnSpPr/>
              <p:nvPr/>
            </p:nvCxnSpPr>
            <p:spPr>
              <a:xfrm flipH="1">
                <a:off x="6084591" y="1682253"/>
                <a:ext cx="18000" cy="1040100"/>
              </a:xfrm>
              <a:prstGeom prst="straightConnector1">
                <a:avLst/>
              </a:prstGeom>
              <a:noFill/>
              <a:ln w="19050" cap="rnd" cmpd="sng">
                <a:solidFill>
                  <a:srgbClr val="22295B"/>
                </a:solidFill>
                <a:prstDash val="dot"/>
                <a:miter lim="800000"/>
                <a:headEnd type="none" w="sm" len="sm"/>
                <a:tailEnd type="none" w="sm" len="sm"/>
              </a:ln>
            </p:spPr>
          </p:cxnSp>
        </p:grpSp>
      </p:grpSp>
      <p:pic>
        <p:nvPicPr>
          <p:cNvPr id="256" name="Google Shape;256;g2eb3acf0876_1_4"/>
          <p:cNvPicPr preferRelativeResize="0"/>
          <p:nvPr/>
        </p:nvPicPr>
        <p:blipFill>
          <a:blip r:embed="rId4">
            <a:alphaModFix/>
          </a:blip>
          <a:stretch>
            <a:fillRect/>
          </a:stretch>
        </p:blipFill>
        <p:spPr>
          <a:xfrm>
            <a:off x="5194787" y="5267799"/>
            <a:ext cx="1439775" cy="316400"/>
          </a:xfrm>
          <a:prstGeom prst="rect">
            <a:avLst/>
          </a:prstGeom>
          <a:noFill/>
          <a:ln>
            <a:noFill/>
          </a:ln>
        </p:spPr>
      </p:pic>
      <p:pic>
        <p:nvPicPr>
          <p:cNvPr id="257" name="Google Shape;257;g2eb3acf0876_1_4"/>
          <p:cNvPicPr preferRelativeResize="0"/>
          <p:nvPr/>
        </p:nvPicPr>
        <p:blipFill>
          <a:blip r:embed="rId5">
            <a:alphaModFix/>
          </a:blip>
          <a:stretch>
            <a:fillRect/>
          </a:stretch>
        </p:blipFill>
        <p:spPr>
          <a:xfrm>
            <a:off x="5394625" y="2974050"/>
            <a:ext cx="1040100" cy="1040100"/>
          </a:xfrm>
          <a:prstGeom prst="rect">
            <a:avLst/>
          </a:prstGeom>
          <a:noFill/>
          <a:ln>
            <a:noFill/>
          </a:ln>
        </p:spPr>
      </p:pic>
      <p:sp>
        <p:nvSpPr>
          <p:cNvPr id="258" name="Google Shape;258;g2eb3acf0876_1_4"/>
          <p:cNvSpPr txBox="1"/>
          <p:nvPr/>
        </p:nvSpPr>
        <p:spPr>
          <a:xfrm>
            <a:off x="6821725" y="2562900"/>
            <a:ext cx="5060400" cy="18624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0"/>
              </a:spcBef>
              <a:spcAft>
                <a:spcPts val="0"/>
              </a:spcAft>
              <a:buNone/>
            </a:pPr>
            <a:r>
              <a:rPr lang="en-GB" sz="1600" b="1">
                <a:solidFill>
                  <a:srgbClr val="002060"/>
                </a:solidFill>
                <a:latin typeface="Open Sans"/>
                <a:ea typeface="Open Sans"/>
                <a:cs typeface="Open Sans"/>
                <a:sym typeface="Open Sans"/>
              </a:rPr>
              <a:t>WP4:</a:t>
            </a:r>
            <a:r>
              <a:rPr lang="en-GB" sz="1600" b="1">
                <a:solidFill>
                  <a:schemeClr val="dk1"/>
                </a:solidFill>
                <a:latin typeface="Open Sans"/>
                <a:ea typeface="Open Sans"/>
                <a:cs typeface="Open Sans"/>
                <a:sym typeface="Open Sans"/>
              </a:rPr>
              <a:t> </a:t>
            </a:r>
            <a:r>
              <a:rPr lang="en-GB" sz="1600" b="1">
                <a:solidFill>
                  <a:srgbClr val="002060"/>
                </a:solidFill>
                <a:latin typeface="Open Sans"/>
                <a:ea typeface="Open Sans"/>
                <a:cs typeface="Open Sans"/>
                <a:sym typeface="Open Sans"/>
              </a:rPr>
              <a:t>Data-Driven Use-Cases towards Exascale</a:t>
            </a:r>
            <a:endParaRPr sz="1600" b="1">
              <a:solidFill>
                <a:srgbClr val="002060"/>
              </a:solidFill>
              <a:latin typeface="Open Sans"/>
              <a:ea typeface="Open Sans"/>
              <a:cs typeface="Open Sans"/>
              <a:sym typeface="Open Sans"/>
            </a:endParaRPr>
          </a:p>
          <a:p>
            <a:pPr marL="0" lvl="0" indent="0" algn="l" rtl="0">
              <a:lnSpc>
                <a:spcPct val="98181"/>
              </a:lnSpc>
              <a:spcBef>
                <a:spcPts val="0"/>
              </a:spcBef>
              <a:spcAft>
                <a:spcPts val="0"/>
              </a:spcAft>
              <a:buNone/>
            </a:pPr>
            <a:r>
              <a:rPr lang="en-GB" sz="1600">
                <a:solidFill>
                  <a:srgbClr val="002060"/>
                </a:solidFill>
                <a:latin typeface="Open Sans SemiBold"/>
                <a:ea typeface="Open Sans SemiBold"/>
                <a:cs typeface="Open Sans SemiBold"/>
                <a:sym typeface="Open Sans SemiBold"/>
              </a:rPr>
              <a:t>Leader:</a:t>
            </a:r>
            <a:r>
              <a:rPr lang="en-GB" sz="1600">
                <a:solidFill>
                  <a:schemeClr val="dk1"/>
                </a:solidFill>
                <a:latin typeface="Open Sans Light"/>
                <a:ea typeface="Open Sans Light"/>
                <a:cs typeface="Open Sans Light"/>
                <a:sym typeface="Open Sans Light"/>
              </a:rPr>
              <a:t> Dr. Maria Girone</a:t>
            </a:r>
            <a:endParaRPr sz="1600">
              <a:solidFill>
                <a:schemeClr val="dk1"/>
              </a:solidFill>
              <a:latin typeface="Open Sans Light"/>
              <a:ea typeface="Open Sans Light"/>
              <a:cs typeface="Open Sans Light"/>
              <a:sym typeface="Open Sans Light"/>
            </a:endParaRPr>
          </a:p>
          <a:p>
            <a:pPr marL="0" lvl="0" indent="0" algn="l" rtl="0">
              <a:lnSpc>
                <a:spcPct val="98181"/>
              </a:lnSpc>
              <a:spcBef>
                <a:spcPts val="0"/>
              </a:spcBef>
              <a:spcAft>
                <a:spcPts val="0"/>
              </a:spcAft>
              <a:buNone/>
            </a:pPr>
            <a:endParaRPr sz="1600">
              <a:solidFill>
                <a:schemeClr val="dk1"/>
              </a:solidFill>
              <a:latin typeface="Open Sans Light"/>
              <a:ea typeface="Open Sans Light"/>
              <a:cs typeface="Open Sans Light"/>
              <a:sym typeface="Open Sans Light"/>
            </a:endParaRPr>
          </a:p>
          <a:p>
            <a:pPr marL="0" lvl="0" indent="0" algn="l" rtl="0">
              <a:lnSpc>
                <a:spcPct val="98181"/>
              </a:lnSpc>
              <a:spcBef>
                <a:spcPts val="0"/>
              </a:spcBef>
              <a:spcAft>
                <a:spcPts val="0"/>
              </a:spcAft>
              <a:buNone/>
            </a:pPr>
            <a:r>
              <a:rPr lang="en-GB" sz="1600" b="1">
                <a:solidFill>
                  <a:srgbClr val="002060"/>
                </a:solidFill>
                <a:latin typeface="Open Sans"/>
                <a:ea typeface="Open Sans"/>
                <a:cs typeface="Open Sans"/>
                <a:sym typeface="Open Sans"/>
              </a:rPr>
              <a:t>Task 4.1.: Event reconstruction and classification at the CERN HL-LHC</a:t>
            </a:r>
            <a:r>
              <a:rPr lang="en-GB" sz="1600">
                <a:solidFill>
                  <a:schemeClr val="dk1"/>
                </a:solidFill>
                <a:latin typeface="Open Sans Light"/>
                <a:ea typeface="Open Sans Light"/>
                <a:cs typeface="Open Sans Light"/>
                <a:sym typeface="Open Sans Light"/>
              </a:rPr>
              <a:t> → </a:t>
            </a:r>
            <a:r>
              <a:rPr lang="en-GB" sz="1300">
                <a:solidFill>
                  <a:schemeClr val="dk1"/>
                </a:solidFill>
                <a:latin typeface="Open Sans Light"/>
                <a:ea typeface="Open Sans Light"/>
                <a:cs typeface="Open Sans Light"/>
                <a:sym typeface="Open Sans Light"/>
              </a:rPr>
              <a:t>more details later</a:t>
            </a:r>
            <a:endParaRPr sz="1300">
              <a:solidFill>
                <a:schemeClr val="dk1"/>
              </a:solidFill>
              <a:latin typeface="Open Sans Light"/>
              <a:ea typeface="Open Sans Light"/>
              <a:cs typeface="Open Sans Light"/>
              <a:sym typeface="Open Sans Light"/>
            </a:endParaRPr>
          </a:p>
          <a:p>
            <a:pPr marL="0" lvl="0" indent="0" algn="l" rtl="0">
              <a:lnSpc>
                <a:spcPct val="98181"/>
              </a:lnSpc>
              <a:spcBef>
                <a:spcPts val="0"/>
              </a:spcBef>
              <a:spcAft>
                <a:spcPts val="0"/>
              </a:spcAft>
              <a:buNone/>
            </a:pPr>
            <a:r>
              <a:rPr lang="en-GB" sz="1600">
                <a:solidFill>
                  <a:srgbClr val="002060"/>
                </a:solidFill>
                <a:latin typeface="Open Sans SemiBold"/>
                <a:ea typeface="Open Sans SemiBold"/>
                <a:cs typeface="Open Sans SemiBold"/>
                <a:sym typeface="Open Sans SemiBold"/>
              </a:rPr>
              <a:t>Leader:</a:t>
            </a:r>
            <a:r>
              <a:rPr lang="en-GB" sz="1600">
                <a:solidFill>
                  <a:schemeClr val="dk1"/>
                </a:solidFill>
                <a:latin typeface="Open Sans Light"/>
                <a:ea typeface="Open Sans Light"/>
                <a:cs typeface="Open Sans Light"/>
                <a:sym typeface="Open Sans Light"/>
              </a:rPr>
              <a:t> Eric Wulff</a:t>
            </a:r>
            <a:endParaRPr sz="1600">
              <a:solidFill>
                <a:schemeClr val="dk1"/>
              </a:solidFill>
              <a:latin typeface="Open Sans Light"/>
              <a:ea typeface="Open Sans Light"/>
              <a:cs typeface="Open Sans Light"/>
              <a:sym typeface="Open Sans Light"/>
            </a:endParaRPr>
          </a:p>
        </p:txBody>
      </p:sp>
      <p:sp>
        <p:nvSpPr>
          <p:cNvPr id="259" name="Google Shape;259;g2eb3acf0876_1_4"/>
          <p:cNvSpPr txBox="1"/>
          <p:nvPr/>
        </p:nvSpPr>
        <p:spPr>
          <a:xfrm>
            <a:off x="6821725" y="4683750"/>
            <a:ext cx="5060400" cy="14160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0"/>
              </a:spcBef>
              <a:spcAft>
                <a:spcPts val="0"/>
              </a:spcAft>
              <a:buNone/>
            </a:pPr>
            <a:r>
              <a:rPr lang="en-GB" sz="1600">
                <a:solidFill>
                  <a:srgbClr val="002060"/>
                </a:solidFill>
                <a:latin typeface="Open Sans ExtraBold"/>
                <a:ea typeface="Open Sans ExtraBold"/>
                <a:cs typeface="Open Sans ExtraBold"/>
                <a:sym typeface="Open Sans ExtraBold"/>
              </a:rPr>
              <a:t>WP2: AI- and HPC-Cross Methods at Exascale</a:t>
            </a:r>
            <a:endParaRPr sz="1600">
              <a:solidFill>
                <a:srgbClr val="002060"/>
              </a:solidFill>
              <a:latin typeface="Open Sans ExtraBold"/>
              <a:ea typeface="Open Sans ExtraBold"/>
              <a:cs typeface="Open Sans ExtraBold"/>
              <a:sym typeface="Open Sans ExtraBold"/>
            </a:endParaRPr>
          </a:p>
          <a:p>
            <a:pPr marL="0" lvl="0" indent="0" algn="l" rtl="0">
              <a:lnSpc>
                <a:spcPct val="98181"/>
              </a:lnSpc>
              <a:spcBef>
                <a:spcPts val="0"/>
              </a:spcBef>
              <a:spcAft>
                <a:spcPts val="0"/>
              </a:spcAft>
              <a:buNone/>
            </a:pPr>
            <a:r>
              <a:rPr lang="en-GB" sz="1600">
                <a:solidFill>
                  <a:srgbClr val="002060"/>
                </a:solidFill>
                <a:latin typeface="Open Sans SemiBold"/>
                <a:ea typeface="Open Sans SemiBold"/>
                <a:cs typeface="Open Sans SemiBold"/>
                <a:sym typeface="Open Sans SemiBold"/>
              </a:rPr>
              <a:t>Leader:</a:t>
            </a:r>
            <a:r>
              <a:rPr lang="en-GB" sz="1600">
                <a:solidFill>
                  <a:schemeClr val="dk1"/>
                </a:solidFill>
                <a:latin typeface="Open Sans Light"/>
                <a:ea typeface="Open Sans Light"/>
                <a:cs typeface="Open Sans Light"/>
                <a:sym typeface="Open Sans Light"/>
              </a:rPr>
              <a:t> Prof. Morris Riedel</a:t>
            </a:r>
            <a:endParaRPr sz="1600">
              <a:solidFill>
                <a:schemeClr val="dk1"/>
              </a:solidFill>
              <a:latin typeface="Open Sans Light"/>
              <a:ea typeface="Open Sans Light"/>
              <a:cs typeface="Open Sans Light"/>
              <a:sym typeface="Open Sans Light"/>
            </a:endParaRPr>
          </a:p>
          <a:p>
            <a:pPr marL="0" lvl="0" indent="0" algn="l" rtl="0">
              <a:lnSpc>
                <a:spcPct val="98181"/>
              </a:lnSpc>
              <a:spcBef>
                <a:spcPts val="0"/>
              </a:spcBef>
              <a:spcAft>
                <a:spcPts val="0"/>
              </a:spcAft>
              <a:buNone/>
            </a:pPr>
            <a:endParaRPr sz="1600">
              <a:solidFill>
                <a:schemeClr val="dk1"/>
              </a:solidFill>
              <a:latin typeface="Open Sans Light"/>
              <a:ea typeface="Open Sans Light"/>
              <a:cs typeface="Open Sans Light"/>
              <a:sym typeface="Open Sans Light"/>
            </a:endParaRPr>
          </a:p>
          <a:p>
            <a:pPr marL="0" lvl="0" indent="0" algn="l" rtl="0">
              <a:lnSpc>
                <a:spcPct val="98181"/>
              </a:lnSpc>
              <a:spcBef>
                <a:spcPts val="0"/>
              </a:spcBef>
              <a:spcAft>
                <a:spcPts val="0"/>
              </a:spcAft>
              <a:buNone/>
            </a:pPr>
            <a:r>
              <a:rPr lang="en-GB" sz="1600">
                <a:solidFill>
                  <a:schemeClr val="dk1"/>
                </a:solidFill>
                <a:latin typeface="Open Sans Light"/>
                <a:ea typeface="Open Sans Light"/>
                <a:cs typeface="Open Sans Light"/>
                <a:sym typeface="Open Sans Light"/>
              </a:rPr>
              <a:t>Provides expert support on HPC and AI methods to use-cases in WP4</a:t>
            </a:r>
            <a:endParaRPr sz="1600">
              <a:solidFill>
                <a:schemeClr val="dk1"/>
              </a:solidFill>
              <a:latin typeface="Open Sans Light"/>
              <a:ea typeface="Open Sans Light"/>
              <a:cs typeface="Open Sans Light"/>
              <a:sym typeface="Open Sans Light"/>
            </a:endParaRPr>
          </a:p>
        </p:txBody>
      </p:sp>
      <p:cxnSp>
        <p:nvCxnSpPr>
          <p:cNvPr id="260" name="Google Shape;260;g2eb3acf0876_1_4"/>
          <p:cNvCxnSpPr/>
          <p:nvPr/>
        </p:nvCxnSpPr>
        <p:spPr>
          <a:xfrm flipH="1">
            <a:off x="6756816" y="2662953"/>
            <a:ext cx="14400" cy="1719000"/>
          </a:xfrm>
          <a:prstGeom prst="straightConnector1">
            <a:avLst/>
          </a:prstGeom>
          <a:noFill/>
          <a:ln w="19050" cap="rnd" cmpd="sng">
            <a:solidFill>
              <a:srgbClr val="22295B"/>
            </a:solidFill>
            <a:prstDash val="dot"/>
            <a:miter lim="800000"/>
            <a:headEnd type="none" w="sm" len="sm"/>
            <a:tailEnd type="none" w="sm" len="sm"/>
          </a:ln>
        </p:spPr>
      </p:cxnSp>
      <p:cxnSp>
        <p:nvCxnSpPr>
          <p:cNvPr id="261" name="Google Shape;261;g2eb3acf0876_1_4"/>
          <p:cNvCxnSpPr/>
          <p:nvPr/>
        </p:nvCxnSpPr>
        <p:spPr>
          <a:xfrm>
            <a:off x="6774525" y="4709000"/>
            <a:ext cx="0" cy="1434000"/>
          </a:xfrm>
          <a:prstGeom prst="straightConnector1">
            <a:avLst/>
          </a:prstGeom>
          <a:noFill/>
          <a:ln w="19050" cap="rnd" cmpd="sng">
            <a:solidFill>
              <a:srgbClr val="22295B"/>
            </a:solidFill>
            <a:prstDash val="dot"/>
            <a:miter lim="800000"/>
            <a:headEnd type="none" w="sm" len="sm"/>
            <a:tailEnd type="none" w="sm" len="sm"/>
          </a:ln>
        </p:spPr>
      </p:cxnSp>
      <p:sp>
        <p:nvSpPr>
          <p:cNvPr id="262" name="Google Shape;262;g2eb3acf0876_1_4"/>
          <p:cNvSpPr txBox="1"/>
          <p:nvPr/>
        </p:nvSpPr>
        <p:spPr>
          <a:xfrm>
            <a:off x="2696575" y="5758250"/>
            <a:ext cx="2176800" cy="369300"/>
          </a:xfrm>
          <a:prstGeom prst="rect">
            <a:avLst/>
          </a:prstGeom>
          <a:noFill/>
          <a:ln>
            <a:noFill/>
          </a:ln>
        </p:spPr>
        <p:txBody>
          <a:bodyPr spcFirstLastPara="1" wrap="square" lIns="91425" tIns="91425" rIns="91425" bIns="91425" anchor="t" anchorCtr="0">
            <a:spAutoFit/>
          </a:bodyPr>
          <a:lstStyle/>
          <a:p>
            <a:pPr marL="0" lvl="0" indent="0" algn="just" rtl="0">
              <a:spcBef>
                <a:spcPts val="800"/>
              </a:spcBef>
              <a:spcAft>
                <a:spcPts val="0"/>
              </a:spcAft>
              <a:buNone/>
            </a:pPr>
            <a:r>
              <a:rPr lang="en-GB" sz="1200" u="sng">
                <a:solidFill>
                  <a:srgbClr val="243159"/>
                </a:solidFill>
                <a:latin typeface="Open Sans Light"/>
                <a:ea typeface="Open Sans Light"/>
                <a:cs typeface="Open Sans Light"/>
                <a:sym typeface="Open Sans Light"/>
                <a:hlinkClick r:id="rId6">
                  <a:extLst>
                    <a:ext uri="{A12FA001-AC4F-418D-AE19-62706E023703}">
                      <ahyp:hlinkClr xmlns:ahyp="http://schemas.microsoft.com/office/drawing/2018/hyperlinkcolor" val="tx"/>
                    </a:ext>
                  </a:extLst>
                </a:hlinkClick>
              </a:rPr>
              <a:t>https://www.coe-raise.eu/</a:t>
            </a:r>
            <a:endParaRPr>
              <a:solidFill>
                <a:srgbClr val="243159"/>
              </a:solidFill>
              <a:latin typeface="Open Sans Light"/>
              <a:ea typeface="Open Sans Light"/>
              <a:cs typeface="Open Sans Light"/>
              <a:sym typeface="Open Sa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2eb3acf0876_5_6"/>
          <p:cNvPicPr preferRelativeResize="0"/>
          <p:nvPr/>
        </p:nvPicPr>
        <p:blipFill>
          <a:blip r:embed="rId3">
            <a:alphaModFix/>
          </a:blip>
          <a:stretch>
            <a:fillRect/>
          </a:stretch>
        </p:blipFill>
        <p:spPr>
          <a:xfrm>
            <a:off x="9392025" y="342725"/>
            <a:ext cx="1197939" cy="1542800"/>
          </a:xfrm>
          <a:prstGeom prst="rect">
            <a:avLst/>
          </a:prstGeom>
          <a:noFill/>
          <a:ln>
            <a:noFill/>
          </a:ln>
        </p:spPr>
      </p:pic>
      <p:pic>
        <p:nvPicPr>
          <p:cNvPr id="269" name="Google Shape;269;g2eb3acf0876_5_6"/>
          <p:cNvPicPr preferRelativeResize="0"/>
          <p:nvPr/>
        </p:nvPicPr>
        <p:blipFill rotWithShape="1">
          <a:blip r:embed="rId4">
            <a:alphaModFix/>
          </a:blip>
          <a:srcRect l="1774" t="2070" r="3358" b="6696"/>
          <a:stretch/>
        </p:blipFill>
        <p:spPr>
          <a:xfrm>
            <a:off x="5417725" y="311925"/>
            <a:ext cx="3070950" cy="1542812"/>
          </a:xfrm>
          <a:prstGeom prst="rect">
            <a:avLst/>
          </a:prstGeom>
          <a:noFill/>
          <a:ln>
            <a:noFill/>
          </a:ln>
        </p:spPr>
      </p:pic>
      <p:sp>
        <p:nvSpPr>
          <p:cNvPr id="270" name="Google Shape;270;g2eb3acf0876_5_6"/>
          <p:cNvSpPr txBox="1"/>
          <p:nvPr/>
        </p:nvSpPr>
        <p:spPr>
          <a:xfrm>
            <a:off x="5872450" y="1861063"/>
            <a:ext cx="2161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2060"/>
                </a:solidFill>
                <a:latin typeface="Open Sans"/>
                <a:ea typeface="Open Sans"/>
                <a:cs typeface="Open Sans"/>
                <a:sym typeface="Open Sans"/>
              </a:rPr>
              <a:t>Complex Hardware</a:t>
            </a:r>
            <a:endParaRPr sz="1600" b="1">
              <a:solidFill>
                <a:srgbClr val="002060"/>
              </a:solidFill>
              <a:latin typeface="Open Sans"/>
              <a:ea typeface="Open Sans"/>
              <a:cs typeface="Open Sans"/>
              <a:sym typeface="Open Sans"/>
            </a:endParaRPr>
          </a:p>
        </p:txBody>
      </p:sp>
      <p:sp>
        <p:nvSpPr>
          <p:cNvPr id="271" name="Google Shape;271;g2eb3acf0876_5_6"/>
          <p:cNvSpPr txBox="1"/>
          <p:nvPr/>
        </p:nvSpPr>
        <p:spPr>
          <a:xfrm>
            <a:off x="9147838" y="1854713"/>
            <a:ext cx="1686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rgbClr val="002060"/>
                </a:solidFill>
                <a:latin typeface="Open Sans"/>
                <a:ea typeface="Open Sans"/>
                <a:cs typeface="Open Sans"/>
                <a:sym typeface="Open Sans"/>
              </a:rPr>
              <a:t>Complex Task</a:t>
            </a:r>
            <a:endParaRPr sz="1600" b="1">
              <a:solidFill>
                <a:srgbClr val="002060"/>
              </a:solidFill>
              <a:latin typeface="Open Sans"/>
              <a:ea typeface="Open Sans"/>
              <a:cs typeface="Open Sans"/>
              <a:sym typeface="Open Sans"/>
            </a:endParaRPr>
          </a:p>
        </p:txBody>
      </p:sp>
      <p:grpSp>
        <p:nvGrpSpPr>
          <p:cNvPr id="272" name="Google Shape;272;g2eb3acf0876_5_6"/>
          <p:cNvGrpSpPr/>
          <p:nvPr/>
        </p:nvGrpSpPr>
        <p:grpSpPr>
          <a:xfrm>
            <a:off x="5417716" y="3502928"/>
            <a:ext cx="5890809" cy="440100"/>
            <a:chOff x="6140641" y="1049553"/>
            <a:chExt cx="5890809" cy="440100"/>
          </a:xfrm>
        </p:grpSpPr>
        <p:sp>
          <p:nvSpPr>
            <p:cNvPr id="273" name="Google Shape;273;g2eb3acf0876_5_6"/>
            <p:cNvSpPr txBox="1"/>
            <p:nvPr/>
          </p:nvSpPr>
          <p:spPr>
            <a:xfrm>
              <a:off x="6147250" y="1054050"/>
              <a:ext cx="58842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Find the most suitable hardware for a specific task</a:t>
              </a:r>
              <a:endParaRPr sz="1600">
                <a:solidFill>
                  <a:schemeClr val="dk1"/>
                </a:solidFill>
                <a:latin typeface="Open Sans Light"/>
                <a:ea typeface="Open Sans Light"/>
                <a:cs typeface="Open Sans Light"/>
                <a:sym typeface="Open Sans Light"/>
              </a:endParaRPr>
            </a:p>
          </p:txBody>
        </p:sp>
        <p:cxnSp>
          <p:nvCxnSpPr>
            <p:cNvPr id="274" name="Google Shape;274;g2eb3acf0876_5_6"/>
            <p:cNvCxnSpPr/>
            <p:nvPr/>
          </p:nvCxnSpPr>
          <p:spPr>
            <a:xfrm flipH="1">
              <a:off x="6140641" y="1049553"/>
              <a:ext cx="6600" cy="440100"/>
            </a:xfrm>
            <a:prstGeom prst="straightConnector1">
              <a:avLst/>
            </a:prstGeom>
            <a:noFill/>
            <a:ln w="28575" cap="rnd" cmpd="sng">
              <a:solidFill>
                <a:srgbClr val="22295B"/>
              </a:solidFill>
              <a:prstDash val="solid"/>
              <a:miter lim="800000"/>
              <a:headEnd type="none" w="sm" len="sm"/>
              <a:tailEnd type="none" w="sm" len="sm"/>
            </a:ln>
          </p:spPr>
        </p:cxnSp>
      </p:grpSp>
      <p:grpSp>
        <p:nvGrpSpPr>
          <p:cNvPr id="275" name="Google Shape;275;g2eb3acf0876_5_6"/>
          <p:cNvGrpSpPr/>
          <p:nvPr/>
        </p:nvGrpSpPr>
        <p:grpSpPr>
          <a:xfrm>
            <a:off x="5417716" y="4192003"/>
            <a:ext cx="5890809" cy="440100"/>
            <a:chOff x="6140641" y="1049553"/>
            <a:chExt cx="5890809" cy="440100"/>
          </a:xfrm>
        </p:grpSpPr>
        <p:sp>
          <p:nvSpPr>
            <p:cNvPr id="276" name="Google Shape;276;g2eb3acf0876_5_6"/>
            <p:cNvSpPr txBox="1"/>
            <p:nvPr/>
          </p:nvSpPr>
          <p:spPr>
            <a:xfrm>
              <a:off x="6147250" y="1054050"/>
              <a:ext cx="58842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Enable intertwined AI- and HPC workflows</a:t>
              </a:r>
              <a:endParaRPr sz="1600">
                <a:solidFill>
                  <a:schemeClr val="dk1"/>
                </a:solidFill>
                <a:latin typeface="Open Sans Light"/>
                <a:ea typeface="Open Sans Light"/>
                <a:cs typeface="Open Sans Light"/>
                <a:sym typeface="Open Sans Light"/>
              </a:endParaRPr>
            </a:p>
          </p:txBody>
        </p:sp>
        <p:cxnSp>
          <p:nvCxnSpPr>
            <p:cNvPr id="277" name="Google Shape;277;g2eb3acf0876_5_6"/>
            <p:cNvCxnSpPr/>
            <p:nvPr/>
          </p:nvCxnSpPr>
          <p:spPr>
            <a:xfrm flipH="1">
              <a:off x="6140641" y="1049553"/>
              <a:ext cx="6600" cy="440100"/>
            </a:xfrm>
            <a:prstGeom prst="straightConnector1">
              <a:avLst/>
            </a:prstGeom>
            <a:noFill/>
            <a:ln w="28575" cap="rnd" cmpd="sng">
              <a:solidFill>
                <a:srgbClr val="22295B"/>
              </a:solidFill>
              <a:prstDash val="solid"/>
              <a:miter lim="800000"/>
              <a:headEnd type="none" w="sm" len="sm"/>
              <a:tailEnd type="none" w="sm" len="sm"/>
            </a:ln>
          </p:spPr>
        </p:cxnSp>
      </p:grpSp>
      <p:grpSp>
        <p:nvGrpSpPr>
          <p:cNvPr id="278" name="Google Shape;278;g2eb3acf0876_5_6"/>
          <p:cNvGrpSpPr/>
          <p:nvPr/>
        </p:nvGrpSpPr>
        <p:grpSpPr>
          <a:xfrm>
            <a:off x="5417716" y="4881078"/>
            <a:ext cx="6277809" cy="681597"/>
            <a:chOff x="6143341" y="1049553"/>
            <a:chExt cx="6277809" cy="681597"/>
          </a:xfrm>
        </p:grpSpPr>
        <p:sp>
          <p:nvSpPr>
            <p:cNvPr id="279" name="Google Shape;279;g2eb3acf0876_5_6"/>
            <p:cNvSpPr txBox="1"/>
            <p:nvPr/>
          </p:nvSpPr>
          <p:spPr>
            <a:xfrm>
              <a:off x="6147250" y="1054050"/>
              <a:ext cx="6273900" cy="677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EuroHPC’s roadmap includes integrating Quantum Computers and Quantum simulators in already existing supercomputer centers [1]</a:t>
              </a:r>
              <a:endParaRPr sz="1600">
                <a:solidFill>
                  <a:schemeClr val="dk1"/>
                </a:solidFill>
                <a:latin typeface="Open Sans Light"/>
                <a:ea typeface="Open Sans Light"/>
                <a:cs typeface="Open Sans Light"/>
                <a:sym typeface="Open Sans Light"/>
              </a:endParaRPr>
            </a:p>
          </p:txBody>
        </p:sp>
        <p:cxnSp>
          <p:nvCxnSpPr>
            <p:cNvPr id="280" name="Google Shape;280;g2eb3acf0876_5_6"/>
            <p:cNvCxnSpPr/>
            <p:nvPr/>
          </p:nvCxnSpPr>
          <p:spPr>
            <a:xfrm flipH="1">
              <a:off x="6143341" y="1049553"/>
              <a:ext cx="3900" cy="672600"/>
            </a:xfrm>
            <a:prstGeom prst="straightConnector1">
              <a:avLst/>
            </a:prstGeom>
            <a:noFill/>
            <a:ln w="28575" cap="rnd" cmpd="sng">
              <a:solidFill>
                <a:srgbClr val="22295B"/>
              </a:solidFill>
              <a:prstDash val="solid"/>
              <a:miter lim="800000"/>
              <a:headEnd type="none" w="sm" len="sm"/>
              <a:tailEnd type="none" w="sm" len="sm"/>
            </a:ln>
          </p:spPr>
        </p:cxnSp>
      </p:grpSp>
      <p:pic>
        <p:nvPicPr>
          <p:cNvPr id="281" name="Google Shape;281;g2eb3acf0876_5_6"/>
          <p:cNvPicPr preferRelativeResize="0"/>
          <p:nvPr/>
        </p:nvPicPr>
        <p:blipFill>
          <a:blip r:embed="rId5">
            <a:alphaModFix/>
          </a:blip>
          <a:stretch>
            <a:fillRect/>
          </a:stretch>
        </p:blipFill>
        <p:spPr>
          <a:xfrm>
            <a:off x="346825" y="2150412"/>
            <a:ext cx="3768115" cy="3788776"/>
          </a:xfrm>
          <a:prstGeom prst="rect">
            <a:avLst/>
          </a:prstGeom>
          <a:noFill/>
          <a:ln>
            <a:noFill/>
          </a:ln>
        </p:spPr>
      </p:pic>
      <p:sp>
        <p:nvSpPr>
          <p:cNvPr id="282" name="Google Shape;282;g2eb3acf0876_5_6"/>
          <p:cNvSpPr txBox="1"/>
          <p:nvPr/>
        </p:nvSpPr>
        <p:spPr>
          <a:xfrm>
            <a:off x="346825" y="5947350"/>
            <a:ext cx="6884100" cy="4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1000">
                <a:solidFill>
                  <a:srgbClr val="575757"/>
                </a:solidFill>
                <a:latin typeface="Open Sans Light"/>
                <a:ea typeface="Open Sans Light"/>
                <a:cs typeface="Open Sans Light"/>
                <a:sym typeface="Open Sans Light"/>
              </a:rPr>
              <a:t>[1] </a:t>
            </a:r>
            <a:r>
              <a:rPr lang="en-GB" sz="1000" u="sng">
                <a:solidFill>
                  <a:schemeClr val="hlink"/>
                </a:solidFill>
                <a:latin typeface="Open Sans Light"/>
                <a:ea typeface="Open Sans Light"/>
                <a:cs typeface="Open Sans Light"/>
                <a:sym typeface="Open Sans Light"/>
                <a:hlinkClick r:id="rId6"/>
              </a:rPr>
              <a:t>https://eurohpc-ju.europa.eu/selection-six-sites-host-first-european-quantum-computers-2022-10-04_en</a:t>
            </a:r>
            <a:endParaRPr sz="1000" u="sng">
              <a:solidFill>
                <a:schemeClr val="hlink"/>
              </a:solidFill>
              <a:latin typeface="Open Sans Light"/>
              <a:ea typeface="Open Sans Light"/>
              <a:cs typeface="Open Sans Light"/>
              <a:sym typeface="Open Sans Light"/>
            </a:endParaRPr>
          </a:p>
          <a:p>
            <a:pPr marL="0" lvl="0" indent="0" algn="l" rtl="0">
              <a:spcBef>
                <a:spcPts val="0"/>
              </a:spcBef>
              <a:spcAft>
                <a:spcPts val="0"/>
              </a:spcAft>
              <a:buNone/>
            </a:pPr>
            <a:endParaRPr sz="300"/>
          </a:p>
        </p:txBody>
      </p:sp>
      <p:sp>
        <p:nvSpPr>
          <p:cNvPr id="283" name="Google Shape;283;g2eb3acf0876_5_6"/>
          <p:cNvSpPr txBox="1"/>
          <p:nvPr/>
        </p:nvSpPr>
        <p:spPr>
          <a:xfrm>
            <a:off x="346825" y="302950"/>
            <a:ext cx="4526400" cy="776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6000" b="1">
                <a:solidFill>
                  <a:srgbClr val="22295B"/>
                </a:solidFill>
                <a:latin typeface="Open Sans SemiBold"/>
                <a:ea typeface="Open Sans SemiBold"/>
                <a:cs typeface="Open Sans SemiBold"/>
                <a:sym typeface="Open Sans SemiBold"/>
              </a:rPr>
              <a:t>CoE RAISE</a:t>
            </a:r>
            <a:endParaRPr sz="4800" b="1" i="0" u="none" strike="noStrike" cap="none">
              <a:solidFill>
                <a:srgbClr val="22295B"/>
              </a:solidFill>
              <a:latin typeface="Open Sans SemiBold"/>
              <a:ea typeface="Open Sans SemiBold"/>
              <a:cs typeface="Open Sans SemiBold"/>
              <a:sym typeface="Open Sans SemiBold"/>
            </a:endParaRPr>
          </a:p>
        </p:txBody>
      </p:sp>
      <p:sp>
        <p:nvSpPr>
          <p:cNvPr id="284" name="Google Shape;284;g2eb3acf0876_5_6"/>
          <p:cNvSpPr txBox="1"/>
          <p:nvPr/>
        </p:nvSpPr>
        <p:spPr>
          <a:xfrm>
            <a:off x="346675" y="1079350"/>
            <a:ext cx="5231700" cy="986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GB" sz="3100">
                <a:solidFill>
                  <a:srgbClr val="373F90"/>
                </a:solidFill>
                <a:latin typeface="Open Sans Light"/>
                <a:ea typeface="Open Sans Light"/>
                <a:cs typeface="Open Sans Light"/>
                <a:sym typeface="Open Sans Light"/>
              </a:rPr>
              <a:t>Modularity of next generation HPC systems</a:t>
            </a:r>
            <a:endParaRPr sz="1800">
              <a:solidFill>
                <a:srgbClr val="373F90"/>
              </a:solidFill>
              <a:latin typeface="Open Sans Light"/>
              <a:ea typeface="Open Sans Light"/>
              <a:cs typeface="Open Sans Light"/>
              <a:sym typeface="Open Sans Light"/>
            </a:endParaRPr>
          </a:p>
        </p:txBody>
      </p:sp>
      <p:sp>
        <p:nvSpPr>
          <p:cNvPr id="285" name="Google Shape;285;g2eb3acf0876_5_6"/>
          <p:cNvSpPr/>
          <p:nvPr/>
        </p:nvSpPr>
        <p:spPr>
          <a:xfrm rot="5400000">
            <a:off x="7855525" y="1124775"/>
            <a:ext cx="1015200" cy="3389400"/>
          </a:xfrm>
          <a:prstGeom prst="rightBrace">
            <a:avLst>
              <a:gd name="adj1" fmla="val 77593"/>
              <a:gd name="adj2" fmla="val 50947"/>
            </a:avLst>
          </a:prstGeom>
          <a:no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73F90"/>
              </a:solidFill>
            </a:endParaRPr>
          </a:p>
        </p:txBody>
      </p:sp>
      <p:sp>
        <p:nvSpPr>
          <p:cNvPr id="286" name="Google Shape;286;g2eb3acf0876_5_6"/>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287" name="Google Shape;287;g2eb3acf0876_5_6"/>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eb3acf0876_5_36"/>
          <p:cNvSpPr txBox="1"/>
          <p:nvPr/>
        </p:nvSpPr>
        <p:spPr>
          <a:xfrm>
            <a:off x="339400" y="307025"/>
            <a:ext cx="8803500" cy="1292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AI-based particle flow reconstruction workflow</a:t>
            </a:r>
            <a:endParaRPr sz="4200" b="1" i="0" u="none" strike="noStrike" cap="none">
              <a:solidFill>
                <a:srgbClr val="22295B"/>
              </a:solidFill>
              <a:latin typeface="Open Sans SemiBold"/>
              <a:ea typeface="Open Sans SemiBold"/>
              <a:cs typeface="Open Sans SemiBold"/>
              <a:sym typeface="Open Sans SemiBold"/>
            </a:endParaRPr>
          </a:p>
        </p:txBody>
      </p:sp>
      <p:pic>
        <p:nvPicPr>
          <p:cNvPr id="294" name="Google Shape;294;g2eb3acf0876_5_36"/>
          <p:cNvPicPr preferRelativeResize="0"/>
          <p:nvPr/>
        </p:nvPicPr>
        <p:blipFill rotWithShape="1">
          <a:blip r:embed="rId3">
            <a:alphaModFix/>
          </a:blip>
          <a:srcRect l="9090" t="9747" r="82827" b="62575"/>
          <a:stretch/>
        </p:blipFill>
        <p:spPr>
          <a:xfrm>
            <a:off x="807164" y="2410487"/>
            <a:ext cx="868040" cy="1454526"/>
          </a:xfrm>
          <a:prstGeom prst="rect">
            <a:avLst/>
          </a:prstGeom>
          <a:noFill/>
          <a:ln>
            <a:noFill/>
          </a:ln>
        </p:spPr>
      </p:pic>
      <p:sp>
        <p:nvSpPr>
          <p:cNvPr id="295" name="Google Shape;295;g2eb3acf0876_5_36"/>
          <p:cNvSpPr txBox="1"/>
          <p:nvPr/>
        </p:nvSpPr>
        <p:spPr>
          <a:xfrm>
            <a:off x="192238" y="1771350"/>
            <a:ext cx="2097900" cy="496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2295B"/>
              </a:buClr>
              <a:buSzPts val="6000"/>
              <a:buFont typeface="Open Sans SemiBold"/>
              <a:buNone/>
            </a:pPr>
            <a:r>
              <a:rPr lang="en-GB" sz="1800">
                <a:solidFill>
                  <a:srgbClr val="22295B"/>
                </a:solidFill>
                <a:latin typeface="Open Sans Light"/>
                <a:ea typeface="Open Sans Light"/>
                <a:cs typeface="Open Sans Light"/>
                <a:sym typeface="Open Sans Light"/>
              </a:rPr>
              <a:t>Physics Simulation</a:t>
            </a:r>
            <a:endParaRPr sz="1800" i="0" u="none" strike="noStrike" cap="none">
              <a:solidFill>
                <a:srgbClr val="22295B"/>
              </a:solidFill>
              <a:latin typeface="Open Sans Light"/>
              <a:ea typeface="Open Sans Light"/>
              <a:cs typeface="Open Sans Light"/>
              <a:sym typeface="Open Sans Light"/>
            </a:endParaRPr>
          </a:p>
        </p:txBody>
      </p:sp>
      <p:pic>
        <p:nvPicPr>
          <p:cNvPr id="296" name="Google Shape;296;g2eb3acf0876_5_36"/>
          <p:cNvPicPr preferRelativeResize="0"/>
          <p:nvPr/>
        </p:nvPicPr>
        <p:blipFill rotWithShape="1">
          <a:blip r:embed="rId3">
            <a:alphaModFix/>
          </a:blip>
          <a:srcRect l="31384" t="10652" r="55288" b="62536"/>
          <a:stretch/>
        </p:blipFill>
        <p:spPr>
          <a:xfrm>
            <a:off x="3611063" y="2395313"/>
            <a:ext cx="1313490" cy="1292700"/>
          </a:xfrm>
          <a:prstGeom prst="rect">
            <a:avLst/>
          </a:prstGeom>
          <a:noFill/>
          <a:ln>
            <a:noFill/>
          </a:ln>
        </p:spPr>
      </p:pic>
      <p:sp>
        <p:nvSpPr>
          <p:cNvPr id="297" name="Google Shape;297;g2eb3acf0876_5_36"/>
          <p:cNvSpPr txBox="1"/>
          <p:nvPr/>
        </p:nvSpPr>
        <p:spPr>
          <a:xfrm>
            <a:off x="3218863" y="1771350"/>
            <a:ext cx="2097900" cy="496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2295B"/>
              </a:buClr>
              <a:buSzPts val="6000"/>
              <a:buFont typeface="Open Sans SemiBold"/>
              <a:buNone/>
            </a:pPr>
            <a:r>
              <a:rPr lang="en-GB" sz="1800">
                <a:solidFill>
                  <a:srgbClr val="22295B"/>
                </a:solidFill>
                <a:latin typeface="Open Sans Light"/>
                <a:ea typeface="Open Sans Light"/>
                <a:cs typeface="Open Sans Light"/>
                <a:sym typeface="Open Sans Light"/>
              </a:rPr>
              <a:t>Dataset Creation</a:t>
            </a:r>
            <a:endParaRPr sz="1800" i="0" u="none" strike="noStrike" cap="none">
              <a:solidFill>
                <a:srgbClr val="22295B"/>
              </a:solidFill>
              <a:latin typeface="Open Sans Light"/>
              <a:ea typeface="Open Sans Light"/>
              <a:cs typeface="Open Sans Light"/>
              <a:sym typeface="Open Sans Light"/>
            </a:endParaRPr>
          </a:p>
        </p:txBody>
      </p:sp>
      <p:pic>
        <p:nvPicPr>
          <p:cNvPr id="298" name="Google Shape;298;g2eb3acf0876_5_36"/>
          <p:cNvPicPr preferRelativeResize="0"/>
          <p:nvPr/>
        </p:nvPicPr>
        <p:blipFill rotWithShape="1">
          <a:blip r:embed="rId3">
            <a:alphaModFix/>
          </a:blip>
          <a:srcRect l="58553" t="11118" r="28261" b="63957"/>
          <a:stretch/>
        </p:blipFill>
        <p:spPr>
          <a:xfrm>
            <a:off x="6910425" y="2395300"/>
            <a:ext cx="1397770" cy="1292700"/>
          </a:xfrm>
          <a:prstGeom prst="rect">
            <a:avLst/>
          </a:prstGeom>
          <a:noFill/>
          <a:ln>
            <a:noFill/>
          </a:ln>
        </p:spPr>
      </p:pic>
      <p:sp>
        <p:nvSpPr>
          <p:cNvPr id="299" name="Google Shape;299;g2eb3acf0876_5_36"/>
          <p:cNvSpPr txBox="1"/>
          <p:nvPr/>
        </p:nvSpPr>
        <p:spPr>
          <a:xfrm>
            <a:off x="6560350" y="1771313"/>
            <a:ext cx="2097900" cy="496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2295B"/>
              </a:buClr>
              <a:buSzPts val="6000"/>
              <a:buFont typeface="Open Sans SemiBold"/>
              <a:buNone/>
            </a:pPr>
            <a:r>
              <a:rPr lang="en-GB" sz="1800">
                <a:solidFill>
                  <a:srgbClr val="22295B"/>
                </a:solidFill>
                <a:latin typeface="Open Sans Light"/>
                <a:ea typeface="Open Sans Light"/>
                <a:cs typeface="Open Sans Light"/>
                <a:sym typeface="Open Sans Light"/>
              </a:rPr>
              <a:t>ML Training</a:t>
            </a:r>
            <a:endParaRPr sz="1800" i="0" u="none" strike="noStrike" cap="none">
              <a:solidFill>
                <a:srgbClr val="22295B"/>
              </a:solidFill>
              <a:latin typeface="Open Sans Light"/>
              <a:ea typeface="Open Sans Light"/>
              <a:cs typeface="Open Sans Light"/>
              <a:sym typeface="Open Sans Light"/>
            </a:endParaRPr>
          </a:p>
        </p:txBody>
      </p:sp>
      <p:pic>
        <p:nvPicPr>
          <p:cNvPr id="300" name="Google Shape;300;g2eb3acf0876_5_36"/>
          <p:cNvPicPr preferRelativeResize="0"/>
          <p:nvPr/>
        </p:nvPicPr>
        <p:blipFill rotWithShape="1">
          <a:blip r:embed="rId3">
            <a:alphaModFix/>
          </a:blip>
          <a:srcRect l="84840" t="11118" r="822" b="61244"/>
          <a:stretch/>
        </p:blipFill>
        <p:spPr>
          <a:xfrm>
            <a:off x="10194400" y="2369700"/>
            <a:ext cx="1397775" cy="1318324"/>
          </a:xfrm>
          <a:prstGeom prst="rect">
            <a:avLst/>
          </a:prstGeom>
          <a:noFill/>
          <a:ln>
            <a:noFill/>
          </a:ln>
        </p:spPr>
      </p:pic>
      <p:sp>
        <p:nvSpPr>
          <p:cNvPr id="301" name="Google Shape;301;g2eb3acf0876_5_36"/>
          <p:cNvSpPr txBox="1"/>
          <p:nvPr/>
        </p:nvSpPr>
        <p:spPr>
          <a:xfrm>
            <a:off x="9901863" y="1771313"/>
            <a:ext cx="2097900" cy="496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2295B"/>
              </a:buClr>
              <a:buSzPts val="6000"/>
              <a:buFont typeface="Open Sans SemiBold"/>
              <a:buNone/>
            </a:pPr>
            <a:r>
              <a:rPr lang="en-GB" sz="1800">
                <a:solidFill>
                  <a:srgbClr val="22295B"/>
                </a:solidFill>
                <a:latin typeface="Open Sans Light"/>
                <a:ea typeface="Open Sans Light"/>
                <a:cs typeface="Open Sans Light"/>
                <a:sym typeface="Open Sans Light"/>
              </a:rPr>
              <a:t>Trained Model</a:t>
            </a:r>
            <a:endParaRPr sz="1800" i="0" u="none" strike="noStrike" cap="none">
              <a:solidFill>
                <a:srgbClr val="22295B"/>
              </a:solidFill>
              <a:latin typeface="Open Sans Light"/>
              <a:ea typeface="Open Sans Light"/>
              <a:cs typeface="Open Sans Light"/>
              <a:sym typeface="Open Sans Light"/>
            </a:endParaRPr>
          </a:p>
        </p:txBody>
      </p:sp>
      <p:pic>
        <p:nvPicPr>
          <p:cNvPr id="302" name="Google Shape;302;g2eb3acf0876_5_36"/>
          <p:cNvPicPr preferRelativeResize="0"/>
          <p:nvPr/>
        </p:nvPicPr>
        <p:blipFill rotWithShape="1">
          <a:blip r:embed="rId3">
            <a:alphaModFix/>
          </a:blip>
          <a:srcRect l="9916" t="48286" r="62846" b="9724"/>
          <a:stretch/>
        </p:blipFill>
        <p:spPr>
          <a:xfrm>
            <a:off x="1822388" y="4036624"/>
            <a:ext cx="2554424" cy="1926651"/>
          </a:xfrm>
          <a:prstGeom prst="rect">
            <a:avLst/>
          </a:prstGeom>
          <a:noFill/>
          <a:ln>
            <a:noFill/>
          </a:ln>
        </p:spPr>
      </p:pic>
      <p:pic>
        <p:nvPicPr>
          <p:cNvPr id="303" name="Google Shape;303;g2eb3acf0876_5_36"/>
          <p:cNvPicPr preferRelativeResize="0"/>
          <p:nvPr/>
        </p:nvPicPr>
        <p:blipFill rotWithShape="1">
          <a:blip r:embed="rId3">
            <a:alphaModFix/>
          </a:blip>
          <a:srcRect l="62835" t="44982" r="7214" b="10196"/>
          <a:stretch/>
        </p:blipFill>
        <p:spPr>
          <a:xfrm>
            <a:off x="7436613" y="4122875"/>
            <a:ext cx="2631465" cy="1926651"/>
          </a:xfrm>
          <a:prstGeom prst="rect">
            <a:avLst/>
          </a:prstGeom>
          <a:noFill/>
          <a:ln>
            <a:noFill/>
          </a:ln>
        </p:spPr>
      </p:pic>
      <p:sp>
        <p:nvSpPr>
          <p:cNvPr id="304" name="Google Shape;304;g2eb3acf0876_5_36"/>
          <p:cNvSpPr txBox="1"/>
          <p:nvPr/>
        </p:nvSpPr>
        <p:spPr>
          <a:xfrm>
            <a:off x="1156038" y="5859175"/>
            <a:ext cx="3887100" cy="496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2295B"/>
              </a:buClr>
              <a:buSzPts val="6000"/>
              <a:buFont typeface="Open Sans SemiBold"/>
              <a:buNone/>
            </a:pPr>
            <a:r>
              <a:rPr lang="en-GB" sz="1800">
                <a:solidFill>
                  <a:srgbClr val="22295B"/>
                </a:solidFill>
                <a:latin typeface="Open Sans Light"/>
                <a:ea typeface="Open Sans Light"/>
                <a:cs typeface="Open Sans Light"/>
                <a:sym typeface="Open Sans Light"/>
              </a:rPr>
              <a:t>Tracks and Calorimeter Clusters</a:t>
            </a:r>
            <a:endParaRPr sz="1800" i="0" u="none" strike="noStrike" cap="none">
              <a:solidFill>
                <a:srgbClr val="22295B"/>
              </a:solidFill>
              <a:latin typeface="Open Sans Light"/>
              <a:ea typeface="Open Sans Light"/>
              <a:cs typeface="Open Sans Light"/>
              <a:sym typeface="Open Sans Light"/>
            </a:endParaRPr>
          </a:p>
        </p:txBody>
      </p:sp>
      <p:sp>
        <p:nvSpPr>
          <p:cNvPr id="305" name="Google Shape;305;g2eb3acf0876_5_36"/>
          <p:cNvSpPr txBox="1"/>
          <p:nvPr/>
        </p:nvSpPr>
        <p:spPr>
          <a:xfrm>
            <a:off x="7165049" y="5859175"/>
            <a:ext cx="3174600" cy="496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2295B"/>
              </a:buClr>
              <a:buSzPts val="6000"/>
              <a:buFont typeface="Open Sans SemiBold"/>
              <a:buNone/>
            </a:pPr>
            <a:r>
              <a:rPr lang="en-GB" sz="1800">
                <a:solidFill>
                  <a:srgbClr val="22295B"/>
                </a:solidFill>
                <a:latin typeface="Open Sans Light"/>
                <a:ea typeface="Open Sans Light"/>
                <a:cs typeface="Open Sans Light"/>
                <a:sym typeface="Open Sans Light"/>
              </a:rPr>
              <a:t>Reconstructed Particles</a:t>
            </a:r>
            <a:endParaRPr sz="1800" i="0" u="none" strike="noStrike" cap="none">
              <a:solidFill>
                <a:srgbClr val="22295B"/>
              </a:solidFill>
              <a:latin typeface="Open Sans Light"/>
              <a:ea typeface="Open Sans Light"/>
              <a:cs typeface="Open Sans Light"/>
              <a:sym typeface="Open Sans Light"/>
            </a:endParaRPr>
          </a:p>
        </p:txBody>
      </p:sp>
      <p:sp>
        <p:nvSpPr>
          <p:cNvPr id="306" name="Google Shape;306;g2eb3acf0876_5_36"/>
          <p:cNvSpPr/>
          <p:nvPr/>
        </p:nvSpPr>
        <p:spPr>
          <a:xfrm>
            <a:off x="1825488" y="2664125"/>
            <a:ext cx="1635300" cy="755100"/>
          </a:xfrm>
          <a:prstGeom prst="rightArrow">
            <a:avLst>
              <a:gd name="adj1" fmla="val 50000"/>
              <a:gd name="adj2" fmla="val 50000"/>
            </a:avLst>
          </a:prstGeom>
          <a:solidFill>
            <a:srgbClr val="22295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Open Sans"/>
                <a:ea typeface="Open Sans"/>
                <a:cs typeface="Open Sans"/>
                <a:sym typeface="Open Sans"/>
              </a:rPr>
              <a:t>Data Selection</a:t>
            </a:r>
            <a:endParaRPr>
              <a:solidFill>
                <a:schemeClr val="lt1"/>
              </a:solidFill>
              <a:latin typeface="Open Sans"/>
              <a:ea typeface="Open Sans"/>
              <a:cs typeface="Open Sans"/>
              <a:sym typeface="Open Sans"/>
            </a:endParaRPr>
          </a:p>
        </p:txBody>
      </p:sp>
      <p:sp>
        <p:nvSpPr>
          <p:cNvPr id="307" name="Google Shape;307;g2eb3acf0876_5_36"/>
          <p:cNvSpPr/>
          <p:nvPr/>
        </p:nvSpPr>
        <p:spPr>
          <a:xfrm>
            <a:off x="5000763" y="2577725"/>
            <a:ext cx="1792800" cy="927900"/>
          </a:xfrm>
          <a:prstGeom prst="rightArrow">
            <a:avLst>
              <a:gd name="adj1" fmla="val 50000"/>
              <a:gd name="adj2" fmla="val 50000"/>
            </a:avLst>
          </a:prstGeom>
          <a:solidFill>
            <a:srgbClr val="22295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Open Sans"/>
                <a:ea typeface="Open Sans"/>
                <a:cs typeface="Open Sans"/>
                <a:sym typeface="Open Sans"/>
              </a:rPr>
              <a:t>Data Pre-processing</a:t>
            </a:r>
            <a:endParaRPr>
              <a:solidFill>
                <a:schemeClr val="lt1"/>
              </a:solidFill>
              <a:latin typeface="Open Sans"/>
              <a:ea typeface="Open Sans"/>
              <a:cs typeface="Open Sans"/>
              <a:sym typeface="Open Sans"/>
            </a:endParaRPr>
          </a:p>
        </p:txBody>
      </p:sp>
      <p:sp>
        <p:nvSpPr>
          <p:cNvPr id="308" name="Google Shape;308;g2eb3acf0876_5_36"/>
          <p:cNvSpPr/>
          <p:nvPr/>
        </p:nvSpPr>
        <p:spPr>
          <a:xfrm>
            <a:off x="8425038" y="2664125"/>
            <a:ext cx="1635300" cy="755100"/>
          </a:xfrm>
          <a:prstGeom prst="rightArrow">
            <a:avLst>
              <a:gd name="adj1" fmla="val 50000"/>
              <a:gd name="adj2" fmla="val 50000"/>
            </a:avLst>
          </a:prstGeom>
          <a:solidFill>
            <a:srgbClr val="22295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Open Sans"/>
                <a:ea typeface="Open Sans"/>
                <a:cs typeface="Open Sans"/>
                <a:sym typeface="Open Sans"/>
              </a:rPr>
              <a:t>Model Export</a:t>
            </a:r>
            <a:endParaRPr>
              <a:solidFill>
                <a:schemeClr val="lt1"/>
              </a:solidFill>
              <a:latin typeface="Open Sans"/>
              <a:ea typeface="Open Sans"/>
              <a:cs typeface="Open Sans"/>
              <a:sym typeface="Open Sans"/>
            </a:endParaRPr>
          </a:p>
        </p:txBody>
      </p:sp>
      <p:sp>
        <p:nvSpPr>
          <p:cNvPr id="309" name="Google Shape;309;g2eb3acf0876_5_36"/>
          <p:cNvSpPr/>
          <p:nvPr/>
        </p:nvSpPr>
        <p:spPr>
          <a:xfrm>
            <a:off x="5000763" y="4554825"/>
            <a:ext cx="1792800" cy="927900"/>
          </a:xfrm>
          <a:prstGeom prst="rightArrow">
            <a:avLst>
              <a:gd name="adj1" fmla="val 50000"/>
              <a:gd name="adj2" fmla="val 50000"/>
            </a:avLst>
          </a:prstGeom>
          <a:solidFill>
            <a:srgbClr val="22295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Open Sans"/>
                <a:ea typeface="Open Sans"/>
                <a:cs typeface="Open Sans"/>
                <a:sym typeface="Open Sans"/>
              </a:rPr>
              <a:t>Event Reconstruction</a:t>
            </a:r>
            <a:endParaRPr>
              <a:solidFill>
                <a:schemeClr val="lt1"/>
              </a:solidFill>
              <a:latin typeface="Open Sans"/>
              <a:ea typeface="Open Sans"/>
              <a:cs typeface="Open Sans"/>
              <a:sym typeface="Open Sans"/>
            </a:endParaRPr>
          </a:p>
        </p:txBody>
      </p:sp>
      <p:grpSp>
        <p:nvGrpSpPr>
          <p:cNvPr id="310" name="Google Shape;310;g2eb3acf0876_5_36"/>
          <p:cNvGrpSpPr/>
          <p:nvPr/>
        </p:nvGrpSpPr>
        <p:grpSpPr>
          <a:xfrm>
            <a:off x="5760350" y="3688024"/>
            <a:ext cx="5140200" cy="786926"/>
            <a:chOff x="5760350" y="3688024"/>
            <a:chExt cx="5140200" cy="786926"/>
          </a:xfrm>
        </p:grpSpPr>
        <p:cxnSp>
          <p:nvCxnSpPr>
            <p:cNvPr id="311" name="Google Shape;311;g2eb3acf0876_5_36"/>
            <p:cNvCxnSpPr>
              <a:stCxn id="300" idx="2"/>
            </p:cNvCxnSpPr>
            <p:nvPr/>
          </p:nvCxnSpPr>
          <p:spPr>
            <a:xfrm flipH="1">
              <a:off x="10889088" y="3688024"/>
              <a:ext cx="4200" cy="395400"/>
            </a:xfrm>
            <a:prstGeom prst="straightConnector1">
              <a:avLst/>
            </a:prstGeom>
            <a:noFill/>
            <a:ln w="28575" cap="flat" cmpd="sng">
              <a:solidFill>
                <a:srgbClr val="22295B"/>
              </a:solidFill>
              <a:prstDash val="solid"/>
              <a:round/>
              <a:headEnd type="none" w="med" len="med"/>
              <a:tailEnd type="none" w="med" len="med"/>
            </a:ln>
          </p:spPr>
        </p:cxnSp>
        <p:cxnSp>
          <p:nvCxnSpPr>
            <p:cNvPr id="312" name="Google Shape;312;g2eb3acf0876_5_36"/>
            <p:cNvCxnSpPr/>
            <p:nvPr/>
          </p:nvCxnSpPr>
          <p:spPr>
            <a:xfrm>
              <a:off x="5760350" y="4040900"/>
              <a:ext cx="5140200" cy="31500"/>
            </a:xfrm>
            <a:prstGeom prst="straightConnector1">
              <a:avLst/>
            </a:prstGeom>
            <a:noFill/>
            <a:ln w="28575" cap="flat" cmpd="sng">
              <a:solidFill>
                <a:srgbClr val="22295B"/>
              </a:solidFill>
              <a:prstDash val="solid"/>
              <a:round/>
              <a:headEnd type="none" w="med" len="med"/>
              <a:tailEnd type="none" w="med" len="med"/>
            </a:ln>
          </p:spPr>
        </p:cxnSp>
        <p:cxnSp>
          <p:nvCxnSpPr>
            <p:cNvPr id="313" name="Google Shape;313;g2eb3acf0876_5_36"/>
            <p:cNvCxnSpPr/>
            <p:nvPr/>
          </p:nvCxnSpPr>
          <p:spPr>
            <a:xfrm rot="10800000">
              <a:off x="5768925" y="4025550"/>
              <a:ext cx="0" cy="449400"/>
            </a:xfrm>
            <a:prstGeom prst="straightConnector1">
              <a:avLst/>
            </a:prstGeom>
            <a:noFill/>
            <a:ln w="28575" cap="flat" cmpd="sng">
              <a:solidFill>
                <a:srgbClr val="22295B"/>
              </a:solidFill>
              <a:prstDash val="solid"/>
              <a:round/>
              <a:headEnd type="triangle" w="med" len="med"/>
              <a:tailEnd type="none" w="med" len="med"/>
            </a:ln>
          </p:spPr>
        </p:cxnSp>
      </p:grpSp>
      <p:sp>
        <p:nvSpPr>
          <p:cNvPr id="314" name="Google Shape;314;g2eb3acf0876_5_36"/>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315" name="Google Shape;315;g2eb3acf0876_5_36"/>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12</a:t>
            </a:fld>
            <a:endParaRPr/>
          </a:p>
        </p:txBody>
      </p:sp>
      <p:sp>
        <p:nvSpPr>
          <p:cNvPr id="316" name="Google Shape;316;g2eb3acf0876_5_36"/>
          <p:cNvSpPr txBox="1"/>
          <p:nvPr/>
        </p:nvSpPr>
        <p:spPr>
          <a:xfrm>
            <a:off x="10602075" y="5649325"/>
            <a:ext cx="139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4"/>
              </a:rPr>
              <a:t>J. </a:t>
            </a:r>
            <a:r>
              <a:rPr lang="en-GB" u="sng">
                <a:solidFill>
                  <a:schemeClr val="hlink"/>
                </a:solidFill>
                <a:hlinkClick r:id="rId4"/>
              </a:rPr>
              <a:t>Pata et al.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2eb3acf0876_5_50"/>
          <p:cNvSpPr txBox="1"/>
          <p:nvPr/>
        </p:nvSpPr>
        <p:spPr>
          <a:xfrm>
            <a:off x="481068" y="445875"/>
            <a:ext cx="104934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Large-scale distributed hyperparameter optimization</a:t>
            </a:r>
            <a:endParaRPr sz="4200" b="1" i="0" u="none" strike="noStrike" cap="none">
              <a:solidFill>
                <a:srgbClr val="22295B"/>
              </a:solidFill>
              <a:latin typeface="Open Sans SemiBold"/>
              <a:ea typeface="Open Sans SemiBold"/>
              <a:cs typeface="Open Sans SemiBold"/>
              <a:sym typeface="Open Sans SemiBold"/>
            </a:endParaRPr>
          </a:p>
        </p:txBody>
      </p:sp>
      <p:sp>
        <p:nvSpPr>
          <p:cNvPr id="323" name="Google Shape;323;g2eb3acf0876_5_50"/>
          <p:cNvSpPr txBox="1"/>
          <p:nvPr/>
        </p:nvSpPr>
        <p:spPr>
          <a:xfrm>
            <a:off x="5883125" y="5799825"/>
            <a:ext cx="6326400" cy="49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950">
                <a:solidFill>
                  <a:srgbClr val="222222"/>
                </a:solidFill>
                <a:highlight>
                  <a:srgbClr val="FFFFFF"/>
                </a:highlight>
                <a:latin typeface="Open Sans Light"/>
                <a:ea typeface="Open Sans Light"/>
                <a:cs typeface="Open Sans Light"/>
                <a:sym typeface="Open Sans Light"/>
              </a:rPr>
              <a:t>Pata, J., Wulff, E., Mokhtar, F. </a:t>
            </a:r>
            <a:r>
              <a:rPr lang="en-GB" sz="950" i="1">
                <a:solidFill>
                  <a:srgbClr val="222222"/>
                </a:solidFill>
                <a:latin typeface="Open Sans Light"/>
                <a:ea typeface="Open Sans Light"/>
                <a:cs typeface="Open Sans Light"/>
                <a:sym typeface="Open Sans Light"/>
              </a:rPr>
              <a:t>et al.</a:t>
            </a:r>
            <a:r>
              <a:rPr lang="en-GB" sz="950">
                <a:solidFill>
                  <a:srgbClr val="222222"/>
                </a:solidFill>
                <a:highlight>
                  <a:srgbClr val="FFFFFF"/>
                </a:highlight>
                <a:latin typeface="Open Sans Light"/>
                <a:ea typeface="Open Sans Light"/>
                <a:cs typeface="Open Sans Light"/>
                <a:sym typeface="Open Sans Light"/>
              </a:rPr>
              <a:t> Improved particle-flow event reconstruction with scalable neural networks for current and future particle detectors. </a:t>
            </a:r>
            <a:r>
              <a:rPr lang="en-GB" sz="950" i="1">
                <a:solidFill>
                  <a:srgbClr val="222222"/>
                </a:solidFill>
                <a:latin typeface="Open Sans Light"/>
                <a:ea typeface="Open Sans Light"/>
                <a:cs typeface="Open Sans Light"/>
                <a:sym typeface="Open Sans Light"/>
              </a:rPr>
              <a:t>Commun Phys</a:t>
            </a:r>
            <a:r>
              <a:rPr lang="en-GB" sz="950">
                <a:solidFill>
                  <a:srgbClr val="222222"/>
                </a:solidFill>
                <a:highlight>
                  <a:srgbClr val="FFFFFF"/>
                </a:highlight>
                <a:latin typeface="Open Sans Light"/>
                <a:ea typeface="Open Sans Light"/>
                <a:cs typeface="Open Sans Light"/>
                <a:sym typeface="Open Sans Light"/>
              </a:rPr>
              <a:t> </a:t>
            </a:r>
            <a:r>
              <a:rPr lang="en-GB" sz="950">
                <a:solidFill>
                  <a:srgbClr val="222222"/>
                </a:solidFill>
                <a:latin typeface="Open Sans Light"/>
                <a:ea typeface="Open Sans Light"/>
                <a:cs typeface="Open Sans Light"/>
                <a:sym typeface="Open Sans Light"/>
              </a:rPr>
              <a:t>7</a:t>
            </a:r>
            <a:r>
              <a:rPr lang="en-GB" sz="950">
                <a:solidFill>
                  <a:srgbClr val="222222"/>
                </a:solidFill>
                <a:highlight>
                  <a:srgbClr val="FFFFFF"/>
                </a:highlight>
                <a:latin typeface="Open Sans Light"/>
                <a:ea typeface="Open Sans Light"/>
                <a:cs typeface="Open Sans Light"/>
                <a:sym typeface="Open Sans Light"/>
              </a:rPr>
              <a:t>, 124 (2024). </a:t>
            </a:r>
            <a:r>
              <a:rPr lang="en-GB" sz="950" u="sng">
                <a:solidFill>
                  <a:schemeClr val="hlink"/>
                </a:solidFill>
                <a:latin typeface="Open Sans Light"/>
                <a:ea typeface="Open Sans Light"/>
                <a:cs typeface="Open Sans Light"/>
                <a:sym typeface="Open Sans Light"/>
                <a:hlinkClick r:id="rId3"/>
              </a:rPr>
              <a:t>https://doi.org/10.1038/s42005-024-01599-5</a:t>
            </a:r>
            <a:endParaRPr sz="1300"/>
          </a:p>
        </p:txBody>
      </p:sp>
      <p:grpSp>
        <p:nvGrpSpPr>
          <p:cNvPr id="324" name="Google Shape;324;g2eb3acf0876_5_50"/>
          <p:cNvGrpSpPr/>
          <p:nvPr/>
        </p:nvGrpSpPr>
        <p:grpSpPr>
          <a:xfrm>
            <a:off x="481082" y="1560617"/>
            <a:ext cx="5527262" cy="2486522"/>
            <a:chOff x="425938" y="1509975"/>
            <a:chExt cx="5304474" cy="2214375"/>
          </a:xfrm>
        </p:grpSpPr>
        <p:pic>
          <p:nvPicPr>
            <p:cNvPr id="325" name="Google Shape;325;g2eb3acf0876_5_50"/>
            <p:cNvPicPr preferRelativeResize="0"/>
            <p:nvPr/>
          </p:nvPicPr>
          <p:blipFill>
            <a:blip r:embed="rId4">
              <a:alphaModFix/>
            </a:blip>
            <a:stretch>
              <a:fillRect/>
            </a:stretch>
          </p:blipFill>
          <p:spPr>
            <a:xfrm>
              <a:off x="425938" y="1902775"/>
              <a:ext cx="5304474" cy="1821575"/>
            </a:xfrm>
            <a:prstGeom prst="rect">
              <a:avLst/>
            </a:prstGeom>
            <a:noFill/>
            <a:ln>
              <a:noFill/>
            </a:ln>
          </p:spPr>
        </p:pic>
        <p:sp>
          <p:nvSpPr>
            <p:cNvPr id="326" name="Google Shape;326;g2eb3acf0876_5_50"/>
            <p:cNvSpPr txBox="1"/>
            <p:nvPr/>
          </p:nvSpPr>
          <p:spPr>
            <a:xfrm>
              <a:off x="2072282" y="1509975"/>
              <a:ext cx="2011800" cy="41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rgbClr val="22295B"/>
                  </a:solidFill>
                  <a:latin typeface="Open Sans SemiBold"/>
                  <a:ea typeface="Open Sans SemiBold"/>
                  <a:cs typeface="Open Sans SemiBold"/>
                  <a:sym typeface="Open Sans SemiBold"/>
                </a:rPr>
                <a:t>Distributed HPO</a:t>
              </a:r>
              <a:endParaRPr sz="1800">
                <a:latin typeface="Open Sans SemiBold"/>
                <a:ea typeface="Open Sans SemiBold"/>
                <a:cs typeface="Open Sans SemiBold"/>
                <a:sym typeface="Open Sans SemiBold"/>
              </a:endParaRPr>
            </a:p>
          </p:txBody>
        </p:sp>
      </p:grpSp>
      <p:pic>
        <p:nvPicPr>
          <p:cNvPr id="327" name="Google Shape;327;g2eb3acf0876_5_50"/>
          <p:cNvPicPr preferRelativeResize="0"/>
          <p:nvPr/>
        </p:nvPicPr>
        <p:blipFill>
          <a:blip r:embed="rId5">
            <a:alphaModFix/>
          </a:blip>
          <a:stretch>
            <a:fillRect/>
          </a:stretch>
        </p:blipFill>
        <p:spPr>
          <a:xfrm>
            <a:off x="6886600" y="1560625"/>
            <a:ext cx="4283300" cy="4381299"/>
          </a:xfrm>
          <a:prstGeom prst="rect">
            <a:avLst/>
          </a:prstGeom>
          <a:noFill/>
          <a:ln>
            <a:noFill/>
          </a:ln>
        </p:spPr>
      </p:pic>
      <p:sp>
        <p:nvSpPr>
          <p:cNvPr id="328" name="Google Shape;328;g2eb3acf0876_5_50"/>
          <p:cNvSpPr txBox="1"/>
          <p:nvPr/>
        </p:nvSpPr>
        <p:spPr>
          <a:xfrm>
            <a:off x="7227575" y="1560625"/>
            <a:ext cx="3637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solidFill>
                  <a:srgbClr val="22295B"/>
                </a:solidFill>
                <a:latin typeface="Open Sans SemiBold"/>
                <a:ea typeface="Open Sans SemiBold"/>
                <a:cs typeface="Open Sans SemiBold"/>
                <a:sym typeface="Open Sans SemiBold"/>
              </a:rPr>
              <a:t>Hyperparameter tuning results</a:t>
            </a:r>
            <a:endParaRPr sz="1800">
              <a:solidFill>
                <a:srgbClr val="22295B"/>
              </a:solidFill>
              <a:latin typeface="Open Sans SemiBold"/>
              <a:ea typeface="Open Sans SemiBold"/>
              <a:cs typeface="Open Sans SemiBold"/>
              <a:sym typeface="Open Sans SemiBold"/>
            </a:endParaRPr>
          </a:p>
        </p:txBody>
      </p:sp>
      <p:grpSp>
        <p:nvGrpSpPr>
          <p:cNvPr id="329" name="Google Shape;329;g2eb3acf0876_5_50"/>
          <p:cNvGrpSpPr/>
          <p:nvPr/>
        </p:nvGrpSpPr>
        <p:grpSpPr>
          <a:xfrm>
            <a:off x="482866" y="4239278"/>
            <a:ext cx="5889009" cy="437100"/>
            <a:chOff x="6142441" y="1049553"/>
            <a:chExt cx="5889009" cy="437100"/>
          </a:xfrm>
        </p:grpSpPr>
        <p:sp>
          <p:nvSpPr>
            <p:cNvPr id="330" name="Google Shape;330;g2eb3acf0876_5_50"/>
            <p:cNvSpPr txBox="1"/>
            <p:nvPr/>
          </p:nvSpPr>
          <p:spPr>
            <a:xfrm>
              <a:off x="6147250" y="1054050"/>
              <a:ext cx="58842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Using ASHA + Bayesian Optimisation</a:t>
              </a:r>
              <a:endParaRPr sz="1600">
                <a:solidFill>
                  <a:schemeClr val="dk1"/>
                </a:solidFill>
                <a:latin typeface="Open Sans Light"/>
                <a:ea typeface="Open Sans Light"/>
                <a:cs typeface="Open Sans Light"/>
                <a:sym typeface="Open Sans Light"/>
              </a:endParaRPr>
            </a:p>
          </p:txBody>
        </p:sp>
        <p:cxnSp>
          <p:nvCxnSpPr>
            <p:cNvPr id="331" name="Google Shape;331;g2eb3acf0876_5_50"/>
            <p:cNvCxnSpPr/>
            <p:nvPr/>
          </p:nvCxnSpPr>
          <p:spPr>
            <a:xfrm flipH="1">
              <a:off x="6142441" y="1049553"/>
              <a:ext cx="4800" cy="437100"/>
            </a:xfrm>
            <a:prstGeom prst="straightConnector1">
              <a:avLst/>
            </a:prstGeom>
            <a:noFill/>
            <a:ln w="28575" cap="rnd" cmpd="sng">
              <a:solidFill>
                <a:srgbClr val="22295B"/>
              </a:solidFill>
              <a:prstDash val="solid"/>
              <a:miter lim="800000"/>
              <a:headEnd type="none" w="sm" len="sm"/>
              <a:tailEnd type="none" w="sm" len="sm"/>
            </a:ln>
          </p:spPr>
        </p:cxnSp>
      </p:grpSp>
      <p:grpSp>
        <p:nvGrpSpPr>
          <p:cNvPr id="332" name="Google Shape;332;g2eb3acf0876_5_50"/>
          <p:cNvGrpSpPr/>
          <p:nvPr/>
        </p:nvGrpSpPr>
        <p:grpSpPr>
          <a:xfrm>
            <a:off x="484375" y="4899775"/>
            <a:ext cx="5884200" cy="477978"/>
            <a:chOff x="6143950" y="1020975"/>
            <a:chExt cx="5884200" cy="477978"/>
          </a:xfrm>
        </p:grpSpPr>
        <p:sp>
          <p:nvSpPr>
            <p:cNvPr id="333" name="Google Shape;333;g2eb3acf0876_5_50"/>
            <p:cNvSpPr txBox="1"/>
            <p:nvPr/>
          </p:nvSpPr>
          <p:spPr>
            <a:xfrm>
              <a:off x="6143950" y="1020975"/>
              <a:ext cx="58842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Scalable up to hundreds of GPUs</a:t>
              </a:r>
              <a:endParaRPr sz="1600">
                <a:solidFill>
                  <a:schemeClr val="dk1"/>
                </a:solidFill>
                <a:latin typeface="Open Sans Light"/>
                <a:ea typeface="Open Sans Light"/>
                <a:cs typeface="Open Sans Light"/>
                <a:sym typeface="Open Sans Light"/>
              </a:endParaRPr>
            </a:p>
          </p:txBody>
        </p:sp>
        <p:cxnSp>
          <p:nvCxnSpPr>
            <p:cNvPr id="334" name="Google Shape;334;g2eb3acf0876_5_50"/>
            <p:cNvCxnSpPr/>
            <p:nvPr/>
          </p:nvCxnSpPr>
          <p:spPr>
            <a:xfrm>
              <a:off x="6147241" y="1049553"/>
              <a:ext cx="1800" cy="449400"/>
            </a:xfrm>
            <a:prstGeom prst="straightConnector1">
              <a:avLst/>
            </a:prstGeom>
            <a:noFill/>
            <a:ln w="28575" cap="rnd" cmpd="sng">
              <a:solidFill>
                <a:srgbClr val="22295B"/>
              </a:solidFill>
              <a:prstDash val="solid"/>
              <a:miter lim="800000"/>
              <a:headEnd type="none" w="sm" len="sm"/>
              <a:tailEnd type="none" w="sm" len="sm"/>
            </a:ln>
          </p:spPr>
        </p:cxnSp>
      </p:grpSp>
      <p:grpSp>
        <p:nvGrpSpPr>
          <p:cNvPr id="335" name="Google Shape;335;g2eb3acf0876_5_50"/>
          <p:cNvGrpSpPr/>
          <p:nvPr/>
        </p:nvGrpSpPr>
        <p:grpSpPr>
          <a:xfrm>
            <a:off x="482866" y="5551278"/>
            <a:ext cx="4875009" cy="681597"/>
            <a:chOff x="6145141" y="1049553"/>
            <a:chExt cx="4875009" cy="681597"/>
          </a:xfrm>
        </p:grpSpPr>
        <p:sp>
          <p:nvSpPr>
            <p:cNvPr id="336" name="Google Shape;336;g2eb3acf0876_5_50"/>
            <p:cNvSpPr txBox="1"/>
            <p:nvPr/>
          </p:nvSpPr>
          <p:spPr>
            <a:xfrm>
              <a:off x="6147250" y="1054050"/>
              <a:ext cx="4872900" cy="677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Final validation loss decreased by giving a significant performance improvement from HPO</a:t>
              </a:r>
              <a:endParaRPr sz="1600">
                <a:solidFill>
                  <a:schemeClr val="dk1"/>
                </a:solidFill>
                <a:latin typeface="Open Sans Light"/>
                <a:ea typeface="Open Sans Light"/>
                <a:cs typeface="Open Sans Light"/>
                <a:sym typeface="Open Sans Light"/>
              </a:endParaRPr>
            </a:p>
          </p:txBody>
        </p:sp>
        <p:cxnSp>
          <p:nvCxnSpPr>
            <p:cNvPr id="337" name="Google Shape;337;g2eb3acf0876_5_50"/>
            <p:cNvCxnSpPr/>
            <p:nvPr/>
          </p:nvCxnSpPr>
          <p:spPr>
            <a:xfrm flipH="1">
              <a:off x="6145141" y="1049553"/>
              <a:ext cx="2100" cy="679800"/>
            </a:xfrm>
            <a:prstGeom prst="straightConnector1">
              <a:avLst/>
            </a:prstGeom>
            <a:noFill/>
            <a:ln w="28575" cap="rnd" cmpd="sng">
              <a:solidFill>
                <a:srgbClr val="22295B"/>
              </a:solidFill>
              <a:prstDash val="solid"/>
              <a:miter lim="800000"/>
              <a:headEnd type="none" w="sm" len="sm"/>
              <a:tailEnd type="none" w="sm" len="sm"/>
            </a:ln>
          </p:spPr>
        </p:cxnSp>
      </p:grpSp>
      <p:sp>
        <p:nvSpPr>
          <p:cNvPr id="338" name="Google Shape;338;g2eb3acf0876_5_50"/>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339" name="Google Shape;339;g2eb3acf0876_5_50"/>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g2eb3acf0876_5_70"/>
          <p:cNvPicPr preferRelativeResize="0"/>
          <p:nvPr/>
        </p:nvPicPr>
        <p:blipFill rotWithShape="1">
          <a:blip r:embed="rId3">
            <a:alphaModFix/>
          </a:blip>
          <a:srcRect t="3437"/>
          <a:stretch/>
        </p:blipFill>
        <p:spPr>
          <a:xfrm>
            <a:off x="5641800" y="1145700"/>
            <a:ext cx="6159126" cy="4429651"/>
          </a:xfrm>
          <a:prstGeom prst="rect">
            <a:avLst/>
          </a:prstGeom>
          <a:noFill/>
          <a:ln>
            <a:noFill/>
          </a:ln>
        </p:spPr>
      </p:pic>
      <p:sp>
        <p:nvSpPr>
          <p:cNvPr id="346" name="Google Shape;346;g2eb3acf0876_5_70"/>
          <p:cNvSpPr txBox="1"/>
          <p:nvPr/>
        </p:nvSpPr>
        <p:spPr>
          <a:xfrm>
            <a:off x="6312100" y="5575350"/>
            <a:ext cx="5075400" cy="962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1000">
                <a:solidFill>
                  <a:srgbClr val="575757"/>
                </a:solidFill>
                <a:latin typeface="Open Sans Light"/>
                <a:ea typeface="Open Sans Light"/>
                <a:cs typeface="Open Sans Light"/>
                <a:sym typeface="Open Sans Light"/>
              </a:rPr>
              <a:t>Data used: </a:t>
            </a:r>
            <a:r>
              <a:rPr lang="en-GB" sz="1000" i="1">
                <a:solidFill>
                  <a:srgbClr val="575757"/>
                </a:solidFill>
                <a:latin typeface="Open Sans Light"/>
                <a:ea typeface="Open Sans Light"/>
                <a:cs typeface="Open Sans Light"/>
                <a:sym typeface="Open Sans Light"/>
              </a:rPr>
              <a:t>Simulated particle-level events of ttbar and QCD with PU200 using Pythia8+Delphes3 for machine learned particle flow (MLPF), </a:t>
            </a:r>
            <a:r>
              <a:rPr lang="en-GB" sz="1000" u="sng">
                <a:solidFill>
                  <a:schemeClr val="hlink"/>
                </a:solidFill>
                <a:latin typeface="Open Sans Light"/>
                <a:ea typeface="Open Sans Light"/>
                <a:cs typeface="Open Sans Light"/>
                <a:sym typeface="Open Sans Light"/>
                <a:hlinkClick r:id="rId4"/>
              </a:rPr>
              <a:t>https://doi.org/10.5281/zenodo.4559324</a:t>
            </a:r>
            <a:endParaRPr sz="1000" u="sng">
              <a:solidFill>
                <a:schemeClr val="hlink"/>
              </a:solidFill>
              <a:latin typeface="Open Sans Light"/>
              <a:ea typeface="Open Sans Light"/>
              <a:cs typeface="Open Sans Light"/>
              <a:sym typeface="Open Sans Light"/>
            </a:endParaRPr>
          </a:p>
          <a:p>
            <a:pPr marL="0" lvl="0" indent="0" algn="l" rtl="0">
              <a:spcBef>
                <a:spcPts val="0"/>
              </a:spcBef>
              <a:spcAft>
                <a:spcPts val="0"/>
              </a:spcAft>
              <a:buNone/>
            </a:pPr>
            <a:endParaRPr sz="1600"/>
          </a:p>
        </p:txBody>
      </p:sp>
      <p:sp>
        <p:nvSpPr>
          <p:cNvPr id="347" name="Google Shape;347;g2eb3acf0876_5_70"/>
          <p:cNvSpPr txBox="1"/>
          <p:nvPr/>
        </p:nvSpPr>
        <p:spPr>
          <a:xfrm>
            <a:off x="396593" y="398025"/>
            <a:ext cx="104934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Scaling of an HPO workflow on HPC</a:t>
            </a:r>
            <a:endParaRPr sz="4200" b="1" i="0" u="none" strike="noStrike" cap="none">
              <a:solidFill>
                <a:srgbClr val="22295B"/>
              </a:solidFill>
              <a:latin typeface="Open Sans SemiBold"/>
              <a:ea typeface="Open Sans SemiBold"/>
              <a:cs typeface="Open Sans SemiBold"/>
              <a:sym typeface="Open Sans SemiBold"/>
            </a:endParaRPr>
          </a:p>
        </p:txBody>
      </p:sp>
      <p:grpSp>
        <p:nvGrpSpPr>
          <p:cNvPr id="348" name="Google Shape;348;g2eb3acf0876_5_70"/>
          <p:cNvGrpSpPr/>
          <p:nvPr/>
        </p:nvGrpSpPr>
        <p:grpSpPr>
          <a:xfrm>
            <a:off x="403191" y="1646053"/>
            <a:ext cx="5597709" cy="933300"/>
            <a:chOff x="6147241" y="885403"/>
            <a:chExt cx="5597709" cy="933300"/>
          </a:xfrm>
        </p:grpSpPr>
        <p:sp>
          <p:nvSpPr>
            <p:cNvPr id="349" name="Google Shape;349;g2eb3acf0876_5_70"/>
            <p:cNvSpPr txBox="1"/>
            <p:nvPr/>
          </p:nvSpPr>
          <p:spPr>
            <a:xfrm>
              <a:off x="6147250" y="890350"/>
              <a:ext cx="5597700" cy="9234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Scaling of a HPO run of MLPF on the JURECA-DC-GPU system at the the Jülich Supercomputer Centre (JSC), 4 NVIDIA A100 and 2× 64 cores AMD EPYC 7742 per node.</a:t>
              </a:r>
              <a:endParaRPr sz="1600">
                <a:solidFill>
                  <a:schemeClr val="dk1"/>
                </a:solidFill>
                <a:latin typeface="Open Sans Light"/>
                <a:ea typeface="Open Sans Light"/>
                <a:cs typeface="Open Sans Light"/>
                <a:sym typeface="Open Sans Light"/>
              </a:endParaRPr>
            </a:p>
          </p:txBody>
        </p:sp>
        <p:cxnSp>
          <p:nvCxnSpPr>
            <p:cNvPr id="350" name="Google Shape;350;g2eb3acf0876_5_70"/>
            <p:cNvCxnSpPr/>
            <p:nvPr/>
          </p:nvCxnSpPr>
          <p:spPr>
            <a:xfrm>
              <a:off x="6147241" y="885403"/>
              <a:ext cx="1800" cy="933300"/>
            </a:xfrm>
            <a:prstGeom prst="straightConnector1">
              <a:avLst/>
            </a:prstGeom>
            <a:noFill/>
            <a:ln w="28575" cap="rnd" cmpd="sng">
              <a:solidFill>
                <a:srgbClr val="22295B"/>
              </a:solidFill>
              <a:prstDash val="solid"/>
              <a:miter lim="800000"/>
              <a:headEnd type="none" w="sm" len="sm"/>
              <a:tailEnd type="none" w="sm" len="sm"/>
            </a:ln>
          </p:spPr>
        </p:cxnSp>
      </p:grpSp>
      <p:grpSp>
        <p:nvGrpSpPr>
          <p:cNvPr id="351" name="Google Shape;351;g2eb3acf0876_5_70"/>
          <p:cNvGrpSpPr/>
          <p:nvPr/>
        </p:nvGrpSpPr>
        <p:grpSpPr>
          <a:xfrm>
            <a:off x="876204" y="2579350"/>
            <a:ext cx="4424409" cy="615600"/>
            <a:chOff x="6147241" y="950213"/>
            <a:chExt cx="4424409" cy="615600"/>
          </a:xfrm>
        </p:grpSpPr>
        <p:sp>
          <p:nvSpPr>
            <p:cNvPr id="352" name="Google Shape;352;g2eb3acf0876_5_70"/>
            <p:cNvSpPr txBox="1"/>
            <p:nvPr/>
          </p:nvSpPr>
          <p:spPr>
            <a:xfrm>
              <a:off x="6165550" y="950213"/>
              <a:ext cx="4406100" cy="6156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500"/>
                </a:spcBef>
                <a:spcAft>
                  <a:spcPts val="0"/>
                </a:spcAft>
                <a:buNone/>
              </a:pPr>
              <a:r>
                <a:rPr lang="en-GB">
                  <a:solidFill>
                    <a:schemeClr val="dk1"/>
                  </a:solidFill>
                  <a:latin typeface="Open Sans SemiBold"/>
                  <a:ea typeface="Open Sans SemiBold"/>
                  <a:cs typeface="Open Sans SemiBold"/>
                  <a:sym typeface="Open Sans SemiBold"/>
                </a:rPr>
                <a:t>Superlinear scaling</a:t>
              </a:r>
              <a:r>
                <a:rPr lang="en-GB">
                  <a:solidFill>
                    <a:schemeClr val="dk1"/>
                  </a:solidFill>
                  <a:latin typeface="Open Sans Light"/>
                  <a:ea typeface="Open Sans Light"/>
                  <a:cs typeface="Open Sans Light"/>
                  <a:sym typeface="Open Sans Light"/>
                </a:rPr>
                <a:t> due to re-loading of models when using fewer nodes</a:t>
              </a:r>
              <a:endParaRPr>
                <a:solidFill>
                  <a:schemeClr val="dk1"/>
                </a:solidFill>
                <a:latin typeface="Open Sans Light"/>
                <a:ea typeface="Open Sans Light"/>
                <a:cs typeface="Open Sans Light"/>
                <a:sym typeface="Open Sans Light"/>
              </a:endParaRPr>
            </a:p>
          </p:txBody>
        </p:sp>
        <p:cxnSp>
          <p:nvCxnSpPr>
            <p:cNvPr id="353" name="Google Shape;353;g2eb3acf0876_5_70"/>
            <p:cNvCxnSpPr/>
            <p:nvPr/>
          </p:nvCxnSpPr>
          <p:spPr>
            <a:xfrm>
              <a:off x="6147241" y="1049553"/>
              <a:ext cx="5100" cy="504300"/>
            </a:xfrm>
            <a:prstGeom prst="straightConnector1">
              <a:avLst/>
            </a:prstGeom>
            <a:noFill/>
            <a:ln w="28575" cap="rnd" cmpd="sng">
              <a:solidFill>
                <a:srgbClr val="22295B"/>
              </a:solidFill>
              <a:prstDash val="dot"/>
              <a:miter lim="800000"/>
              <a:headEnd type="none" w="sm" len="sm"/>
              <a:tailEnd type="none" w="sm" len="sm"/>
            </a:ln>
          </p:spPr>
        </p:cxnSp>
      </p:grpSp>
      <p:grpSp>
        <p:nvGrpSpPr>
          <p:cNvPr id="354" name="Google Shape;354;g2eb3acf0876_5_70"/>
          <p:cNvGrpSpPr/>
          <p:nvPr/>
        </p:nvGrpSpPr>
        <p:grpSpPr>
          <a:xfrm>
            <a:off x="876204" y="3317950"/>
            <a:ext cx="4424409" cy="623140"/>
            <a:chOff x="6147241" y="950213"/>
            <a:chExt cx="4424409" cy="623141"/>
          </a:xfrm>
        </p:grpSpPr>
        <p:sp>
          <p:nvSpPr>
            <p:cNvPr id="355" name="Google Shape;355;g2eb3acf0876_5_70"/>
            <p:cNvSpPr txBox="1"/>
            <p:nvPr/>
          </p:nvSpPr>
          <p:spPr>
            <a:xfrm>
              <a:off x="6165550" y="950213"/>
              <a:ext cx="4406100" cy="6156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500"/>
                </a:spcBef>
                <a:spcAft>
                  <a:spcPts val="0"/>
                </a:spcAft>
                <a:buNone/>
              </a:pPr>
              <a:r>
                <a:rPr lang="en-GB">
                  <a:solidFill>
                    <a:schemeClr val="dk1"/>
                  </a:solidFill>
                  <a:latin typeface="Open Sans Light"/>
                  <a:ea typeface="Open Sans Light"/>
                  <a:cs typeface="Open Sans Light"/>
                  <a:sym typeface="Open Sans Light"/>
                </a:rPr>
                <a:t>Using the ASHA algorithm to schedule and terminate trials, in combination with Bayesian optimization</a:t>
              </a:r>
              <a:endParaRPr>
                <a:solidFill>
                  <a:schemeClr val="dk1"/>
                </a:solidFill>
                <a:latin typeface="Open Sans Light"/>
                <a:ea typeface="Open Sans Light"/>
                <a:cs typeface="Open Sans Light"/>
                <a:sym typeface="Open Sans Light"/>
              </a:endParaRPr>
            </a:p>
          </p:txBody>
        </p:sp>
        <p:cxnSp>
          <p:nvCxnSpPr>
            <p:cNvPr id="356" name="Google Shape;356;g2eb3acf0876_5_70"/>
            <p:cNvCxnSpPr/>
            <p:nvPr/>
          </p:nvCxnSpPr>
          <p:spPr>
            <a:xfrm>
              <a:off x="6147241" y="1049553"/>
              <a:ext cx="0" cy="523800"/>
            </a:xfrm>
            <a:prstGeom prst="straightConnector1">
              <a:avLst/>
            </a:prstGeom>
            <a:noFill/>
            <a:ln w="28575" cap="rnd" cmpd="sng">
              <a:solidFill>
                <a:srgbClr val="22295B"/>
              </a:solidFill>
              <a:prstDash val="dot"/>
              <a:miter lim="800000"/>
              <a:headEnd type="none" w="sm" len="sm"/>
              <a:tailEnd type="none" w="sm" len="sm"/>
            </a:ln>
          </p:spPr>
        </p:cxnSp>
      </p:grpSp>
      <p:grpSp>
        <p:nvGrpSpPr>
          <p:cNvPr id="357" name="Google Shape;357;g2eb3acf0876_5_70"/>
          <p:cNvGrpSpPr/>
          <p:nvPr/>
        </p:nvGrpSpPr>
        <p:grpSpPr>
          <a:xfrm>
            <a:off x="396591" y="4209691"/>
            <a:ext cx="5245209" cy="1272900"/>
            <a:chOff x="476266" y="4587528"/>
            <a:chExt cx="5245209" cy="1272900"/>
          </a:xfrm>
        </p:grpSpPr>
        <p:sp>
          <p:nvSpPr>
            <p:cNvPr id="358" name="Google Shape;358;g2eb3acf0876_5_70"/>
            <p:cNvSpPr txBox="1"/>
            <p:nvPr/>
          </p:nvSpPr>
          <p:spPr>
            <a:xfrm>
              <a:off x="476275" y="4639125"/>
              <a:ext cx="5245200" cy="11697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In collaboration with WP2 in CoE RAISE we have also shown scaling of multi-node distributed training of deep learning models on </a:t>
              </a:r>
              <a:r>
                <a:rPr lang="en-GB" sz="1600">
                  <a:solidFill>
                    <a:schemeClr val="dk1"/>
                  </a:solidFill>
                  <a:latin typeface="Open Sans SemiBold"/>
                  <a:ea typeface="Open Sans SemiBold"/>
                  <a:cs typeface="Open Sans SemiBold"/>
                  <a:sym typeface="Open Sans SemiBold"/>
                </a:rPr>
                <a:t>up to 256 compute nodes (1024 GPUs)</a:t>
              </a:r>
              <a:r>
                <a:rPr lang="en-GB" sz="1600">
                  <a:solidFill>
                    <a:schemeClr val="dk1"/>
                  </a:solidFill>
                  <a:latin typeface="Open Sans Light"/>
                  <a:ea typeface="Open Sans Light"/>
                  <a:cs typeface="Open Sans Light"/>
                  <a:sym typeface="Open Sans Light"/>
                </a:rPr>
                <a:t>.</a:t>
              </a:r>
              <a:endParaRPr sz="1600">
                <a:solidFill>
                  <a:schemeClr val="dk1"/>
                </a:solidFill>
                <a:latin typeface="Open Sans Light"/>
                <a:ea typeface="Open Sans Light"/>
                <a:cs typeface="Open Sans Light"/>
                <a:sym typeface="Open Sans Light"/>
              </a:endParaRPr>
            </a:p>
          </p:txBody>
        </p:sp>
        <p:cxnSp>
          <p:nvCxnSpPr>
            <p:cNvPr id="359" name="Google Shape;359;g2eb3acf0876_5_70"/>
            <p:cNvCxnSpPr/>
            <p:nvPr/>
          </p:nvCxnSpPr>
          <p:spPr>
            <a:xfrm flipH="1">
              <a:off x="476266" y="4587528"/>
              <a:ext cx="4800" cy="1272900"/>
            </a:xfrm>
            <a:prstGeom prst="straightConnector1">
              <a:avLst/>
            </a:prstGeom>
            <a:noFill/>
            <a:ln w="28575" cap="rnd" cmpd="sng">
              <a:solidFill>
                <a:srgbClr val="22295B"/>
              </a:solidFill>
              <a:prstDash val="solid"/>
              <a:miter lim="800000"/>
              <a:headEnd type="none" w="sm" len="sm"/>
              <a:tailEnd type="none" w="sm" len="sm"/>
            </a:ln>
          </p:spPr>
        </p:cxnSp>
      </p:grpSp>
      <p:sp>
        <p:nvSpPr>
          <p:cNvPr id="360" name="Google Shape;360;g2eb3acf0876_5_70"/>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361" name="Google Shape;361;g2eb3acf0876_5_70"/>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6"/>
        <p:cNvGrpSpPr/>
        <p:nvPr/>
      </p:nvGrpSpPr>
      <p:grpSpPr>
        <a:xfrm>
          <a:off x="0" y="0"/>
          <a:ext cx="0" cy="0"/>
          <a:chOff x="0" y="0"/>
          <a:chExt cx="0" cy="0"/>
        </a:xfrm>
      </p:grpSpPr>
      <p:grpSp>
        <p:nvGrpSpPr>
          <p:cNvPr id="367" name="Google Shape;367;p8"/>
          <p:cNvGrpSpPr/>
          <p:nvPr/>
        </p:nvGrpSpPr>
        <p:grpSpPr>
          <a:xfrm>
            <a:off x="2924631" y="2453853"/>
            <a:ext cx="5428340" cy="1651185"/>
            <a:chOff x="587831" y="2209615"/>
            <a:chExt cx="5428340" cy="1651185"/>
          </a:xfrm>
        </p:grpSpPr>
        <p:sp>
          <p:nvSpPr>
            <p:cNvPr id="368" name="Google Shape;368;p8"/>
            <p:cNvSpPr txBox="1"/>
            <p:nvPr/>
          </p:nvSpPr>
          <p:spPr>
            <a:xfrm>
              <a:off x="587831" y="2881277"/>
              <a:ext cx="957940" cy="42700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800"/>
                <a:buFont typeface="Open Sans SemiBold"/>
                <a:buNone/>
              </a:pPr>
              <a:r>
                <a:rPr lang="en-GB" sz="4800" b="1">
                  <a:solidFill>
                    <a:schemeClr val="lt1"/>
                  </a:solidFill>
                  <a:latin typeface="Open Sans SemiBold"/>
                  <a:ea typeface="Open Sans SemiBold"/>
                  <a:cs typeface="Open Sans SemiBold"/>
                  <a:sym typeface="Open Sans SemiBold"/>
                </a:rPr>
                <a:t>03</a:t>
              </a:r>
              <a:endParaRPr/>
            </a:p>
          </p:txBody>
        </p:sp>
        <p:sp>
          <p:nvSpPr>
            <p:cNvPr id="369" name="Google Shape;369;p8"/>
            <p:cNvSpPr txBox="1"/>
            <p:nvPr/>
          </p:nvSpPr>
          <p:spPr>
            <a:xfrm>
              <a:off x="1894111" y="2526027"/>
              <a:ext cx="4122060" cy="113750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800"/>
                <a:buFont typeface="Open Sans SemiBold"/>
                <a:buNone/>
              </a:pPr>
              <a:r>
                <a:rPr lang="en-GB" sz="2800" b="1">
                  <a:solidFill>
                    <a:schemeClr val="lt1"/>
                  </a:solidFill>
                  <a:latin typeface="Open Sans SemiBold"/>
                  <a:ea typeface="Open Sans SemiBold"/>
                  <a:cs typeface="Open Sans SemiBold"/>
                  <a:sym typeface="Open Sans SemiBold"/>
                </a:rPr>
                <a:t>interTwin</a:t>
              </a:r>
              <a:endParaRPr sz="2000">
                <a:solidFill>
                  <a:schemeClr val="lt1"/>
                </a:solidFill>
                <a:latin typeface="Open Sans Light"/>
                <a:ea typeface="Open Sans Light"/>
                <a:cs typeface="Open Sans Light"/>
                <a:sym typeface="Open Sans Light"/>
              </a:endParaRPr>
            </a:p>
          </p:txBody>
        </p:sp>
        <p:cxnSp>
          <p:nvCxnSpPr>
            <p:cNvPr id="370" name="Google Shape;370;p8"/>
            <p:cNvCxnSpPr/>
            <p:nvPr/>
          </p:nvCxnSpPr>
          <p:spPr>
            <a:xfrm>
              <a:off x="1618341" y="2209615"/>
              <a:ext cx="0" cy="1651185"/>
            </a:xfrm>
            <a:prstGeom prst="straightConnector1">
              <a:avLst/>
            </a:prstGeom>
            <a:noFill/>
            <a:ln w="38100" cap="rnd" cmpd="sng">
              <a:solidFill>
                <a:schemeClr val="lt1"/>
              </a:solidFill>
              <a:prstDash val="solid"/>
              <a:miter lim="800000"/>
              <a:headEnd type="none" w="sm" len="sm"/>
              <a:tailEnd type="none" w="sm" len="sm"/>
            </a:ln>
          </p:spPr>
        </p:cxnSp>
      </p:grpSp>
      <p:sp>
        <p:nvSpPr>
          <p:cNvPr id="371" name="Google Shape;371;p8"/>
          <p:cNvSpPr txBox="1"/>
          <p:nvPr/>
        </p:nvSpPr>
        <p:spPr>
          <a:xfrm>
            <a:off x="11771086" y="291011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72" name="Google Shape;372;p8" descr="A white arrow in a circle&#10;&#10;Description automatically generated"/>
          <p:cNvPicPr preferRelativeResize="0"/>
          <p:nvPr/>
        </p:nvPicPr>
        <p:blipFill rotWithShape="1">
          <a:blip r:embed="rId4">
            <a:alphaModFix/>
          </a:blip>
          <a:srcRect/>
          <a:stretch/>
        </p:blipFill>
        <p:spPr>
          <a:xfrm>
            <a:off x="9712075" y="2940781"/>
            <a:ext cx="677328" cy="6773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9"/>
          <p:cNvPicPr preferRelativeResize="0"/>
          <p:nvPr/>
        </p:nvPicPr>
        <p:blipFill>
          <a:blip r:embed="rId3">
            <a:alphaModFix/>
          </a:blip>
          <a:stretch>
            <a:fillRect/>
          </a:stretch>
        </p:blipFill>
        <p:spPr>
          <a:xfrm>
            <a:off x="6496875" y="1081500"/>
            <a:ext cx="4580649" cy="4542626"/>
          </a:xfrm>
          <a:prstGeom prst="rect">
            <a:avLst/>
          </a:prstGeom>
          <a:noFill/>
          <a:ln>
            <a:noFill/>
          </a:ln>
        </p:spPr>
      </p:pic>
      <p:sp>
        <p:nvSpPr>
          <p:cNvPr id="378" name="Google Shape;378;p9"/>
          <p:cNvSpPr txBox="1"/>
          <p:nvPr/>
        </p:nvSpPr>
        <p:spPr>
          <a:xfrm>
            <a:off x="514400" y="505650"/>
            <a:ext cx="40302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6000" b="1">
                <a:solidFill>
                  <a:srgbClr val="22295B"/>
                </a:solidFill>
                <a:latin typeface="Open Sans SemiBold"/>
                <a:ea typeface="Open Sans SemiBold"/>
                <a:cs typeface="Open Sans SemiBold"/>
                <a:sym typeface="Open Sans SemiBold"/>
              </a:rPr>
              <a:t>interTwin</a:t>
            </a:r>
            <a:endParaRPr sz="6000" b="1" i="0" u="none" strike="noStrike" cap="none">
              <a:solidFill>
                <a:srgbClr val="22295B"/>
              </a:solidFill>
              <a:latin typeface="Open Sans SemiBold"/>
              <a:ea typeface="Open Sans SemiBold"/>
              <a:cs typeface="Open Sans SemiBold"/>
              <a:sym typeface="Open Sans SemiBold"/>
            </a:endParaRPr>
          </a:p>
        </p:txBody>
      </p:sp>
      <p:sp>
        <p:nvSpPr>
          <p:cNvPr id="379" name="Google Shape;379;p9"/>
          <p:cNvSpPr txBox="1"/>
          <p:nvPr/>
        </p:nvSpPr>
        <p:spPr>
          <a:xfrm>
            <a:off x="514400" y="1286725"/>
            <a:ext cx="4665000" cy="1348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4200">
                <a:solidFill>
                  <a:srgbClr val="373F90"/>
                </a:solidFill>
                <a:latin typeface="Open Sans Light"/>
                <a:ea typeface="Open Sans Light"/>
                <a:cs typeface="Open Sans Light"/>
                <a:sym typeface="Open Sans Light"/>
              </a:rPr>
              <a:t>A Digital Twin Engine for Science</a:t>
            </a:r>
            <a:endParaRPr sz="4200">
              <a:solidFill>
                <a:srgbClr val="373F90"/>
              </a:solidFill>
              <a:latin typeface="Open Sans Light"/>
              <a:ea typeface="Open Sans Light"/>
              <a:cs typeface="Open Sans Light"/>
              <a:sym typeface="Open Sans Light"/>
            </a:endParaRPr>
          </a:p>
        </p:txBody>
      </p:sp>
      <p:grpSp>
        <p:nvGrpSpPr>
          <p:cNvPr id="380" name="Google Shape;380;p9"/>
          <p:cNvGrpSpPr/>
          <p:nvPr/>
        </p:nvGrpSpPr>
        <p:grpSpPr>
          <a:xfrm>
            <a:off x="672966" y="3062116"/>
            <a:ext cx="5885709" cy="727500"/>
            <a:chOff x="6145741" y="1049553"/>
            <a:chExt cx="5885709" cy="727500"/>
          </a:xfrm>
        </p:grpSpPr>
        <p:sp>
          <p:nvSpPr>
            <p:cNvPr id="381" name="Google Shape;381;p9"/>
            <p:cNvSpPr txBox="1"/>
            <p:nvPr/>
          </p:nvSpPr>
          <p:spPr>
            <a:xfrm>
              <a:off x="6147250" y="1054050"/>
              <a:ext cx="5884200" cy="677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Co-design and implement the prototype of an </a:t>
              </a:r>
              <a:r>
                <a:rPr lang="en-GB" sz="1600">
                  <a:solidFill>
                    <a:schemeClr val="dk1"/>
                  </a:solidFill>
                  <a:latin typeface="Open Sans SemiBold"/>
                  <a:ea typeface="Open Sans SemiBold"/>
                  <a:cs typeface="Open Sans SemiBold"/>
                  <a:sym typeface="Open Sans SemiBold"/>
                </a:rPr>
                <a:t>interdisciplinary Digital Twin Engine​</a:t>
              </a:r>
              <a:endParaRPr sz="1600">
                <a:solidFill>
                  <a:schemeClr val="dk1"/>
                </a:solidFill>
                <a:latin typeface="Open Sans SemiBold"/>
                <a:ea typeface="Open Sans SemiBold"/>
                <a:cs typeface="Open Sans SemiBold"/>
                <a:sym typeface="Open Sans SemiBold"/>
              </a:endParaRPr>
            </a:p>
          </p:txBody>
        </p:sp>
        <p:cxnSp>
          <p:nvCxnSpPr>
            <p:cNvPr id="382" name="Google Shape;382;p9"/>
            <p:cNvCxnSpPr/>
            <p:nvPr/>
          </p:nvCxnSpPr>
          <p:spPr>
            <a:xfrm flipH="1">
              <a:off x="6145741" y="1049553"/>
              <a:ext cx="1500" cy="727500"/>
            </a:xfrm>
            <a:prstGeom prst="straightConnector1">
              <a:avLst/>
            </a:prstGeom>
            <a:noFill/>
            <a:ln w="28575" cap="rnd" cmpd="sng">
              <a:solidFill>
                <a:srgbClr val="22295B"/>
              </a:solidFill>
              <a:prstDash val="solid"/>
              <a:miter lim="800000"/>
              <a:headEnd type="none" w="sm" len="sm"/>
              <a:tailEnd type="none" w="sm" len="sm"/>
            </a:ln>
          </p:spPr>
        </p:cxnSp>
      </p:grpSp>
      <p:grpSp>
        <p:nvGrpSpPr>
          <p:cNvPr id="383" name="Google Shape;383;p9"/>
          <p:cNvGrpSpPr/>
          <p:nvPr/>
        </p:nvGrpSpPr>
        <p:grpSpPr>
          <a:xfrm>
            <a:off x="671166" y="4094416"/>
            <a:ext cx="5884209" cy="497400"/>
            <a:chOff x="6147241" y="1049553"/>
            <a:chExt cx="5884209" cy="497400"/>
          </a:xfrm>
        </p:grpSpPr>
        <p:sp>
          <p:nvSpPr>
            <p:cNvPr id="384" name="Google Shape;384;p9"/>
            <p:cNvSpPr txBox="1"/>
            <p:nvPr/>
          </p:nvSpPr>
          <p:spPr>
            <a:xfrm>
              <a:off x="6147250" y="1054050"/>
              <a:ext cx="58842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SemiBold"/>
                  <a:ea typeface="Open Sans SemiBold"/>
                  <a:cs typeface="Open Sans SemiBold"/>
                  <a:sym typeface="Open Sans SemiBold"/>
                </a:rPr>
                <a:t>Open-source</a:t>
              </a:r>
              <a:r>
                <a:rPr lang="en-GB" sz="1600">
                  <a:solidFill>
                    <a:schemeClr val="dk1"/>
                  </a:solidFill>
                  <a:latin typeface="Open Sans Light"/>
                  <a:ea typeface="Open Sans Light"/>
                  <a:cs typeface="Open Sans Light"/>
                  <a:sym typeface="Open Sans Light"/>
                </a:rPr>
                <a:t> platform based on </a:t>
              </a:r>
              <a:r>
                <a:rPr lang="en-GB" sz="1600">
                  <a:solidFill>
                    <a:schemeClr val="dk1"/>
                  </a:solidFill>
                  <a:latin typeface="Open Sans SemiBold"/>
                  <a:ea typeface="Open Sans SemiBold"/>
                  <a:cs typeface="Open Sans SemiBold"/>
                  <a:sym typeface="Open Sans SemiBold"/>
                </a:rPr>
                <a:t>open standards​</a:t>
              </a:r>
              <a:endParaRPr sz="1600">
                <a:solidFill>
                  <a:schemeClr val="dk1"/>
                </a:solidFill>
                <a:latin typeface="Open Sans SemiBold"/>
                <a:ea typeface="Open Sans SemiBold"/>
                <a:cs typeface="Open Sans SemiBold"/>
                <a:sym typeface="Open Sans SemiBold"/>
              </a:endParaRPr>
            </a:p>
          </p:txBody>
        </p:sp>
        <p:cxnSp>
          <p:nvCxnSpPr>
            <p:cNvPr id="385" name="Google Shape;385;p9"/>
            <p:cNvCxnSpPr/>
            <p:nvPr/>
          </p:nvCxnSpPr>
          <p:spPr>
            <a:xfrm>
              <a:off x="6147241" y="1049553"/>
              <a:ext cx="1800" cy="497400"/>
            </a:xfrm>
            <a:prstGeom prst="straightConnector1">
              <a:avLst/>
            </a:prstGeom>
            <a:noFill/>
            <a:ln w="28575" cap="rnd" cmpd="sng">
              <a:solidFill>
                <a:srgbClr val="22295B"/>
              </a:solidFill>
              <a:prstDash val="solid"/>
              <a:miter lim="800000"/>
              <a:headEnd type="none" w="sm" len="sm"/>
              <a:tailEnd type="none" w="sm" len="sm"/>
            </a:ln>
          </p:spPr>
        </p:cxnSp>
      </p:grpSp>
      <p:grpSp>
        <p:nvGrpSpPr>
          <p:cNvPr id="386" name="Google Shape;386;p9"/>
          <p:cNvGrpSpPr/>
          <p:nvPr/>
        </p:nvGrpSpPr>
        <p:grpSpPr>
          <a:xfrm>
            <a:off x="670481" y="4896625"/>
            <a:ext cx="4932468" cy="727500"/>
            <a:chOff x="6145741" y="1049553"/>
            <a:chExt cx="4777209" cy="727500"/>
          </a:xfrm>
        </p:grpSpPr>
        <p:sp>
          <p:nvSpPr>
            <p:cNvPr id="387" name="Google Shape;387;p9"/>
            <p:cNvSpPr txBox="1"/>
            <p:nvPr/>
          </p:nvSpPr>
          <p:spPr>
            <a:xfrm>
              <a:off x="6147250" y="1054063"/>
              <a:ext cx="4775700" cy="677100"/>
            </a:xfrm>
            <a:prstGeom prst="rect">
              <a:avLst/>
            </a:prstGeom>
            <a:noFill/>
            <a:ln>
              <a:noFill/>
            </a:ln>
          </p:spPr>
          <p:txBody>
            <a:bodyPr spcFirstLastPara="1" wrap="square" lIns="91425" tIns="91425" rIns="91425" bIns="91425" anchor="t" anchorCtr="0">
              <a:spAutoFit/>
            </a:bodyPr>
            <a:lstStyle/>
            <a:p>
              <a:pPr marL="0" lvl="0" indent="0" algn="l" rtl="0">
                <a:lnSpc>
                  <a:spcPct val="87500"/>
                </a:lnSpc>
                <a:spcBef>
                  <a:spcPts val="0"/>
                </a:spcBef>
                <a:spcAft>
                  <a:spcPts val="0"/>
                </a:spcAft>
                <a:buNone/>
              </a:pPr>
              <a:r>
                <a:rPr lang="en-GB" sz="1600">
                  <a:solidFill>
                    <a:schemeClr val="dk1"/>
                  </a:solidFill>
                  <a:latin typeface="Open Sans Light"/>
                  <a:ea typeface="Open Sans Light"/>
                  <a:cs typeface="Open Sans Light"/>
                  <a:sym typeface="Open Sans Light"/>
                </a:rPr>
                <a:t>Large spectrum of </a:t>
              </a:r>
              <a:r>
                <a:rPr lang="en-GB" sz="1600">
                  <a:solidFill>
                    <a:schemeClr val="dk1"/>
                  </a:solidFill>
                  <a:latin typeface="Open Sans SemiBold"/>
                  <a:ea typeface="Open Sans SemiBold"/>
                  <a:cs typeface="Open Sans SemiBold"/>
                  <a:sym typeface="Open Sans SemiBold"/>
                </a:rPr>
                <a:t>diverse use cases</a:t>
              </a:r>
              <a:r>
                <a:rPr lang="en-GB" sz="1600">
                  <a:solidFill>
                    <a:schemeClr val="dk1"/>
                  </a:solidFill>
                  <a:latin typeface="Open Sans Light"/>
                  <a:ea typeface="Open Sans Light"/>
                  <a:cs typeface="Open Sans Light"/>
                  <a:sym typeface="Open Sans Light"/>
                </a:rPr>
                <a:t> from </a:t>
              </a:r>
              <a:r>
                <a:rPr lang="en-GB" sz="1600">
                  <a:solidFill>
                    <a:schemeClr val="dk1"/>
                  </a:solidFill>
                  <a:latin typeface="Open Sans SemiBold"/>
                  <a:ea typeface="Open Sans SemiBold"/>
                  <a:cs typeface="Open Sans SemiBold"/>
                  <a:sym typeface="Open Sans SemiBold"/>
                </a:rPr>
                <a:t>physics</a:t>
              </a:r>
              <a:r>
                <a:rPr lang="en-GB" sz="1600">
                  <a:solidFill>
                    <a:schemeClr val="dk1"/>
                  </a:solidFill>
                  <a:latin typeface="Open Sans Light"/>
                  <a:ea typeface="Open Sans Light"/>
                  <a:cs typeface="Open Sans Light"/>
                  <a:sym typeface="Open Sans Light"/>
                </a:rPr>
                <a:t> and </a:t>
              </a:r>
              <a:r>
                <a:rPr lang="en-GB" sz="1600">
                  <a:solidFill>
                    <a:schemeClr val="dk1"/>
                  </a:solidFill>
                  <a:latin typeface="Open Sans SemiBold"/>
                  <a:ea typeface="Open Sans SemiBold"/>
                  <a:cs typeface="Open Sans SemiBold"/>
                  <a:sym typeface="Open Sans SemiBold"/>
                </a:rPr>
                <a:t>earth observation sciences</a:t>
              </a:r>
              <a:r>
                <a:rPr lang="en-GB" sz="1600">
                  <a:solidFill>
                    <a:schemeClr val="dk1"/>
                  </a:solidFill>
                  <a:latin typeface="Open Sans Light"/>
                  <a:ea typeface="Open Sans Light"/>
                  <a:cs typeface="Open Sans Light"/>
                  <a:sym typeface="Open Sans Light"/>
                </a:rPr>
                <a:t>​</a:t>
              </a:r>
              <a:endParaRPr sz="1600">
                <a:solidFill>
                  <a:schemeClr val="dk1"/>
                </a:solidFill>
                <a:latin typeface="Open Sans Light"/>
                <a:ea typeface="Open Sans Light"/>
                <a:cs typeface="Open Sans Light"/>
                <a:sym typeface="Open Sans Light"/>
              </a:endParaRPr>
            </a:p>
          </p:txBody>
        </p:sp>
        <p:cxnSp>
          <p:nvCxnSpPr>
            <p:cNvPr id="388" name="Google Shape;388;p9"/>
            <p:cNvCxnSpPr/>
            <p:nvPr/>
          </p:nvCxnSpPr>
          <p:spPr>
            <a:xfrm flipH="1">
              <a:off x="6145741" y="1049553"/>
              <a:ext cx="1500" cy="727500"/>
            </a:xfrm>
            <a:prstGeom prst="straightConnector1">
              <a:avLst/>
            </a:prstGeom>
            <a:noFill/>
            <a:ln w="28575" cap="rnd" cmpd="sng">
              <a:solidFill>
                <a:srgbClr val="22295B"/>
              </a:solidFill>
              <a:prstDash val="solid"/>
              <a:miter lim="800000"/>
              <a:headEnd type="none" w="sm" len="sm"/>
              <a:tailEnd type="none" w="sm" len="sm"/>
            </a:ln>
          </p:spPr>
        </p:cxnSp>
      </p:grpSp>
      <p:sp>
        <p:nvSpPr>
          <p:cNvPr id="389" name="Google Shape;389;p9"/>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390" name="Google Shape;390;p9"/>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16</a:t>
            </a:fld>
            <a:endParaRPr/>
          </a:p>
        </p:txBody>
      </p:sp>
      <p:sp>
        <p:nvSpPr>
          <p:cNvPr id="391" name="Google Shape;391;p9"/>
          <p:cNvSpPr txBox="1"/>
          <p:nvPr/>
        </p:nvSpPr>
        <p:spPr>
          <a:xfrm>
            <a:off x="9705325" y="5758250"/>
            <a:ext cx="2176800" cy="369300"/>
          </a:xfrm>
          <a:prstGeom prst="rect">
            <a:avLst/>
          </a:prstGeom>
          <a:noFill/>
          <a:ln>
            <a:noFill/>
          </a:ln>
        </p:spPr>
        <p:txBody>
          <a:bodyPr spcFirstLastPara="1" wrap="square" lIns="91425" tIns="91425" rIns="91425" bIns="91425" anchor="t" anchorCtr="0">
            <a:spAutoFit/>
          </a:bodyPr>
          <a:lstStyle/>
          <a:p>
            <a:pPr marL="0" lvl="0" indent="0" algn="just" rtl="0">
              <a:spcBef>
                <a:spcPts val="800"/>
              </a:spcBef>
              <a:spcAft>
                <a:spcPts val="0"/>
              </a:spcAft>
              <a:buNone/>
            </a:pPr>
            <a:r>
              <a:rPr lang="en-GB" sz="1200" u="sng">
                <a:solidFill>
                  <a:srgbClr val="243159"/>
                </a:solidFill>
                <a:latin typeface="Open Sans Light"/>
                <a:ea typeface="Open Sans Light"/>
                <a:cs typeface="Open Sans Light"/>
                <a:sym typeface="Open Sans Light"/>
                <a:hlinkClick r:id="rId4">
                  <a:extLst>
                    <a:ext uri="{A12FA001-AC4F-418D-AE19-62706E023703}">
                      <ahyp:hlinkClr xmlns:ahyp="http://schemas.microsoft.com/office/drawing/2018/hyperlinkcolor" val="tx"/>
                    </a:ext>
                  </a:extLst>
                </a:hlinkClick>
              </a:rPr>
              <a:t>https://www.intertwin.eu/</a:t>
            </a:r>
            <a:r>
              <a:rPr lang="en-GB" sz="1200">
                <a:solidFill>
                  <a:srgbClr val="243159"/>
                </a:solidFill>
                <a:latin typeface="Open Sans Light"/>
                <a:ea typeface="Open Sans Light"/>
                <a:cs typeface="Open Sans Light"/>
                <a:sym typeface="Open Sans Light"/>
              </a:rPr>
              <a:t> </a:t>
            </a:r>
            <a:endParaRPr>
              <a:solidFill>
                <a:srgbClr val="243159"/>
              </a:solidFill>
              <a:latin typeface="Open Sans Light"/>
              <a:ea typeface="Open Sans Light"/>
              <a:cs typeface="Open Sans Light"/>
              <a:sym typeface="Open Sans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eb42e18b9d_1_4"/>
          <p:cNvSpPr txBox="1"/>
          <p:nvPr/>
        </p:nvSpPr>
        <p:spPr>
          <a:xfrm>
            <a:off x="514400" y="505650"/>
            <a:ext cx="40302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6000" b="1">
                <a:solidFill>
                  <a:srgbClr val="22295B"/>
                </a:solidFill>
                <a:latin typeface="Open Sans SemiBold"/>
                <a:ea typeface="Open Sans SemiBold"/>
                <a:cs typeface="Open Sans SemiBold"/>
                <a:sym typeface="Open Sans SemiBold"/>
              </a:rPr>
              <a:t>interTwin</a:t>
            </a:r>
            <a:endParaRPr sz="6000" b="1" i="0" u="none" strike="noStrike" cap="none">
              <a:solidFill>
                <a:srgbClr val="22295B"/>
              </a:solidFill>
              <a:latin typeface="Open Sans SemiBold"/>
              <a:ea typeface="Open Sans SemiBold"/>
              <a:cs typeface="Open Sans SemiBold"/>
              <a:sym typeface="Open Sans SemiBold"/>
            </a:endParaRPr>
          </a:p>
        </p:txBody>
      </p:sp>
      <p:sp>
        <p:nvSpPr>
          <p:cNvPr id="397" name="Google Shape;397;g2eb42e18b9d_1_4"/>
          <p:cNvSpPr txBox="1"/>
          <p:nvPr/>
        </p:nvSpPr>
        <p:spPr>
          <a:xfrm>
            <a:off x="514400" y="1286725"/>
            <a:ext cx="4665000" cy="1348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4200">
                <a:solidFill>
                  <a:srgbClr val="373F90"/>
                </a:solidFill>
                <a:latin typeface="Open Sans Light"/>
                <a:ea typeface="Open Sans Light"/>
                <a:cs typeface="Open Sans Light"/>
                <a:sym typeface="Open Sans Light"/>
              </a:rPr>
              <a:t>A Digital Twin Engine for Science</a:t>
            </a:r>
            <a:endParaRPr sz="4200">
              <a:solidFill>
                <a:srgbClr val="373F90"/>
              </a:solidFill>
              <a:latin typeface="Open Sans Light"/>
              <a:ea typeface="Open Sans Light"/>
              <a:cs typeface="Open Sans Light"/>
              <a:sym typeface="Open Sans Light"/>
            </a:endParaRPr>
          </a:p>
        </p:txBody>
      </p:sp>
      <p:sp>
        <p:nvSpPr>
          <p:cNvPr id="398" name="Google Shape;398;g2eb42e18b9d_1_4"/>
          <p:cNvSpPr txBox="1"/>
          <p:nvPr/>
        </p:nvSpPr>
        <p:spPr>
          <a:xfrm>
            <a:off x="4544600" y="5404500"/>
            <a:ext cx="3519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rgbClr val="23285A"/>
                </a:solidFill>
                <a:latin typeface="Open Sans ExtraBold"/>
                <a:ea typeface="Open Sans ExtraBold"/>
                <a:cs typeface="Open Sans ExtraBold"/>
                <a:sym typeface="Open Sans ExtraBold"/>
              </a:rPr>
              <a:t>29</a:t>
            </a:r>
            <a:r>
              <a:rPr lang="en-GB" sz="1600">
                <a:solidFill>
                  <a:srgbClr val="23285A"/>
                </a:solidFill>
                <a:latin typeface="Open Sans SemiBold"/>
                <a:ea typeface="Open Sans SemiBold"/>
                <a:cs typeface="Open Sans SemiBold"/>
                <a:sym typeface="Open Sans SemiBold"/>
              </a:rPr>
              <a:t> participants</a:t>
            </a:r>
            <a:r>
              <a:rPr lang="en-GB">
                <a:solidFill>
                  <a:srgbClr val="23285A"/>
                </a:solidFill>
                <a:latin typeface="Open Sans Light"/>
                <a:ea typeface="Open Sans Light"/>
                <a:cs typeface="Open Sans Light"/>
                <a:sym typeface="Open Sans Light"/>
              </a:rPr>
              <a:t>, including sciences, technology and resource providers.</a:t>
            </a:r>
            <a:r>
              <a:rPr lang="en-GB">
                <a:solidFill>
                  <a:schemeClr val="dk1"/>
                </a:solidFill>
                <a:latin typeface="Open Sans Light"/>
                <a:ea typeface="Open Sans Light"/>
                <a:cs typeface="Open Sans Light"/>
                <a:sym typeface="Open Sans Light"/>
              </a:rPr>
              <a:t>​</a:t>
            </a:r>
            <a:endParaRPr>
              <a:latin typeface="Open Sans Light"/>
              <a:ea typeface="Open Sans Light"/>
              <a:cs typeface="Open Sans Light"/>
              <a:sym typeface="Open Sans Light"/>
            </a:endParaRPr>
          </a:p>
        </p:txBody>
      </p:sp>
      <p:sp>
        <p:nvSpPr>
          <p:cNvPr id="399" name="Google Shape;399;g2eb42e18b9d_1_4"/>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400" name="Google Shape;400;g2eb42e18b9d_1_4"/>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17</a:t>
            </a:fld>
            <a:endParaRPr/>
          </a:p>
        </p:txBody>
      </p:sp>
      <p:grpSp>
        <p:nvGrpSpPr>
          <p:cNvPr id="401" name="Google Shape;401;g2eb42e18b9d_1_4"/>
          <p:cNvGrpSpPr/>
          <p:nvPr/>
        </p:nvGrpSpPr>
        <p:grpSpPr>
          <a:xfrm>
            <a:off x="5110772" y="505651"/>
            <a:ext cx="6629992" cy="4707525"/>
            <a:chOff x="555491" y="1024326"/>
            <a:chExt cx="7377314" cy="5242233"/>
          </a:xfrm>
        </p:grpSpPr>
        <p:pic>
          <p:nvPicPr>
            <p:cNvPr id="402" name="Google Shape;402;g2eb42e18b9d_1_4" descr="A collage of images of earth and earth&#10;&#10;Description automatically generated"/>
            <p:cNvPicPr preferRelativeResize="0"/>
            <p:nvPr/>
          </p:nvPicPr>
          <p:blipFill rotWithShape="1">
            <a:blip r:embed="rId3">
              <a:alphaModFix/>
            </a:blip>
            <a:srcRect l="28493" t="12624" r="28489" b="11960"/>
            <a:stretch/>
          </p:blipFill>
          <p:spPr>
            <a:xfrm>
              <a:off x="1639081" y="1179158"/>
              <a:ext cx="5069643" cy="5002121"/>
            </a:xfrm>
            <a:prstGeom prst="rect">
              <a:avLst/>
            </a:prstGeom>
            <a:noFill/>
            <a:ln>
              <a:noFill/>
            </a:ln>
          </p:spPr>
        </p:pic>
        <p:grpSp>
          <p:nvGrpSpPr>
            <p:cNvPr id="403" name="Google Shape;403;g2eb42e18b9d_1_4"/>
            <p:cNvGrpSpPr/>
            <p:nvPr/>
          </p:nvGrpSpPr>
          <p:grpSpPr>
            <a:xfrm>
              <a:off x="644730" y="2389652"/>
              <a:ext cx="1235583" cy="594000"/>
              <a:chOff x="445317" y="383908"/>
              <a:chExt cx="1235583" cy="594000"/>
            </a:xfrm>
          </p:grpSpPr>
          <p:sp>
            <p:nvSpPr>
              <p:cNvPr id="404" name="Google Shape;404;g2eb42e18b9d_1_4"/>
              <p:cNvSpPr/>
              <p:nvPr/>
            </p:nvSpPr>
            <p:spPr>
              <a:xfrm>
                <a:off x="457200" y="383908"/>
                <a:ext cx="1223700" cy="5940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g2eb42e18b9d_1_4"/>
              <p:cNvSpPr txBox="1"/>
              <p:nvPr/>
            </p:nvSpPr>
            <p:spPr>
              <a:xfrm>
                <a:off x="445317" y="556383"/>
                <a:ext cx="1223700" cy="294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Ciclone detection</a:t>
                </a:r>
                <a:endParaRPr/>
              </a:p>
            </p:txBody>
          </p:sp>
        </p:grpSp>
        <p:grpSp>
          <p:nvGrpSpPr>
            <p:cNvPr id="406" name="Google Shape;406;g2eb42e18b9d_1_4"/>
            <p:cNvGrpSpPr/>
            <p:nvPr/>
          </p:nvGrpSpPr>
          <p:grpSpPr>
            <a:xfrm>
              <a:off x="1521966" y="1030379"/>
              <a:ext cx="1402200" cy="615900"/>
              <a:chOff x="278722" y="411616"/>
              <a:chExt cx="1402200" cy="615900"/>
            </a:xfrm>
          </p:grpSpPr>
          <p:sp>
            <p:nvSpPr>
              <p:cNvPr id="407" name="Google Shape;407;g2eb42e18b9d_1_4"/>
              <p:cNvSpPr/>
              <p:nvPr/>
            </p:nvSpPr>
            <p:spPr>
              <a:xfrm>
                <a:off x="367961" y="411616"/>
                <a:ext cx="1223700" cy="6159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g2eb42e18b9d_1_4"/>
              <p:cNvSpPr txBox="1"/>
              <p:nvPr/>
            </p:nvSpPr>
            <p:spPr>
              <a:xfrm>
                <a:off x="278722" y="572472"/>
                <a:ext cx="1402200" cy="294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Early flood warnings</a:t>
                </a:r>
                <a:endParaRPr/>
              </a:p>
            </p:txBody>
          </p:sp>
        </p:grpSp>
        <p:grpSp>
          <p:nvGrpSpPr>
            <p:cNvPr id="409" name="Google Shape;409;g2eb42e18b9d_1_4"/>
            <p:cNvGrpSpPr/>
            <p:nvPr/>
          </p:nvGrpSpPr>
          <p:grpSpPr>
            <a:xfrm>
              <a:off x="5064187" y="1024326"/>
              <a:ext cx="1402200" cy="617700"/>
              <a:chOff x="278723" y="396028"/>
              <a:chExt cx="1402200" cy="617700"/>
            </a:xfrm>
          </p:grpSpPr>
          <p:sp>
            <p:nvSpPr>
              <p:cNvPr id="410" name="Google Shape;410;g2eb42e18b9d_1_4"/>
              <p:cNvSpPr/>
              <p:nvPr/>
            </p:nvSpPr>
            <p:spPr>
              <a:xfrm>
                <a:off x="367961" y="396028"/>
                <a:ext cx="1223700" cy="6177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1" name="Google Shape;411;g2eb42e18b9d_1_4"/>
              <p:cNvSpPr txBox="1"/>
              <p:nvPr/>
            </p:nvSpPr>
            <p:spPr>
              <a:xfrm>
                <a:off x="278723" y="564678"/>
                <a:ext cx="1402200" cy="294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Fire hazard</a:t>
                </a:r>
                <a:endParaRPr/>
              </a:p>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prediction</a:t>
                </a:r>
                <a:endParaRPr/>
              </a:p>
            </p:txBody>
          </p:sp>
        </p:grpSp>
        <p:grpSp>
          <p:nvGrpSpPr>
            <p:cNvPr id="412" name="Google Shape;412;g2eb42e18b9d_1_4"/>
            <p:cNvGrpSpPr/>
            <p:nvPr/>
          </p:nvGrpSpPr>
          <p:grpSpPr>
            <a:xfrm>
              <a:off x="6289130" y="2238393"/>
              <a:ext cx="1402200" cy="617700"/>
              <a:chOff x="278723" y="396028"/>
              <a:chExt cx="1402200" cy="617700"/>
            </a:xfrm>
          </p:grpSpPr>
          <p:sp>
            <p:nvSpPr>
              <p:cNvPr id="413" name="Google Shape;413;g2eb42e18b9d_1_4"/>
              <p:cNvSpPr/>
              <p:nvPr/>
            </p:nvSpPr>
            <p:spPr>
              <a:xfrm>
                <a:off x="367961" y="396028"/>
                <a:ext cx="1223700" cy="6177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4" name="Google Shape;414;g2eb42e18b9d_1_4"/>
              <p:cNvSpPr txBox="1"/>
              <p:nvPr/>
            </p:nvSpPr>
            <p:spPr>
              <a:xfrm>
                <a:off x="278723" y="564678"/>
                <a:ext cx="1402200" cy="294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Drought </a:t>
                </a:r>
                <a:endParaRPr/>
              </a:p>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prediction</a:t>
                </a:r>
                <a:endParaRPr/>
              </a:p>
            </p:txBody>
          </p:sp>
        </p:grpSp>
        <p:grpSp>
          <p:nvGrpSpPr>
            <p:cNvPr id="415" name="Google Shape;415;g2eb42e18b9d_1_4"/>
            <p:cNvGrpSpPr/>
            <p:nvPr/>
          </p:nvGrpSpPr>
          <p:grpSpPr>
            <a:xfrm>
              <a:off x="6451560" y="4326570"/>
              <a:ext cx="1481245" cy="617700"/>
              <a:chOff x="351915" y="396028"/>
              <a:chExt cx="1481245" cy="617700"/>
            </a:xfrm>
          </p:grpSpPr>
          <p:sp>
            <p:nvSpPr>
              <p:cNvPr id="416" name="Google Shape;416;g2eb42e18b9d_1_4"/>
              <p:cNvSpPr/>
              <p:nvPr/>
            </p:nvSpPr>
            <p:spPr>
              <a:xfrm>
                <a:off x="367960" y="396028"/>
                <a:ext cx="1465200" cy="6177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7" name="Google Shape;417;g2eb42e18b9d_1_4"/>
              <p:cNvSpPr txBox="1"/>
              <p:nvPr/>
            </p:nvSpPr>
            <p:spPr>
              <a:xfrm>
                <a:off x="351915" y="557894"/>
                <a:ext cx="1459200" cy="294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High-energy</a:t>
                </a:r>
                <a:endParaRPr/>
              </a:p>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physics</a:t>
                </a:r>
                <a:endParaRPr/>
              </a:p>
            </p:txBody>
          </p:sp>
        </p:grpSp>
        <p:grpSp>
          <p:nvGrpSpPr>
            <p:cNvPr id="418" name="Google Shape;418;g2eb42e18b9d_1_4"/>
            <p:cNvGrpSpPr/>
            <p:nvPr/>
          </p:nvGrpSpPr>
          <p:grpSpPr>
            <a:xfrm>
              <a:off x="5377842" y="5628284"/>
              <a:ext cx="1611600" cy="636900"/>
              <a:chOff x="329974" y="396028"/>
              <a:chExt cx="1611600" cy="636900"/>
            </a:xfrm>
          </p:grpSpPr>
          <p:sp>
            <p:nvSpPr>
              <p:cNvPr id="419" name="Google Shape;419;g2eb42e18b9d_1_4"/>
              <p:cNvSpPr/>
              <p:nvPr/>
            </p:nvSpPr>
            <p:spPr>
              <a:xfrm>
                <a:off x="367960" y="396028"/>
                <a:ext cx="1548000" cy="6369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0" name="Google Shape;420;g2eb42e18b9d_1_4"/>
              <p:cNvSpPr txBox="1"/>
              <p:nvPr/>
            </p:nvSpPr>
            <p:spPr>
              <a:xfrm>
                <a:off x="329974" y="598629"/>
                <a:ext cx="1611600" cy="294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Gravitational</a:t>
                </a:r>
                <a:endParaRPr/>
              </a:p>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waves</a:t>
                </a:r>
                <a:endParaRPr/>
              </a:p>
            </p:txBody>
          </p:sp>
        </p:grpSp>
        <p:grpSp>
          <p:nvGrpSpPr>
            <p:cNvPr id="421" name="Google Shape;421;g2eb42e18b9d_1_4"/>
            <p:cNvGrpSpPr/>
            <p:nvPr/>
          </p:nvGrpSpPr>
          <p:grpSpPr>
            <a:xfrm>
              <a:off x="1568468" y="5648859"/>
              <a:ext cx="1402200" cy="617700"/>
              <a:chOff x="323340" y="396028"/>
              <a:chExt cx="1402200" cy="617700"/>
            </a:xfrm>
          </p:grpSpPr>
          <p:sp>
            <p:nvSpPr>
              <p:cNvPr id="422" name="Google Shape;422;g2eb42e18b9d_1_4"/>
              <p:cNvSpPr/>
              <p:nvPr/>
            </p:nvSpPr>
            <p:spPr>
              <a:xfrm>
                <a:off x="367960" y="396028"/>
                <a:ext cx="1312800" cy="6177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3" name="Google Shape;423;g2eb42e18b9d_1_4"/>
              <p:cNvSpPr txBox="1"/>
              <p:nvPr/>
            </p:nvSpPr>
            <p:spPr>
              <a:xfrm>
                <a:off x="323340" y="557894"/>
                <a:ext cx="1402200" cy="294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Lattice</a:t>
                </a:r>
                <a:endParaRPr/>
              </a:p>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QCD</a:t>
                </a:r>
                <a:endParaRPr/>
              </a:p>
            </p:txBody>
          </p:sp>
        </p:grpSp>
        <p:grpSp>
          <p:nvGrpSpPr>
            <p:cNvPr id="424" name="Google Shape;424;g2eb42e18b9d_1_4"/>
            <p:cNvGrpSpPr/>
            <p:nvPr/>
          </p:nvGrpSpPr>
          <p:grpSpPr>
            <a:xfrm>
              <a:off x="555491" y="4390308"/>
              <a:ext cx="1402200" cy="617700"/>
              <a:chOff x="323340" y="396028"/>
              <a:chExt cx="1402200" cy="617700"/>
            </a:xfrm>
          </p:grpSpPr>
          <p:sp>
            <p:nvSpPr>
              <p:cNvPr id="425" name="Google Shape;425;g2eb42e18b9d_1_4"/>
              <p:cNvSpPr/>
              <p:nvPr/>
            </p:nvSpPr>
            <p:spPr>
              <a:xfrm>
                <a:off x="367960" y="396028"/>
                <a:ext cx="1312800" cy="6177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6" name="Google Shape;426;g2eb42e18b9d_1_4"/>
              <p:cNvSpPr txBox="1"/>
              <p:nvPr/>
            </p:nvSpPr>
            <p:spPr>
              <a:xfrm>
                <a:off x="323340" y="557894"/>
                <a:ext cx="1402200" cy="294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Radio</a:t>
                </a:r>
                <a:endParaRPr/>
              </a:p>
              <a:p>
                <a:pPr marL="0" marR="0" lvl="0" indent="0" algn="ctr" rtl="0">
                  <a:lnSpc>
                    <a:spcPct val="90000"/>
                  </a:lnSpc>
                  <a:spcBef>
                    <a:spcPts val="0"/>
                  </a:spcBef>
                  <a:spcAft>
                    <a:spcPts val="0"/>
                  </a:spcAft>
                  <a:buClr>
                    <a:srgbClr val="FFFFFF"/>
                  </a:buClr>
                  <a:buSzPts val="1400"/>
                  <a:buFont typeface="Open Sans SemiBold"/>
                  <a:buNone/>
                </a:pPr>
                <a:r>
                  <a:rPr lang="en-GB" sz="1400" b="1" i="0" u="none" strike="noStrike" cap="none">
                    <a:solidFill>
                      <a:srgbClr val="FFFFFF"/>
                    </a:solidFill>
                    <a:latin typeface="Open Sans SemiBold"/>
                    <a:ea typeface="Open Sans SemiBold"/>
                    <a:cs typeface="Open Sans SemiBold"/>
                    <a:sym typeface="Open Sans SemiBold"/>
                  </a:rPr>
                  <a:t>astronomy</a:t>
                </a:r>
                <a:endParaRPr/>
              </a:p>
            </p:txBody>
          </p:sp>
        </p:grpSp>
      </p:grpSp>
      <p:pic>
        <p:nvPicPr>
          <p:cNvPr id="427" name="Google Shape;427;g2eb42e18b9d_1_4" descr="A map of europe with orange and white icons&#10;&#10;Description automatically generated"/>
          <p:cNvPicPr preferRelativeResize="0"/>
          <p:nvPr/>
        </p:nvPicPr>
        <p:blipFill rotWithShape="1">
          <a:blip r:embed="rId4">
            <a:alphaModFix/>
          </a:blip>
          <a:srcRect t="3654" r="2685" b="9344"/>
          <a:stretch/>
        </p:blipFill>
        <p:spPr>
          <a:xfrm>
            <a:off x="620074" y="2735690"/>
            <a:ext cx="3818856" cy="331531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eb42e18b9d_1_32"/>
          <p:cNvSpPr txBox="1"/>
          <p:nvPr/>
        </p:nvSpPr>
        <p:spPr>
          <a:xfrm>
            <a:off x="416375" y="384050"/>
            <a:ext cx="5884200" cy="1220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Distributed Machine Learning training</a:t>
            </a:r>
            <a:endParaRPr sz="4200" b="1" i="0" u="none" strike="noStrike" cap="none">
              <a:solidFill>
                <a:srgbClr val="22295B"/>
              </a:solidFill>
              <a:latin typeface="Open Sans SemiBold"/>
              <a:ea typeface="Open Sans SemiBold"/>
              <a:cs typeface="Open Sans SemiBold"/>
              <a:sym typeface="Open Sans SemiBold"/>
            </a:endParaRPr>
          </a:p>
        </p:txBody>
      </p:sp>
      <p:pic>
        <p:nvPicPr>
          <p:cNvPr id="433" name="Google Shape;433;g2eb42e18b9d_1_32"/>
          <p:cNvPicPr preferRelativeResize="0"/>
          <p:nvPr/>
        </p:nvPicPr>
        <p:blipFill>
          <a:blip r:embed="rId3">
            <a:alphaModFix/>
          </a:blip>
          <a:stretch>
            <a:fillRect/>
          </a:stretch>
        </p:blipFill>
        <p:spPr>
          <a:xfrm>
            <a:off x="8967300" y="1395025"/>
            <a:ext cx="2533425" cy="4326750"/>
          </a:xfrm>
          <a:prstGeom prst="rect">
            <a:avLst/>
          </a:prstGeom>
          <a:noFill/>
          <a:ln>
            <a:noFill/>
          </a:ln>
        </p:spPr>
      </p:pic>
      <p:pic>
        <p:nvPicPr>
          <p:cNvPr id="434" name="Google Shape;434;g2eb42e18b9d_1_32"/>
          <p:cNvPicPr preferRelativeResize="0"/>
          <p:nvPr/>
        </p:nvPicPr>
        <p:blipFill>
          <a:blip r:embed="rId4">
            <a:alphaModFix/>
          </a:blip>
          <a:stretch>
            <a:fillRect/>
          </a:stretch>
        </p:blipFill>
        <p:spPr>
          <a:xfrm>
            <a:off x="2322050" y="3435207"/>
            <a:ext cx="4118650" cy="2779243"/>
          </a:xfrm>
          <a:prstGeom prst="rect">
            <a:avLst/>
          </a:prstGeom>
          <a:noFill/>
          <a:ln>
            <a:noFill/>
          </a:ln>
        </p:spPr>
      </p:pic>
      <p:grpSp>
        <p:nvGrpSpPr>
          <p:cNvPr id="435" name="Google Shape;435;g2eb42e18b9d_1_32"/>
          <p:cNvGrpSpPr/>
          <p:nvPr/>
        </p:nvGrpSpPr>
        <p:grpSpPr>
          <a:xfrm>
            <a:off x="556491" y="1747215"/>
            <a:ext cx="8410809" cy="962100"/>
            <a:chOff x="6145741" y="1049553"/>
            <a:chExt cx="8410809" cy="962100"/>
          </a:xfrm>
        </p:grpSpPr>
        <p:sp>
          <p:nvSpPr>
            <p:cNvPr id="436" name="Google Shape;436;g2eb42e18b9d_1_32"/>
            <p:cNvSpPr txBox="1"/>
            <p:nvPr/>
          </p:nvSpPr>
          <p:spPr>
            <a:xfrm>
              <a:off x="6147250" y="1054063"/>
              <a:ext cx="8409300" cy="9234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Built on top of the expertise acquired in RAISE, developing a unified abstraction layer for distributed training with PyTorch, seamlessly integrating Torch Distributed (DDP), Microsoft Deepspeed, and Horovod.</a:t>
              </a:r>
              <a:endParaRPr sz="1600">
                <a:solidFill>
                  <a:schemeClr val="dk1"/>
                </a:solidFill>
                <a:latin typeface="Open Sans Light"/>
                <a:ea typeface="Open Sans Light"/>
                <a:cs typeface="Open Sans Light"/>
                <a:sym typeface="Open Sans Light"/>
              </a:endParaRPr>
            </a:p>
          </p:txBody>
        </p:sp>
        <p:cxnSp>
          <p:nvCxnSpPr>
            <p:cNvPr id="437" name="Google Shape;437;g2eb42e18b9d_1_32"/>
            <p:cNvCxnSpPr/>
            <p:nvPr/>
          </p:nvCxnSpPr>
          <p:spPr>
            <a:xfrm flipH="1">
              <a:off x="6145741" y="1049553"/>
              <a:ext cx="1500" cy="962100"/>
            </a:xfrm>
            <a:prstGeom prst="straightConnector1">
              <a:avLst/>
            </a:prstGeom>
            <a:noFill/>
            <a:ln w="28575" cap="rnd" cmpd="sng">
              <a:solidFill>
                <a:srgbClr val="22295B"/>
              </a:solidFill>
              <a:prstDash val="solid"/>
              <a:miter lim="800000"/>
              <a:headEnd type="none" w="sm" len="sm"/>
              <a:tailEnd type="none" w="sm" len="sm"/>
            </a:ln>
          </p:spPr>
        </p:cxnSp>
      </p:grpSp>
      <p:grpSp>
        <p:nvGrpSpPr>
          <p:cNvPr id="438" name="Google Shape;438;g2eb42e18b9d_1_32"/>
          <p:cNvGrpSpPr/>
          <p:nvPr/>
        </p:nvGrpSpPr>
        <p:grpSpPr>
          <a:xfrm>
            <a:off x="556491" y="2937791"/>
            <a:ext cx="5884209" cy="497400"/>
            <a:chOff x="6147241" y="1049553"/>
            <a:chExt cx="5884209" cy="497400"/>
          </a:xfrm>
        </p:grpSpPr>
        <p:sp>
          <p:nvSpPr>
            <p:cNvPr id="439" name="Google Shape;439;g2eb42e18b9d_1_32"/>
            <p:cNvSpPr txBox="1"/>
            <p:nvPr/>
          </p:nvSpPr>
          <p:spPr>
            <a:xfrm>
              <a:off x="6147250" y="1054050"/>
              <a:ext cx="58842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Scaling test demonstrated on up to </a:t>
              </a:r>
              <a:r>
                <a:rPr lang="en-GB" sz="1600">
                  <a:solidFill>
                    <a:schemeClr val="dk1"/>
                  </a:solidFill>
                  <a:latin typeface="Open Sans SemiBold"/>
                  <a:ea typeface="Open Sans SemiBold"/>
                  <a:cs typeface="Open Sans SemiBold"/>
                  <a:sym typeface="Open Sans SemiBold"/>
                </a:rPr>
                <a:t>512 GPUs </a:t>
              </a:r>
              <a:r>
                <a:rPr lang="en-GB" sz="1600">
                  <a:solidFill>
                    <a:schemeClr val="dk1"/>
                  </a:solidFill>
                  <a:latin typeface="Open Sans Light"/>
                  <a:ea typeface="Open Sans Light"/>
                  <a:cs typeface="Open Sans Light"/>
                  <a:sym typeface="Open Sans Light"/>
                </a:rPr>
                <a:t>JSC.</a:t>
              </a:r>
              <a:endParaRPr sz="1600">
                <a:solidFill>
                  <a:schemeClr val="dk1"/>
                </a:solidFill>
                <a:latin typeface="Open Sans Light"/>
                <a:ea typeface="Open Sans Light"/>
                <a:cs typeface="Open Sans Light"/>
                <a:sym typeface="Open Sans Light"/>
              </a:endParaRPr>
            </a:p>
          </p:txBody>
        </p:sp>
        <p:cxnSp>
          <p:nvCxnSpPr>
            <p:cNvPr id="440" name="Google Shape;440;g2eb42e18b9d_1_32"/>
            <p:cNvCxnSpPr/>
            <p:nvPr/>
          </p:nvCxnSpPr>
          <p:spPr>
            <a:xfrm>
              <a:off x="6147241" y="1049553"/>
              <a:ext cx="1800" cy="497400"/>
            </a:xfrm>
            <a:prstGeom prst="straightConnector1">
              <a:avLst/>
            </a:prstGeom>
            <a:noFill/>
            <a:ln w="28575" cap="rnd" cmpd="sng">
              <a:solidFill>
                <a:srgbClr val="22295B"/>
              </a:solidFill>
              <a:prstDash val="solid"/>
              <a:miter lim="800000"/>
              <a:headEnd type="none" w="sm" len="sm"/>
              <a:tailEnd type="none" w="sm" len="sm"/>
            </a:ln>
          </p:spPr>
        </p:cxnSp>
      </p:grpSp>
      <p:sp>
        <p:nvSpPr>
          <p:cNvPr id="441" name="Google Shape;441;g2eb42e18b9d_1_32"/>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442" name="Google Shape;442;g2eb42e18b9d_1_32"/>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g2eb42e18b9d_1_43"/>
          <p:cNvPicPr preferRelativeResize="0"/>
          <p:nvPr/>
        </p:nvPicPr>
        <p:blipFill>
          <a:blip r:embed="rId3">
            <a:alphaModFix/>
          </a:blip>
          <a:stretch>
            <a:fillRect/>
          </a:stretch>
        </p:blipFill>
        <p:spPr>
          <a:xfrm>
            <a:off x="291900" y="2175880"/>
            <a:ext cx="6521099" cy="3342292"/>
          </a:xfrm>
          <a:prstGeom prst="rect">
            <a:avLst/>
          </a:prstGeom>
          <a:noFill/>
          <a:ln>
            <a:noFill/>
          </a:ln>
        </p:spPr>
      </p:pic>
      <p:sp>
        <p:nvSpPr>
          <p:cNvPr id="448" name="Google Shape;448;g2eb42e18b9d_1_43"/>
          <p:cNvSpPr txBox="1"/>
          <p:nvPr/>
        </p:nvSpPr>
        <p:spPr>
          <a:xfrm>
            <a:off x="291900" y="1159950"/>
            <a:ext cx="9798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u="sng">
                <a:solidFill>
                  <a:srgbClr val="373F90"/>
                </a:solidFill>
                <a:latin typeface="Open Sans SemiBold"/>
                <a:ea typeface="Open Sans SemiBold"/>
                <a:cs typeface="Open Sans SemiBold"/>
                <a:sym typeface="Open Sans SemiBold"/>
                <a:hlinkClick r:id="rId4">
                  <a:extLst>
                    <a:ext uri="{A12FA001-AC4F-418D-AE19-62706E023703}">
                      <ahyp:hlinkClr xmlns:ahyp="http://schemas.microsoft.com/office/drawing/2018/hyperlinkcolor" val="tx"/>
                    </a:ext>
                  </a:extLst>
                </a:hlinkClick>
              </a:rPr>
              <a:t>InterLink</a:t>
            </a:r>
            <a:r>
              <a:rPr lang="en-GB" sz="1800">
                <a:solidFill>
                  <a:srgbClr val="373F90"/>
                </a:solidFill>
                <a:latin typeface="Open Sans SemiBold"/>
                <a:ea typeface="Open Sans SemiBold"/>
                <a:cs typeface="Open Sans SemiBold"/>
                <a:sym typeface="Open Sans SemiBold"/>
              </a:rPr>
              <a:t>: </a:t>
            </a:r>
            <a:r>
              <a:rPr lang="en-GB" sz="1800">
                <a:solidFill>
                  <a:schemeClr val="dk1"/>
                </a:solidFill>
                <a:latin typeface="Open Sans Light"/>
                <a:ea typeface="Open Sans Light"/>
                <a:cs typeface="Open Sans Light"/>
                <a:sym typeface="Open Sans Light"/>
              </a:rPr>
              <a:t>leverages k8s’</a:t>
            </a:r>
            <a:r>
              <a:rPr lang="en-GB" sz="1800">
                <a:solidFill>
                  <a:schemeClr val="dk1"/>
                </a:solidFill>
                <a:uFill>
                  <a:noFill/>
                </a:uFill>
                <a:latin typeface="Open Sans Light"/>
                <a:ea typeface="Open Sans Light"/>
                <a:cs typeface="Open Sans Light"/>
                <a:sym typeface="Open Sans Light"/>
                <a:hlinkClick r:id="rId5">
                  <a:extLst>
                    <a:ext uri="{A12FA001-AC4F-418D-AE19-62706E023703}">
                      <ahyp:hlinkClr xmlns:ahyp="http://schemas.microsoft.com/office/drawing/2018/hyperlinkcolor" val="tx"/>
                    </a:ext>
                  </a:extLst>
                </a:hlinkClick>
              </a:rPr>
              <a:t> </a:t>
            </a:r>
            <a:r>
              <a:rPr lang="en-GB" sz="1800" u="sng">
                <a:solidFill>
                  <a:srgbClr val="373F90"/>
                </a:solidFill>
                <a:latin typeface="Open Sans SemiBold"/>
                <a:ea typeface="Open Sans SemiBold"/>
                <a:cs typeface="Open Sans SemiBold"/>
                <a:sym typeface="Open Sans SemiBold"/>
                <a:hlinkClick r:id="rId5">
                  <a:extLst>
                    <a:ext uri="{A12FA001-AC4F-418D-AE19-62706E023703}">
                      <ahyp:hlinkClr xmlns:ahyp="http://schemas.microsoft.com/office/drawing/2018/hyperlinkcolor" val="tx"/>
                    </a:ext>
                  </a:extLst>
                </a:hlinkClick>
              </a:rPr>
              <a:t>Virtual Kubelet</a:t>
            </a:r>
            <a:r>
              <a:rPr lang="en-GB" sz="1800">
                <a:solidFill>
                  <a:srgbClr val="373F90"/>
                </a:solidFill>
                <a:latin typeface="Open Sans SemiBold"/>
                <a:ea typeface="Open Sans SemiBold"/>
                <a:cs typeface="Open Sans SemiBold"/>
                <a:sym typeface="Open Sans SemiBold"/>
              </a:rPr>
              <a:t> </a:t>
            </a:r>
            <a:r>
              <a:rPr lang="en-GB" sz="1800">
                <a:solidFill>
                  <a:schemeClr val="dk1"/>
                </a:solidFill>
                <a:latin typeface="Open Sans Light"/>
                <a:ea typeface="Open Sans Light"/>
                <a:cs typeface="Open Sans Light"/>
                <a:sym typeface="Open Sans Light"/>
              </a:rPr>
              <a:t>and microservice architecture of the DTE</a:t>
            </a:r>
            <a:endParaRPr>
              <a:latin typeface="Open Sans Light"/>
              <a:ea typeface="Open Sans Light"/>
              <a:cs typeface="Open Sans Light"/>
              <a:sym typeface="Open Sans Light"/>
            </a:endParaRPr>
          </a:p>
        </p:txBody>
      </p:sp>
      <p:sp>
        <p:nvSpPr>
          <p:cNvPr id="449" name="Google Shape;449;g2eb42e18b9d_1_43"/>
          <p:cNvSpPr txBox="1"/>
          <p:nvPr/>
        </p:nvSpPr>
        <p:spPr>
          <a:xfrm>
            <a:off x="291892" y="371800"/>
            <a:ext cx="114012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Machine learning on cloud and HPC</a:t>
            </a:r>
            <a:endParaRPr sz="4200" b="1" i="0" u="none" strike="noStrike" cap="none">
              <a:solidFill>
                <a:srgbClr val="22295B"/>
              </a:solidFill>
              <a:latin typeface="Open Sans SemiBold"/>
              <a:ea typeface="Open Sans SemiBold"/>
              <a:cs typeface="Open Sans SemiBold"/>
              <a:sym typeface="Open Sans SemiBold"/>
            </a:endParaRPr>
          </a:p>
        </p:txBody>
      </p:sp>
      <p:grpSp>
        <p:nvGrpSpPr>
          <p:cNvPr id="450" name="Google Shape;450;g2eb42e18b9d_1_43"/>
          <p:cNvGrpSpPr/>
          <p:nvPr/>
        </p:nvGrpSpPr>
        <p:grpSpPr>
          <a:xfrm>
            <a:off x="4535016" y="3539888"/>
            <a:ext cx="5906763" cy="2587182"/>
            <a:chOff x="364994" y="1054650"/>
            <a:chExt cx="8341708" cy="4122999"/>
          </a:xfrm>
        </p:grpSpPr>
        <p:pic>
          <p:nvPicPr>
            <p:cNvPr id="451" name="Google Shape;451;g2eb42e18b9d_1_43"/>
            <p:cNvPicPr preferRelativeResize="0"/>
            <p:nvPr/>
          </p:nvPicPr>
          <p:blipFill>
            <a:blip r:embed="rId6">
              <a:alphaModFix/>
            </a:blip>
            <a:stretch>
              <a:fillRect/>
            </a:stretch>
          </p:blipFill>
          <p:spPr>
            <a:xfrm>
              <a:off x="365000" y="1054650"/>
              <a:ext cx="8341702" cy="4122999"/>
            </a:xfrm>
            <a:prstGeom prst="rect">
              <a:avLst/>
            </a:prstGeom>
            <a:noFill/>
            <a:ln>
              <a:noFill/>
            </a:ln>
            <a:effectLst>
              <a:outerShdw blurRad="57150" dist="85725" dir="8220000" algn="bl" rotWithShape="0">
                <a:srgbClr val="000000">
                  <a:alpha val="50000"/>
                </a:srgbClr>
              </a:outerShdw>
            </a:effectLst>
          </p:spPr>
        </p:pic>
        <p:pic>
          <p:nvPicPr>
            <p:cNvPr id="452" name="Google Shape;452;g2eb42e18b9d_1_43"/>
            <p:cNvPicPr preferRelativeResize="0"/>
            <p:nvPr/>
          </p:nvPicPr>
          <p:blipFill>
            <a:blip r:embed="rId7">
              <a:alphaModFix/>
            </a:blip>
            <a:stretch>
              <a:fillRect/>
            </a:stretch>
          </p:blipFill>
          <p:spPr>
            <a:xfrm>
              <a:off x="364994" y="4315919"/>
              <a:ext cx="1382075" cy="361175"/>
            </a:xfrm>
            <a:prstGeom prst="rect">
              <a:avLst/>
            </a:prstGeom>
            <a:noFill/>
            <a:ln>
              <a:noFill/>
            </a:ln>
            <a:effectLst>
              <a:outerShdw blurRad="57150" dist="85725" dir="8220000" algn="bl" rotWithShape="0">
                <a:srgbClr val="000000">
                  <a:alpha val="50000"/>
                </a:srgbClr>
              </a:outerShdw>
            </a:effectLst>
          </p:spPr>
        </p:pic>
      </p:grpSp>
      <p:pic>
        <p:nvPicPr>
          <p:cNvPr id="453" name="Google Shape;453;g2eb42e18b9d_1_43"/>
          <p:cNvPicPr preferRelativeResize="0"/>
          <p:nvPr/>
        </p:nvPicPr>
        <p:blipFill>
          <a:blip r:embed="rId8">
            <a:alphaModFix/>
          </a:blip>
          <a:stretch>
            <a:fillRect/>
          </a:stretch>
        </p:blipFill>
        <p:spPr>
          <a:xfrm>
            <a:off x="6592475" y="1881797"/>
            <a:ext cx="5100626" cy="2930926"/>
          </a:xfrm>
          <a:prstGeom prst="rect">
            <a:avLst/>
          </a:prstGeom>
          <a:noFill/>
          <a:ln>
            <a:noFill/>
          </a:ln>
          <a:effectLst>
            <a:outerShdw blurRad="57150" dist="114300" dir="7860000" algn="bl" rotWithShape="0">
              <a:srgbClr val="000000">
                <a:alpha val="50000"/>
              </a:srgbClr>
            </a:outerShdw>
          </a:effectLst>
        </p:spPr>
      </p:pic>
      <p:sp>
        <p:nvSpPr>
          <p:cNvPr id="454" name="Google Shape;454;g2eb42e18b9d_1_43"/>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455" name="Google Shape;455;g2eb42e18b9d_1_43"/>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2"/>
          <p:cNvSpPr txBox="1"/>
          <p:nvPr/>
        </p:nvSpPr>
        <p:spPr>
          <a:xfrm>
            <a:off x="481080" y="578150"/>
            <a:ext cx="44607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6000" b="1" i="0" u="none" strike="noStrike" cap="none">
                <a:solidFill>
                  <a:srgbClr val="22295B"/>
                </a:solidFill>
                <a:latin typeface="Open Sans SemiBold"/>
                <a:ea typeface="Open Sans SemiBold"/>
                <a:cs typeface="Open Sans SemiBold"/>
                <a:sym typeface="Open Sans SemiBold"/>
              </a:rPr>
              <a:t>Outline</a:t>
            </a:r>
            <a:endParaRPr sz="4800" b="1" i="0" u="none" strike="noStrike" cap="none">
              <a:solidFill>
                <a:srgbClr val="22295B"/>
              </a:solidFill>
              <a:latin typeface="Open Sans SemiBold"/>
              <a:ea typeface="Open Sans SemiBold"/>
              <a:cs typeface="Open Sans SemiBold"/>
              <a:sym typeface="Open Sans SemiBold"/>
            </a:endParaRPr>
          </a:p>
        </p:txBody>
      </p:sp>
      <p:cxnSp>
        <p:nvCxnSpPr>
          <p:cNvPr id="49" name="Google Shape;49;p2"/>
          <p:cNvCxnSpPr/>
          <p:nvPr/>
        </p:nvCxnSpPr>
        <p:spPr>
          <a:xfrm>
            <a:off x="638629" y="2021988"/>
            <a:ext cx="2612571" cy="0"/>
          </a:xfrm>
          <a:prstGeom prst="straightConnector1">
            <a:avLst/>
          </a:prstGeom>
          <a:noFill/>
          <a:ln w="38100" cap="rnd" cmpd="sng">
            <a:solidFill>
              <a:srgbClr val="002060"/>
            </a:solidFill>
            <a:prstDash val="solid"/>
            <a:miter lim="800000"/>
            <a:headEnd type="none" w="sm" len="sm"/>
            <a:tailEnd type="none" w="sm" len="sm"/>
          </a:ln>
        </p:spPr>
      </p:cxnSp>
      <p:sp>
        <p:nvSpPr>
          <p:cNvPr id="50" name="Google Shape;50;p2"/>
          <p:cNvSpPr txBox="1"/>
          <p:nvPr/>
        </p:nvSpPr>
        <p:spPr>
          <a:xfrm>
            <a:off x="638629" y="2056435"/>
            <a:ext cx="527678" cy="42700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2000"/>
              <a:buFont typeface="Open Sans SemiBold"/>
              <a:buNone/>
            </a:pPr>
            <a:r>
              <a:rPr lang="en-GB" sz="2000" b="1" i="0" u="none" strike="noStrike" cap="none">
                <a:solidFill>
                  <a:srgbClr val="22295B"/>
                </a:solidFill>
                <a:latin typeface="Open Sans SemiBold"/>
                <a:ea typeface="Open Sans SemiBold"/>
                <a:cs typeface="Open Sans SemiBold"/>
                <a:sym typeface="Open Sans SemiBold"/>
              </a:rPr>
              <a:t>01</a:t>
            </a:r>
            <a:endParaRPr sz="1600" b="1" i="0" u="none" strike="noStrike" cap="none">
              <a:solidFill>
                <a:srgbClr val="22295B"/>
              </a:solidFill>
              <a:latin typeface="Open Sans SemiBold"/>
              <a:ea typeface="Open Sans SemiBold"/>
              <a:cs typeface="Open Sans SemiBold"/>
              <a:sym typeface="Open Sans SemiBold"/>
            </a:endParaRPr>
          </a:p>
        </p:txBody>
      </p:sp>
      <p:sp>
        <p:nvSpPr>
          <p:cNvPr id="51" name="Google Shape;51;p2"/>
          <p:cNvSpPr txBox="1"/>
          <p:nvPr/>
        </p:nvSpPr>
        <p:spPr>
          <a:xfrm>
            <a:off x="638563" y="2354750"/>
            <a:ext cx="2612700" cy="1689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2000"/>
              <a:buFont typeface="Open Sans SemiBold"/>
              <a:buNone/>
            </a:pPr>
            <a:r>
              <a:rPr lang="en-GB" sz="2000" b="1">
                <a:solidFill>
                  <a:srgbClr val="22295B"/>
                </a:solidFill>
                <a:latin typeface="Open Sans SemiBold"/>
                <a:ea typeface="Open Sans SemiBold"/>
                <a:cs typeface="Open Sans SemiBold"/>
                <a:sym typeface="Open Sans SemiBold"/>
              </a:rPr>
              <a:t>Introduction: CERN and HPC activities </a:t>
            </a:r>
            <a:endParaRPr sz="2000" b="1">
              <a:solidFill>
                <a:srgbClr val="22295B"/>
              </a:solidFill>
              <a:latin typeface="Open Sans SemiBold"/>
              <a:ea typeface="Open Sans SemiBold"/>
              <a:cs typeface="Open Sans SemiBold"/>
              <a:sym typeface="Open Sans SemiBold"/>
            </a:endParaRPr>
          </a:p>
          <a:p>
            <a:pPr marL="0" marR="0" lvl="0" indent="0" algn="l" rtl="0">
              <a:lnSpc>
                <a:spcPct val="90000"/>
              </a:lnSpc>
              <a:spcBef>
                <a:spcPts val="0"/>
              </a:spcBef>
              <a:spcAft>
                <a:spcPts val="0"/>
              </a:spcAft>
              <a:buClr>
                <a:srgbClr val="22295B"/>
              </a:buClr>
              <a:buSzPts val="2000"/>
              <a:buFont typeface="Open Sans SemiBold"/>
              <a:buNone/>
            </a:pPr>
            <a:r>
              <a:rPr lang="en-GB" sz="2000">
                <a:solidFill>
                  <a:srgbClr val="22295B"/>
                </a:solidFill>
                <a:latin typeface="Open Sans Light"/>
                <a:ea typeface="Open Sans Light"/>
                <a:cs typeface="Open Sans Light"/>
                <a:sym typeface="Open Sans Light"/>
              </a:rPr>
              <a:t>R&amp;D collaborations with science and industry</a:t>
            </a:r>
            <a:endParaRPr sz="2000" b="1">
              <a:solidFill>
                <a:srgbClr val="22295B"/>
              </a:solidFill>
              <a:latin typeface="Open Sans SemiBold"/>
              <a:ea typeface="Open Sans SemiBold"/>
              <a:cs typeface="Open Sans SemiBold"/>
              <a:sym typeface="Open Sans SemiBold"/>
            </a:endParaRPr>
          </a:p>
        </p:txBody>
      </p:sp>
      <p:cxnSp>
        <p:nvCxnSpPr>
          <p:cNvPr id="52" name="Google Shape;52;p2"/>
          <p:cNvCxnSpPr/>
          <p:nvPr/>
        </p:nvCxnSpPr>
        <p:spPr>
          <a:xfrm>
            <a:off x="4155480" y="2021988"/>
            <a:ext cx="2612571" cy="0"/>
          </a:xfrm>
          <a:prstGeom prst="straightConnector1">
            <a:avLst/>
          </a:prstGeom>
          <a:noFill/>
          <a:ln w="38100" cap="rnd" cmpd="sng">
            <a:solidFill>
              <a:srgbClr val="002060"/>
            </a:solidFill>
            <a:prstDash val="solid"/>
            <a:miter lim="800000"/>
            <a:headEnd type="none" w="sm" len="sm"/>
            <a:tailEnd type="none" w="sm" len="sm"/>
          </a:ln>
        </p:spPr>
      </p:cxnSp>
      <p:sp>
        <p:nvSpPr>
          <p:cNvPr id="53" name="Google Shape;53;p2"/>
          <p:cNvSpPr txBox="1"/>
          <p:nvPr/>
        </p:nvSpPr>
        <p:spPr>
          <a:xfrm>
            <a:off x="4155480" y="2056435"/>
            <a:ext cx="527678" cy="42700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2000"/>
              <a:buFont typeface="Open Sans SemiBold"/>
              <a:buNone/>
            </a:pPr>
            <a:r>
              <a:rPr lang="en-GB" sz="2000" b="1" i="0" u="none" strike="noStrike" cap="none">
                <a:solidFill>
                  <a:srgbClr val="22295B"/>
                </a:solidFill>
                <a:latin typeface="Open Sans SemiBold"/>
                <a:ea typeface="Open Sans SemiBold"/>
                <a:cs typeface="Open Sans SemiBold"/>
                <a:sym typeface="Open Sans SemiBold"/>
              </a:rPr>
              <a:t>02</a:t>
            </a:r>
            <a:endParaRPr sz="1600" b="1" i="0" u="none" strike="noStrike" cap="none">
              <a:solidFill>
                <a:srgbClr val="22295B"/>
              </a:solidFill>
              <a:latin typeface="Open Sans SemiBold"/>
              <a:ea typeface="Open Sans SemiBold"/>
              <a:cs typeface="Open Sans SemiBold"/>
              <a:sym typeface="Open Sans SemiBold"/>
            </a:endParaRPr>
          </a:p>
        </p:txBody>
      </p:sp>
      <p:sp>
        <p:nvSpPr>
          <p:cNvPr id="54" name="Google Shape;54;p2"/>
          <p:cNvSpPr txBox="1"/>
          <p:nvPr/>
        </p:nvSpPr>
        <p:spPr>
          <a:xfrm>
            <a:off x="4155477" y="2487972"/>
            <a:ext cx="2612571" cy="3490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2000"/>
              <a:buFont typeface="Open Sans SemiBold"/>
              <a:buNone/>
            </a:pPr>
            <a:r>
              <a:rPr lang="en-GB" sz="2000" b="1" i="0" u="none" strike="noStrike" cap="none">
                <a:solidFill>
                  <a:srgbClr val="22295B"/>
                </a:solidFill>
                <a:latin typeface="Open Sans SemiBold"/>
                <a:ea typeface="Open Sans SemiBold"/>
                <a:cs typeface="Open Sans SemiBold"/>
                <a:sym typeface="Open Sans SemiBold"/>
              </a:rPr>
              <a:t>CoE RAISE</a:t>
            </a:r>
            <a:endParaRPr sz="1600" b="1" i="0" u="none" strike="noStrike" cap="none">
              <a:solidFill>
                <a:srgbClr val="22295B"/>
              </a:solidFill>
              <a:latin typeface="Open Sans SemiBold"/>
              <a:ea typeface="Open Sans SemiBold"/>
              <a:cs typeface="Open Sans SemiBold"/>
              <a:sym typeface="Open Sans SemiBold"/>
            </a:endParaRPr>
          </a:p>
        </p:txBody>
      </p:sp>
      <p:cxnSp>
        <p:nvCxnSpPr>
          <p:cNvPr id="55" name="Google Shape;55;p2"/>
          <p:cNvCxnSpPr/>
          <p:nvPr/>
        </p:nvCxnSpPr>
        <p:spPr>
          <a:xfrm>
            <a:off x="7672326" y="2021988"/>
            <a:ext cx="2612571" cy="0"/>
          </a:xfrm>
          <a:prstGeom prst="straightConnector1">
            <a:avLst/>
          </a:prstGeom>
          <a:noFill/>
          <a:ln w="38100" cap="rnd" cmpd="sng">
            <a:solidFill>
              <a:srgbClr val="002060"/>
            </a:solidFill>
            <a:prstDash val="solid"/>
            <a:miter lim="800000"/>
            <a:headEnd type="none" w="sm" len="sm"/>
            <a:tailEnd type="none" w="sm" len="sm"/>
          </a:ln>
        </p:spPr>
      </p:cxnSp>
      <p:sp>
        <p:nvSpPr>
          <p:cNvPr id="56" name="Google Shape;56;p2"/>
          <p:cNvSpPr txBox="1"/>
          <p:nvPr/>
        </p:nvSpPr>
        <p:spPr>
          <a:xfrm>
            <a:off x="7672326" y="2056435"/>
            <a:ext cx="527678" cy="42700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2000"/>
              <a:buFont typeface="Open Sans SemiBold"/>
              <a:buNone/>
            </a:pPr>
            <a:r>
              <a:rPr lang="en-GB" sz="2000" b="1" i="0" u="none" strike="noStrike" cap="none">
                <a:solidFill>
                  <a:srgbClr val="22295B"/>
                </a:solidFill>
                <a:latin typeface="Open Sans SemiBold"/>
                <a:ea typeface="Open Sans SemiBold"/>
                <a:cs typeface="Open Sans SemiBold"/>
                <a:sym typeface="Open Sans SemiBold"/>
              </a:rPr>
              <a:t>03</a:t>
            </a:r>
            <a:endParaRPr sz="1600" b="1" i="0" u="none" strike="noStrike" cap="none">
              <a:solidFill>
                <a:srgbClr val="22295B"/>
              </a:solidFill>
              <a:latin typeface="Open Sans SemiBold"/>
              <a:ea typeface="Open Sans SemiBold"/>
              <a:cs typeface="Open Sans SemiBold"/>
              <a:sym typeface="Open Sans SemiBold"/>
            </a:endParaRPr>
          </a:p>
        </p:txBody>
      </p:sp>
      <p:sp>
        <p:nvSpPr>
          <p:cNvPr id="57" name="Google Shape;57;p2"/>
          <p:cNvSpPr txBox="1"/>
          <p:nvPr/>
        </p:nvSpPr>
        <p:spPr>
          <a:xfrm>
            <a:off x="7672325" y="2458227"/>
            <a:ext cx="2612571" cy="36743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2000"/>
              <a:buFont typeface="Open Sans SemiBold"/>
              <a:buNone/>
            </a:pPr>
            <a:r>
              <a:rPr lang="en-GB" sz="2000" b="1" i="0" u="none" strike="noStrike" cap="none">
                <a:solidFill>
                  <a:srgbClr val="22295B"/>
                </a:solidFill>
                <a:latin typeface="Open Sans SemiBold"/>
                <a:ea typeface="Open Sans SemiBold"/>
                <a:cs typeface="Open Sans SemiBold"/>
                <a:sym typeface="Open Sans SemiBold"/>
              </a:rPr>
              <a:t>interTwin</a:t>
            </a:r>
            <a:endParaRPr sz="1600" b="1" i="0" u="none" strike="noStrike" cap="none">
              <a:solidFill>
                <a:srgbClr val="22295B"/>
              </a:solidFill>
              <a:latin typeface="Open Sans SemiBold"/>
              <a:ea typeface="Open Sans SemiBold"/>
              <a:cs typeface="Open Sans SemiBold"/>
              <a:sym typeface="Open Sans SemiBold"/>
            </a:endParaRPr>
          </a:p>
        </p:txBody>
      </p:sp>
      <p:cxnSp>
        <p:nvCxnSpPr>
          <p:cNvPr id="58" name="Google Shape;58;p2"/>
          <p:cNvCxnSpPr/>
          <p:nvPr/>
        </p:nvCxnSpPr>
        <p:spPr>
          <a:xfrm>
            <a:off x="4155476" y="4162611"/>
            <a:ext cx="2612700" cy="0"/>
          </a:xfrm>
          <a:prstGeom prst="straightConnector1">
            <a:avLst/>
          </a:prstGeom>
          <a:noFill/>
          <a:ln w="38100" cap="rnd" cmpd="sng">
            <a:solidFill>
              <a:srgbClr val="002060"/>
            </a:solidFill>
            <a:prstDash val="solid"/>
            <a:miter lim="800000"/>
            <a:headEnd type="none" w="sm" len="sm"/>
            <a:tailEnd type="none" w="sm" len="sm"/>
          </a:ln>
        </p:spPr>
      </p:cxnSp>
      <p:sp>
        <p:nvSpPr>
          <p:cNvPr id="59" name="Google Shape;59;p2"/>
          <p:cNvSpPr txBox="1"/>
          <p:nvPr/>
        </p:nvSpPr>
        <p:spPr>
          <a:xfrm>
            <a:off x="4155476" y="4197058"/>
            <a:ext cx="527700" cy="426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2000"/>
              <a:buFont typeface="Open Sans SemiBold"/>
              <a:buNone/>
            </a:pPr>
            <a:r>
              <a:rPr lang="en-GB" sz="2000" b="1" i="0" u="none" strike="noStrike" cap="none">
                <a:solidFill>
                  <a:srgbClr val="22295B"/>
                </a:solidFill>
                <a:latin typeface="Open Sans SemiBold"/>
                <a:ea typeface="Open Sans SemiBold"/>
                <a:cs typeface="Open Sans SemiBold"/>
                <a:sym typeface="Open Sans SemiBold"/>
              </a:rPr>
              <a:t>05</a:t>
            </a:r>
            <a:endParaRPr sz="1600" b="1" i="0" u="none" strike="noStrike" cap="none">
              <a:solidFill>
                <a:srgbClr val="22295B"/>
              </a:solidFill>
              <a:latin typeface="Open Sans SemiBold"/>
              <a:ea typeface="Open Sans SemiBold"/>
              <a:cs typeface="Open Sans SemiBold"/>
              <a:sym typeface="Open Sans SemiBold"/>
            </a:endParaRPr>
          </a:p>
        </p:txBody>
      </p:sp>
      <p:sp>
        <p:nvSpPr>
          <p:cNvPr id="60" name="Google Shape;60;p2"/>
          <p:cNvSpPr txBox="1"/>
          <p:nvPr/>
        </p:nvSpPr>
        <p:spPr>
          <a:xfrm>
            <a:off x="4155474" y="4631868"/>
            <a:ext cx="2612700" cy="345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2000"/>
              <a:buFont typeface="Open Sans SemiBold"/>
              <a:buNone/>
            </a:pPr>
            <a:r>
              <a:rPr lang="en-GB" sz="2000" b="1" i="0" u="none" strike="noStrike" cap="none">
                <a:solidFill>
                  <a:srgbClr val="22295B"/>
                </a:solidFill>
                <a:latin typeface="Open Sans SemiBold"/>
                <a:ea typeface="Open Sans SemiBold"/>
                <a:cs typeface="Open Sans SemiBold"/>
                <a:sym typeface="Open Sans SemiBold"/>
              </a:rPr>
              <a:t>Spectrum</a:t>
            </a:r>
            <a:endParaRPr sz="1600" b="1" i="0" u="none" strike="noStrike" cap="none">
              <a:solidFill>
                <a:srgbClr val="22295B"/>
              </a:solidFill>
              <a:latin typeface="Open Sans SemiBold"/>
              <a:ea typeface="Open Sans SemiBold"/>
              <a:cs typeface="Open Sans SemiBold"/>
              <a:sym typeface="Open Sans SemiBold"/>
            </a:endParaRPr>
          </a:p>
        </p:txBody>
      </p:sp>
      <p:cxnSp>
        <p:nvCxnSpPr>
          <p:cNvPr id="61" name="Google Shape;61;p2"/>
          <p:cNvCxnSpPr/>
          <p:nvPr/>
        </p:nvCxnSpPr>
        <p:spPr>
          <a:xfrm>
            <a:off x="638625" y="4162611"/>
            <a:ext cx="2612700" cy="0"/>
          </a:xfrm>
          <a:prstGeom prst="straightConnector1">
            <a:avLst/>
          </a:prstGeom>
          <a:noFill/>
          <a:ln w="38100" cap="rnd" cmpd="sng">
            <a:solidFill>
              <a:srgbClr val="002060"/>
            </a:solidFill>
            <a:prstDash val="solid"/>
            <a:miter lim="800000"/>
            <a:headEnd type="none" w="sm" len="sm"/>
            <a:tailEnd type="none" w="sm" len="sm"/>
          </a:ln>
        </p:spPr>
      </p:cxnSp>
      <p:sp>
        <p:nvSpPr>
          <p:cNvPr id="62" name="Google Shape;62;p2"/>
          <p:cNvSpPr txBox="1"/>
          <p:nvPr/>
        </p:nvSpPr>
        <p:spPr>
          <a:xfrm>
            <a:off x="638625" y="4197058"/>
            <a:ext cx="527700" cy="426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2000"/>
              <a:buFont typeface="Open Sans SemiBold"/>
              <a:buNone/>
            </a:pPr>
            <a:r>
              <a:rPr lang="en-GB" sz="2000" b="1" i="0" u="none" strike="noStrike" cap="none">
                <a:solidFill>
                  <a:srgbClr val="22295B"/>
                </a:solidFill>
                <a:latin typeface="Open Sans SemiBold"/>
                <a:ea typeface="Open Sans SemiBold"/>
                <a:cs typeface="Open Sans SemiBold"/>
                <a:sym typeface="Open Sans SemiBold"/>
              </a:rPr>
              <a:t>04</a:t>
            </a:r>
            <a:endParaRPr sz="1600" b="1" i="0" u="none" strike="noStrike" cap="none">
              <a:solidFill>
                <a:srgbClr val="22295B"/>
              </a:solidFill>
              <a:latin typeface="Open Sans SemiBold"/>
              <a:ea typeface="Open Sans SemiBold"/>
              <a:cs typeface="Open Sans SemiBold"/>
              <a:sym typeface="Open Sans SemiBold"/>
            </a:endParaRPr>
          </a:p>
        </p:txBody>
      </p:sp>
      <p:sp>
        <p:nvSpPr>
          <p:cNvPr id="63" name="Google Shape;63;p2"/>
          <p:cNvSpPr txBox="1"/>
          <p:nvPr/>
        </p:nvSpPr>
        <p:spPr>
          <a:xfrm>
            <a:off x="638623" y="4631867"/>
            <a:ext cx="2612700" cy="823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2000"/>
              <a:buFont typeface="Open Sans Light"/>
              <a:buNone/>
            </a:pPr>
            <a:r>
              <a:rPr lang="en-GB" sz="2000" b="0" i="0" u="none" strike="noStrike" cap="none">
                <a:solidFill>
                  <a:srgbClr val="22295B"/>
                </a:solidFill>
                <a:latin typeface="Open Sans Light"/>
                <a:ea typeface="Open Sans Light"/>
                <a:cs typeface="Open Sans Light"/>
                <a:sym typeface="Open Sans Light"/>
              </a:rPr>
              <a:t>Relationship with </a:t>
            </a:r>
            <a:r>
              <a:rPr lang="en-GB" sz="2000" b="1" i="0" u="none" strike="noStrike" cap="none">
                <a:solidFill>
                  <a:srgbClr val="22295B"/>
                </a:solidFill>
                <a:latin typeface="Open Sans SemiBold"/>
                <a:ea typeface="Open Sans SemiBold"/>
                <a:cs typeface="Open Sans SemiBold"/>
                <a:sym typeface="Open Sans SemiBold"/>
              </a:rPr>
              <a:t>EuroHPC</a:t>
            </a:r>
            <a:r>
              <a:rPr lang="en-GB" sz="2000" b="1" i="0" u="none" strike="noStrike" cap="none">
                <a:solidFill>
                  <a:srgbClr val="22295B"/>
                </a:solidFill>
                <a:latin typeface="Open Sans Light"/>
                <a:ea typeface="Open Sans Light"/>
                <a:cs typeface="Open Sans Light"/>
                <a:sym typeface="Open Sans Light"/>
              </a:rPr>
              <a:t> </a:t>
            </a:r>
            <a:r>
              <a:rPr lang="en-GB" sz="2000" b="0" i="0" u="none" strike="noStrike" cap="none">
                <a:solidFill>
                  <a:srgbClr val="22295B"/>
                </a:solidFill>
                <a:latin typeface="Open Sans Light"/>
                <a:ea typeface="Open Sans Light"/>
                <a:cs typeface="Open Sans Light"/>
                <a:sym typeface="Open Sans Light"/>
              </a:rPr>
              <a:t>and access to resources</a:t>
            </a:r>
            <a:endParaRPr sz="1600" b="0" i="0" u="none" strike="noStrike" cap="none">
              <a:solidFill>
                <a:srgbClr val="22295B"/>
              </a:solidFill>
              <a:latin typeface="Open Sans Light"/>
              <a:ea typeface="Open Sans Light"/>
              <a:cs typeface="Open Sans Light"/>
              <a:sym typeface="Open Sans Light"/>
            </a:endParaRPr>
          </a:p>
        </p:txBody>
      </p:sp>
      <p:pic>
        <p:nvPicPr>
          <p:cNvPr id="64" name="Google Shape;64;p2" descr="A blue and white text with a arrow pointing up&#10;&#10;Description automatically generated"/>
          <p:cNvPicPr preferRelativeResize="0"/>
          <p:nvPr/>
        </p:nvPicPr>
        <p:blipFill rotWithShape="1">
          <a:blip r:embed="rId3">
            <a:alphaModFix/>
          </a:blip>
          <a:srcRect/>
          <a:stretch/>
        </p:blipFill>
        <p:spPr>
          <a:xfrm>
            <a:off x="5017967" y="2834775"/>
            <a:ext cx="1381188" cy="838520"/>
          </a:xfrm>
          <a:prstGeom prst="rect">
            <a:avLst/>
          </a:prstGeom>
          <a:noFill/>
          <a:ln>
            <a:noFill/>
          </a:ln>
        </p:spPr>
      </p:pic>
      <p:pic>
        <p:nvPicPr>
          <p:cNvPr id="65" name="Google Shape;65;p2" descr="A black background with orange and white circles&#10;&#10;Description automatically generated"/>
          <p:cNvPicPr preferRelativeResize="0"/>
          <p:nvPr/>
        </p:nvPicPr>
        <p:blipFill rotWithShape="1">
          <a:blip r:embed="rId4">
            <a:alphaModFix/>
          </a:blip>
          <a:srcRect/>
          <a:stretch/>
        </p:blipFill>
        <p:spPr>
          <a:xfrm>
            <a:off x="9130256" y="2553128"/>
            <a:ext cx="1154640" cy="683670"/>
          </a:xfrm>
          <a:prstGeom prst="rect">
            <a:avLst/>
          </a:prstGeom>
          <a:noFill/>
          <a:ln>
            <a:noFill/>
          </a:ln>
        </p:spPr>
      </p:pic>
      <p:pic>
        <p:nvPicPr>
          <p:cNvPr id="66" name="Google Shape;66;p2" descr="A colorful letter s&#10;&#10;Description automatically generated"/>
          <p:cNvPicPr preferRelativeResize="0"/>
          <p:nvPr/>
        </p:nvPicPr>
        <p:blipFill rotWithShape="1">
          <a:blip r:embed="rId5">
            <a:alphaModFix/>
          </a:blip>
          <a:srcRect/>
          <a:stretch/>
        </p:blipFill>
        <p:spPr>
          <a:xfrm>
            <a:off x="5792844" y="4574695"/>
            <a:ext cx="606310" cy="763952"/>
          </a:xfrm>
          <a:prstGeom prst="rect">
            <a:avLst/>
          </a:prstGeom>
          <a:noFill/>
          <a:ln>
            <a:noFill/>
          </a:ln>
        </p:spPr>
      </p:pic>
      <p:pic>
        <p:nvPicPr>
          <p:cNvPr id="67" name="Google Shape;67;p2"/>
          <p:cNvPicPr preferRelativeResize="0"/>
          <p:nvPr/>
        </p:nvPicPr>
        <p:blipFill rotWithShape="1">
          <a:blip r:embed="rId6">
            <a:alphaModFix/>
          </a:blip>
          <a:srcRect/>
          <a:stretch/>
        </p:blipFill>
        <p:spPr>
          <a:xfrm>
            <a:off x="1633787" y="5532590"/>
            <a:ext cx="1716319" cy="510038"/>
          </a:xfrm>
          <a:prstGeom prst="rect">
            <a:avLst/>
          </a:prstGeom>
          <a:noFill/>
          <a:ln>
            <a:noFill/>
          </a:ln>
        </p:spPr>
      </p:pic>
      <p:sp>
        <p:nvSpPr>
          <p:cNvPr id="68" name="Google Shape;68;p2"/>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a:solidFill>
                <a:schemeClr val="lt1"/>
              </a:solidFill>
              <a:latin typeface="Open Sans Light"/>
              <a:ea typeface="Open Sans Light"/>
              <a:cs typeface="Open Sans Light"/>
              <a:sym typeface="Open Sans Light"/>
            </a:endParaRPr>
          </a:p>
        </p:txBody>
      </p:sp>
      <p:sp>
        <p:nvSpPr>
          <p:cNvPr id="69" name="Google Shape;69;p2"/>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0"/>
        <p:cNvGrpSpPr/>
        <p:nvPr/>
      </p:nvGrpSpPr>
      <p:grpSpPr>
        <a:xfrm>
          <a:off x="0" y="0"/>
          <a:ext cx="0" cy="0"/>
          <a:chOff x="0" y="0"/>
          <a:chExt cx="0" cy="0"/>
        </a:xfrm>
      </p:grpSpPr>
      <p:grpSp>
        <p:nvGrpSpPr>
          <p:cNvPr id="461" name="Google Shape;461;p10"/>
          <p:cNvGrpSpPr/>
          <p:nvPr/>
        </p:nvGrpSpPr>
        <p:grpSpPr>
          <a:xfrm>
            <a:off x="2924631" y="2453853"/>
            <a:ext cx="5183049" cy="1651185"/>
            <a:chOff x="587831" y="2209615"/>
            <a:chExt cx="5183049" cy="1651185"/>
          </a:xfrm>
        </p:grpSpPr>
        <p:sp>
          <p:nvSpPr>
            <p:cNvPr id="462" name="Google Shape;462;p10"/>
            <p:cNvSpPr txBox="1"/>
            <p:nvPr/>
          </p:nvSpPr>
          <p:spPr>
            <a:xfrm>
              <a:off x="587831" y="2881277"/>
              <a:ext cx="957940" cy="42700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800"/>
                <a:buFont typeface="Open Sans SemiBold"/>
                <a:buNone/>
              </a:pPr>
              <a:r>
                <a:rPr lang="en-GB" sz="4800" b="1">
                  <a:solidFill>
                    <a:schemeClr val="lt1"/>
                  </a:solidFill>
                  <a:latin typeface="Open Sans SemiBold"/>
                  <a:ea typeface="Open Sans SemiBold"/>
                  <a:cs typeface="Open Sans SemiBold"/>
                  <a:sym typeface="Open Sans SemiBold"/>
                </a:rPr>
                <a:t>04</a:t>
              </a:r>
              <a:endParaRPr/>
            </a:p>
          </p:txBody>
        </p:sp>
        <p:sp>
          <p:nvSpPr>
            <p:cNvPr id="463" name="Google Shape;463;p10"/>
            <p:cNvSpPr txBox="1"/>
            <p:nvPr/>
          </p:nvSpPr>
          <p:spPr>
            <a:xfrm>
              <a:off x="1894111" y="2476102"/>
              <a:ext cx="3876769" cy="118743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800"/>
                <a:buFont typeface="Open Sans Light"/>
                <a:buNone/>
              </a:pPr>
              <a:r>
                <a:rPr lang="en-GB" sz="2800">
                  <a:solidFill>
                    <a:schemeClr val="lt1"/>
                  </a:solidFill>
                  <a:latin typeface="Open Sans Light"/>
                  <a:ea typeface="Open Sans Light"/>
                  <a:cs typeface="Open Sans Light"/>
                  <a:sym typeface="Open Sans Light"/>
                </a:rPr>
                <a:t>Relationship with </a:t>
              </a:r>
              <a:r>
                <a:rPr lang="en-GB" sz="2800" b="1">
                  <a:solidFill>
                    <a:schemeClr val="lt1"/>
                  </a:solidFill>
                  <a:latin typeface="Open Sans SemiBold"/>
                  <a:ea typeface="Open Sans SemiBold"/>
                  <a:cs typeface="Open Sans SemiBold"/>
                  <a:sym typeface="Open Sans SemiBold"/>
                </a:rPr>
                <a:t>EuroHPC</a:t>
              </a:r>
              <a:r>
                <a:rPr lang="en-GB" sz="2800" b="1">
                  <a:solidFill>
                    <a:schemeClr val="lt1"/>
                  </a:solidFill>
                  <a:latin typeface="Open Sans Light"/>
                  <a:ea typeface="Open Sans Light"/>
                  <a:cs typeface="Open Sans Light"/>
                  <a:sym typeface="Open Sans Light"/>
                </a:rPr>
                <a:t> </a:t>
              </a:r>
              <a:r>
                <a:rPr lang="en-GB" sz="2800">
                  <a:solidFill>
                    <a:schemeClr val="lt1"/>
                  </a:solidFill>
                  <a:latin typeface="Open Sans Light"/>
                  <a:ea typeface="Open Sans Light"/>
                  <a:cs typeface="Open Sans Light"/>
                  <a:sym typeface="Open Sans Light"/>
                </a:rPr>
                <a:t>and access to resources</a:t>
              </a:r>
              <a:endParaRPr/>
            </a:p>
          </p:txBody>
        </p:sp>
        <p:cxnSp>
          <p:nvCxnSpPr>
            <p:cNvPr id="464" name="Google Shape;464;p10"/>
            <p:cNvCxnSpPr/>
            <p:nvPr/>
          </p:nvCxnSpPr>
          <p:spPr>
            <a:xfrm>
              <a:off x="1618341" y="2209615"/>
              <a:ext cx="0" cy="1651185"/>
            </a:xfrm>
            <a:prstGeom prst="straightConnector1">
              <a:avLst/>
            </a:prstGeom>
            <a:noFill/>
            <a:ln w="38100" cap="rnd" cmpd="sng">
              <a:solidFill>
                <a:schemeClr val="lt1"/>
              </a:solidFill>
              <a:prstDash val="solid"/>
              <a:miter lim="800000"/>
              <a:headEnd type="none" w="sm" len="sm"/>
              <a:tailEnd type="none" w="sm" len="sm"/>
            </a:ln>
          </p:spPr>
        </p:cxnSp>
      </p:grpSp>
      <p:sp>
        <p:nvSpPr>
          <p:cNvPr id="465" name="Google Shape;465;p10"/>
          <p:cNvSpPr txBox="1"/>
          <p:nvPr/>
        </p:nvSpPr>
        <p:spPr>
          <a:xfrm>
            <a:off x="11771086" y="291011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6" name="Google Shape;466;p10" descr="A white arrow in a circle&#10;&#10;Description automatically generated"/>
          <p:cNvPicPr preferRelativeResize="0"/>
          <p:nvPr/>
        </p:nvPicPr>
        <p:blipFill rotWithShape="1">
          <a:blip r:embed="rId4">
            <a:alphaModFix/>
          </a:blip>
          <a:srcRect/>
          <a:stretch/>
        </p:blipFill>
        <p:spPr>
          <a:xfrm>
            <a:off x="9712075" y="2940781"/>
            <a:ext cx="677328" cy="6773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eb8b9e0e66_1_18"/>
          <p:cNvSpPr txBox="1"/>
          <p:nvPr/>
        </p:nvSpPr>
        <p:spPr>
          <a:xfrm>
            <a:off x="342269" y="346100"/>
            <a:ext cx="25437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EuroHPC</a:t>
            </a:r>
            <a:endParaRPr sz="4200" b="1" i="0" u="none" strike="noStrike" cap="none">
              <a:solidFill>
                <a:srgbClr val="22295B"/>
              </a:solidFill>
              <a:latin typeface="Open Sans SemiBold"/>
              <a:ea typeface="Open Sans SemiBold"/>
              <a:cs typeface="Open Sans SemiBold"/>
              <a:sym typeface="Open Sans SemiBold"/>
            </a:endParaRPr>
          </a:p>
        </p:txBody>
      </p:sp>
      <p:sp>
        <p:nvSpPr>
          <p:cNvPr id="473" name="Google Shape;473;g2eb8b9e0e66_1_18"/>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474" name="Google Shape;474;g2eb8b9e0e66_1_18"/>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21</a:t>
            </a:fld>
            <a:endParaRPr/>
          </a:p>
        </p:txBody>
      </p:sp>
      <p:grpSp>
        <p:nvGrpSpPr>
          <p:cNvPr id="475" name="Google Shape;475;g2eb8b9e0e66_1_18"/>
          <p:cNvGrpSpPr/>
          <p:nvPr/>
        </p:nvGrpSpPr>
        <p:grpSpPr>
          <a:xfrm>
            <a:off x="3421716" y="434453"/>
            <a:ext cx="4727109" cy="690000"/>
            <a:chOff x="6141841" y="1049553"/>
            <a:chExt cx="4727109" cy="690000"/>
          </a:xfrm>
        </p:grpSpPr>
        <p:sp>
          <p:nvSpPr>
            <p:cNvPr id="476" name="Google Shape;476;g2eb8b9e0e66_1_18"/>
            <p:cNvSpPr txBox="1"/>
            <p:nvPr/>
          </p:nvSpPr>
          <p:spPr>
            <a:xfrm>
              <a:off x="6147250" y="1054050"/>
              <a:ext cx="4721700" cy="677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EuroHPC JU is the main organization enabling HPC access and development in EU</a:t>
              </a:r>
              <a:endParaRPr>
                <a:solidFill>
                  <a:schemeClr val="dk1"/>
                </a:solidFill>
                <a:latin typeface="Open Sans Light"/>
                <a:ea typeface="Open Sans Light"/>
                <a:cs typeface="Open Sans Light"/>
                <a:sym typeface="Open Sans Light"/>
              </a:endParaRPr>
            </a:p>
          </p:txBody>
        </p:sp>
        <p:cxnSp>
          <p:nvCxnSpPr>
            <p:cNvPr id="477" name="Google Shape;477;g2eb8b9e0e66_1_18"/>
            <p:cNvCxnSpPr/>
            <p:nvPr/>
          </p:nvCxnSpPr>
          <p:spPr>
            <a:xfrm flipH="1">
              <a:off x="6141841" y="1049553"/>
              <a:ext cx="5400" cy="690000"/>
            </a:xfrm>
            <a:prstGeom prst="straightConnector1">
              <a:avLst/>
            </a:prstGeom>
            <a:noFill/>
            <a:ln w="28575" cap="rnd" cmpd="sng">
              <a:solidFill>
                <a:srgbClr val="22295B"/>
              </a:solidFill>
              <a:prstDash val="solid"/>
              <a:miter lim="800000"/>
              <a:headEnd type="none" w="sm" len="sm"/>
              <a:tailEnd type="none" w="sm" len="sm"/>
            </a:ln>
          </p:spPr>
        </p:cxnSp>
      </p:grpSp>
      <p:grpSp>
        <p:nvGrpSpPr>
          <p:cNvPr id="478" name="Google Shape;478;g2eb8b9e0e66_1_18"/>
          <p:cNvGrpSpPr/>
          <p:nvPr/>
        </p:nvGrpSpPr>
        <p:grpSpPr>
          <a:xfrm>
            <a:off x="491091" y="1286728"/>
            <a:ext cx="4727109" cy="690000"/>
            <a:chOff x="6141841" y="1049553"/>
            <a:chExt cx="4727109" cy="690000"/>
          </a:xfrm>
        </p:grpSpPr>
        <p:sp>
          <p:nvSpPr>
            <p:cNvPr id="479" name="Google Shape;479;g2eb8b9e0e66_1_18"/>
            <p:cNvSpPr txBox="1"/>
            <p:nvPr/>
          </p:nvSpPr>
          <p:spPr>
            <a:xfrm>
              <a:off x="6147250" y="1054050"/>
              <a:ext cx="4721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1600">
                  <a:solidFill>
                    <a:schemeClr val="dk1"/>
                  </a:solidFill>
                  <a:latin typeface="Open Sans Light"/>
                  <a:ea typeface="Open Sans Light"/>
                  <a:cs typeface="Open Sans Light"/>
                  <a:sym typeface="Open Sans Light"/>
                </a:rPr>
                <a:t>Made up of EU, Member states, and several private partners (consortiums)</a:t>
              </a:r>
              <a:endParaRPr>
                <a:solidFill>
                  <a:schemeClr val="dk1"/>
                </a:solidFill>
                <a:latin typeface="Open Sans Light"/>
                <a:ea typeface="Open Sans Light"/>
                <a:cs typeface="Open Sans Light"/>
                <a:sym typeface="Open Sans Light"/>
              </a:endParaRPr>
            </a:p>
          </p:txBody>
        </p:sp>
        <p:cxnSp>
          <p:nvCxnSpPr>
            <p:cNvPr id="480" name="Google Shape;480;g2eb8b9e0e66_1_18"/>
            <p:cNvCxnSpPr/>
            <p:nvPr/>
          </p:nvCxnSpPr>
          <p:spPr>
            <a:xfrm flipH="1">
              <a:off x="6141841" y="1049553"/>
              <a:ext cx="5400" cy="690000"/>
            </a:xfrm>
            <a:prstGeom prst="straightConnector1">
              <a:avLst/>
            </a:prstGeom>
            <a:noFill/>
            <a:ln w="28575" cap="rnd" cmpd="sng">
              <a:solidFill>
                <a:srgbClr val="22295B"/>
              </a:solidFill>
              <a:prstDash val="solid"/>
              <a:miter lim="800000"/>
              <a:headEnd type="none" w="sm" len="sm"/>
              <a:tailEnd type="none" w="sm" len="sm"/>
            </a:ln>
          </p:spPr>
        </p:cxnSp>
      </p:grpSp>
      <p:grpSp>
        <p:nvGrpSpPr>
          <p:cNvPr id="481" name="Google Shape;481;g2eb8b9e0e66_1_18"/>
          <p:cNvGrpSpPr/>
          <p:nvPr/>
        </p:nvGrpSpPr>
        <p:grpSpPr>
          <a:xfrm>
            <a:off x="7896857" y="438650"/>
            <a:ext cx="4089944" cy="681597"/>
            <a:chOff x="6147241" y="1049553"/>
            <a:chExt cx="4721709" cy="681597"/>
          </a:xfrm>
        </p:grpSpPr>
        <p:sp>
          <p:nvSpPr>
            <p:cNvPr id="482" name="Google Shape;482;g2eb8b9e0e66_1_18"/>
            <p:cNvSpPr txBox="1"/>
            <p:nvPr/>
          </p:nvSpPr>
          <p:spPr>
            <a:xfrm>
              <a:off x="6147250" y="1054050"/>
              <a:ext cx="4721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Open Sans Light"/>
                  <a:ea typeface="Open Sans Light"/>
                  <a:cs typeface="Open Sans Light"/>
                  <a:sym typeface="Open Sans Light"/>
                </a:rPr>
                <a:t>Budget EUR 7 billion for the period 2021-2027</a:t>
              </a:r>
              <a:endParaRPr sz="1600">
                <a:solidFill>
                  <a:schemeClr val="dk1"/>
                </a:solidFill>
                <a:latin typeface="Open Sans Light"/>
                <a:ea typeface="Open Sans Light"/>
                <a:cs typeface="Open Sans Light"/>
                <a:sym typeface="Open Sans Light"/>
              </a:endParaRPr>
            </a:p>
          </p:txBody>
        </p:sp>
        <p:cxnSp>
          <p:nvCxnSpPr>
            <p:cNvPr id="483" name="Google Shape;483;g2eb8b9e0e66_1_18"/>
            <p:cNvCxnSpPr/>
            <p:nvPr/>
          </p:nvCxnSpPr>
          <p:spPr>
            <a:xfrm>
              <a:off x="6147241" y="1049553"/>
              <a:ext cx="1500" cy="673800"/>
            </a:xfrm>
            <a:prstGeom prst="straightConnector1">
              <a:avLst/>
            </a:prstGeom>
            <a:noFill/>
            <a:ln w="28575" cap="rnd" cmpd="sng">
              <a:solidFill>
                <a:srgbClr val="22295B"/>
              </a:solidFill>
              <a:prstDash val="solid"/>
              <a:miter lim="800000"/>
              <a:headEnd type="none" w="sm" len="sm"/>
              <a:tailEnd type="none" w="sm" len="sm"/>
            </a:ln>
          </p:spPr>
        </p:cxnSp>
      </p:grpSp>
      <p:grpSp>
        <p:nvGrpSpPr>
          <p:cNvPr id="484" name="Google Shape;484;g2eb8b9e0e66_1_18"/>
          <p:cNvGrpSpPr/>
          <p:nvPr/>
        </p:nvGrpSpPr>
        <p:grpSpPr>
          <a:xfrm>
            <a:off x="5240116" y="1318015"/>
            <a:ext cx="5283009" cy="690000"/>
            <a:chOff x="6141841" y="1049553"/>
            <a:chExt cx="5283009" cy="690000"/>
          </a:xfrm>
        </p:grpSpPr>
        <p:sp>
          <p:nvSpPr>
            <p:cNvPr id="485" name="Google Shape;485;g2eb8b9e0e66_1_18"/>
            <p:cNvSpPr txBox="1"/>
            <p:nvPr/>
          </p:nvSpPr>
          <p:spPr>
            <a:xfrm>
              <a:off x="6147250" y="1054063"/>
              <a:ext cx="5277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Open Sans Light"/>
                  <a:ea typeface="Open Sans Light"/>
                  <a:cs typeface="Open Sans Light"/>
                  <a:sym typeface="Open Sans Light"/>
                </a:rPr>
                <a:t>The Joint Undertaking manages the Union’s access time for HPC (from 35% up to 50% of their total capacity) </a:t>
              </a:r>
              <a:endParaRPr sz="1600">
                <a:solidFill>
                  <a:schemeClr val="dk1"/>
                </a:solidFill>
                <a:latin typeface="Open Sans Light"/>
                <a:ea typeface="Open Sans Light"/>
                <a:cs typeface="Open Sans Light"/>
                <a:sym typeface="Open Sans Light"/>
              </a:endParaRPr>
            </a:p>
          </p:txBody>
        </p:sp>
        <p:cxnSp>
          <p:nvCxnSpPr>
            <p:cNvPr id="486" name="Google Shape;486;g2eb8b9e0e66_1_18"/>
            <p:cNvCxnSpPr/>
            <p:nvPr/>
          </p:nvCxnSpPr>
          <p:spPr>
            <a:xfrm flipH="1">
              <a:off x="6141841" y="1049553"/>
              <a:ext cx="5400" cy="690000"/>
            </a:xfrm>
            <a:prstGeom prst="straightConnector1">
              <a:avLst/>
            </a:prstGeom>
            <a:noFill/>
            <a:ln w="28575" cap="rnd" cmpd="sng">
              <a:solidFill>
                <a:srgbClr val="22295B"/>
              </a:solidFill>
              <a:prstDash val="solid"/>
              <a:miter lim="800000"/>
              <a:headEnd type="none" w="sm" len="sm"/>
              <a:tailEnd type="none" w="sm" len="sm"/>
            </a:ln>
          </p:spPr>
        </p:cxnSp>
      </p:grpSp>
      <p:pic>
        <p:nvPicPr>
          <p:cNvPr id="487" name="Google Shape;487;g2eb8b9e0e66_1_18"/>
          <p:cNvPicPr preferRelativeResize="0"/>
          <p:nvPr/>
        </p:nvPicPr>
        <p:blipFill>
          <a:blip r:embed="rId3">
            <a:alphaModFix/>
          </a:blip>
          <a:stretch>
            <a:fillRect/>
          </a:stretch>
        </p:blipFill>
        <p:spPr>
          <a:xfrm>
            <a:off x="1587550" y="3897550"/>
            <a:ext cx="9670327" cy="465600"/>
          </a:xfrm>
          <a:prstGeom prst="rect">
            <a:avLst/>
          </a:prstGeom>
          <a:noFill/>
          <a:ln>
            <a:noFill/>
          </a:ln>
        </p:spPr>
      </p:pic>
      <p:pic>
        <p:nvPicPr>
          <p:cNvPr id="488" name="Google Shape;488;g2eb8b9e0e66_1_18"/>
          <p:cNvPicPr preferRelativeResize="0"/>
          <p:nvPr/>
        </p:nvPicPr>
        <p:blipFill rotWithShape="1">
          <a:blip r:embed="rId4">
            <a:alphaModFix/>
          </a:blip>
          <a:srcRect l="9908" t="15280" r="33794" b="14137"/>
          <a:stretch/>
        </p:blipFill>
        <p:spPr>
          <a:xfrm>
            <a:off x="408575" y="2777525"/>
            <a:ext cx="1063025" cy="700200"/>
          </a:xfrm>
          <a:prstGeom prst="rect">
            <a:avLst/>
          </a:prstGeom>
          <a:noFill/>
          <a:ln>
            <a:noFill/>
          </a:ln>
        </p:spPr>
      </p:pic>
      <p:sp>
        <p:nvSpPr>
          <p:cNvPr id="489" name="Google Shape;489;g2eb8b9e0e66_1_18"/>
          <p:cNvSpPr txBox="1"/>
          <p:nvPr/>
        </p:nvSpPr>
        <p:spPr>
          <a:xfrm>
            <a:off x="499905" y="3466450"/>
            <a:ext cx="71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22295B"/>
                </a:solidFill>
                <a:latin typeface="Open Sans ExtraBold"/>
                <a:ea typeface="Open Sans ExtraBold"/>
                <a:cs typeface="Open Sans ExtraBold"/>
                <a:sym typeface="Open Sans ExtraBold"/>
              </a:rPr>
              <a:t>Lumi</a:t>
            </a:r>
            <a:endParaRPr>
              <a:solidFill>
                <a:srgbClr val="22295B"/>
              </a:solidFill>
              <a:latin typeface="Open Sans ExtraBold"/>
              <a:ea typeface="Open Sans ExtraBold"/>
              <a:cs typeface="Open Sans ExtraBold"/>
              <a:sym typeface="Open Sans ExtraBold"/>
            </a:endParaRPr>
          </a:p>
        </p:txBody>
      </p:sp>
      <p:sp>
        <p:nvSpPr>
          <p:cNvPr id="490" name="Google Shape;490;g2eb8b9e0e66_1_18"/>
          <p:cNvSpPr txBox="1"/>
          <p:nvPr/>
        </p:nvSpPr>
        <p:spPr>
          <a:xfrm>
            <a:off x="2641430" y="4269550"/>
            <a:ext cx="718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rgbClr val="22295B"/>
                </a:solidFill>
                <a:latin typeface="Open Sans ExtraBold"/>
                <a:ea typeface="Open Sans ExtraBold"/>
                <a:cs typeface="Open Sans ExtraBold"/>
                <a:sym typeface="Open Sans ExtraBold"/>
              </a:rPr>
              <a:t>2023</a:t>
            </a:r>
            <a:endParaRPr sz="1600">
              <a:solidFill>
                <a:srgbClr val="22295B"/>
              </a:solidFill>
              <a:latin typeface="Open Sans ExtraBold"/>
              <a:ea typeface="Open Sans ExtraBold"/>
              <a:cs typeface="Open Sans ExtraBold"/>
              <a:sym typeface="Open Sans ExtraBold"/>
            </a:endParaRPr>
          </a:p>
        </p:txBody>
      </p:sp>
      <p:sp>
        <p:nvSpPr>
          <p:cNvPr id="491" name="Google Shape;491;g2eb8b9e0e66_1_18"/>
          <p:cNvSpPr txBox="1"/>
          <p:nvPr/>
        </p:nvSpPr>
        <p:spPr>
          <a:xfrm>
            <a:off x="5671505" y="4269550"/>
            <a:ext cx="718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rgbClr val="22295B"/>
                </a:solidFill>
                <a:latin typeface="Open Sans ExtraBold"/>
                <a:ea typeface="Open Sans ExtraBold"/>
                <a:cs typeface="Open Sans ExtraBold"/>
                <a:sym typeface="Open Sans ExtraBold"/>
              </a:rPr>
              <a:t>2024</a:t>
            </a:r>
            <a:endParaRPr sz="1600">
              <a:solidFill>
                <a:srgbClr val="22295B"/>
              </a:solidFill>
              <a:latin typeface="Open Sans ExtraBold"/>
              <a:ea typeface="Open Sans ExtraBold"/>
              <a:cs typeface="Open Sans ExtraBold"/>
              <a:sym typeface="Open Sans ExtraBold"/>
            </a:endParaRPr>
          </a:p>
        </p:txBody>
      </p:sp>
      <p:sp>
        <p:nvSpPr>
          <p:cNvPr id="492" name="Google Shape;492;g2eb8b9e0e66_1_18"/>
          <p:cNvSpPr txBox="1"/>
          <p:nvPr/>
        </p:nvSpPr>
        <p:spPr>
          <a:xfrm>
            <a:off x="8701568" y="4269550"/>
            <a:ext cx="718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rgbClr val="22295B"/>
                </a:solidFill>
                <a:latin typeface="Open Sans ExtraBold"/>
                <a:ea typeface="Open Sans ExtraBold"/>
                <a:cs typeface="Open Sans ExtraBold"/>
                <a:sym typeface="Open Sans ExtraBold"/>
              </a:rPr>
              <a:t>2025</a:t>
            </a:r>
            <a:endParaRPr sz="1600">
              <a:solidFill>
                <a:srgbClr val="22295B"/>
              </a:solidFill>
              <a:latin typeface="Open Sans ExtraBold"/>
              <a:ea typeface="Open Sans ExtraBold"/>
              <a:cs typeface="Open Sans ExtraBold"/>
              <a:sym typeface="Open Sans ExtraBold"/>
            </a:endParaRPr>
          </a:p>
        </p:txBody>
      </p:sp>
      <p:sp>
        <p:nvSpPr>
          <p:cNvPr id="493" name="Google Shape;493;g2eb8b9e0e66_1_18"/>
          <p:cNvSpPr txBox="1"/>
          <p:nvPr/>
        </p:nvSpPr>
        <p:spPr>
          <a:xfrm>
            <a:off x="10527930" y="4269550"/>
            <a:ext cx="1255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rgbClr val="22295B"/>
                </a:solidFill>
                <a:latin typeface="Open Sans ExtraBold"/>
                <a:ea typeface="Open Sans ExtraBold"/>
                <a:cs typeface="Open Sans ExtraBold"/>
                <a:sym typeface="Open Sans ExtraBold"/>
              </a:rPr>
              <a:t>2026-2027</a:t>
            </a:r>
            <a:endParaRPr sz="1600">
              <a:solidFill>
                <a:srgbClr val="22295B"/>
              </a:solidFill>
              <a:latin typeface="Open Sans ExtraBold"/>
              <a:ea typeface="Open Sans ExtraBold"/>
              <a:cs typeface="Open Sans ExtraBold"/>
              <a:sym typeface="Open Sans ExtraBold"/>
            </a:endParaRPr>
          </a:p>
        </p:txBody>
      </p:sp>
      <p:cxnSp>
        <p:nvCxnSpPr>
          <p:cNvPr id="494" name="Google Shape;494;g2eb8b9e0e66_1_18"/>
          <p:cNvCxnSpPr>
            <a:stCxn id="489" idx="3"/>
          </p:cNvCxnSpPr>
          <p:nvPr/>
        </p:nvCxnSpPr>
        <p:spPr>
          <a:xfrm>
            <a:off x="1218105" y="3666550"/>
            <a:ext cx="465000" cy="165300"/>
          </a:xfrm>
          <a:prstGeom prst="straightConnector1">
            <a:avLst/>
          </a:prstGeom>
          <a:noFill/>
          <a:ln w="28575" cap="flat" cmpd="sng">
            <a:solidFill>
              <a:srgbClr val="002060"/>
            </a:solidFill>
            <a:prstDash val="solid"/>
            <a:round/>
            <a:headEnd type="none" w="med" len="med"/>
            <a:tailEnd type="triangle" w="med" len="med"/>
          </a:ln>
        </p:spPr>
      </p:cxnSp>
      <p:pic>
        <p:nvPicPr>
          <p:cNvPr id="495" name="Google Shape;495;g2eb8b9e0e66_1_18"/>
          <p:cNvPicPr preferRelativeResize="0"/>
          <p:nvPr/>
        </p:nvPicPr>
        <p:blipFill>
          <a:blip r:embed="rId5">
            <a:alphaModFix/>
          </a:blip>
          <a:stretch>
            <a:fillRect/>
          </a:stretch>
        </p:blipFill>
        <p:spPr>
          <a:xfrm>
            <a:off x="1587550" y="2573510"/>
            <a:ext cx="937915" cy="527575"/>
          </a:xfrm>
          <a:prstGeom prst="rect">
            <a:avLst/>
          </a:prstGeom>
          <a:noFill/>
          <a:ln>
            <a:noFill/>
          </a:ln>
        </p:spPr>
      </p:pic>
      <p:sp>
        <p:nvSpPr>
          <p:cNvPr id="496" name="Google Shape;496;g2eb8b9e0e66_1_18"/>
          <p:cNvSpPr txBox="1"/>
          <p:nvPr/>
        </p:nvSpPr>
        <p:spPr>
          <a:xfrm>
            <a:off x="1536609" y="3024188"/>
            <a:ext cx="12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22295B"/>
                </a:solidFill>
                <a:latin typeface="Open Sans ExtraBold"/>
                <a:ea typeface="Open Sans ExtraBold"/>
                <a:cs typeface="Open Sans ExtraBold"/>
                <a:sym typeface="Open Sans ExtraBold"/>
              </a:rPr>
              <a:t>Leonardo</a:t>
            </a:r>
            <a:endParaRPr>
              <a:solidFill>
                <a:srgbClr val="22295B"/>
              </a:solidFill>
              <a:latin typeface="Open Sans ExtraBold"/>
              <a:ea typeface="Open Sans ExtraBold"/>
              <a:cs typeface="Open Sans ExtraBold"/>
              <a:sym typeface="Open Sans ExtraBold"/>
            </a:endParaRPr>
          </a:p>
        </p:txBody>
      </p:sp>
      <p:cxnSp>
        <p:nvCxnSpPr>
          <p:cNvPr id="497" name="Google Shape;497;g2eb8b9e0e66_1_18"/>
          <p:cNvCxnSpPr/>
          <p:nvPr/>
        </p:nvCxnSpPr>
        <p:spPr>
          <a:xfrm>
            <a:off x="2100150" y="3461625"/>
            <a:ext cx="300300" cy="398700"/>
          </a:xfrm>
          <a:prstGeom prst="straightConnector1">
            <a:avLst/>
          </a:prstGeom>
          <a:noFill/>
          <a:ln w="28575" cap="flat" cmpd="sng">
            <a:solidFill>
              <a:srgbClr val="002060"/>
            </a:solidFill>
            <a:prstDash val="solid"/>
            <a:round/>
            <a:headEnd type="none" w="med" len="med"/>
            <a:tailEnd type="triangle" w="med" len="med"/>
          </a:ln>
        </p:spPr>
      </p:cxnSp>
      <p:cxnSp>
        <p:nvCxnSpPr>
          <p:cNvPr id="498" name="Google Shape;498;g2eb8b9e0e66_1_18"/>
          <p:cNvCxnSpPr/>
          <p:nvPr/>
        </p:nvCxnSpPr>
        <p:spPr>
          <a:xfrm>
            <a:off x="2123825" y="3473475"/>
            <a:ext cx="857400" cy="380400"/>
          </a:xfrm>
          <a:prstGeom prst="straightConnector1">
            <a:avLst/>
          </a:prstGeom>
          <a:noFill/>
          <a:ln w="28575" cap="flat" cmpd="sng">
            <a:solidFill>
              <a:srgbClr val="002060"/>
            </a:solidFill>
            <a:prstDash val="solid"/>
            <a:round/>
            <a:headEnd type="none" w="med" len="med"/>
            <a:tailEnd type="triangle" w="med" len="med"/>
          </a:ln>
        </p:spPr>
      </p:cxnSp>
      <p:pic>
        <p:nvPicPr>
          <p:cNvPr id="499" name="Google Shape;499;g2eb8b9e0e66_1_18"/>
          <p:cNvPicPr preferRelativeResize="0"/>
          <p:nvPr/>
        </p:nvPicPr>
        <p:blipFill>
          <a:blip r:embed="rId6">
            <a:alphaModFix/>
          </a:blip>
          <a:stretch>
            <a:fillRect/>
          </a:stretch>
        </p:blipFill>
        <p:spPr>
          <a:xfrm>
            <a:off x="2641423" y="2426114"/>
            <a:ext cx="937924" cy="527312"/>
          </a:xfrm>
          <a:prstGeom prst="rect">
            <a:avLst/>
          </a:prstGeom>
          <a:noFill/>
          <a:ln>
            <a:noFill/>
          </a:ln>
        </p:spPr>
      </p:pic>
      <p:sp>
        <p:nvSpPr>
          <p:cNvPr id="500" name="Google Shape;500;g2eb8b9e0e66_1_18"/>
          <p:cNvSpPr txBox="1"/>
          <p:nvPr/>
        </p:nvSpPr>
        <p:spPr>
          <a:xfrm>
            <a:off x="2641434" y="2932625"/>
            <a:ext cx="12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22295B"/>
                </a:solidFill>
                <a:latin typeface="Open Sans ExtraBold"/>
                <a:ea typeface="Open Sans ExtraBold"/>
                <a:cs typeface="Open Sans ExtraBold"/>
                <a:sym typeface="Open Sans ExtraBold"/>
              </a:rPr>
              <a:t>MN5</a:t>
            </a:r>
            <a:endParaRPr>
              <a:solidFill>
                <a:srgbClr val="22295B"/>
              </a:solidFill>
              <a:latin typeface="Open Sans ExtraBold"/>
              <a:ea typeface="Open Sans ExtraBold"/>
              <a:cs typeface="Open Sans ExtraBold"/>
              <a:sym typeface="Open Sans ExtraBold"/>
            </a:endParaRPr>
          </a:p>
        </p:txBody>
      </p:sp>
      <p:cxnSp>
        <p:nvCxnSpPr>
          <p:cNvPr id="501" name="Google Shape;501;g2eb8b9e0e66_1_18"/>
          <p:cNvCxnSpPr/>
          <p:nvPr/>
        </p:nvCxnSpPr>
        <p:spPr>
          <a:xfrm>
            <a:off x="2976625" y="3248425"/>
            <a:ext cx="130200" cy="592200"/>
          </a:xfrm>
          <a:prstGeom prst="straightConnector1">
            <a:avLst/>
          </a:prstGeom>
          <a:noFill/>
          <a:ln w="28575" cap="flat" cmpd="sng">
            <a:solidFill>
              <a:srgbClr val="002060"/>
            </a:solidFill>
            <a:prstDash val="solid"/>
            <a:round/>
            <a:headEnd type="none" w="med" len="med"/>
            <a:tailEnd type="triangle" w="med" len="med"/>
          </a:ln>
        </p:spPr>
      </p:cxnSp>
      <p:cxnSp>
        <p:nvCxnSpPr>
          <p:cNvPr id="502" name="Google Shape;502;g2eb8b9e0e66_1_18"/>
          <p:cNvCxnSpPr/>
          <p:nvPr/>
        </p:nvCxnSpPr>
        <p:spPr>
          <a:xfrm>
            <a:off x="2988475" y="3272125"/>
            <a:ext cx="687000" cy="556800"/>
          </a:xfrm>
          <a:prstGeom prst="straightConnector1">
            <a:avLst/>
          </a:prstGeom>
          <a:noFill/>
          <a:ln w="28575" cap="flat" cmpd="sng">
            <a:solidFill>
              <a:srgbClr val="002060"/>
            </a:solidFill>
            <a:prstDash val="solid"/>
            <a:round/>
            <a:headEnd type="none" w="med" len="med"/>
            <a:tailEnd type="triangle" w="med" len="med"/>
          </a:ln>
        </p:spPr>
      </p:cxnSp>
      <p:pic>
        <p:nvPicPr>
          <p:cNvPr id="503" name="Google Shape;503;g2eb8b9e0e66_1_18"/>
          <p:cNvPicPr preferRelativeResize="0"/>
          <p:nvPr/>
        </p:nvPicPr>
        <p:blipFill>
          <a:blip r:embed="rId7">
            <a:alphaModFix/>
          </a:blip>
          <a:stretch>
            <a:fillRect/>
          </a:stretch>
        </p:blipFill>
        <p:spPr>
          <a:xfrm>
            <a:off x="3794122" y="2409378"/>
            <a:ext cx="857401" cy="580534"/>
          </a:xfrm>
          <a:prstGeom prst="rect">
            <a:avLst/>
          </a:prstGeom>
          <a:noFill/>
          <a:ln>
            <a:noFill/>
          </a:ln>
        </p:spPr>
      </p:pic>
      <p:sp>
        <p:nvSpPr>
          <p:cNvPr id="504" name="Google Shape;504;g2eb8b9e0e66_1_18"/>
          <p:cNvSpPr txBox="1"/>
          <p:nvPr/>
        </p:nvSpPr>
        <p:spPr>
          <a:xfrm>
            <a:off x="3695301" y="2903513"/>
            <a:ext cx="153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22295B"/>
                </a:solidFill>
                <a:latin typeface="Open Sans ExtraBold"/>
                <a:ea typeface="Open Sans ExtraBold"/>
                <a:cs typeface="Open Sans ExtraBold"/>
                <a:sym typeface="Open Sans ExtraBold"/>
              </a:rPr>
              <a:t>Deucalion</a:t>
            </a:r>
            <a:endParaRPr>
              <a:solidFill>
                <a:srgbClr val="22295B"/>
              </a:solidFill>
              <a:latin typeface="Open Sans ExtraBold"/>
              <a:ea typeface="Open Sans ExtraBold"/>
              <a:cs typeface="Open Sans ExtraBold"/>
              <a:sym typeface="Open Sans ExtraBold"/>
            </a:endParaRPr>
          </a:p>
        </p:txBody>
      </p:sp>
      <p:cxnSp>
        <p:nvCxnSpPr>
          <p:cNvPr id="505" name="Google Shape;505;g2eb8b9e0e66_1_18"/>
          <p:cNvCxnSpPr/>
          <p:nvPr/>
        </p:nvCxnSpPr>
        <p:spPr>
          <a:xfrm flipH="1">
            <a:off x="3841226" y="3197863"/>
            <a:ext cx="233100" cy="642900"/>
          </a:xfrm>
          <a:prstGeom prst="straightConnector1">
            <a:avLst/>
          </a:prstGeom>
          <a:noFill/>
          <a:ln w="28575" cap="flat" cmpd="sng">
            <a:solidFill>
              <a:srgbClr val="002060"/>
            </a:solidFill>
            <a:prstDash val="solid"/>
            <a:round/>
            <a:headEnd type="none" w="med" len="med"/>
            <a:tailEnd type="triangle" w="med" len="med"/>
          </a:ln>
        </p:spPr>
      </p:cxnSp>
      <p:sp>
        <p:nvSpPr>
          <p:cNvPr id="506" name="Google Shape;506;g2eb8b9e0e66_1_18"/>
          <p:cNvSpPr/>
          <p:nvPr/>
        </p:nvSpPr>
        <p:spPr>
          <a:xfrm>
            <a:off x="4866300" y="2398375"/>
            <a:ext cx="1062900" cy="527400"/>
          </a:xfrm>
          <a:prstGeom prst="roundRect">
            <a:avLst>
              <a:gd name="adj" fmla="val 16667"/>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Daedalus</a:t>
            </a:r>
            <a:endParaRPr b="1">
              <a:solidFill>
                <a:schemeClr val="lt1"/>
              </a:solidFill>
              <a:latin typeface="Open Sans"/>
              <a:ea typeface="Open Sans"/>
              <a:cs typeface="Open Sans"/>
              <a:sym typeface="Open Sans"/>
            </a:endParaRPr>
          </a:p>
          <a:p>
            <a:pPr marL="0" lvl="0" indent="0" algn="ctr" rtl="0">
              <a:spcBef>
                <a:spcPts val="0"/>
              </a:spcBef>
              <a:spcAft>
                <a:spcPts val="0"/>
              </a:spcAft>
              <a:buNone/>
            </a:pPr>
            <a:r>
              <a:rPr lang="en-GB" b="1">
                <a:solidFill>
                  <a:schemeClr val="lt1"/>
                </a:solidFill>
                <a:latin typeface="Open Sans"/>
                <a:ea typeface="Open Sans"/>
                <a:cs typeface="Open Sans"/>
                <a:sym typeface="Open Sans"/>
              </a:rPr>
              <a:t>EHPCPL</a:t>
            </a:r>
            <a:endParaRPr b="1">
              <a:solidFill>
                <a:schemeClr val="lt1"/>
              </a:solidFill>
              <a:latin typeface="Open Sans"/>
              <a:ea typeface="Open Sans"/>
              <a:cs typeface="Open Sans"/>
              <a:sym typeface="Open Sans"/>
            </a:endParaRPr>
          </a:p>
        </p:txBody>
      </p:sp>
      <p:cxnSp>
        <p:nvCxnSpPr>
          <p:cNvPr id="507" name="Google Shape;507;g2eb8b9e0e66_1_18"/>
          <p:cNvCxnSpPr/>
          <p:nvPr/>
        </p:nvCxnSpPr>
        <p:spPr>
          <a:xfrm flipH="1">
            <a:off x="4788801" y="2956213"/>
            <a:ext cx="439500" cy="908100"/>
          </a:xfrm>
          <a:prstGeom prst="straightConnector1">
            <a:avLst/>
          </a:prstGeom>
          <a:noFill/>
          <a:ln w="28575" cap="flat" cmpd="sng">
            <a:solidFill>
              <a:srgbClr val="002060"/>
            </a:solidFill>
            <a:prstDash val="dot"/>
            <a:round/>
            <a:headEnd type="none" w="med" len="med"/>
            <a:tailEnd type="triangle" w="med" len="med"/>
          </a:ln>
        </p:spPr>
      </p:cxnSp>
      <p:cxnSp>
        <p:nvCxnSpPr>
          <p:cNvPr id="508" name="Google Shape;508;g2eb8b9e0e66_1_18"/>
          <p:cNvCxnSpPr>
            <a:stCxn id="506" idx="2"/>
          </p:cNvCxnSpPr>
          <p:nvPr/>
        </p:nvCxnSpPr>
        <p:spPr>
          <a:xfrm>
            <a:off x="5397750" y="2925775"/>
            <a:ext cx="705900" cy="926700"/>
          </a:xfrm>
          <a:prstGeom prst="straightConnector1">
            <a:avLst/>
          </a:prstGeom>
          <a:noFill/>
          <a:ln w="28575" cap="flat" cmpd="sng">
            <a:solidFill>
              <a:srgbClr val="002060"/>
            </a:solidFill>
            <a:prstDash val="solid"/>
            <a:round/>
            <a:headEnd type="none" w="med" len="med"/>
            <a:tailEnd type="triangle" w="med" len="med"/>
          </a:ln>
        </p:spPr>
      </p:cxnSp>
      <p:sp>
        <p:nvSpPr>
          <p:cNvPr id="509" name="Google Shape;509;g2eb8b9e0e66_1_18"/>
          <p:cNvSpPr/>
          <p:nvPr/>
        </p:nvSpPr>
        <p:spPr>
          <a:xfrm>
            <a:off x="6143975" y="2680900"/>
            <a:ext cx="1062900" cy="380400"/>
          </a:xfrm>
          <a:prstGeom prst="roundRect">
            <a:avLst>
              <a:gd name="adj" fmla="val 16667"/>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JUPITER</a:t>
            </a:r>
            <a:endParaRPr b="1">
              <a:solidFill>
                <a:schemeClr val="lt1"/>
              </a:solidFill>
              <a:latin typeface="Open Sans"/>
              <a:ea typeface="Open Sans"/>
              <a:cs typeface="Open Sans"/>
              <a:sym typeface="Open Sans"/>
            </a:endParaRPr>
          </a:p>
        </p:txBody>
      </p:sp>
      <p:cxnSp>
        <p:nvCxnSpPr>
          <p:cNvPr id="510" name="Google Shape;510;g2eb8b9e0e66_1_18"/>
          <p:cNvCxnSpPr>
            <a:stCxn id="509" idx="2"/>
          </p:cNvCxnSpPr>
          <p:nvPr/>
        </p:nvCxnSpPr>
        <p:spPr>
          <a:xfrm flipH="1">
            <a:off x="4571525" y="3061300"/>
            <a:ext cx="2103900" cy="798600"/>
          </a:xfrm>
          <a:prstGeom prst="straightConnector1">
            <a:avLst/>
          </a:prstGeom>
          <a:noFill/>
          <a:ln w="28575" cap="flat" cmpd="sng">
            <a:solidFill>
              <a:srgbClr val="002060"/>
            </a:solidFill>
            <a:prstDash val="dot"/>
            <a:round/>
            <a:headEnd type="none" w="med" len="med"/>
            <a:tailEnd type="triangle" w="med" len="med"/>
          </a:ln>
        </p:spPr>
      </p:cxnSp>
      <p:cxnSp>
        <p:nvCxnSpPr>
          <p:cNvPr id="511" name="Google Shape;511;g2eb8b9e0e66_1_18"/>
          <p:cNvCxnSpPr/>
          <p:nvPr/>
        </p:nvCxnSpPr>
        <p:spPr>
          <a:xfrm>
            <a:off x="6697450" y="3071625"/>
            <a:ext cx="567000" cy="780900"/>
          </a:xfrm>
          <a:prstGeom prst="straightConnector1">
            <a:avLst/>
          </a:prstGeom>
          <a:noFill/>
          <a:ln w="28575" cap="flat" cmpd="sng">
            <a:solidFill>
              <a:srgbClr val="002060"/>
            </a:solidFill>
            <a:prstDash val="solid"/>
            <a:round/>
            <a:headEnd type="none" w="med" len="med"/>
            <a:tailEnd type="triangle" w="med" len="med"/>
          </a:ln>
        </p:spPr>
      </p:cxnSp>
      <p:sp>
        <p:nvSpPr>
          <p:cNvPr id="512" name="Google Shape;512;g2eb8b9e0e66_1_18"/>
          <p:cNvSpPr/>
          <p:nvPr/>
        </p:nvSpPr>
        <p:spPr>
          <a:xfrm>
            <a:off x="7858250" y="2680900"/>
            <a:ext cx="1170900" cy="380400"/>
          </a:xfrm>
          <a:prstGeom prst="roundRect">
            <a:avLst>
              <a:gd name="adj" fmla="val 16667"/>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Exascale 2</a:t>
            </a:r>
            <a:endParaRPr b="1">
              <a:solidFill>
                <a:schemeClr val="lt1"/>
              </a:solidFill>
              <a:latin typeface="Open Sans"/>
              <a:ea typeface="Open Sans"/>
              <a:cs typeface="Open Sans"/>
              <a:sym typeface="Open Sans"/>
            </a:endParaRPr>
          </a:p>
        </p:txBody>
      </p:sp>
      <p:sp>
        <p:nvSpPr>
          <p:cNvPr id="513" name="Google Shape;513;g2eb8b9e0e66_1_18"/>
          <p:cNvSpPr/>
          <p:nvPr/>
        </p:nvSpPr>
        <p:spPr>
          <a:xfrm>
            <a:off x="9526025" y="2680900"/>
            <a:ext cx="1457400" cy="380400"/>
          </a:xfrm>
          <a:prstGeom prst="roundRect">
            <a:avLst>
              <a:gd name="adj" fmla="val 16667"/>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Open Sans"/>
                <a:ea typeface="Open Sans"/>
                <a:cs typeface="Open Sans"/>
                <a:sym typeface="Open Sans"/>
              </a:rPr>
              <a:t>Post-Exascale</a:t>
            </a:r>
            <a:endParaRPr b="1">
              <a:solidFill>
                <a:schemeClr val="lt1"/>
              </a:solidFill>
              <a:latin typeface="Open Sans"/>
              <a:ea typeface="Open Sans"/>
              <a:cs typeface="Open Sans"/>
              <a:sym typeface="Open Sans"/>
            </a:endParaRPr>
          </a:p>
        </p:txBody>
      </p:sp>
      <p:cxnSp>
        <p:nvCxnSpPr>
          <p:cNvPr id="514" name="Google Shape;514;g2eb8b9e0e66_1_18"/>
          <p:cNvCxnSpPr/>
          <p:nvPr/>
        </p:nvCxnSpPr>
        <p:spPr>
          <a:xfrm flipH="1">
            <a:off x="7359250" y="3080125"/>
            <a:ext cx="977100" cy="736800"/>
          </a:xfrm>
          <a:prstGeom prst="straightConnector1">
            <a:avLst/>
          </a:prstGeom>
          <a:noFill/>
          <a:ln w="28575" cap="flat" cmpd="sng">
            <a:solidFill>
              <a:srgbClr val="002060"/>
            </a:solidFill>
            <a:prstDash val="dot"/>
            <a:round/>
            <a:headEnd type="none" w="med" len="med"/>
            <a:tailEnd type="triangle" w="med" len="med"/>
          </a:ln>
        </p:spPr>
      </p:cxnSp>
      <p:cxnSp>
        <p:nvCxnSpPr>
          <p:cNvPr id="515" name="Google Shape;515;g2eb8b9e0e66_1_18"/>
          <p:cNvCxnSpPr/>
          <p:nvPr/>
        </p:nvCxnSpPr>
        <p:spPr>
          <a:xfrm>
            <a:off x="8520175" y="3052000"/>
            <a:ext cx="1646100" cy="812400"/>
          </a:xfrm>
          <a:prstGeom prst="straightConnector1">
            <a:avLst/>
          </a:prstGeom>
          <a:noFill/>
          <a:ln w="28575" cap="flat" cmpd="sng">
            <a:solidFill>
              <a:srgbClr val="002060"/>
            </a:solidFill>
            <a:prstDash val="solid"/>
            <a:round/>
            <a:headEnd type="none" w="med" len="med"/>
            <a:tailEnd type="triangle" w="med" len="med"/>
          </a:ln>
        </p:spPr>
      </p:cxnSp>
      <p:cxnSp>
        <p:nvCxnSpPr>
          <p:cNvPr id="516" name="Google Shape;516;g2eb8b9e0e66_1_18"/>
          <p:cNvCxnSpPr/>
          <p:nvPr/>
        </p:nvCxnSpPr>
        <p:spPr>
          <a:xfrm>
            <a:off x="10211975" y="3020500"/>
            <a:ext cx="724200" cy="808200"/>
          </a:xfrm>
          <a:prstGeom prst="straightConnector1">
            <a:avLst/>
          </a:prstGeom>
          <a:noFill/>
          <a:ln w="28575" cap="flat" cmpd="sng">
            <a:solidFill>
              <a:srgbClr val="002060"/>
            </a:solidFill>
            <a:prstDash val="solid"/>
            <a:round/>
            <a:headEnd type="none" w="med" len="med"/>
            <a:tailEnd type="triangle" w="med" len="med"/>
          </a:ln>
        </p:spPr>
      </p:cxnSp>
      <p:sp>
        <p:nvSpPr>
          <p:cNvPr id="517" name="Google Shape;517;g2eb8b9e0e66_1_18"/>
          <p:cNvSpPr/>
          <p:nvPr/>
        </p:nvSpPr>
        <p:spPr>
          <a:xfrm>
            <a:off x="6948125" y="3099350"/>
            <a:ext cx="977100" cy="249900"/>
          </a:xfrm>
          <a:prstGeom prst="roundRect">
            <a:avLst>
              <a:gd name="adj" fmla="val 16667"/>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Open Sans"/>
                <a:ea typeface="Open Sans"/>
                <a:cs typeface="Open Sans"/>
                <a:sym typeface="Open Sans"/>
              </a:rPr>
              <a:t>Mid-range 2</a:t>
            </a:r>
            <a:endParaRPr sz="1000" b="1">
              <a:solidFill>
                <a:schemeClr val="lt1"/>
              </a:solidFill>
              <a:latin typeface="Open Sans"/>
              <a:ea typeface="Open Sans"/>
              <a:cs typeface="Open Sans"/>
              <a:sym typeface="Open Sans"/>
            </a:endParaRPr>
          </a:p>
        </p:txBody>
      </p:sp>
      <p:sp>
        <p:nvSpPr>
          <p:cNvPr id="518" name="Google Shape;518;g2eb8b9e0e66_1_18"/>
          <p:cNvSpPr/>
          <p:nvPr/>
        </p:nvSpPr>
        <p:spPr>
          <a:xfrm>
            <a:off x="4188725" y="4992538"/>
            <a:ext cx="2379000" cy="465600"/>
          </a:xfrm>
          <a:prstGeom prst="rightArrow">
            <a:avLst>
              <a:gd name="adj1" fmla="val 50000"/>
              <a:gd name="adj2" fmla="val 50000"/>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Open Sans"/>
                <a:ea typeface="Open Sans"/>
                <a:cs typeface="Open Sans"/>
                <a:sym typeface="Open Sans"/>
              </a:rPr>
              <a:t>Federation/Hyperconnectivity</a:t>
            </a:r>
            <a:endParaRPr sz="1000" b="1">
              <a:solidFill>
                <a:schemeClr val="lt1"/>
              </a:solidFill>
              <a:latin typeface="Open Sans"/>
              <a:ea typeface="Open Sans"/>
              <a:cs typeface="Open Sans"/>
              <a:sym typeface="Open Sans"/>
            </a:endParaRPr>
          </a:p>
        </p:txBody>
      </p:sp>
      <p:sp>
        <p:nvSpPr>
          <p:cNvPr id="519" name="Google Shape;519;g2eb8b9e0e66_1_18"/>
          <p:cNvSpPr/>
          <p:nvPr/>
        </p:nvSpPr>
        <p:spPr>
          <a:xfrm>
            <a:off x="3239450" y="4592363"/>
            <a:ext cx="2455500" cy="465600"/>
          </a:xfrm>
          <a:prstGeom prst="rightArrow">
            <a:avLst>
              <a:gd name="adj1" fmla="val 50000"/>
              <a:gd name="adj2" fmla="val 50000"/>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Open Sans"/>
                <a:ea typeface="Open Sans"/>
                <a:cs typeface="Open Sans"/>
                <a:sym typeface="Open Sans"/>
              </a:rPr>
              <a:t>Upgrades</a:t>
            </a:r>
            <a:endParaRPr sz="1000" b="1">
              <a:solidFill>
                <a:schemeClr val="lt1"/>
              </a:solidFill>
              <a:latin typeface="Open Sans"/>
              <a:ea typeface="Open Sans"/>
              <a:cs typeface="Open Sans"/>
              <a:sym typeface="Open Sans"/>
            </a:endParaRPr>
          </a:p>
        </p:txBody>
      </p:sp>
      <p:sp>
        <p:nvSpPr>
          <p:cNvPr id="520" name="Google Shape;520;g2eb8b9e0e66_1_18"/>
          <p:cNvSpPr/>
          <p:nvPr/>
        </p:nvSpPr>
        <p:spPr>
          <a:xfrm>
            <a:off x="6155825" y="4592363"/>
            <a:ext cx="2455500" cy="465600"/>
          </a:xfrm>
          <a:prstGeom prst="rightArrow">
            <a:avLst>
              <a:gd name="adj1" fmla="val 50000"/>
              <a:gd name="adj2" fmla="val 50000"/>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Open Sans"/>
                <a:ea typeface="Open Sans"/>
                <a:cs typeface="Open Sans"/>
                <a:sym typeface="Open Sans"/>
              </a:rPr>
              <a:t>Upgrades</a:t>
            </a:r>
            <a:endParaRPr sz="1000" b="1">
              <a:solidFill>
                <a:schemeClr val="lt1"/>
              </a:solidFill>
              <a:latin typeface="Open Sans"/>
              <a:ea typeface="Open Sans"/>
              <a:cs typeface="Open Sans"/>
              <a:sym typeface="Open Sans"/>
            </a:endParaRPr>
          </a:p>
        </p:txBody>
      </p:sp>
      <p:sp>
        <p:nvSpPr>
          <p:cNvPr id="521" name="Google Shape;521;g2eb8b9e0e66_1_18"/>
          <p:cNvSpPr/>
          <p:nvPr/>
        </p:nvSpPr>
        <p:spPr>
          <a:xfrm>
            <a:off x="4924225" y="5376063"/>
            <a:ext cx="4332300" cy="465600"/>
          </a:xfrm>
          <a:prstGeom prst="rightArrow">
            <a:avLst>
              <a:gd name="adj1" fmla="val 50000"/>
              <a:gd name="adj2" fmla="val 50000"/>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Open Sans"/>
                <a:ea typeface="Open Sans"/>
                <a:cs typeface="Open Sans"/>
                <a:sym typeface="Open Sans"/>
              </a:rPr>
              <a:t>Industrial Systems</a:t>
            </a:r>
            <a:endParaRPr sz="1000" b="1">
              <a:solidFill>
                <a:schemeClr val="lt1"/>
              </a:solidFill>
              <a:latin typeface="Open Sans"/>
              <a:ea typeface="Open Sans"/>
              <a:cs typeface="Open Sans"/>
              <a:sym typeface="Open Sans"/>
            </a:endParaRPr>
          </a:p>
        </p:txBody>
      </p:sp>
      <p:sp>
        <p:nvSpPr>
          <p:cNvPr id="522" name="Google Shape;522;g2eb8b9e0e66_1_18"/>
          <p:cNvSpPr/>
          <p:nvPr/>
        </p:nvSpPr>
        <p:spPr>
          <a:xfrm>
            <a:off x="3231600" y="5750050"/>
            <a:ext cx="3336000" cy="465600"/>
          </a:xfrm>
          <a:prstGeom prst="rightArrow">
            <a:avLst>
              <a:gd name="adj1" fmla="val 50000"/>
              <a:gd name="adj2" fmla="val 50000"/>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Open Sans"/>
                <a:ea typeface="Open Sans"/>
                <a:cs typeface="Open Sans"/>
                <a:sym typeface="Open Sans"/>
              </a:rPr>
              <a:t>Quantum Systems</a:t>
            </a:r>
            <a:endParaRPr sz="1000" b="1">
              <a:solidFill>
                <a:schemeClr val="lt1"/>
              </a:solidFill>
              <a:latin typeface="Open Sans"/>
              <a:ea typeface="Open Sans"/>
              <a:cs typeface="Open Sans"/>
              <a:sym typeface="Open Sans"/>
            </a:endParaRPr>
          </a:p>
        </p:txBody>
      </p:sp>
      <p:sp>
        <p:nvSpPr>
          <p:cNvPr id="523" name="Google Shape;523;g2eb8b9e0e66_1_18"/>
          <p:cNvSpPr/>
          <p:nvPr/>
        </p:nvSpPr>
        <p:spPr>
          <a:xfrm>
            <a:off x="6567600" y="5750050"/>
            <a:ext cx="2852100" cy="465600"/>
          </a:xfrm>
          <a:prstGeom prst="rightArrow">
            <a:avLst>
              <a:gd name="adj1" fmla="val 50000"/>
              <a:gd name="adj2" fmla="val 50000"/>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Open Sans"/>
                <a:ea typeface="Open Sans"/>
                <a:cs typeface="Open Sans"/>
                <a:sym typeface="Open Sans"/>
              </a:rPr>
              <a:t>Quantum Systems</a:t>
            </a:r>
            <a:endParaRPr sz="1000" b="1">
              <a:solidFill>
                <a:schemeClr val="lt1"/>
              </a:solidFill>
              <a:latin typeface="Open Sans"/>
              <a:ea typeface="Open Sans"/>
              <a:cs typeface="Open Sans"/>
              <a:sym typeface="Open Sans"/>
            </a:endParaRPr>
          </a:p>
        </p:txBody>
      </p:sp>
      <p:sp>
        <p:nvSpPr>
          <p:cNvPr id="524" name="Google Shape;524;g2eb8b9e0e66_1_18"/>
          <p:cNvSpPr txBox="1"/>
          <p:nvPr/>
        </p:nvSpPr>
        <p:spPr>
          <a:xfrm>
            <a:off x="63000" y="5914200"/>
            <a:ext cx="3987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u="sng">
                <a:solidFill>
                  <a:srgbClr val="243159"/>
                </a:solidFill>
                <a:latin typeface="Open Sans Light"/>
                <a:ea typeface="Open Sans Light"/>
                <a:cs typeface="Open Sans Light"/>
                <a:sym typeface="Open Sans Light"/>
                <a:hlinkClick r:id="rId8">
                  <a:extLst>
                    <a:ext uri="{A12FA001-AC4F-418D-AE19-62706E023703}">
                      <ahyp:hlinkClr xmlns:ahyp="http://schemas.microsoft.com/office/drawing/2018/hyperlinkcolor" val="tx"/>
                    </a:ext>
                  </a:extLst>
                </a:hlinkClick>
              </a:rPr>
              <a:t>https://eurohpc-ju.europa.eu/index_en</a:t>
            </a:r>
            <a:r>
              <a:rPr lang="en-GB" sz="1200">
                <a:solidFill>
                  <a:srgbClr val="243159"/>
                </a:solidFill>
                <a:latin typeface="Open Sans Light"/>
                <a:ea typeface="Open Sans Light"/>
                <a:cs typeface="Open Sans Light"/>
                <a:sym typeface="Open Sans Light"/>
              </a:rPr>
              <a:t> </a:t>
            </a:r>
            <a:endParaRPr sz="1200">
              <a:solidFill>
                <a:srgbClr val="243159"/>
              </a:solidFill>
              <a:latin typeface="Open Sans Light"/>
              <a:ea typeface="Open Sans Light"/>
              <a:cs typeface="Open Sans Light"/>
              <a:sym typeface="Open Sans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2ecb98998c1_0_4"/>
          <p:cNvSpPr txBox="1"/>
          <p:nvPr/>
        </p:nvSpPr>
        <p:spPr>
          <a:xfrm>
            <a:off x="292044" y="45100"/>
            <a:ext cx="25434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EuroHPC</a:t>
            </a:r>
            <a:endParaRPr sz="4200" b="1" i="0" u="none" strike="noStrike" cap="none">
              <a:solidFill>
                <a:srgbClr val="22295B"/>
              </a:solidFill>
              <a:latin typeface="Open Sans SemiBold"/>
              <a:ea typeface="Open Sans SemiBold"/>
              <a:cs typeface="Open Sans SemiBold"/>
              <a:sym typeface="Open Sans SemiBold"/>
            </a:endParaRPr>
          </a:p>
        </p:txBody>
      </p:sp>
      <p:pic>
        <p:nvPicPr>
          <p:cNvPr id="530" name="Google Shape;530;g2ecb98998c1_0_4"/>
          <p:cNvPicPr preferRelativeResize="0"/>
          <p:nvPr/>
        </p:nvPicPr>
        <p:blipFill>
          <a:blip r:embed="rId3">
            <a:alphaModFix/>
          </a:blip>
          <a:stretch>
            <a:fillRect/>
          </a:stretch>
        </p:blipFill>
        <p:spPr>
          <a:xfrm>
            <a:off x="6269325" y="970600"/>
            <a:ext cx="5653704" cy="5008125"/>
          </a:xfrm>
          <a:prstGeom prst="rect">
            <a:avLst/>
          </a:prstGeom>
          <a:noFill/>
          <a:ln>
            <a:noFill/>
          </a:ln>
        </p:spPr>
      </p:pic>
      <p:sp>
        <p:nvSpPr>
          <p:cNvPr id="531" name="Google Shape;531;g2ecb98998c1_0_4"/>
          <p:cNvSpPr txBox="1"/>
          <p:nvPr/>
        </p:nvSpPr>
        <p:spPr>
          <a:xfrm>
            <a:off x="4569450" y="5902525"/>
            <a:ext cx="4025700" cy="3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u="sng">
                <a:solidFill>
                  <a:srgbClr val="373F90"/>
                </a:solidFill>
                <a:latin typeface="Open Sans Light"/>
                <a:ea typeface="Open Sans Light"/>
                <a:cs typeface="Open Sans Light"/>
                <a:sym typeface="Open Sans Light"/>
                <a:hlinkClick r:id="rId4">
                  <a:extLst>
                    <a:ext uri="{A12FA001-AC4F-418D-AE19-62706E023703}">
                      <ahyp:hlinkClr xmlns:ahyp="http://schemas.microsoft.com/office/drawing/2018/hyperlinkcolor" val="tx"/>
                    </a:ext>
                  </a:extLst>
                </a:hlinkClick>
              </a:rPr>
              <a:t>https://pracecalls.eu</a:t>
            </a:r>
            <a:r>
              <a:rPr lang="en-GB" sz="1600">
                <a:solidFill>
                  <a:srgbClr val="373F90"/>
                </a:solidFill>
                <a:latin typeface="Open Sans Light"/>
                <a:ea typeface="Open Sans Light"/>
                <a:cs typeface="Open Sans Light"/>
                <a:sym typeface="Open Sans Light"/>
              </a:rPr>
              <a:t> </a:t>
            </a:r>
            <a:endParaRPr sz="1600">
              <a:solidFill>
                <a:srgbClr val="373F90"/>
              </a:solidFill>
              <a:latin typeface="Open Sans Light"/>
              <a:ea typeface="Open Sans Light"/>
              <a:cs typeface="Open Sans Light"/>
              <a:sym typeface="Open Sans Light"/>
            </a:endParaRPr>
          </a:p>
        </p:txBody>
      </p:sp>
      <p:pic>
        <p:nvPicPr>
          <p:cNvPr id="532" name="Google Shape;532;g2ecb98998c1_0_4"/>
          <p:cNvPicPr preferRelativeResize="0"/>
          <p:nvPr/>
        </p:nvPicPr>
        <p:blipFill>
          <a:blip r:embed="rId5">
            <a:alphaModFix/>
          </a:blip>
          <a:stretch>
            <a:fillRect/>
          </a:stretch>
        </p:blipFill>
        <p:spPr>
          <a:xfrm>
            <a:off x="4569450" y="2678000"/>
            <a:ext cx="5867952" cy="3300728"/>
          </a:xfrm>
          <a:prstGeom prst="rect">
            <a:avLst/>
          </a:prstGeom>
          <a:noFill/>
          <a:ln>
            <a:noFill/>
          </a:ln>
        </p:spPr>
      </p:pic>
      <p:sp>
        <p:nvSpPr>
          <p:cNvPr id="533" name="Google Shape;533;g2ecb98998c1_0_4"/>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534" name="Google Shape;534;g2ecb98998c1_0_4"/>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22</a:t>
            </a:fld>
            <a:endParaRPr/>
          </a:p>
        </p:txBody>
      </p:sp>
      <p:sp>
        <p:nvSpPr>
          <p:cNvPr id="535" name="Google Shape;535;g2ecb98998c1_0_4"/>
          <p:cNvSpPr txBox="1"/>
          <p:nvPr/>
        </p:nvSpPr>
        <p:spPr>
          <a:xfrm>
            <a:off x="445525" y="1900600"/>
            <a:ext cx="4721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Open Sans Light"/>
                <a:ea typeface="Open Sans Light"/>
                <a:cs typeface="Open Sans Light"/>
                <a:sym typeface="Open Sans Light"/>
              </a:rPr>
              <a:t>EuroHPC is the primary portal for research access, via regular </a:t>
            </a:r>
            <a:r>
              <a:rPr lang="en-GB" sz="1600">
                <a:solidFill>
                  <a:srgbClr val="373F90"/>
                </a:solidFill>
                <a:latin typeface="Open Sans ExtraBold"/>
                <a:ea typeface="Open Sans ExtraBold"/>
                <a:cs typeface="Open Sans ExtraBold"/>
                <a:sym typeface="Open Sans ExtraBold"/>
              </a:rPr>
              <a:t>Open Calls:</a:t>
            </a:r>
            <a:endParaRPr>
              <a:solidFill>
                <a:srgbClr val="373F90"/>
              </a:solidFill>
              <a:latin typeface="Open Sans ExtraBold"/>
              <a:ea typeface="Open Sans ExtraBold"/>
              <a:cs typeface="Open Sans ExtraBold"/>
              <a:sym typeface="Open Sans ExtraBold"/>
            </a:endParaRPr>
          </a:p>
        </p:txBody>
      </p:sp>
      <p:cxnSp>
        <p:nvCxnSpPr>
          <p:cNvPr id="536" name="Google Shape;536;g2ecb98998c1_0_4"/>
          <p:cNvCxnSpPr/>
          <p:nvPr/>
        </p:nvCxnSpPr>
        <p:spPr>
          <a:xfrm flipH="1">
            <a:off x="440116" y="1896103"/>
            <a:ext cx="5400" cy="690000"/>
          </a:xfrm>
          <a:prstGeom prst="straightConnector1">
            <a:avLst/>
          </a:prstGeom>
          <a:noFill/>
          <a:ln w="28575" cap="rnd" cmpd="sng">
            <a:solidFill>
              <a:srgbClr val="22295B"/>
            </a:solidFill>
            <a:prstDash val="solid"/>
            <a:miter lim="800000"/>
            <a:headEnd type="none" w="sm" len="sm"/>
            <a:tailEnd type="none" w="sm" len="sm"/>
          </a:ln>
        </p:spPr>
      </p:cxnSp>
      <p:grpSp>
        <p:nvGrpSpPr>
          <p:cNvPr id="537" name="Google Shape;537;g2ecb98998c1_0_4"/>
          <p:cNvGrpSpPr/>
          <p:nvPr/>
        </p:nvGrpSpPr>
        <p:grpSpPr>
          <a:xfrm>
            <a:off x="832141" y="2564475"/>
            <a:ext cx="3737298" cy="431100"/>
            <a:chOff x="6147241" y="950213"/>
            <a:chExt cx="4424409" cy="431100"/>
          </a:xfrm>
        </p:grpSpPr>
        <p:sp>
          <p:nvSpPr>
            <p:cNvPr id="538" name="Google Shape;538;g2ecb98998c1_0_4"/>
            <p:cNvSpPr txBox="1"/>
            <p:nvPr/>
          </p:nvSpPr>
          <p:spPr>
            <a:xfrm>
              <a:off x="6165550" y="950213"/>
              <a:ext cx="4406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Open Sans Light"/>
                  <a:ea typeface="Open Sans Light"/>
                  <a:cs typeface="Open Sans Light"/>
                  <a:sym typeface="Open Sans Light"/>
                </a:rPr>
                <a:t>Benchmarking (3 months)</a:t>
              </a:r>
              <a:endParaRPr sz="1600">
                <a:solidFill>
                  <a:schemeClr val="dk1"/>
                </a:solidFill>
                <a:latin typeface="Open Sans SemiBold"/>
                <a:ea typeface="Open Sans SemiBold"/>
                <a:cs typeface="Open Sans SemiBold"/>
                <a:sym typeface="Open Sans SemiBold"/>
              </a:endParaRPr>
            </a:p>
          </p:txBody>
        </p:sp>
        <p:cxnSp>
          <p:nvCxnSpPr>
            <p:cNvPr id="539" name="Google Shape;539;g2ecb98998c1_0_4"/>
            <p:cNvCxnSpPr/>
            <p:nvPr/>
          </p:nvCxnSpPr>
          <p:spPr>
            <a:xfrm>
              <a:off x="6147241" y="999878"/>
              <a:ext cx="5700" cy="366900"/>
            </a:xfrm>
            <a:prstGeom prst="straightConnector1">
              <a:avLst/>
            </a:prstGeom>
            <a:noFill/>
            <a:ln w="28575" cap="rnd" cmpd="sng">
              <a:solidFill>
                <a:srgbClr val="22295B"/>
              </a:solidFill>
              <a:prstDash val="dot"/>
              <a:miter lim="800000"/>
              <a:headEnd type="none" w="sm" len="sm"/>
              <a:tailEnd type="none" w="sm" len="sm"/>
            </a:ln>
          </p:spPr>
        </p:cxnSp>
      </p:grpSp>
      <p:grpSp>
        <p:nvGrpSpPr>
          <p:cNvPr id="540" name="Google Shape;540;g2ecb98998c1_0_4"/>
          <p:cNvGrpSpPr/>
          <p:nvPr/>
        </p:nvGrpSpPr>
        <p:grpSpPr>
          <a:xfrm>
            <a:off x="832141" y="3221975"/>
            <a:ext cx="3729573" cy="923400"/>
            <a:chOff x="6147241" y="766688"/>
            <a:chExt cx="4415264" cy="923400"/>
          </a:xfrm>
        </p:grpSpPr>
        <p:sp>
          <p:nvSpPr>
            <p:cNvPr id="541" name="Google Shape;541;g2ecb98998c1_0_4"/>
            <p:cNvSpPr txBox="1"/>
            <p:nvPr/>
          </p:nvSpPr>
          <p:spPr>
            <a:xfrm>
              <a:off x="6156405" y="766688"/>
              <a:ext cx="4406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Open Sans Light"/>
                  <a:ea typeface="Open Sans Light"/>
                  <a:cs typeface="Open Sans Light"/>
                  <a:sym typeface="Open Sans Light"/>
                </a:rPr>
                <a:t>Development (1 year, low capacity)</a:t>
              </a:r>
              <a:endParaRPr sz="1600">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r>
                <a:rPr lang="en-GB" sz="1600" b="1">
                  <a:solidFill>
                    <a:schemeClr val="dk1"/>
                  </a:solidFill>
                  <a:latin typeface="Open Sans"/>
                  <a:ea typeface="Open Sans"/>
                  <a:cs typeface="Open Sans"/>
                  <a:sym typeface="Open Sans"/>
                </a:rPr>
                <a:t>(extensively used at CERN by developers)</a:t>
              </a:r>
              <a:endParaRPr sz="1600" b="1">
                <a:solidFill>
                  <a:schemeClr val="dk1"/>
                </a:solidFill>
                <a:latin typeface="Open Sans"/>
                <a:ea typeface="Open Sans"/>
                <a:cs typeface="Open Sans"/>
                <a:sym typeface="Open Sans"/>
              </a:endParaRPr>
            </a:p>
          </p:txBody>
        </p:sp>
        <p:cxnSp>
          <p:nvCxnSpPr>
            <p:cNvPr id="542" name="Google Shape;542;g2ecb98998c1_0_4"/>
            <p:cNvCxnSpPr/>
            <p:nvPr/>
          </p:nvCxnSpPr>
          <p:spPr>
            <a:xfrm>
              <a:off x="6147241" y="999878"/>
              <a:ext cx="5700" cy="366900"/>
            </a:xfrm>
            <a:prstGeom prst="straightConnector1">
              <a:avLst/>
            </a:prstGeom>
            <a:noFill/>
            <a:ln w="28575" cap="rnd" cmpd="sng">
              <a:solidFill>
                <a:srgbClr val="22295B"/>
              </a:solidFill>
              <a:prstDash val="dot"/>
              <a:miter lim="800000"/>
              <a:headEnd type="none" w="sm" len="sm"/>
              <a:tailEnd type="none" w="sm" len="sm"/>
            </a:ln>
          </p:spPr>
        </p:cxnSp>
      </p:grpSp>
      <p:sp>
        <p:nvSpPr>
          <p:cNvPr id="543" name="Google Shape;543;g2ecb98998c1_0_4"/>
          <p:cNvSpPr txBox="1"/>
          <p:nvPr/>
        </p:nvSpPr>
        <p:spPr>
          <a:xfrm>
            <a:off x="839882" y="4233500"/>
            <a:ext cx="37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Open Sans Light"/>
                <a:ea typeface="Open Sans Light"/>
                <a:cs typeface="Open Sans Light"/>
                <a:sym typeface="Open Sans Light"/>
              </a:rPr>
              <a:t>Regular (extended use)</a:t>
            </a:r>
            <a:endParaRPr sz="1600">
              <a:solidFill>
                <a:schemeClr val="dk1"/>
              </a:solidFill>
              <a:latin typeface="Open Sans Light"/>
              <a:ea typeface="Open Sans Light"/>
              <a:cs typeface="Open Sans Light"/>
              <a:sym typeface="Open Sans Light"/>
            </a:endParaRPr>
          </a:p>
        </p:txBody>
      </p:sp>
      <p:cxnSp>
        <p:nvCxnSpPr>
          <p:cNvPr id="544" name="Google Shape;544;g2ecb98998c1_0_4"/>
          <p:cNvCxnSpPr/>
          <p:nvPr/>
        </p:nvCxnSpPr>
        <p:spPr>
          <a:xfrm>
            <a:off x="832141" y="4245641"/>
            <a:ext cx="4815" cy="366900"/>
          </a:xfrm>
          <a:prstGeom prst="straightConnector1">
            <a:avLst/>
          </a:prstGeom>
          <a:noFill/>
          <a:ln w="28575" cap="rnd" cmpd="sng">
            <a:solidFill>
              <a:srgbClr val="22295B"/>
            </a:solidFill>
            <a:prstDash val="dot"/>
            <a:miter lim="800000"/>
            <a:headEnd type="none" w="sm" len="sm"/>
            <a:tailEnd type="none" w="sm" len="sm"/>
          </a:ln>
        </p:spPr>
      </p:cxnSp>
      <p:grpSp>
        <p:nvGrpSpPr>
          <p:cNvPr id="545" name="Google Shape;545;g2ecb98998c1_0_4"/>
          <p:cNvGrpSpPr/>
          <p:nvPr/>
        </p:nvGrpSpPr>
        <p:grpSpPr>
          <a:xfrm>
            <a:off x="826341" y="4928750"/>
            <a:ext cx="3737298" cy="431100"/>
            <a:chOff x="6147241" y="950213"/>
            <a:chExt cx="4424409" cy="431100"/>
          </a:xfrm>
        </p:grpSpPr>
        <p:sp>
          <p:nvSpPr>
            <p:cNvPr id="546" name="Google Shape;546;g2ecb98998c1_0_4"/>
            <p:cNvSpPr txBox="1"/>
            <p:nvPr/>
          </p:nvSpPr>
          <p:spPr>
            <a:xfrm>
              <a:off x="6165550" y="950213"/>
              <a:ext cx="4406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Open Sans Light"/>
                  <a:ea typeface="Open Sans Light"/>
                  <a:cs typeface="Open Sans Light"/>
                  <a:sym typeface="Open Sans Light"/>
                </a:rPr>
                <a:t>Extreme (high impact/use)</a:t>
              </a:r>
              <a:endParaRPr sz="1600">
                <a:solidFill>
                  <a:schemeClr val="dk1"/>
                </a:solidFill>
                <a:latin typeface="Open Sans Light"/>
                <a:ea typeface="Open Sans Light"/>
                <a:cs typeface="Open Sans Light"/>
                <a:sym typeface="Open Sans Light"/>
              </a:endParaRPr>
            </a:p>
          </p:txBody>
        </p:sp>
        <p:cxnSp>
          <p:nvCxnSpPr>
            <p:cNvPr id="547" name="Google Shape;547;g2ecb98998c1_0_4"/>
            <p:cNvCxnSpPr/>
            <p:nvPr/>
          </p:nvCxnSpPr>
          <p:spPr>
            <a:xfrm>
              <a:off x="6147241" y="999878"/>
              <a:ext cx="5700" cy="366900"/>
            </a:xfrm>
            <a:prstGeom prst="straightConnector1">
              <a:avLst/>
            </a:prstGeom>
            <a:noFill/>
            <a:ln w="28575" cap="rnd" cmpd="sng">
              <a:solidFill>
                <a:srgbClr val="22295B"/>
              </a:solidFill>
              <a:prstDash val="dot"/>
              <a:miter lim="800000"/>
              <a:headEnd type="none" w="sm" len="sm"/>
              <a:tailEnd type="none" w="sm" len="sm"/>
            </a:ln>
          </p:spPr>
        </p:cxnSp>
      </p:grpSp>
      <p:sp>
        <p:nvSpPr>
          <p:cNvPr id="548" name="Google Shape;548;g2ecb98998c1_0_4"/>
          <p:cNvSpPr txBox="1"/>
          <p:nvPr/>
        </p:nvSpPr>
        <p:spPr>
          <a:xfrm>
            <a:off x="440125" y="892300"/>
            <a:ext cx="5721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Open Sans Light"/>
                <a:ea typeface="Open Sans Light"/>
                <a:cs typeface="Open Sans Light"/>
                <a:sym typeface="Open Sans Light"/>
              </a:rPr>
              <a:t>CERN participates in EuroHPC user related working groups, including requirements and is developing close relationships and a roadmap for seamless integration </a:t>
            </a:r>
            <a:endParaRPr>
              <a:solidFill>
                <a:srgbClr val="373F90"/>
              </a:solidFill>
              <a:latin typeface="Open Sans ExtraBold"/>
              <a:ea typeface="Open Sans ExtraBold"/>
              <a:cs typeface="Open Sans ExtraBold"/>
              <a:sym typeface="Open Sans ExtraBold"/>
            </a:endParaRPr>
          </a:p>
        </p:txBody>
      </p:sp>
      <p:cxnSp>
        <p:nvCxnSpPr>
          <p:cNvPr id="549" name="Google Shape;549;g2ecb98998c1_0_4"/>
          <p:cNvCxnSpPr/>
          <p:nvPr/>
        </p:nvCxnSpPr>
        <p:spPr>
          <a:xfrm flipH="1">
            <a:off x="440116" y="885853"/>
            <a:ext cx="5400" cy="690000"/>
          </a:xfrm>
          <a:prstGeom prst="straightConnector1">
            <a:avLst/>
          </a:prstGeom>
          <a:noFill/>
          <a:ln w="28575" cap="rnd" cmpd="sng">
            <a:solidFill>
              <a:srgbClr val="22295B"/>
            </a:solidFill>
            <a:prstDash val="solid"/>
            <a:miter lim="800000"/>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eb8b9e0e66_1_0"/>
          <p:cNvSpPr txBox="1"/>
          <p:nvPr/>
        </p:nvSpPr>
        <p:spPr>
          <a:xfrm>
            <a:off x="291900" y="371800"/>
            <a:ext cx="4863600" cy="1440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EuroHPC</a:t>
            </a:r>
            <a:endParaRPr sz="4200" b="1">
              <a:solidFill>
                <a:srgbClr val="22295B"/>
              </a:solidFill>
              <a:latin typeface="Open Sans SemiBold"/>
              <a:ea typeface="Open Sans SemiBold"/>
              <a:cs typeface="Open Sans SemiBold"/>
              <a:sym typeface="Open Sans SemiBold"/>
            </a:endParaRPr>
          </a:p>
          <a:p>
            <a:pPr marL="0" marR="0" lvl="0" indent="0" algn="l" rtl="0">
              <a:lnSpc>
                <a:spcPct val="90000"/>
              </a:lnSpc>
              <a:spcBef>
                <a:spcPts val="0"/>
              </a:spcBef>
              <a:spcAft>
                <a:spcPts val="0"/>
              </a:spcAft>
              <a:buClr>
                <a:srgbClr val="22295B"/>
              </a:buClr>
              <a:buSzPts val="6000"/>
              <a:buFont typeface="Open Sans SemiBold"/>
              <a:buNone/>
            </a:pPr>
            <a:r>
              <a:rPr lang="en-GB" sz="3200">
                <a:solidFill>
                  <a:srgbClr val="22295B"/>
                </a:solidFill>
                <a:latin typeface="Open Sans Light"/>
                <a:ea typeface="Open Sans Light"/>
                <a:cs typeface="Open Sans Light"/>
                <a:sym typeface="Open Sans Light"/>
              </a:rPr>
              <a:t>Quantum Computing Infrastructure (2024+)</a:t>
            </a:r>
            <a:endParaRPr sz="3200">
              <a:solidFill>
                <a:srgbClr val="22295B"/>
              </a:solidFill>
              <a:latin typeface="Open Sans Light"/>
              <a:ea typeface="Open Sans Light"/>
              <a:cs typeface="Open Sans Light"/>
              <a:sym typeface="Open Sans Light"/>
            </a:endParaRPr>
          </a:p>
        </p:txBody>
      </p:sp>
      <p:sp>
        <p:nvSpPr>
          <p:cNvPr id="556" name="Google Shape;556;g2eb8b9e0e66_1_0"/>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557" name="Google Shape;557;g2eb8b9e0e66_1_0"/>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23</a:t>
            </a:fld>
            <a:endParaRPr/>
          </a:p>
        </p:txBody>
      </p:sp>
      <p:grpSp>
        <p:nvGrpSpPr>
          <p:cNvPr id="558" name="Google Shape;558;g2eb8b9e0e66_1_0"/>
          <p:cNvGrpSpPr/>
          <p:nvPr/>
        </p:nvGrpSpPr>
        <p:grpSpPr>
          <a:xfrm>
            <a:off x="433666" y="2000153"/>
            <a:ext cx="4721709" cy="512400"/>
            <a:chOff x="6147241" y="1049553"/>
            <a:chExt cx="4721709" cy="512400"/>
          </a:xfrm>
        </p:grpSpPr>
        <p:sp>
          <p:nvSpPr>
            <p:cNvPr id="559" name="Google Shape;559;g2eb8b9e0e66_1_0"/>
            <p:cNvSpPr txBox="1"/>
            <p:nvPr/>
          </p:nvSpPr>
          <p:spPr>
            <a:xfrm>
              <a:off x="6147250" y="1054050"/>
              <a:ext cx="4721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Open Sans Light"/>
                  <a:ea typeface="Open Sans Light"/>
                  <a:cs typeface="Open Sans Light"/>
                  <a:sym typeface="Open Sans Light"/>
                </a:rPr>
                <a:t>EuroHPC </a:t>
              </a:r>
              <a:r>
                <a:rPr lang="en-GB" sz="1600" b="1">
                  <a:solidFill>
                    <a:schemeClr val="dk1"/>
                  </a:solidFill>
                  <a:latin typeface="Open Sans"/>
                  <a:ea typeface="Open Sans"/>
                  <a:cs typeface="Open Sans"/>
                  <a:sym typeface="Open Sans"/>
                </a:rPr>
                <a:t>currently exposes 9 HPC sites</a:t>
              </a:r>
              <a:r>
                <a:rPr lang="en-GB" sz="1600">
                  <a:solidFill>
                    <a:schemeClr val="dk1"/>
                  </a:solidFill>
                  <a:latin typeface="Open Sans Light"/>
                  <a:ea typeface="Open Sans Light"/>
                  <a:cs typeface="Open Sans Light"/>
                  <a:sym typeface="Open Sans Light"/>
                </a:rPr>
                <a:t> for use</a:t>
              </a:r>
              <a:endParaRPr>
                <a:solidFill>
                  <a:srgbClr val="373F90"/>
                </a:solidFill>
                <a:latin typeface="Open Sans ExtraBold"/>
                <a:ea typeface="Open Sans ExtraBold"/>
                <a:cs typeface="Open Sans ExtraBold"/>
                <a:sym typeface="Open Sans ExtraBold"/>
              </a:endParaRPr>
            </a:p>
          </p:txBody>
        </p:sp>
        <p:cxnSp>
          <p:nvCxnSpPr>
            <p:cNvPr id="560" name="Google Shape;560;g2eb8b9e0e66_1_0"/>
            <p:cNvCxnSpPr/>
            <p:nvPr/>
          </p:nvCxnSpPr>
          <p:spPr>
            <a:xfrm>
              <a:off x="6147241" y="1049553"/>
              <a:ext cx="6900" cy="512400"/>
            </a:xfrm>
            <a:prstGeom prst="straightConnector1">
              <a:avLst/>
            </a:prstGeom>
            <a:noFill/>
            <a:ln w="28575" cap="rnd" cmpd="sng">
              <a:solidFill>
                <a:srgbClr val="22295B"/>
              </a:solidFill>
              <a:prstDash val="solid"/>
              <a:miter lim="800000"/>
              <a:headEnd type="none" w="sm" len="sm"/>
              <a:tailEnd type="none" w="sm" len="sm"/>
            </a:ln>
          </p:spPr>
        </p:cxnSp>
      </p:grpSp>
      <p:grpSp>
        <p:nvGrpSpPr>
          <p:cNvPr id="561" name="Google Shape;561;g2eb8b9e0e66_1_0"/>
          <p:cNvGrpSpPr/>
          <p:nvPr/>
        </p:nvGrpSpPr>
        <p:grpSpPr>
          <a:xfrm>
            <a:off x="433666" y="2700603"/>
            <a:ext cx="4374609" cy="690000"/>
            <a:chOff x="6141841" y="1049553"/>
            <a:chExt cx="4374609" cy="690000"/>
          </a:xfrm>
        </p:grpSpPr>
        <p:sp>
          <p:nvSpPr>
            <p:cNvPr id="562" name="Google Shape;562;g2eb8b9e0e66_1_0"/>
            <p:cNvSpPr txBox="1"/>
            <p:nvPr/>
          </p:nvSpPr>
          <p:spPr>
            <a:xfrm>
              <a:off x="6147250" y="1054050"/>
              <a:ext cx="4369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chemeClr val="dk1"/>
                  </a:solidFill>
                  <a:latin typeface="Open Sans"/>
                  <a:ea typeface="Open Sans"/>
                  <a:cs typeface="Open Sans"/>
                  <a:sym typeface="Open Sans"/>
                </a:rPr>
                <a:t>6 quantum computers </a:t>
              </a:r>
              <a:r>
                <a:rPr lang="en-GB" sz="1600">
                  <a:solidFill>
                    <a:schemeClr val="dk1"/>
                  </a:solidFill>
                  <a:latin typeface="Open Sans Light"/>
                  <a:ea typeface="Open Sans Light"/>
                  <a:cs typeface="Open Sans Light"/>
                  <a:sym typeface="Open Sans Light"/>
                </a:rPr>
                <a:t>will be hosted by EuroHPC facilities </a:t>
              </a:r>
              <a:endParaRPr>
                <a:solidFill>
                  <a:schemeClr val="dk1"/>
                </a:solidFill>
                <a:latin typeface="Open Sans Light"/>
                <a:ea typeface="Open Sans Light"/>
                <a:cs typeface="Open Sans Light"/>
                <a:sym typeface="Open Sans Light"/>
              </a:endParaRPr>
            </a:p>
          </p:txBody>
        </p:sp>
        <p:cxnSp>
          <p:nvCxnSpPr>
            <p:cNvPr id="563" name="Google Shape;563;g2eb8b9e0e66_1_0"/>
            <p:cNvCxnSpPr/>
            <p:nvPr/>
          </p:nvCxnSpPr>
          <p:spPr>
            <a:xfrm flipH="1">
              <a:off x="6141841" y="1049553"/>
              <a:ext cx="5400" cy="690000"/>
            </a:xfrm>
            <a:prstGeom prst="straightConnector1">
              <a:avLst/>
            </a:prstGeom>
            <a:noFill/>
            <a:ln w="28575" cap="rnd" cmpd="sng">
              <a:solidFill>
                <a:srgbClr val="22295B"/>
              </a:solidFill>
              <a:prstDash val="solid"/>
              <a:miter lim="800000"/>
              <a:headEnd type="none" w="sm" len="sm"/>
              <a:tailEnd type="none" w="sm" len="sm"/>
            </a:ln>
          </p:spPr>
        </p:cxnSp>
      </p:grpSp>
      <p:grpSp>
        <p:nvGrpSpPr>
          <p:cNvPr id="564" name="Google Shape;564;g2eb8b9e0e66_1_0"/>
          <p:cNvGrpSpPr/>
          <p:nvPr/>
        </p:nvGrpSpPr>
        <p:grpSpPr>
          <a:xfrm>
            <a:off x="433666" y="3578653"/>
            <a:ext cx="4374609" cy="718797"/>
            <a:chOff x="6141841" y="1049553"/>
            <a:chExt cx="4374609" cy="718797"/>
          </a:xfrm>
        </p:grpSpPr>
        <p:sp>
          <p:nvSpPr>
            <p:cNvPr id="565" name="Google Shape;565;g2eb8b9e0e66_1_0"/>
            <p:cNvSpPr txBox="1"/>
            <p:nvPr/>
          </p:nvSpPr>
          <p:spPr>
            <a:xfrm>
              <a:off x="6147250" y="1054050"/>
              <a:ext cx="43692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100"/>
                </a:spcAft>
                <a:buNone/>
              </a:pPr>
              <a:r>
                <a:rPr lang="en-GB" sz="1600">
                  <a:solidFill>
                    <a:schemeClr val="dk1"/>
                  </a:solidFill>
                  <a:latin typeface="Open Sans Light"/>
                  <a:ea typeface="Open Sans Light"/>
                  <a:cs typeface="Open Sans Light"/>
                  <a:sym typeface="Open Sans Light"/>
                </a:rPr>
                <a:t>Free access for Research, Development and Innovation</a:t>
              </a:r>
              <a:endParaRPr sz="1600" b="1">
                <a:solidFill>
                  <a:schemeClr val="dk1"/>
                </a:solidFill>
                <a:latin typeface="Open Sans"/>
                <a:ea typeface="Open Sans"/>
                <a:cs typeface="Open Sans"/>
                <a:sym typeface="Open Sans"/>
              </a:endParaRPr>
            </a:p>
          </p:txBody>
        </p:sp>
        <p:cxnSp>
          <p:nvCxnSpPr>
            <p:cNvPr id="566" name="Google Shape;566;g2eb8b9e0e66_1_0"/>
            <p:cNvCxnSpPr/>
            <p:nvPr/>
          </p:nvCxnSpPr>
          <p:spPr>
            <a:xfrm flipH="1">
              <a:off x="6141841" y="1049553"/>
              <a:ext cx="5400" cy="690000"/>
            </a:xfrm>
            <a:prstGeom prst="straightConnector1">
              <a:avLst/>
            </a:prstGeom>
            <a:noFill/>
            <a:ln w="28575" cap="rnd" cmpd="sng">
              <a:solidFill>
                <a:srgbClr val="22295B"/>
              </a:solidFill>
              <a:prstDash val="solid"/>
              <a:miter lim="800000"/>
              <a:headEnd type="none" w="sm" len="sm"/>
              <a:tailEnd type="none" w="sm" len="sm"/>
            </a:ln>
          </p:spPr>
        </p:cxnSp>
      </p:grpSp>
      <p:grpSp>
        <p:nvGrpSpPr>
          <p:cNvPr id="567" name="Google Shape;567;g2eb8b9e0e66_1_0"/>
          <p:cNvGrpSpPr/>
          <p:nvPr/>
        </p:nvGrpSpPr>
        <p:grpSpPr>
          <a:xfrm>
            <a:off x="433666" y="4456703"/>
            <a:ext cx="4374609" cy="718797"/>
            <a:chOff x="6141841" y="1049553"/>
            <a:chExt cx="4374609" cy="718797"/>
          </a:xfrm>
        </p:grpSpPr>
        <p:sp>
          <p:nvSpPr>
            <p:cNvPr id="568" name="Google Shape;568;g2eb8b9e0e66_1_0"/>
            <p:cNvSpPr txBox="1"/>
            <p:nvPr/>
          </p:nvSpPr>
          <p:spPr>
            <a:xfrm>
              <a:off x="6147250" y="1054050"/>
              <a:ext cx="43692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100"/>
                </a:spcAft>
                <a:buNone/>
              </a:pPr>
              <a:r>
                <a:rPr lang="en-GB" sz="1600">
                  <a:solidFill>
                    <a:schemeClr val="dk1"/>
                  </a:solidFill>
                  <a:latin typeface="Open Sans Light"/>
                  <a:ea typeface="Open Sans Light"/>
                  <a:cs typeface="Open Sans Light"/>
                  <a:sym typeface="Open Sans Light"/>
                </a:rPr>
                <a:t>Integration of QC with HPC and development of hybrid HPC-QC applications and workflows</a:t>
              </a:r>
              <a:endParaRPr sz="1600" b="1">
                <a:solidFill>
                  <a:schemeClr val="dk1"/>
                </a:solidFill>
                <a:latin typeface="Open Sans"/>
                <a:ea typeface="Open Sans"/>
                <a:cs typeface="Open Sans"/>
                <a:sym typeface="Open Sans"/>
              </a:endParaRPr>
            </a:p>
          </p:txBody>
        </p:sp>
        <p:cxnSp>
          <p:nvCxnSpPr>
            <p:cNvPr id="569" name="Google Shape;569;g2eb8b9e0e66_1_0"/>
            <p:cNvCxnSpPr/>
            <p:nvPr/>
          </p:nvCxnSpPr>
          <p:spPr>
            <a:xfrm flipH="1">
              <a:off x="6141841" y="1049553"/>
              <a:ext cx="5400" cy="690000"/>
            </a:xfrm>
            <a:prstGeom prst="straightConnector1">
              <a:avLst/>
            </a:prstGeom>
            <a:noFill/>
            <a:ln w="28575" cap="rnd" cmpd="sng">
              <a:solidFill>
                <a:srgbClr val="22295B"/>
              </a:solidFill>
              <a:prstDash val="solid"/>
              <a:miter lim="800000"/>
              <a:headEnd type="none" w="sm" len="sm"/>
              <a:tailEnd type="none" w="sm" len="sm"/>
            </a:ln>
          </p:spPr>
        </p:cxnSp>
      </p:grpSp>
      <p:grpSp>
        <p:nvGrpSpPr>
          <p:cNvPr id="570" name="Google Shape;570;g2eb8b9e0e66_1_0"/>
          <p:cNvGrpSpPr/>
          <p:nvPr/>
        </p:nvGrpSpPr>
        <p:grpSpPr>
          <a:xfrm>
            <a:off x="433666" y="5363553"/>
            <a:ext cx="4576509" cy="1142997"/>
            <a:chOff x="6141841" y="1049553"/>
            <a:chExt cx="4576509" cy="1142997"/>
          </a:xfrm>
        </p:grpSpPr>
        <p:sp>
          <p:nvSpPr>
            <p:cNvPr id="571" name="Google Shape;571;g2eb8b9e0e66_1_0"/>
            <p:cNvSpPr txBox="1"/>
            <p:nvPr/>
          </p:nvSpPr>
          <p:spPr>
            <a:xfrm>
              <a:off x="6147250" y="1054050"/>
              <a:ext cx="4571100" cy="113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a:solidFill>
                    <a:schemeClr val="dk1"/>
                  </a:solidFill>
                  <a:latin typeface="Open Sans Light"/>
                  <a:ea typeface="Open Sans Light"/>
                  <a:cs typeface="Open Sans Light"/>
                  <a:sym typeface="Open Sans Light"/>
                </a:rPr>
                <a:t>European Quantum Excellence Centres in quantum applications, for science and industry </a:t>
              </a:r>
              <a:endParaRPr sz="2000">
                <a:solidFill>
                  <a:srgbClr val="4D4D4D"/>
                </a:solidFill>
                <a:latin typeface="Calibri"/>
                <a:ea typeface="Calibri"/>
                <a:cs typeface="Calibri"/>
                <a:sym typeface="Calibri"/>
              </a:endParaRPr>
            </a:p>
            <a:p>
              <a:pPr marL="0" lvl="0" indent="0" algn="l" rtl="0">
                <a:lnSpc>
                  <a:spcPct val="115000"/>
                </a:lnSpc>
                <a:spcBef>
                  <a:spcPts val="1100"/>
                </a:spcBef>
                <a:spcAft>
                  <a:spcPts val="1100"/>
                </a:spcAft>
                <a:buNone/>
              </a:pPr>
              <a:endParaRPr sz="1600">
                <a:solidFill>
                  <a:schemeClr val="dk1"/>
                </a:solidFill>
                <a:latin typeface="Open Sans Light"/>
                <a:ea typeface="Open Sans Light"/>
                <a:cs typeface="Open Sans Light"/>
                <a:sym typeface="Open Sans Light"/>
              </a:endParaRPr>
            </a:p>
          </p:txBody>
        </p:sp>
        <p:cxnSp>
          <p:nvCxnSpPr>
            <p:cNvPr id="572" name="Google Shape;572;g2eb8b9e0e66_1_0"/>
            <p:cNvCxnSpPr/>
            <p:nvPr/>
          </p:nvCxnSpPr>
          <p:spPr>
            <a:xfrm flipH="1">
              <a:off x="6141841" y="1049553"/>
              <a:ext cx="5400" cy="690000"/>
            </a:xfrm>
            <a:prstGeom prst="straightConnector1">
              <a:avLst/>
            </a:prstGeom>
            <a:noFill/>
            <a:ln w="28575" cap="rnd" cmpd="sng">
              <a:solidFill>
                <a:srgbClr val="22295B"/>
              </a:solidFill>
              <a:prstDash val="solid"/>
              <a:miter lim="800000"/>
              <a:headEnd type="none" w="sm" len="sm"/>
              <a:tailEnd type="none" w="sm" len="sm"/>
            </a:ln>
          </p:spPr>
        </p:cxnSp>
      </p:grpSp>
      <p:pic>
        <p:nvPicPr>
          <p:cNvPr id="573" name="Google Shape;573;g2eb8b9e0e66_1_0"/>
          <p:cNvPicPr preferRelativeResize="0"/>
          <p:nvPr/>
        </p:nvPicPr>
        <p:blipFill>
          <a:blip r:embed="rId3">
            <a:alphaModFix/>
          </a:blip>
          <a:stretch>
            <a:fillRect/>
          </a:stretch>
        </p:blipFill>
        <p:spPr>
          <a:xfrm>
            <a:off x="5781325" y="0"/>
            <a:ext cx="6410674" cy="5543251"/>
          </a:xfrm>
          <a:prstGeom prst="rect">
            <a:avLst/>
          </a:prstGeom>
          <a:noFill/>
          <a:ln>
            <a:noFill/>
          </a:ln>
        </p:spPr>
      </p:pic>
      <p:sp>
        <p:nvSpPr>
          <p:cNvPr id="574" name="Google Shape;574;g2eb8b9e0e66_1_0"/>
          <p:cNvSpPr txBox="1"/>
          <p:nvPr/>
        </p:nvSpPr>
        <p:spPr>
          <a:xfrm>
            <a:off x="5909675" y="5577900"/>
            <a:ext cx="60297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100"/>
              </a:spcAft>
              <a:buNone/>
            </a:pPr>
            <a:r>
              <a:rPr lang="en-GB" sz="1300">
                <a:solidFill>
                  <a:schemeClr val="dk1"/>
                </a:solidFill>
                <a:latin typeface="Open Sans Light"/>
                <a:ea typeface="Open Sans Light"/>
                <a:cs typeface="Open Sans Light"/>
                <a:sym typeface="Open Sans Light"/>
              </a:rPr>
              <a:t>Image by Gustav Kalbe, Opening Plenary Session at EuroHPC Summit 2024.</a:t>
            </a:r>
            <a:endParaRPr sz="1300" b="1">
              <a:solidFill>
                <a:schemeClr val="dk1"/>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9"/>
        <p:cNvGrpSpPr/>
        <p:nvPr/>
      </p:nvGrpSpPr>
      <p:grpSpPr>
        <a:xfrm>
          <a:off x="0" y="0"/>
          <a:ext cx="0" cy="0"/>
          <a:chOff x="0" y="0"/>
          <a:chExt cx="0" cy="0"/>
        </a:xfrm>
      </p:grpSpPr>
      <p:grpSp>
        <p:nvGrpSpPr>
          <p:cNvPr id="580" name="Google Shape;580;p12"/>
          <p:cNvGrpSpPr/>
          <p:nvPr/>
        </p:nvGrpSpPr>
        <p:grpSpPr>
          <a:xfrm>
            <a:off x="2924631" y="2453853"/>
            <a:ext cx="5183049" cy="1651185"/>
            <a:chOff x="587831" y="2209615"/>
            <a:chExt cx="5183049" cy="1651185"/>
          </a:xfrm>
        </p:grpSpPr>
        <p:sp>
          <p:nvSpPr>
            <p:cNvPr id="581" name="Google Shape;581;p12"/>
            <p:cNvSpPr txBox="1"/>
            <p:nvPr/>
          </p:nvSpPr>
          <p:spPr>
            <a:xfrm>
              <a:off x="587831" y="2881277"/>
              <a:ext cx="957940" cy="42700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800"/>
                <a:buFont typeface="Open Sans SemiBold"/>
                <a:buNone/>
              </a:pPr>
              <a:r>
                <a:rPr lang="en-GB" sz="4800" b="1">
                  <a:solidFill>
                    <a:schemeClr val="lt1"/>
                  </a:solidFill>
                  <a:latin typeface="Open Sans SemiBold"/>
                  <a:ea typeface="Open Sans SemiBold"/>
                  <a:cs typeface="Open Sans SemiBold"/>
                  <a:sym typeface="Open Sans SemiBold"/>
                </a:rPr>
                <a:t>05</a:t>
              </a:r>
              <a:endParaRPr/>
            </a:p>
          </p:txBody>
        </p:sp>
        <p:sp>
          <p:nvSpPr>
            <p:cNvPr id="582" name="Google Shape;582;p12"/>
            <p:cNvSpPr txBox="1"/>
            <p:nvPr/>
          </p:nvSpPr>
          <p:spPr>
            <a:xfrm>
              <a:off x="1894111" y="2476102"/>
              <a:ext cx="3876769" cy="118743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800"/>
                <a:buFont typeface="Open Sans SemiBold"/>
                <a:buNone/>
              </a:pPr>
              <a:r>
                <a:rPr lang="en-GB" sz="2800" b="1">
                  <a:solidFill>
                    <a:schemeClr val="lt1"/>
                  </a:solidFill>
                  <a:latin typeface="Open Sans SemiBold"/>
                  <a:ea typeface="Open Sans SemiBold"/>
                  <a:cs typeface="Open Sans SemiBold"/>
                  <a:sym typeface="Open Sans SemiBold"/>
                </a:rPr>
                <a:t>Spectrum</a:t>
              </a:r>
              <a:endParaRPr/>
            </a:p>
          </p:txBody>
        </p:sp>
        <p:cxnSp>
          <p:nvCxnSpPr>
            <p:cNvPr id="583" name="Google Shape;583;p12"/>
            <p:cNvCxnSpPr/>
            <p:nvPr/>
          </p:nvCxnSpPr>
          <p:spPr>
            <a:xfrm>
              <a:off x="1618341" y="2209615"/>
              <a:ext cx="0" cy="1651185"/>
            </a:xfrm>
            <a:prstGeom prst="straightConnector1">
              <a:avLst/>
            </a:prstGeom>
            <a:noFill/>
            <a:ln w="38100" cap="rnd" cmpd="sng">
              <a:solidFill>
                <a:schemeClr val="lt1"/>
              </a:solidFill>
              <a:prstDash val="solid"/>
              <a:miter lim="800000"/>
              <a:headEnd type="none" w="sm" len="sm"/>
              <a:tailEnd type="none" w="sm" len="sm"/>
            </a:ln>
          </p:spPr>
        </p:cxnSp>
      </p:grpSp>
      <p:sp>
        <p:nvSpPr>
          <p:cNvPr id="584" name="Google Shape;584;p12"/>
          <p:cNvSpPr txBox="1"/>
          <p:nvPr/>
        </p:nvSpPr>
        <p:spPr>
          <a:xfrm>
            <a:off x="11771086" y="291011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5" name="Google Shape;585;p12" descr="A white arrow in a circle&#10;&#10;Description automatically generated"/>
          <p:cNvPicPr preferRelativeResize="0"/>
          <p:nvPr/>
        </p:nvPicPr>
        <p:blipFill rotWithShape="1">
          <a:blip r:embed="rId4">
            <a:alphaModFix/>
          </a:blip>
          <a:srcRect/>
          <a:stretch/>
        </p:blipFill>
        <p:spPr>
          <a:xfrm>
            <a:off x="9712075" y="2940781"/>
            <a:ext cx="677328" cy="6773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g215858cf870_0_1024"/>
          <p:cNvPicPr preferRelativeResize="0"/>
          <p:nvPr/>
        </p:nvPicPr>
        <p:blipFill>
          <a:blip r:embed="rId3">
            <a:alphaModFix/>
          </a:blip>
          <a:stretch>
            <a:fillRect/>
          </a:stretch>
        </p:blipFill>
        <p:spPr>
          <a:xfrm>
            <a:off x="429050" y="357250"/>
            <a:ext cx="835429" cy="1053375"/>
          </a:xfrm>
          <a:prstGeom prst="rect">
            <a:avLst/>
          </a:prstGeom>
          <a:noFill/>
          <a:ln>
            <a:noFill/>
          </a:ln>
        </p:spPr>
      </p:pic>
      <p:grpSp>
        <p:nvGrpSpPr>
          <p:cNvPr id="591" name="Google Shape;591;g215858cf870_0_1024"/>
          <p:cNvGrpSpPr/>
          <p:nvPr/>
        </p:nvGrpSpPr>
        <p:grpSpPr>
          <a:xfrm>
            <a:off x="3699729" y="281041"/>
            <a:ext cx="8182522" cy="933300"/>
            <a:chOff x="8287329" y="-749059"/>
            <a:chExt cx="8182522" cy="933300"/>
          </a:xfrm>
        </p:grpSpPr>
        <p:sp>
          <p:nvSpPr>
            <p:cNvPr id="592" name="Google Shape;592;g215858cf870_0_1024"/>
            <p:cNvSpPr txBox="1"/>
            <p:nvPr/>
          </p:nvSpPr>
          <p:spPr>
            <a:xfrm>
              <a:off x="8346750" y="-744100"/>
              <a:ext cx="8123100" cy="9234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a:solidFill>
                    <a:schemeClr val="dk1"/>
                  </a:solidFill>
                  <a:latin typeface="Open Sans Light"/>
                  <a:ea typeface="Open Sans Light"/>
                  <a:cs typeface="Open Sans Light"/>
                  <a:sym typeface="Open Sans Light"/>
                </a:rPr>
                <a:t>A project granted under the call HORIZON-INFRA-2023-DEV-01-05, which </a:t>
              </a:r>
              <a:r>
                <a:rPr lang="en-GB" sz="1600">
                  <a:solidFill>
                    <a:schemeClr val="dk1"/>
                  </a:solidFill>
                  <a:latin typeface="Open Sans"/>
                  <a:ea typeface="Open Sans"/>
                  <a:cs typeface="Open Sans"/>
                  <a:sym typeface="Open Sans"/>
                </a:rPr>
                <a:t>aims to the preparation of a Computing Strategy for Data-intensive Science Infrastructures in Europe for the High Energy Physics (HEP) and Radio Astronomy (RA) domains</a:t>
              </a:r>
              <a:r>
                <a:rPr lang="en-GB" sz="1600">
                  <a:solidFill>
                    <a:schemeClr val="dk1"/>
                  </a:solidFill>
                  <a:latin typeface="Open Sans Light"/>
                  <a:ea typeface="Open Sans Light"/>
                  <a:cs typeface="Open Sans Light"/>
                  <a:sym typeface="Open Sans Light"/>
                </a:rPr>
                <a:t>.</a:t>
              </a:r>
              <a:endParaRPr sz="1600">
                <a:solidFill>
                  <a:schemeClr val="dk1"/>
                </a:solidFill>
                <a:latin typeface="Open Sans Light"/>
                <a:ea typeface="Open Sans Light"/>
                <a:cs typeface="Open Sans Light"/>
                <a:sym typeface="Open Sans Light"/>
              </a:endParaRPr>
            </a:p>
          </p:txBody>
        </p:sp>
        <p:cxnSp>
          <p:nvCxnSpPr>
            <p:cNvPr id="593" name="Google Shape;593;g215858cf870_0_1024"/>
            <p:cNvCxnSpPr/>
            <p:nvPr/>
          </p:nvCxnSpPr>
          <p:spPr>
            <a:xfrm>
              <a:off x="8287329" y="-749059"/>
              <a:ext cx="1800" cy="933300"/>
            </a:xfrm>
            <a:prstGeom prst="straightConnector1">
              <a:avLst/>
            </a:prstGeom>
            <a:noFill/>
            <a:ln w="28575" cap="rnd" cmpd="sng">
              <a:solidFill>
                <a:srgbClr val="22295B"/>
              </a:solidFill>
              <a:prstDash val="solid"/>
              <a:miter lim="800000"/>
              <a:headEnd type="none" w="sm" len="sm"/>
              <a:tailEnd type="none" w="sm" len="sm"/>
            </a:ln>
          </p:spPr>
        </p:cxnSp>
      </p:grpSp>
      <p:sp>
        <p:nvSpPr>
          <p:cNvPr id="594" name="Google Shape;594;g215858cf870_0_1024"/>
          <p:cNvSpPr txBox="1"/>
          <p:nvPr/>
        </p:nvSpPr>
        <p:spPr>
          <a:xfrm>
            <a:off x="1648025" y="324100"/>
            <a:ext cx="19941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2400">
                <a:solidFill>
                  <a:srgbClr val="22295B"/>
                </a:solidFill>
                <a:latin typeface="Open Sans ExtraBold"/>
                <a:ea typeface="Open Sans ExtraBold"/>
                <a:cs typeface="Open Sans ExtraBold"/>
                <a:sym typeface="Open Sans ExtraBold"/>
              </a:rPr>
              <a:t>What is SPECTRUM?</a:t>
            </a:r>
            <a:endParaRPr sz="2400" i="0" u="none" strike="noStrike" cap="none">
              <a:solidFill>
                <a:srgbClr val="22295B"/>
              </a:solidFill>
              <a:latin typeface="Open Sans ExtraBold"/>
              <a:ea typeface="Open Sans ExtraBold"/>
              <a:cs typeface="Open Sans ExtraBold"/>
              <a:sym typeface="Open Sans ExtraBold"/>
            </a:endParaRPr>
          </a:p>
        </p:txBody>
      </p:sp>
      <p:grpSp>
        <p:nvGrpSpPr>
          <p:cNvPr id="595" name="Google Shape;595;g215858cf870_0_1024"/>
          <p:cNvGrpSpPr/>
          <p:nvPr/>
        </p:nvGrpSpPr>
        <p:grpSpPr>
          <a:xfrm>
            <a:off x="2379591" y="1337515"/>
            <a:ext cx="9484522" cy="1296000"/>
            <a:chOff x="8287329" y="-749059"/>
            <a:chExt cx="9484522" cy="1296000"/>
          </a:xfrm>
        </p:grpSpPr>
        <p:sp>
          <p:nvSpPr>
            <p:cNvPr id="596" name="Google Shape;596;g215858cf870_0_1024"/>
            <p:cNvSpPr txBox="1"/>
            <p:nvPr/>
          </p:nvSpPr>
          <p:spPr>
            <a:xfrm>
              <a:off x="8346750" y="-744100"/>
              <a:ext cx="9425100" cy="1280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sz="1600">
                  <a:solidFill>
                    <a:schemeClr val="dk1"/>
                  </a:solidFill>
                  <a:latin typeface="Open Sans Light"/>
                  <a:ea typeface="Open Sans Light"/>
                  <a:cs typeface="Open Sans Light"/>
                  <a:sym typeface="Open Sans Light"/>
                </a:rPr>
                <a:t>SPECTRUM </a:t>
              </a:r>
              <a:r>
                <a:rPr lang="en-GB" sz="1600">
                  <a:solidFill>
                    <a:schemeClr val="dk1"/>
                  </a:solidFill>
                  <a:latin typeface="Open Sans"/>
                  <a:ea typeface="Open Sans"/>
                  <a:cs typeface="Open Sans"/>
                  <a:sym typeface="Open Sans"/>
                </a:rPr>
                <a:t>gathers selected stakeholders in the HEP and RA research domains, and at the same time experts from the e-Infrastructures</a:t>
              </a:r>
              <a:r>
                <a:rPr lang="en-GB" sz="1600">
                  <a:solidFill>
                    <a:schemeClr val="dk1"/>
                  </a:solidFill>
                  <a:latin typeface="Open Sans Light"/>
                  <a:ea typeface="Open Sans Light"/>
                  <a:cs typeface="Open Sans Light"/>
                  <a:sym typeface="Open Sans Light"/>
                </a:rPr>
                <a:t> (HPCs, Clouds, Quantum Computing). The former group brings directions and future needs, the latter expectations for new e-Infrastructures about  technical and policy aspects.</a:t>
              </a:r>
              <a:endParaRPr sz="1600">
                <a:solidFill>
                  <a:schemeClr val="dk1"/>
                </a:solidFill>
                <a:latin typeface="Open Sans Light"/>
                <a:ea typeface="Open Sans Light"/>
                <a:cs typeface="Open Sans Light"/>
                <a:sym typeface="Open Sans Light"/>
              </a:endParaRPr>
            </a:p>
          </p:txBody>
        </p:sp>
        <p:cxnSp>
          <p:nvCxnSpPr>
            <p:cNvPr id="597" name="Google Shape;597;g215858cf870_0_1024"/>
            <p:cNvCxnSpPr/>
            <p:nvPr/>
          </p:nvCxnSpPr>
          <p:spPr>
            <a:xfrm>
              <a:off x="8287329" y="-749059"/>
              <a:ext cx="4500" cy="1296000"/>
            </a:xfrm>
            <a:prstGeom prst="straightConnector1">
              <a:avLst/>
            </a:prstGeom>
            <a:noFill/>
            <a:ln w="28575" cap="rnd" cmpd="sng">
              <a:solidFill>
                <a:srgbClr val="22295B"/>
              </a:solidFill>
              <a:prstDash val="solid"/>
              <a:miter lim="800000"/>
              <a:headEnd type="none" w="sm" len="sm"/>
              <a:tailEnd type="none" w="sm" len="sm"/>
            </a:ln>
          </p:spPr>
        </p:cxnSp>
      </p:grpSp>
      <p:sp>
        <p:nvSpPr>
          <p:cNvPr id="598" name="Google Shape;598;g215858cf870_0_1024"/>
          <p:cNvSpPr txBox="1"/>
          <p:nvPr/>
        </p:nvSpPr>
        <p:spPr>
          <a:xfrm>
            <a:off x="327887" y="1561925"/>
            <a:ext cx="19941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2400">
                <a:solidFill>
                  <a:srgbClr val="22295B"/>
                </a:solidFill>
                <a:latin typeface="Open Sans ExtraBold"/>
                <a:ea typeface="Open Sans ExtraBold"/>
                <a:cs typeface="Open Sans ExtraBold"/>
                <a:sym typeface="Open Sans ExtraBold"/>
              </a:rPr>
              <a:t>Who is SPECTRUM?</a:t>
            </a:r>
            <a:endParaRPr sz="2400" i="0" u="none" strike="noStrike" cap="none">
              <a:solidFill>
                <a:srgbClr val="22295B"/>
              </a:solidFill>
              <a:latin typeface="Open Sans ExtraBold"/>
              <a:ea typeface="Open Sans ExtraBold"/>
              <a:cs typeface="Open Sans ExtraBold"/>
              <a:sym typeface="Open Sans ExtraBold"/>
            </a:endParaRPr>
          </a:p>
        </p:txBody>
      </p:sp>
      <p:sp>
        <p:nvSpPr>
          <p:cNvPr id="599" name="Google Shape;599;g215858cf870_0_1024"/>
          <p:cNvSpPr txBox="1"/>
          <p:nvPr/>
        </p:nvSpPr>
        <p:spPr>
          <a:xfrm>
            <a:off x="299675" y="2756700"/>
            <a:ext cx="4690800" cy="3540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GB" sz="1800">
                <a:solidFill>
                  <a:srgbClr val="002060"/>
                </a:solidFill>
                <a:latin typeface="Open Sans SemiBold"/>
                <a:ea typeface="Open Sans SemiBold"/>
                <a:cs typeface="Open Sans SemiBold"/>
                <a:sym typeface="Open Sans SemiBold"/>
              </a:rPr>
              <a:t>Coordinator</a:t>
            </a:r>
            <a:endParaRPr sz="1800">
              <a:solidFill>
                <a:srgbClr val="002060"/>
              </a:solidFill>
              <a:latin typeface="Open Sans SemiBold"/>
              <a:ea typeface="Open Sans SemiBold"/>
              <a:cs typeface="Open Sans SemiBold"/>
              <a:sym typeface="Open Sans SemiBold"/>
            </a:endParaRPr>
          </a:p>
          <a:p>
            <a:pPr marL="457200" marR="0" lvl="1" indent="-203200" algn="l" rtl="0">
              <a:lnSpc>
                <a:spcPct val="100000"/>
              </a:lnSpc>
              <a:spcBef>
                <a:spcPts val="0"/>
              </a:spcBef>
              <a:spcAft>
                <a:spcPts val="0"/>
              </a:spcAft>
              <a:buClr>
                <a:srgbClr val="002060"/>
              </a:buClr>
              <a:buSzPts val="1400"/>
              <a:buFont typeface="Open Sans"/>
              <a:buChar char="•"/>
            </a:pPr>
            <a:r>
              <a:rPr lang="en-GB" sz="1400">
                <a:solidFill>
                  <a:srgbClr val="002060"/>
                </a:solidFill>
                <a:latin typeface="Open Sans Light"/>
                <a:ea typeface="Open Sans Light"/>
                <a:cs typeface="Open Sans Light"/>
                <a:sym typeface="Open Sans Light"/>
              </a:rPr>
              <a:t>EGI Foundation</a:t>
            </a:r>
            <a:endParaRPr sz="1400">
              <a:solidFill>
                <a:srgbClr val="002060"/>
              </a:solidFill>
              <a:latin typeface="Open Sans Light"/>
              <a:ea typeface="Open Sans Light"/>
              <a:cs typeface="Open Sans Light"/>
              <a:sym typeface="Open Sans Light"/>
            </a:endParaRPr>
          </a:p>
          <a:p>
            <a:pPr marL="457200" marR="0" lvl="0" indent="0" algn="l" rtl="0">
              <a:lnSpc>
                <a:spcPct val="100000"/>
              </a:lnSpc>
              <a:spcBef>
                <a:spcPts val="0"/>
              </a:spcBef>
              <a:spcAft>
                <a:spcPts val="0"/>
              </a:spcAft>
              <a:buNone/>
            </a:pPr>
            <a:endParaRPr>
              <a:solidFill>
                <a:srgbClr val="002060"/>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r>
              <a:rPr lang="en-GB" sz="1800">
                <a:solidFill>
                  <a:srgbClr val="002060"/>
                </a:solidFill>
                <a:latin typeface="Open Sans SemiBold"/>
                <a:ea typeface="Open Sans SemiBold"/>
                <a:cs typeface="Open Sans SemiBold"/>
                <a:sym typeface="Open Sans SemiBold"/>
              </a:rPr>
              <a:t>Research Infrastructure representatives</a:t>
            </a:r>
            <a:endParaRPr sz="1800" b="1" i="0" u="none" strike="noStrike" cap="none">
              <a:solidFill>
                <a:schemeClr val="dk1"/>
              </a:solidFill>
              <a:latin typeface="DM Sans"/>
              <a:ea typeface="DM Sans"/>
              <a:cs typeface="DM Sans"/>
              <a:sym typeface="DM Sans"/>
            </a:endParaRPr>
          </a:p>
          <a:p>
            <a:pPr marL="457200" marR="0" lvl="1" indent="-228600" algn="l" rtl="0">
              <a:lnSpc>
                <a:spcPct val="100000"/>
              </a:lnSpc>
              <a:spcBef>
                <a:spcPts val="0"/>
              </a:spcBef>
              <a:spcAft>
                <a:spcPts val="0"/>
              </a:spcAft>
              <a:buClr>
                <a:srgbClr val="002060"/>
              </a:buClr>
              <a:buSzPts val="1600"/>
              <a:buFont typeface="Open Sans"/>
              <a:buChar char="•"/>
            </a:pPr>
            <a:r>
              <a:rPr lang="en-GB">
                <a:solidFill>
                  <a:srgbClr val="002060"/>
                </a:solidFill>
                <a:latin typeface="Open Sans SemiBold"/>
                <a:ea typeface="Open Sans SemiBold"/>
                <a:cs typeface="Open Sans SemiBold"/>
                <a:sym typeface="Open Sans SemiBold"/>
              </a:rPr>
              <a:t>LHC:</a:t>
            </a:r>
            <a:r>
              <a:rPr lang="en-GB">
                <a:solidFill>
                  <a:srgbClr val="002060"/>
                </a:solidFill>
                <a:latin typeface="Open Sans Light"/>
                <a:ea typeface="Open Sans Light"/>
                <a:cs typeface="Open Sans Light"/>
                <a:sym typeface="Open Sans Light"/>
              </a:rPr>
              <a:t> CERN, INFN</a:t>
            </a:r>
            <a:endParaRPr>
              <a:solidFill>
                <a:srgbClr val="002060"/>
              </a:solidFill>
              <a:latin typeface="Open Sans Light"/>
              <a:ea typeface="Open Sans Light"/>
              <a:cs typeface="Open Sans Light"/>
              <a:sym typeface="Open Sans Light"/>
            </a:endParaRPr>
          </a:p>
          <a:p>
            <a:pPr marL="457200" marR="0" lvl="1" indent="-228600" algn="l" rtl="0">
              <a:lnSpc>
                <a:spcPct val="100000"/>
              </a:lnSpc>
              <a:spcBef>
                <a:spcPts val="0"/>
              </a:spcBef>
              <a:spcAft>
                <a:spcPts val="0"/>
              </a:spcAft>
              <a:buClr>
                <a:srgbClr val="002060"/>
              </a:buClr>
              <a:buSzPts val="1600"/>
              <a:buFont typeface="Open Sans"/>
              <a:buChar char="•"/>
            </a:pPr>
            <a:r>
              <a:rPr lang="en-GB">
                <a:solidFill>
                  <a:srgbClr val="002060"/>
                </a:solidFill>
                <a:latin typeface="Open Sans SemiBold"/>
                <a:ea typeface="Open Sans SemiBold"/>
                <a:cs typeface="Open Sans SemiBold"/>
                <a:sym typeface="Open Sans SemiBold"/>
              </a:rPr>
              <a:t>SKA:</a:t>
            </a:r>
            <a:r>
              <a:rPr lang="en-GB">
                <a:solidFill>
                  <a:srgbClr val="002060"/>
                </a:solidFill>
                <a:latin typeface="Open Sans Light"/>
                <a:ea typeface="Open Sans Light"/>
                <a:cs typeface="Open Sans Light"/>
                <a:sym typeface="Open Sans Light"/>
              </a:rPr>
              <a:t> CNRS/OCA</a:t>
            </a:r>
            <a:endParaRPr>
              <a:solidFill>
                <a:srgbClr val="002060"/>
              </a:solidFill>
              <a:latin typeface="Open Sans Light"/>
              <a:ea typeface="Open Sans Light"/>
              <a:cs typeface="Open Sans Light"/>
              <a:sym typeface="Open Sans Light"/>
            </a:endParaRPr>
          </a:p>
          <a:p>
            <a:pPr marL="457200" marR="0" lvl="1" indent="-228600" algn="l" rtl="0">
              <a:lnSpc>
                <a:spcPct val="100000"/>
              </a:lnSpc>
              <a:spcBef>
                <a:spcPts val="0"/>
              </a:spcBef>
              <a:spcAft>
                <a:spcPts val="0"/>
              </a:spcAft>
              <a:buClr>
                <a:srgbClr val="002060"/>
              </a:buClr>
              <a:buSzPts val="1600"/>
              <a:buFont typeface="Open Sans"/>
              <a:buChar char="•"/>
            </a:pPr>
            <a:r>
              <a:rPr lang="en-GB">
                <a:solidFill>
                  <a:srgbClr val="002060"/>
                </a:solidFill>
                <a:latin typeface="Open Sans SemiBold"/>
                <a:ea typeface="Open Sans SemiBold"/>
                <a:cs typeface="Open Sans SemiBold"/>
                <a:sym typeface="Open Sans SemiBold"/>
              </a:rPr>
              <a:t>LOFAR: </a:t>
            </a:r>
            <a:r>
              <a:rPr lang="en-GB">
                <a:solidFill>
                  <a:srgbClr val="002060"/>
                </a:solidFill>
                <a:latin typeface="Open Sans Light"/>
                <a:ea typeface="Open Sans Light"/>
                <a:cs typeface="Open Sans Light"/>
                <a:sym typeface="Open Sans Light"/>
              </a:rPr>
              <a:t>NWO-I through ASTRON</a:t>
            </a:r>
            <a:endParaRPr sz="1400">
              <a:solidFill>
                <a:srgbClr val="002060"/>
              </a:solidFill>
              <a:latin typeface="DM Sans"/>
              <a:ea typeface="DM Sans"/>
              <a:cs typeface="DM Sans"/>
              <a:sym typeface="DM Sans"/>
            </a:endParaRPr>
          </a:p>
          <a:p>
            <a:pPr marL="457200" marR="0" lvl="0" indent="0" algn="l" rtl="0">
              <a:lnSpc>
                <a:spcPct val="100000"/>
              </a:lnSpc>
              <a:spcBef>
                <a:spcPts val="0"/>
              </a:spcBef>
              <a:spcAft>
                <a:spcPts val="0"/>
              </a:spcAft>
              <a:buNone/>
            </a:pPr>
            <a:endParaRPr>
              <a:solidFill>
                <a:srgbClr val="002060"/>
              </a:solidFill>
              <a:latin typeface="DM Sans"/>
              <a:ea typeface="DM Sans"/>
              <a:cs typeface="DM Sans"/>
              <a:sym typeface="DM Sans"/>
            </a:endParaRPr>
          </a:p>
          <a:p>
            <a:pPr marL="0" marR="0" lvl="0" indent="0" algn="l" rtl="0">
              <a:lnSpc>
                <a:spcPct val="100000"/>
              </a:lnSpc>
              <a:spcBef>
                <a:spcPts val="0"/>
              </a:spcBef>
              <a:spcAft>
                <a:spcPts val="0"/>
              </a:spcAft>
              <a:buNone/>
            </a:pPr>
            <a:r>
              <a:rPr lang="en-GB" sz="1800">
                <a:solidFill>
                  <a:srgbClr val="002060"/>
                </a:solidFill>
                <a:latin typeface="Open Sans SemiBold"/>
                <a:ea typeface="Open Sans SemiBold"/>
                <a:cs typeface="Open Sans SemiBold"/>
                <a:sym typeface="Open Sans SemiBold"/>
              </a:rPr>
              <a:t>e-Infrastructure representatives</a:t>
            </a:r>
            <a:endParaRPr sz="1800">
              <a:solidFill>
                <a:srgbClr val="002060"/>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None/>
            </a:pPr>
            <a:endParaRPr sz="1800">
              <a:solidFill>
                <a:srgbClr val="002060"/>
              </a:solidFill>
              <a:latin typeface="Open Sans SemiBold"/>
              <a:ea typeface="Open Sans SemiBold"/>
              <a:cs typeface="Open Sans SemiBold"/>
              <a:sym typeface="Open Sans SemiBold"/>
            </a:endParaRPr>
          </a:p>
          <a:p>
            <a:pPr marL="457200" marR="0" lvl="1" indent="-228600" algn="l" rtl="0">
              <a:lnSpc>
                <a:spcPct val="100000"/>
              </a:lnSpc>
              <a:spcBef>
                <a:spcPts val="0"/>
              </a:spcBef>
              <a:spcAft>
                <a:spcPts val="0"/>
              </a:spcAft>
              <a:buClr>
                <a:srgbClr val="002060"/>
              </a:buClr>
              <a:buSzPts val="1600"/>
              <a:buFont typeface="Open Sans"/>
              <a:buChar char="•"/>
            </a:pPr>
            <a:r>
              <a:rPr lang="en-GB">
                <a:solidFill>
                  <a:srgbClr val="002060"/>
                </a:solidFill>
                <a:latin typeface="Open Sans Light"/>
                <a:ea typeface="Open Sans Light"/>
                <a:cs typeface="Open Sans Light"/>
                <a:sym typeface="Open Sans Light"/>
              </a:rPr>
              <a:t>FZJ (HPC Exascale and quantum computing)</a:t>
            </a:r>
            <a:endParaRPr>
              <a:solidFill>
                <a:srgbClr val="002060"/>
              </a:solidFill>
              <a:latin typeface="Open Sans Light"/>
              <a:ea typeface="Open Sans Light"/>
              <a:cs typeface="Open Sans Light"/>
              <a:sym typeface="Open Sans Light"/>
            </a:endParaRPr>
          </a:p>
          <a:p>
            <a:pPr marL="457200" marR="0" lvl="1" indent="-228600" algn="l" rtl="0">
              <a:lnSpc>
                <a:spcPct val="100000"/>
              </a:lnSpc>
              <a:spcBef>
                <a:spcPts val="0"/>
              </a:spcBef>
              <a:spcAft>
                <a:spcPts val="0"/>
              </a:spcAft>
              <a:buClr>
                <a:srgbClr val="002060"/>
              </a:buClr>
              <a:buSzPts val="1600"/>
              <a:buFont typeface="Open Sans"/>
              <a:buChar char="•"/>
            </a:pPr>
            <a:r>
              <a:rPr lang="en-GB">
                <a:solidFill>
                  <a:srgbClr val="002060"/>
                </a:solidFill>
                <a:latin typeface="Open Sans Light"/>
                <a:ea typeface="Open Sans Light"/>
                <a:cs typeface="Open Sans Light"/>
                <a:sym typeface="Open Sans Light"/>
              </a:rPr>
              <a:t>CINECA (HPC &amp; Quantum)</a:t>
            </a:r>
            <a:endParaRPr>
              <a:solidFill>
                <a:srgbClr val="002060"/>
              </a:solidFill>
              <a:latin typeface="Open Sans Light"/>
              <a:ea typeface="Open Sans Light"/>
              <a:cs typeface="Open Sans Light"/>
              <a:sym typeface="Open Sans Light"/>
            </a:endParaRPr>
          </a:p>
          <a:p>
            <a:pPr marL="457200" marR="0" lvl="1" indent="-228600" algn="l" rtl="0">
              <a:lnSpc>
                <a:spcPct val="100000"/>
              </a:lnSpc>
              <a:spcBef>
                <a:spcPts val="0"/>
              </a:spcBef>
              <a:spcAft>
                <a:spcPts val="0"/>
              </a:spcAft>
              <a:buClr>
                <a:srgbClr val="002060"/>
              </a:buClr>
              <a:buSzPts val="1600"/>
              <a:buFont typeface="Open Sans"/>
              <a:buChar char="•"/>
            </a:pPr>
            <a:r>
              <a:rPr lang="en-GB">
                <a:solidFill>
                  <a:srgbClr val="002060"/>
                </a:solidFill>
                <a:latin typeface="Open Sans Light"/>
                <a:ea typeface="Open Sans Light"/>
                <a:cs typeface="Open Sans Light"/>
                <a:sym typeface="Open Sans Light"/>
              </a:rPr>
              <a:t>SURF (HTC, HPC, Cloud)</a:t>
            </a:r>
            <a:endParaRPr>
              <a:solidFill>
                <a:srgbClr val="002060"/>
              </a:solidFill>
              <a:latin typeface="Open Sans Light"/>
              <a:ea typeface="Open Sans Light"/>
              <a:cs typeface="Open Sans Light"/>
              <a:sym typeface="Open Sans Light"/>
            </a:endParaRPr>
          </a:p>
          <a:p>
            <a:pPr marL="457200" marR="0" lvl="1" indent="-215900" algn="l" rtl="0">
              <a:lnSpc>
                <a:spcPct val="100000"/>
              </a:lnSpc>
              <a:spcBef>
                <a:spcPts val="0"/>
              </a:spcBef>
              <a:spcAft>
                <a:spcPts val="0"/>
              </a:spcAft>
              <a:buClr>
                <a:srgbClr val="002060"/>
              </a:buClr>
              <a:buSzPts val="1400"/>
              <a:buFont typeface="Open Sans"/>
              <a:buChar char="•"/>
            </a:pPr>
            <a:r>
              <a:rPr lang="en-GB">
                <a:solidFill>
                  <a:srgbClr val="002060"/>
                </a:solidFill>
                <a:latin typeface="Open Sans Light"/>
                <a:ea typeface="Open Sans Light"/>
                <a:cs typeface="Open Sans Light"/>
                <a:sym typeface="Open Sans Light"/>
              </a:rPr>
              <a:t>(also EGI Foundation, INFN)</a:t>
            </a:r>
            <a:endParaRPr sz="1400">
              <a:solidFill>
                <a:srgbClr val="002060"/>
              </a:solidFill>
              <a:latin typeface="Open Sans Light"/>
              <a:ea typeface="Open Sans Light"/>
              <a:cs typeface="Open Sans Light"/>
              <a:sym typeface="Open Sans Light"/>
            </a:endParaRPr>
          </a:p>
        </p:txBody>
      </p:sp>
      <p:grpSp>
        <p:nvGrpSpPr>
          <p:cNvPr id="600" name="Google Shape;600;g215858cf870_0_1024"/>
          <p:cNvGrpSpPr/>
          <p:nvPr/>
        </p:nvGrpSpPr>
        <p:grpSpPr>
          <a:xfrm>
            <a:off x="5217750" y="2578100"/>
            <a:ext cx="6664500" cy="1135800"/>
            <a:chOff x="5217750" y="2901000"/>
            <a:chExt cx="6664500" cy="1135800"/>
          </a:xfrm>
        </p:grpSpPr>
        <p:sp>
          <p:nvSpPr>
            <p:cNvPr id="601" name="Google Shape;601;g215858cf870_0_1024"/>
            <p:cNvSpPr/>
            <p:nvPr/>
          </p:nvSpPr>
          <p:spPr>
            <a:xfrm>
              <a:off x="5217750" y="2901000"/>
              <a:ext cx="6664500" cy="1135800"/>
            </a:xfrm>
            <a:prstGeom prst="roundRect">
              <a:avLst>
                <a:gd name="adj" fmla="val 16667"/>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lt1"/>
                  </a:solidFill>
                  <a:latin typeface="Open Sans"/>
                  <a:ea typeface="Open Sans"/>
                  <a:cs typeface="Open Sans"/>
                  <a:sym typeface="Open Sans"/>
                </a:rPr>
                <a:t>Communities of Practice</a:t>
              </a:r>
              <a:endParaRPr sz="1800" b="1">
                <a:solidFill>
                  <a:schemeClr val="lt1"/>
                </a:solidFill>
                <a:latin typeface="Open Sans"/>
                <a:ea typeface="Open Sans"/>
                <a:cs typeface="Open Sans"/>
                <a:sym typeface="Open Sans"/>
              </a:endParaRPr>
            </a:p>
            <a:p>
              <a:pPr marL="0" lvl="0" indent="0" algn="ctr" rtl="0">
                <a:spcBef>
                  <a:spcPts val="0"/>
                </a:spcBef>
                <a:spcAft>
                  <a:spcPts val="0"/>
                </a:spcAft>
                <a:buNone/>
              </a:pPr>
              <a:r>
                <a:rPr lang="en-GB" sz="1800" b="1">
                  <a:solidFill>
                    <a:schemeClr val="lt1"/>
                  </a:solidFill>
                  <a:latin typeface="Open Sans"/>
                  <a:ea typeface="Open Sans"/>
                  <a:cs typeface="Open Sans"/>
                  <a:sym typeface="Open Sans"/>
                </a:rPr>
                <a:t>(CoP)</a:t>
              </a:r>
              <a:endParaRPr sz="1800" b="1">
                <a:solidFill>
                  <a:schemeClr val="lt1"/>
                </a:solidFill>
                <a:latin typeface="Open Sans"/>
                <a:ea typeface="Open Sans"/>
                <a:cs typeface="Open Sans"/>
                <a:sym typeface="Open Sans"/>
              </a:endParaRPr>
            </a:p>
          </p:txBody>
        </p:sp>
        <p:sp>
          <p:nvSpPr>
            <p:cNvPr id="602" name="Google Shape;602;g215858cf870_0_1024"/>
            <p:cNvSpPr/>
            <p:nvPr/>
          </p:nvSpPr>
          <p:spPr>
            <a:xfrm>
              <a:off x="5346900" y="2962350"/>
              <a:ext cx="1498200" cy="933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Open Sans Light"/>
                  <a:ea typeface="Open Sans Light"/>
                  <a:cs typeface="Open Sans Light"/>
                  <a:sym typeface="Open Sans Light"/>
                </a:rPr>
                <a:t>Radio Astronomy</a:t>
              </a:r>
              <a:endParaRPr>
                <a:solidFill>
                  <a:schemeClr val="lt1"/>
                </a:solidFill>
                <a:latin typeface="Open Sans Light"/>
                <a:ea typeface="Open Sans Light"/>
                <a:cs typeface="Open Sans Light"/>
                <a:sym typeface="Open Sans Light"/>
              </a:endParaRPr>
            </a:p>
          </p:txBody>
        </p:sp>
        <p:sp>
          <p:nvSpPr>
            <p:cNvPr id="603" name="Google Shape;603;g215858cf870_0_1024"/>
            <p:cNvSpPr/>
            <p:nvPr/>
          </p:nvSpPr>
          <p:spPr>
            <a:xfrm>
              <a:off x="10287900" y="3002250"/>
              <a:ext cx="1498200" cy="933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Open Sans Light"/>
                  <a:ea typeface="Open Sans Light"/>
                  <a:cs typeface="Open Sans Light"/>
                  <a:sym typeface="Open Sans Light"/>
                </a:rPr>
                <a:t>High</a:t>
              </a:r>
              <a:endParaRPr>
                <a:solidFill>
                  <a:schemeClr val="lt1"/>
                </a:solidFill>
                <a:latin typeface="Open Sans Light"/>
                <a:ea typeface="Open Sans Light"/>
                <a:cs typeface="Open Sans Light"/>
                <a:sym typeface="Open Sans Light"/>
              </a:endParaRPr>
            </a:p>
            <a:p>
              <a:pPr marL="0" lvl="0" indent="0" algn="ctr" rtl="0">
                <a:spcBef>
                  <a:spcPts val="0"/>
                </a:spcBef>
                <a:spcAft>
                  <a:spcPts val="0"/>
                </a:spcAft>
                <a:buNone/>
              </a:pPr>
              <a:r>
                <a:rPr lang="en-GB">
                  <a:solidFill>
                    <a:schemeClr val="lt1"/>
                  </a:solidFill>
                  <a:latin typeface="Open Sans Light"/>
                  <a:ea typeface="Open Sans Light"/>
                  <a:cs typeface="Open Sans Light"/>
                  <a:sym typeface="Open Sans Light"/>
                </a:rPr>
                <a:t>Energy</a:t>
              </a:r>
              <a:endParaRPr>
                <a:solidFill>
                  <a:schemeClr val="lt1"/>
                </a:solidFill>
                <a:latin typeface="Open Sans Light"/>
                <a:ea typeface="Open Sans Light"/>
                <a:cs typeface="Open Sans Light"/>
                <a:sym typeface="Open Sans Light"/>
              </a:endParaRPr>
            </a:p>
            <a:p>
              <a:pPr marL="0" lvl="0" indent="0" algn="ctr" rtl="0">
                <a:spcBef>
                  <a:spcPts val="0"/>
                </a:spcBef>
                <a:spcAft>
                  <a:spcPts val="0"/>
                </a:spcAft>
                <a:buNone/>
              </a:pPr>
              <a:r>
                <a:rPr lang="en-GB">
                  <a:solidFill>
                    <a:schemeClr val="lt1"/>
                  </a:solidFill>
                  <a:latin typeface="Open Sans Light"/>
                  <a:ea typeface="Open Sans Light"/>
                  <a:cs typeface="Open Sans Light"/>
                  <a:sym typeface="Open Sans Light"/>
                </a:rPr>
                <a:t>Physics</a:t>
              </a:r>
              <a:endParaRPr>
                <a:solidFill>
                  <a:schemeClr val="lt1"/>
                </a:solidFill>
                <a:latin typeface="Open Sans Light"/>
                <a:ea typeface="Open Sans Light"/>
                <a:cs typeface="Open Sans Light"/>
                <a:sym typeface="Open Sans Light"/>
              </a:endParaRPr>
            </a:p>
          </p:txBody>
        </p:sp>
      </p:grpSp>
      <p:grpSp>
        <p:nvGrpSpPr>
          <p:cNvPr id="604" name="Google Shape;604;g215858cf870_0_1024"/>
          <p:cNvGrpSpPr/>
          <p:nvPr/>
        </p:nvGrpSpPr>
        <p:grpSpPr>
          <a:xfrm>
            <a:off x="5217750" y="4859975"/>
            <a:ext cx="6664500" cy="1440300"/>
            <a:chOff x="5217750" y="4804475"/>
            <a:chExt cx="6664500" cy="1440300"/>
          </a:xfrm>
        </p:grpSpPr>
        <p:sp>
          <p:nvSpPr>
            <p:cNvPr id="605" name="Google Shape;605;g215858cf870_0_1024"/>
            <p:cNvSpPr/>
            <p:nvPr/>
          </p:nvSpPr>
          <p:spPr>
            <a:xfrm>
              <a:off x="5217750" y="4804475"/>
              <a:ext cx="6664500" cy="1440300"/>
            </a:xfrm>
            <a:prstGeom prst="roundRect">
              <a:avLst>
                <a:gd name="adj" fmla="val 16667"/>
              </a:avLst>
            </a:prstGeom>
            <a:solidFill>
              <a:srgbClr val="373F9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chemeClr val="lt1"/>
                  </a:solidFill>
                  <a:latin typeface="Open Sans"/>
                  <a:ea typeface="Open Sans"/>
                  <a:cs typeface="Open Sans"/>
                  <a:sym typeface="Open Sans"/>
                </a:rPr>
                <a:t>Computing Continuum</a:t>
              </a:r>
              <a:endParaRPr sz="1800" b="1">
                <a:solidFill>
                  <a:schemeClr val="lt1"/>
                </a:solidFill>
                <a:latin typeface="Open Sans"/>
                <a:ea typeface="Open Sans"/>
                <a:cs typeface="Open Sans"/>
                <a:sym typeface="Open Sans"/>
              </a:endParaRPr>
            </a:p>
          </p:txBody>
        </p:sp>
        <p:sp>
          <p:nvSpPr>
            <p:cNvPr id="606" name="Google Shape;606;g215858cf870_0_1024"/>
            <p:cNvSpPr/>
            <p:nvPr/>
          </p:nvSpPr>
          <p:spPr>
            <a:xfrm>
              <a:off x="5346900" y="4884625"/>
              <a:ext cx="981600" cy="738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Open Sans Light"/>
                  <a:ea typeface="Open Sans Light"/>
                  <a:cs typeface="Open Sans Light"/>
                  <a:sym typeface="Open Sans Light"/>
                </a:rPr>
                <a:t>Cloud</a:t>
              </a:r>
              <a:endParaRPr>
                <a:solidFill>
                  <a:schemeClr val="lt1"/>
                </a:solidFill>
                <a:latin typeface="Open Sans Light"/>
                <a:ea typeface="Open Sans Light"/>
                <a:cs typeface="Open Sans Light"/>
                <a:sym typeface="Open Sans Light"/>
              </a:endParaRPr>
            </a:p>
          </p:txBody>
        </p:sp>
        <p:sp>
          <p:nvSpPr>
            <p:cNvPr id="607" name="Google Shape;607;g215858cf870_0_1024"/>
            <p:cNvSpPr/>
            <p:nvPr/>
          </p:nvSpPr>
          <p:spPr>
            <a:xfrm>
              <a:off x="6222550" y="5437325"/>
              <a:ext cx="981600" cy="738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Open Sans Light"/>
                  <a:ea typeface="Open Sans Light"/>
                  <a:cs typeface="Open Sans Light"/>
                  <a:sym typeface="Open Sans Light"/>
                </a:rPr>
                <a:t>HTC</a:t>
              </a:r>
              <a:endParaRPr>
                <a:solidFill>
                  <a:schemeClr val="lt1"/>
                </a:solidFill>
                <a:latin typeface="Open Sans Light"/>
                <a:ea typeface="Open Sans Light"/>
                <a:cs typeface="Open Sans Light"/>
                <a:sym typeface="Open Sans Light"/>
              </a:endParaRPr>
            </a:p>
          </p:txBody>
        </p:sp>
        <p:sp>
          <p:nvSpPr>
            <p:cNvPr id="608" name="Google Shape;608;g215858cf870_0_1024"/>
            <p:cNvSpPr/>
            <p:nvPr/>
          </p:nvSpPr>
          <p:spPr>
            <a:xfrm>
              <a:off x="10422600" y="4959450"/>
              <a:ext cx="1363500" cy="738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Open Sans Light"/>
                  <a:ea typeface="Open Sans Light"/>
                  <a:cs typeface="Open Sans Light"/>
                  <a:sym typeface="Open Sans Light"/>
                </a:rPr>
                <a:t>Quantum</a:t>
              </a:r>
              <a:endParaRPr>
                <a:solidFill>
                  <a:schemeClr val="lt1"/>
                </a:solidFill>
                <a:latin typeface="Open Sans Light"/>
                <a:ea typeface="Open Sans Light"/>
                <a:cs typeface="Open Sans Light"/>
                <a:sym typeface="Open Sans Light"/>
              </a:endParaRPr>
            </a:p>
          </p:txBody>
        </p:sp>
        <p:sp>
          <p:nvSpPr>
            <p:cNvPr id="609" name="Google Shape;609;g215858cf870_0_1024"/>
            <p:cNvSpPr/>
            <p:nvPr/>
          </p:nvSpPr>
          <p:spPr>
            <a:xfrm>
              <a:off x="9849100" y="5553550"/>
              <a:ext cx="900900" cy="622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Open Sans Light"/>
                  <a:ea typeface="Open Sans Light"/>
                  <a:cs typeface="Open Sans Light"/>
                  <a:sym typeface="Open Sans Light"/>
                </a:rPr>
                <a:t>HPC</a:t>
              </a:r>
              <a:endParaRPr>
                <a:solidFill>
                  <a:schemeClr val="lt1"/>
                </a:solidFill>
                <a:latin typeface="Open Sans Light"/>
                <a:ea typeface="Open Sans Light"/>
                <a:cs typeface="Open Sans Light"/>
                <a:sym typeface="Open Sans Light"/>
              </a:endParaRPr>
            </a:p>
          </p:txBody>
        </p:sp>
      </p:grpSp>
      <p:sp>
        <p:nvSpPr>
          <p:cNvPr id="610" name="Google Shape;610;g215858cf870_0_1024"/>
          <p:cNvSpPr/>
          <p:nvPr/>
        </p:nvSpPr>
        <p:spPr>
          <a:xfrm>
            <a:off x="7476750" y="4093988"/>
            <a:ext cx="2146500" cy="4140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a:solidFill>
                  <a:schemeClr val="lt1"/>
                </a:solidFill>
                <a:latin typeface="Open Sans ExtraBold"/>
                <a:ea typeface="Open Sans ExtraBold"/>
                <a:cs typeface="Open Sans ExtraBold"/>
                <a:sym typeface="Open Sans ExtraBold"/>
              </a:rPr>
              <a:t>SPECTRUM</a:t>
            </a:r>
            <a:endParaRPr sz="2600">
              <a:solidFill>
                <a:schemeClr val="lt1"/>
              </a:solidFill>
              <a:latin typeface="Open Sans ExtraBold"/>
              <a:ea typeface="Open Sans ExtraBold"/>
              <a:cs typeface="Open Sans ExtraBold"/>
              <a:sym typeface="Open Sans ExtraBold"/>
            </a:endParaRPr>
          </a:p>
        </p:txBody>
      </p:sp>
      <p:sp>
        <p:nvSpPr>
          <p:cNvPr id="611" name="Google Shape;611;g215858cf870_0_1024"/>
          <p:cNvSpPr/>
          <p:nvPr/>
        </p:nvSpPr>
        <p:spPr>
          <a:xfrm rot="-5400000">
            <a:off x="8395350" y="4476988"/>
            <a:ext cx="309300" cy="414000"/>
          </a:xfrm>
          <a:prstGeom prst="rightArrow">
            <a:avLst>
              <a:gd name="adj1" fmla="val 31147"/>
              <a:gd name="adj2" fmla="val 5928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2" name="Google Shape;612;g215858cf870_0_1024"/>
          <p:cNvSpPr/>
          <p:nvPr/>
        </p:nvSpPr>
        <p:spPr>
          <a:xfrm rot="5400000">
            <a:off x="8395350" y="3696950"/>
            <a:ext cx="309300" cy="414000"/>
          </a:xfrm>
          <a:prstGeom prst="rightArrow">
            <a:avLst>
              <a:gd name="adj1" fmla="val 31147"/>
              <a:gd name="adj2" fmla="val 5928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3" name="Google Shape;613;g215858cf870_0_1024"/>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614" name="Google Shape;614;g215858cf870_0_1024"/>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25</a:t>
            </a:fld>
            <a:endParaRPr/>
          </a:p>
        </p:txBody>
      </p:sp>
      <p:sp>
        <p:nvSpPr>
          <p:cNvPr id="615" name="Google Shape;615;g215858cf870_0_1024"/>
          <p:cNvSpPr txBox="1"/>
          <p:nvPr/>
        </p:nvSpPr>
        <p:spPr>
          <a:xfrm>
            <a:off x="9623250" y="3803750"/>
            <a:ext cx="2517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u="sng">
                <a:solidFill>
                  <a:srgbClr val="243159"/>
                </a:solidFill>
                <a:latin typeface="Open Sans Light"/>
                <a:ea typeface="Open Sans Light"/>
                <a:cs typeface="Open Sans Light"/>
                <a:sym typeface="Open Sans Light"/>
                <a:hlinkClick r:id="rId4">
                  <a:extLst>
                    <a:ext uri="{A12FA001-AC4F-418D-AE19-62706E023703}">
                      <ahyp:hlinkClr xmlns:ahyp="http://schemas.microsoft.com/office/drawing/2018/hyperlinkcolor" val="tx"/>
                    </a:ext>
                  </a:extLst>
                </a:hlinkClick>
              </a:rPr>
              <a:t>https://www.spectrumproject.eu/</a:t>
            </a:r>
            <a:r>
              <a:rPr lang="en-GB" sz="1200">
                <a:solidFill>
                  <a:srgbClr val="243159"/>
                </a:solidFill>
                <a:latin typeface="Open Sans Light"/>
                <a:ea typeface="Open Sans Light"/>
                <a:cs typeface="Open Sans Light"/>
                <a:sym typeface="Open Sans Light"/>
              </a:rPr>
              <a:t> </a:t>
            </a:r>
            <a:endParaRPr sz="1200">
              <a:solidFill>
                <a:srgbClr val="243159"/>
              </a:solidFill>
              <a:latin typeface="Open Sans Light"/>
              <a:ea typeface="Open Sans Light"/>
              <a:cs typeface="Open Sans Light"/>
              <a:sym typeface="Open Sans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2eb804de86e_0_20"/>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621" name="Google Shape;621;g2eb804de86e_0_20"/>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26</a:t>
            </a:fld>
            <a:endParaRPr/>
          </a:p>
        </p:txBody>
      </p:sp>
      <p:pic>
        <p:nvPicPr>
          <p:cNvPr id="622" name="Google Shape;622;g2eb804de86e_0_20"/>
          <p:cNvPicPr preferRelativeResize="0"/>
          <p:nvPr/>
        </p:nvPicPr>
        <p:blipFill>
          <a:blip r:embed="rId3">
            <a:alphaModFix/>
          </a:blip>
          <a:stretch>
            <a:fillRect/>
          </a:stretch>
        </p:blipFill>
        <p:spPr>
          <a:xfrm>
            <a:off x="1511575" y="2480100"/>
            <a:ext cx="835429" cy="1053375"/>
          </a:xfrm>
          <a:prstGeom prst="rect">
            <a:avLst/>
          </a:prstGeom>
          <a:noFill/>
          <a:ln>
            <a:noFill/>
          </a:ln>
        </p:spPr>
      </p:pic>
      <p:grpSp>
        <p:nvGrpSpPr>
          <p:cNvPr id="623" name="Google Shape;623;g2eb804de86e_0_20"/>
          <p:cNvGrpSpPr/>
          <p:nvPr/>
        </p:nvGrpSpPr>
        <p:grpSpPr>
          <a:xfrm>
            <a:off x="3932400" y="461950"/>
            <a:ext cx="7949650" cy="1908600"/>
            <a:chOff x="8210250" y="-1007050"/>
            <a:chExt cx="7949650" cy="1908600"/>
          </a:xfrm>
        </p:grpSpPr>
        <p:sp>
          <p:nvSpPr>
            <p:cNvPr id="624" name="Google Shape;624;g2eb804de86e_0_20"/>
            <p:cNvSpPr txBox="1"/>
            <p:nvPr/>
          </p:nvSpPr>
          <p:spPr>
            <a:xfrm>
              <a:off x="8305000" y="-1007050"/>
              <a:ext cx="7854900" cy="1908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1600">
                  <a:solidFill>
                    <a:schemeClr val="dk1"/>
                  </a:solidFill>
                  <a:latin typeface="Open Sans Light"/>
                  <a:ea typeface="Open Sans Light"/>
                  <a:cs typeface="Open Sans Light"/>
                  <a:sym typeface="Open Sans Light"/>
                </a:rPr>
                <a:t>The realization of a </a:t>
              </a:r>
              <a:r>
                <a:rPr lang="en-GB" sz="1600">
                  <a:solidFill>
                    <a:schemeClr val="dk1"/>
                  </a:solidFill>
                  <a:latin typeface="Open Sans"/>
                  <a:ea typeface="Open Sans"/>
                  <a:cs typeface="Open Sans"/>
                  <a:sym typeface="Open Sans"/>
                </a:rPr>
                <a:t>Community of Practice to gather and inform about future directions and needs in data-intensive research</a:t>
              </a:r>
              <a:r>
                <a:rPr lang="en-GB" sz="1600">
                  <a:solidFill>
                    <a:schemeClr val="dk1"/>
                  </a:solidFill>
                  <a:latin typeface="Open Sans Light"/>
                  <a:ea typeface="Open Sans Light"/>
                  <a:cs typeface="Open Sans Light"/>
                  <a:sym typeface="Open Sans Light"/>
                </a:rPr>
                <a:t> on the one side, about future e-Infrastructures on the other.</a:t>
              </a:r>
              <a:endParaRPr sz="1600">
                <a:solidFill>
                  <a:schemeClr val="dk1"/>
                </a:solidFill>
                <a:latin typeface="Open Sans Light"/>
                <a:ea typeface="Open Sans Light"/>
                <a:cs typeface="Open Sans Light"/>
                <a:sym typeface="Open Sans Light"/>
              </a:endParaRPr>
            </a:p>
            <a:p>
              <a:pPr marL="0" lvl="0" indent="0" algn="just" rtl="0">
                <a:spcBef>
                  <a:spcPts val="0"/>
                </a:spcBef>
                <a:spcAft>
                  <a:spcPts val="0"/>
                </a:spcAft>
                <a:buNone/>
              </a:pPr>
              <a:endParaRPr sz="1600">
                <a:solidFill>
                  <a:schemeClr val="dk1"/>
                </a:solidFill>
                <a:latin typeface="Open Sans Light"/>
                <a:ea typeface="Open Sans Light"/>
                <a:cs typeface="Open Sans Light"/>
                <a:sym typeface="Open Sans Light"/>
              </a:endParaRPr>
            </a:p>
            <a:p>
              <a:pPr marL="0" lvl="0" indent="0" algn="just" rtl="0">
                <a:spcBef>
                  <a:spcPts val="0"/>
                </a:spcBef>
                <a:spcAft>
                  <a:spcPts val="0"/>
                </a:spcAft>
                <a:buClr>
                  <a:schemeClr val="dk1"/>
                </a:buClr>
                <a:buFont typeface="Arial"/>
                <a:buNone/>
              </a:pPr>
              <a:r>
                <a:rPr lang="en-GB" sz="1600">
                  <a:solidFill>
                    <a:schemeClr val="dk1"/>
                  </a:solidFill>
                  <a:latin typeface="Open Sans Light"/>
                  <a:ea typeface="Open Sans Light"/>
                  <a:cs typeface="Open Sans Light"/>
                  <a:sym typeface="Open Sans Light"/>
                </a:rPr>
                <a:t>A </a:t>
              </a:r>
              <a:r>
                <a:rPr lang="en-GB" sz="1600">
                  <a:solidFill>
                    <a:schemeClr val="dk1"/>
                  </a:solidFill>
                  <a:latin typeface="Open Sans"/>
                  <a:ea typeface="Open Sans"/>
                  <a:cs typeface="Open Sans"/>
                  <a:sym typeface="Open Sans"/>
                </a:rPr>
                <a:t>Strategic Research, Innovation and Deployment Agenda (SRIDA) and a Technical Blueprint  about agreed processing models and solutions</a:t>
              </a:r>
              <a:r>
                <a:rPr lang="en-GB" sz="1600">
                  <a:solidFill>
                    <a:schemeClr val="dk1"/>
                  </a:solidFill>
                  <a:latin typeface="Open Sans Light"/>
                  <a:ea typeface="Open Sans Light"/>
                  <a:cs typeface="Open Sans Light"/>
                  <a:sym typeface="Open Sans Light"/>
                </a:rPr>
                <a:t>, to provide feedback on investment to funding agencies and policy makers.</a:t>
              </a:r>
              <a:endParaRPr sz="1600">
                <a:solidFill>
                  <a:schemeClr val="dk1"/>
                </a:solidFill>
                <a:latin typeface="Open Sans Light"/>
                <a:ea typeface="Open Sans Light"/>
                <a:cs typeface="Open Sans Light"/>
                <a:sym typeface="Open Sans Light"/>
              </a:endParaRPr>
            </a:p>
          </p:txBody>
        </p:sp>
        <p:cxnSp>
          <p:nvCxnSpPr>
            <p:cNvPr id="625" name="Google Shape;625;g2eb804de86e_0_20"/>
            <p:cNvCxnSpPr/>
            <p:nvPr/>
          </p:nvCxnSpPr>
          <p:spPr>
            <a:xfrm>
              <a:off x="8210250" y="-994450"/>
              <a:ext cx="0" cy="1883400"/>
            </a:xfrm>
            <a:prstGeom prst="straightConnector1">
              <a:avLst/>
            </a:prstGeom>
            <a:noFill/>
            <a:ln w="28575" cap="rnd" cmpd="sng">
              <a:solidFill>
                <a:srgbClr val="22295B"/>
              </a:solidFill>
              <a:prstDash val="solid"/>
              <a:miter lim="800000"/>
              <a:headEnd type="none" w="sm" len="sm"/>
              <a:tailEnd type="none" w="sm" len="sm"/>
            </a:ln>
          </p:spPr>
        </p:cxnSp>
      </p:grpSp>
      <p:sp>
        <p:nvSpPr>
          <p:cNvPr id="626" name="Google Shape;626;g2eb804de86e_0_20"/>
          <p:cNvSpPr txBox="1"/>
          <p:nvPr/>
        </p:nvSpPr>
        <p:spPr>
          <a:xfrm>
            <a:off x="429125" y="553750"/>
            <a:ext cx="3503400" cy="1725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2400">
                <a:solidFill>
                  <a:srgbClr val="22295B"/>
                </a:solidFill>
                <a:latin typeface="Open Sans Light"/>
                <a:ea typeface="Open Sans Light"/>
                <a:cs typeface="Open Sans Light"/>
                <a:sym typeface="Open Sans Light"/>
              </a:rPr>
              <a:t>What are the</a:t>
            </a:r>
            <a:endParaRPr sz="2400">
              <a:solidFill>
                <a:srgbClr val="22295B"/>
              </a:solidFill>
              <a:latin typeface="Open Sans Light"/>
              <a:ea typeface="Open Sans Light"/>
              <a:cs typeface="Open Sans Light"/>
              <a:sym typeface="Open Sans Light"/>
            </a:endParaRPr>
          </a:p>
          <a:p>
            <a:pPr marL="0" marR="0" lvl="0" indent="0" algn="l" rtl="0">
              <a:lnSpc>
                <a:spcPct val="90000"/>
              </a:lnSpc>
              <a:spcBef>
                <a:spcPts val="0"/>
              </a:spcBef>
              <a:spcAft>
                <a:spcPts val="0"/>
              </a:spcAft>
              <a:buClr>
                <a:srgbClr val="22295B"/>
              </a:buClr>
              <a:buSzPts val="6000"/>
              <a:buFont typeface="Open Sans SemiBold"/>
              <a:buNone/>
            </a:pPr>
            <a:r>
              <a:rPr lang="en-GB" sz="2400">
                <a:solidFill>
                  <a:srgbClr val="22295B"/>
                </a:solidFill>
                <a:latin typeface="Open Sans ExtraBold"/>
                <a:ea typeface="Open Sans ExtraBold"/>
                <a:cs typeface="Open Sans ExtraBold"/>
                <a:sym typeface="Open Sans ExtraBold"/>
              </a:rPr>
              <a:t>expected outcomes </a:t>
            </a:r>
            <a:r>
              <a:rPr lang="en-GB" sz="2400">
                <a:solidFill>
                  <a:srgbClr val="22295B"/>
                </a:solidFill>
                <a:latin typeface="Open Sans Light"/>
                <a:ea typeface="Open Sans Light"/>
                <a:cs typeface="Open Sans Light"/>
                <a:sym typeface="Open Sans Light"/>
              </a:rPr>
              <a:t>of SPECTRUM?</a:t>
            </a:r>
            <a:endParaRPr sz="2400" i="0" u="none" strike="noStrike" cap="none">
              <a:solidFill>
                <a:srgbClr val="22295B"/>
              </a:solidFill>
              <a:latin typeface="Open Sans Light"/>
              <a:ea typeface="Open Sans Light"/>
              <a:cs typeface="Open Sans Light"/>
              <a:sym typeface="Open Sans Light"/>
            </a:endParaRPr>
          </a:p>
        </p:txBody>
      </p:sp>
      <p:grpSp>
        <p:nvGrpSpPr>
          <p:cNvPr id="627" name="Google Shape;627;g2eb804de86e_0_20"/>
          <p:cNvGrpSpPr/>
          <p:nvPr/>
        </p:nvGrpSpPr>
        <p:grpSpPr>
          <a:xfrm>
            <a:off x="3932400" y="3830125"/>
            <a:ext cx="7949650" cy="1908600"/>
            <a:chOff x="8210250" y="-610300"/>
            <a:chExt cx="7949650" cy="1908600"/>
          </a:xfrm>
        </p:grpSpPr>
        <p:sp>
          <p:nvSpPr>
            <p:cNvPr id="628" name="Google Shape;628;g2eb804de86e_0_20"/>
            <p:cNvSpPr txBox="1"/>
            <p:nvPr/>
          </p:nvSpPr>
          <p:spPr>
            <a:xfrm>
              <a:off x="8305000" y="-610300"/>
              <a:ext cx="7854900" cy="1908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GB" sz="1600">
                  <a:solidFill>
                    <a:schemeClr val="dk1"/>
                  </a:solidFill>
                  <a:latin typeface="Open Sans"/>
                  <a:ea typeface="Open Sans"/>
                  <a:cs typeface="Open Sans"/>
                  <a:sym typeface="Open Sans"/>
                </a:rPr>
                <a:t>Previous  interactions between the research and the e-Infrastructures communities have been a-posteriori</a:t>
              </a:r>
              <a:r>
                <a:rPr lang="en-GB" sz="1600">
                  <a:solidFill>
                    <a:schemeClr val="dk1"/>
                  </a:solidFill>
                  <a:latin typeface="Open Sans Light"/>
                  <a:ea typeface="Open Sans Light"/>
                  <a:cs typeface="Open Sans Light"/>
                  <a:sym typeface="Open Sans Light"/>
                </a:rPr>
                <a:t>, attempting to adapt scientific workflows to already operational facilities. This has been only partially successful due technical (non-compliant system architectures, …) and policy (user access, …) incompatibilities.</a:t>
              </a:r>
              <a:endParaRPr sz="1600">
                <a:solidFill>
                  <a:schemeClr val="dk1"/>
                </a:solidFill>
                <a:latin typeface="Open Sans Light"/>
                <a:ea typeface="Open Sans Light"/>
                <a:cs typeface="Open Sans Light"/>
                <a:sym typeface="Open Sans Light"/>
              </a:endParaRPr>
            </a:p>
            <a:p>
              <a:pPr marL="0" lvl="0" indent="0" algn="just" rtl="0">
                <a:spcBef>
                  <a:spcPts val="0"/>
                </a:spcBef>
                <a:spcAft>
                  <a:spcPts val="0"/>
                </a:spcAft>
                <a:buNone/>
              </a:pPr>
              <a:endParaRPr sz="1600">
                <a:solidFill>
                  <a:schemeClr val="dk1"/>
                </a:solidFill>
                <a:latin typeface="Open Sans Light"/>
                <a:ea typeface="Open Sans Light"/>
                <a:cs typeface="Open Sans Light"/>
                <a:sym typeface="Open Sans Light"/>
              </a:endParaRPr>
            </a:p>
            <a:p>
              <a:pPr marL="0" lvl="0" indent="0" algn="just" rtl="0">
                <a:spcBef>
                  <a:spcPts val="0"/>
                </a:spcBef>
                <a:spcAft>
                  <a:spcPts val="0"/>
                </a:spcAft>
                <a:buNone/>
              </a:pPr>
              <a:r>
                <a:rPr lang="en-GB" sz="1600">
                  <a:solidFill>
                    <a:schemeClr val="dk1"/>
                  </a:solidFill>
                  <a:latin typeface="Open Sans Light"/>
                  <a:ea typeface="Open Sans Light"/>
                  <a:cs typeface="Open Sans Light"/>
                  <a:sym typeface="Open Sans Light"/>
                </a:rPr>
                <a:t>SPECTRUM </a:t>
              </a:r>
              <a:r>
                <a:rPr lang="en-GB" sz="1600">
                  <a:solidFill>
                    <a:schemeClr val="dk1"/>
                  </a:solidFill>
                  <a:latin typeface="Open Sans"/>
                  <a:ea typeface="Open Sans"/>
                  <a:cs typeface="Open Sans"/>
                  <a:sym typeface="Open Sans"/>
                </a:rPr>
                <a:t>wants to move the handshaking process a-priori</a:t>
              </a:r>
              <a:r>
                <a:rPr lang="en-GB" sz="1600">
                  <a:solidFill>
                    <a:schemeClr val="dk1"/>
                  </a:solidFill>
                  <a:latin typeface="Open Sans Light"/>
                  <a:ea typeface="Open Sans Light"/>
                  <a:cs typeface="Open Sans Light"/>
                  <a:sym typeface="Open Sans Light"/>
                </a:rPr>
                <a:t>, before e-Infrastructures are designed and deployed. </a:t>
              </a:r>
              <a:endParaRPr sz="1600">
                <a:solidFill>
                  <a:schemeClr val="dk1"/>
                </a:solidFill>
                <a:latin typeface="Open Sans Light"/>
                <a:ea typeface="Open Sans Light"/>
                <a:cs typeface="Open Sans Light"/>
                <a:sym typeface="Open Sans Light"/>
              </a:endParaRPr>
            </a:p>
          </p:txBody>
        </p:sp>
        <p:cxnSp>
          <p:nvCxnSpPr>
            <p:cNvPr id="629" name="Google Shape;629;g2eb804de86e_0_20"/>
            <p:cNvCxnSpPr/>
            <p:nvPr/>
          </p:nvCxnSpPr>
          <p:spPr>
            <a:xfrm>
              <a:off x="8210250" y="-610300"/>
              <a:ext cx="12000" cy="1908600"/>
            </a:xfrm>
            <a:prstGeom prst="straightConnector1">
              <a:avLst/>
            </a:prstGeom>
            <a:noFill/>
            <a:ln w="28575" cap="rnd" cmpd="sng">
              <a:solidFill>
                <a:srgbClr val="22295B"/>
              </a:solidFill>
              <a:prstDash val="solid"/>
              <a:miter lim="800000"/>
              <a:headEnd type="none" w="sm" len="sm"/>
              <a:tailEnd type="none" w="sm" len="sm"/>
            </a:ln>
          </p:spPr>
        </p:cxnSp>
      </p:grpSp>
      <p:sp>
        <p:nvSpPr>
          <p:cNvPr id="630" name="Google Shape;630;g2eb804de86e_0_20"/>
          <p:cNvSpPr txBox="1"/>
          <p:nvPr/>
        </p:nvSpPr>
        <p:spPr>
          <a:xfrm>
            <a:off x="429125" y="4196575"/>
            <a:ext cx="3503400" cy="117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2400">
                <a:solidFill>
                  <a:srgbClr val="22295B"/>
                </a:solidFill>
                <a:latin typeface="Open Sans ExtraBold"/>
                <a:ea typeface="Open Sans ExtraBold"/>
                <a:cs typeface="Open Sans ExtraBold"/>
                <a:sym typeface="Open Sans ExtraBold"/>
              </a:rPr>
              <a:t>Why is SPECTRUM different </a:t>
            </a:r>
            <a:r>
              <a:rPr lang="en-GB" sz="2400">
                <a:solidFill>
                  <a:srgbClr val="22295B"/>
                </a:solidFill>
                <a:latin typeface="Open Sans Light"/>
                <a:ea typeface="Open Sans Light"/>
                <a:cs typeface="Open Sans Light"/>
                <a:sym typeface="Open Sans Light"/>
              </a:rPr>
              <a:t>from previous attempts?</a:t>
            </a:r>
            <a:endParaRPr sz="2400" i="0" u="none" strike="noStrike" cap="none">
              <a:solidFill>
                <a:srgbClr val="22295B"/>
              </a:solidFill>
              <a:latin typeface="Open Sans Light"/>
              <a:ea typeface="Open Sans Light"/>
              <a:cs typeface="Open Sans Light"/>
              <a:sym typeface="Open Sans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215858cf870_0_1451"/>
          <p:cNvSpPr txBox="1"/>
          <p:nvPr/>
        </p:nvSpPr>
        <p:spPr>
          <a:xfrm>
            <a:off x="291900" y="382700"/>
            <a:ext cx="3815100" cy="1126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SPECTRUM: </a:t>
            </a:r>
            <a:r>
              <a:rPr lang="en-GB" sz="4200">
                <a:solidFill>
                  <a:srgbClr val="22295B"/>
                </a:solidFill>
                <a:latin typeface="Open Sans Light"/>
                <a:ea typeface="Open Sans Light"/>
                <a:cs typeface="Open Sans Light"/>
                <a:sym typeface="Open Sans Light"/>
              </a:rPr>
              <a:t>Plan of Work</a:t>
            </a:r>
            <a:endParaRPr sz="4200" i="0" u="none" strike="noStrike" cap="none">
              <a:solidFill>
                <a:srgbClr val="22295B"/>
              </a:solidFill>
              <a:latin typeface="Open Sans Light"/>
              <a:ea typeface="Open Sans Light"/>
              <a:cs typeface="Open Sans Light"/>
              <a:sym typeface="Open Sans Light"/>
            </a:endParaRPr>
          </a:p>
        </p:txBody>
      </p:sp>
      <p:sp>
        <p:nvSpPr>
          <p:cNvPr id="636" name="Google Shape;636;g215858cf870_0_1451"/>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637" name="Google Shape;637;g215858cf870_0_1451"/>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27</a:t>
            </a:fld>
            <a:endParaRPr/>
          </a:p>
        </p:txBody>
      </p:sp>
      <p:sp>
        <p:nvSpPr>
          <p:cNvPr id="638" name="Google Shape;638;g215858cf870_0_1451"/>
          <p:cNvSpPr txBox="1"/>
          <p:nvPr/>
        </p:nvSpPr>
        <p:spPr>
          <a:xfrm>
            <a:off x="4904550" y="313350"/>
            <a:ext cx="78549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a:solidFill>
                  <a:srgbClr val="22295B"/>
                </a:solidFill>
                <a:latin typeface="Open Sans"/>
                <a:ea typeface="Open Sans"/>
                <a:cs typeface="Open Sans"/>
                <a:sym typeface="Open Sans"/>
              </a:rPr>
              <a:t>Project length: 30 months (Jan24 - Jun26)</a:t>
            </a:r>
            <a:endParaRPr sz="1600">
              <a:solidFill>
                <a:schemeClr val="dk1"/>
              </a:solidFill>
              <a:latin typeface="Open Sans Light"/>
              <a:ea typeface="Open Sans Light"/>
              <a:cs typeface="Open Sans Light"/>
              <a:sym typeface="Open Sans Light"/>
            </a:endParaRPr>
          </a:p>
        </p:txBody>
      </p:sp>
      <p:grpSp>
        <p:nvGrpSpPr>
          <p:cNvPr id="639" name="Google Shape;639;g215858cf870_0_1451"/>
          <p:cNvGrpSpPr/>
          <p:nvPr/>
        </p:nvGrpSpPr>
        <p:grpSpPr>
          <a:xfrm>
            <a:off x="5106838" y="738454"/>
            <a:ext cx="3658476" cy="420041"/>
            <a:chOff x="6147241" y="950213"/>
            <a:chExt cx="8988884" cy="420041"/>
          </a:xfrm>
        </p:grpSpPr>
        <p:sp>
          <p:nvSpPr>
            <p:cNvPr id="640" name="Google Shape;640;g215858cf870_0_1451"/>
            <p:cNvSpPr txBox="1"/>
            <p:nvPr/>
          </p:nvSpPr>
          <p:spPr>
            <a:xfrm>
              <a:off x="6165525" y="950213"/>
              <a:ext cx="8970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chemeClr val="dk1"/>
                  </a:solidFill>
                  <a:latin typeface="Open Sans"/>
                  <a:ea typeface="Open Sans"/>
                  <a:cs typeface="Open Sans"/>
                  <a:sym typeface="Open Sans"/>
                </a:rPr>
                <a:t>First period:</a:t>
              </a:r>
              <a:r>
                <a:rPr lang="en-GB">
                  <a:solidFill>
                    <a:schemeClr val="dk1"/>
                  </a:solidFill>
                  <a:latin typeface="Open Sans Light"/>
                  <a:ea typeface="Open Sans Light"/>
                  <a:cs typeface="Open Sans Light"/>
                  <a:sym typeface="Open Sans Light"/>
                </a:rPr>
                <a:t> January 2024 - March 2025</a:t>
              </a:r>
              <a:endParaRPr sz="1200">
                <a:solidFill>
                  <a:schemeClr val="dk1"/>
                </a:solidFill>
                <a:latin typeface="Open Sans Light"/>
                <a:ea typeface="Open Sans Light"/>
                <a:cs typeface="Open Sans Light"/>
                <a:sym typeface="Open Sans Light"/>
              </a:endParaRPr>
            </a:p>
          </p:txBody>
        </p:sp>
        <p:cxnSp>
          <p:nvCxnSpPr>
            <p:cNvPr id="641" name="Google Shape;641;g215858cf870_0_1451"/>
            <p:cNvCxnSpPr/>
            <p:nvPr/>
          </p:nvCxnSpPr>
          <p:spPr>
            <a:xfrm>
              <a:off x="6147241" y="1049553"/>
              <a:ext cx="9900" cy="320700"/>
            </a:xfrm>
            <a:prstGeom prst="straightConnector1">
              <a:avLst/>
            </a:prstGeom>
            <a:noFill/>
            <a:ln w="28575" cap="rnd" cmpd="sng">
              <a:solidFill>
                <a:srgbClr val="22295B"/>
              </a:solidFill>
              <a:prstDash val="dot"/>
              <a:miter lim="800000"/>
              <a:headEnd type="none" w="sm" len="sm"/>
              <a:tailEnd type="none" w="sm" len="sm"/>
            </a:ln>
          </p:spPr>
        </p:cxnSp>
      </p:grpSp>
      <p:grpSp>
        <p:nvGrpSpPr>
          <p:cNvPr id="642" name="Google Shape;642;g215858cf870_0_1451"/>
          <p:cNvGrpSpPr/>
          <p:nvPr/>
        </p:nvGrpSpPr>
        <p:grpSpPr>
          <a:xfrm>
            <a:off x="5107090" y="1158504"/>
            <a:ext cx="3765443" cy="420040"/>
            <a:chOff x="6147241" y="950213"/>
            <a:chExt cx="8988884" cy="420041"/>
          </a:xfrm>
        </p:grpSpPr>
        <p:sp>
          <p:nvSpPr>
            <p:cNvPr id="643" name="Google Shape;643;g215858cf870_0_1451"/>
            <p:cNvSpPr txBox="1"/>
            <p:nvPr/>
          </p:nvSpPr>
          <p:spPr>
            <a:xfrm>
              <a:off x="6165525" y="950213"/>
              <a:ext cx="8970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chemeClr val="dk1"/>
                  </a:solidFill>
                  <a:latin typeface="Open Sans"/>
                  <a:ea typeface="Open Sans"/>
                  <a:cs typeface="Open Sans"/>
                  <a:sym typeface="Open Sans"/>
                </a:rPr>
                <a:t>Second period: </a:t>
              </a:r>
              <a:r>
                <a:rPr lang="en-GB">
                  <a:solidFill>
                    <a:schemeClr val="dk1"/>
                  </a:solidFill>
                  <a:latin typeface="Open Sans Light"/>
                  <a:ea typeface="Open Sans Light"/>
                  <a:cs typeface="Open Sans Light"/>
                  <a:sym typeface="Open Sans Light"/>
                </a:rPr>
                <a:t>April 2025 - June 2026</a:t>
              </a:r>
              <a:endParaRPr sz="1200">
                <a:solidFill>
                  <a:schemeClr val="dk1"/>
                </a:solidFill>
                <a:latin typeface="Open Sans Light"/>
                <a:ea typeface="Open Sans Light"/>
                <a:cs typeface="Open Sans Light"/>
                <a:sym typeface="Open Sans Light"/>
              </a:endParaRPr>
            </a:p>
          </p:txBody>
        </p:sp>
        <p:cxnSp>
          <p:nvCxnSpPr>
            <p:cNvPr id="644" name="Google Shape;644;g215858cf870_0_1451"/>
            <p:cNvCxnSpPr/>
            <p:nvPr/>
          </p:nvCxnSpPr>
          <p:spPr>
            <a:xfrm>
              <a:off x="6147241" y="1049553"/>
              <a:ext cx="9900" cy="320700"/>
            </a:xfrm>
            <a:prstGeom prst="straightConnector1">
              <a:avLst/>
            </a:prstGeom>
            <a:noFill/>
            <a:ln w="28575" cap="rnd" cmpd="sng">
              <a:solidFill>
                <a:srgbClr val="22295B"/>
              </a:solidFill>
              <a:prstDash val="dot"/>
              <a:miter lim="800000"/>
              <a:headEnd type="none" w="sm" len="sm"/>
              <a:tailEnd type="none" w="sm" len="sm"/>
            </a:ln>
          </p:spPr>
        </p:cxnSp>
      </p:grpSp>
      <p:grpSp>
        <p:nvGrpSpPr>
          <p:cNvPr id="645" name="Google Shape;645;g215858cf870_0_1451"/>
          <p:cNvGrpSpPr/>
          <p:nvPr/>
        </p:nvGrpSpPr>
        <p:grpSpPr>
          <a:xfrm>
            <a:off x="384225" y="1708538"/>
            <a:ext cx="7855800" cy="4368600"/>
            <a:chOff x="8304100" y="-1007050"/>
            <a:chExt cx="7855800" cy="4368600"/>
          </a:xfrm>
        </p:grpSpPr>
        <p:sp>
          <p:nvSpPr>
            <p:cNvPr id="646" name="Google Shape;646;g215858cf870_0_1451"/>
            <p:cNvSpPr txBox="1"/>
            <p:nvPr/>
          </p:nvSpPr>
          <p:spPr>
            <a:xfrm>
              <a:off x="8305000" y="-1007050"/>
              <a:ext cx="78549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a:solidFill>
                    <a:srgbClr val="22295B"/>
                  </a:solidFill>
                  <a:latin typeface="Open Sans"/>
                  <a:ea typeface="Open Sans"/>
                  <a:cs typeface="Open Sans"/>
                  <a:sym typeface="Open Sans"/>
                </a:rPr>
                <a:t>6 Work Packages Identified</a:t>
              </a:r>
              <a:endParaRPr sz="1600">
                <a:solidFill>
                  <a:schemeClr val="dk1"/>
                </a:solidFill>
                <a:latin typeface="Open Sans Light"/>
                <a:ea typeface="Open Sans Light"/>
                <a:cs typeface="Open Sans Light"/>
                <a:sym typeface="Open Sans Light"/>
              </a:endParaRPr>
            </a:p>
          </p:txBody>
        </p:sp>
        <p:cxnSp>
          <p:nvCxnSpPr>
            <p:cNvPr id="647" name="Google Shape;647;g215858cf870_0_1451"/>
            <p:cNvCxnSpPr/>
            <p:nvPr/>
          </p:nvCxnSpPr>
          <p:spPr>
            <a:xfrm flipH="1">
              <a:off x="8304100" y="-930850"/>
              <a:ext cx="900" cy="4292400"/>
            </a:xfrm>
            <a:prstGeom prst="straightConnector1">
              <a:avLst/>
            </a:prstGeom>
            <a:noFill/>
            <a:ln w="28575" cap="rnd" cmpd="sng">
              <a:solidFill>
                <a:srgbClr val="22295B"/>
              </a:solidFill>
              <a:prstDash val="solid"/>
              <a:miter lim="800000"/>
              <a:headEnd type="none" w="sm" len="sm"/>
              <a:tailEnd type="none" w="sm" len="sm"/>
            </a:ln>
          </p:spPr>
        </p:cxnSp>
      </p:grpSp>
      <p:grpSp>
        <p:nvGrpSpPr>
          <p:cNvPr id="648" name="Google Shape;648;g215858cf870_0_1451"/>
          <p:cNvGrpSpPr/>
          <p:nvPr/>
        </p:nvGrpSpPr>
        <p:grpSpPr>
          <a:xfrm>
            <a:off x="575937" y="2133676"/>
            <a:ext cx="6631998" cy="648000"/>
            <a:chOff x="6147241" y="950213"/>
            <a:chExt cx="8988884" cy="648000"/>
          </a:xfrm>
        </p:grpSpPr>
        <p:sp>
          <p:nvSpPr>
            <p:cNvPr id="649" name="Google Shape;649;g215858cf870_0_1451"/>
            <p:cNvSpPr txBox="1"/>
            <p:nvPr/>
          </p:nvSpPr>
          <p:spPr>
            <a:xfrm>
              <a:off x="6165525" y="950213"/>
              <a:ext cx="89706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chemeClr val="dk1"/>
                  </a:solidFill>
                  <a:latin typeface="Open Sans SemiBold"/>
                  <a:ea typeface="Open Sans SemiBold"/>
                  <a:cs typeface="Open Sans SemiBold"/>
                  <a:sym typeface="Open Sans SemiBold"/>
                </a:rPr>
                <a:t>WP1:</a:t>
              </a:r>
              <a:r>
                <a:rPr lang="en-GB">
                  <a:solidFill>
                    <a:schemeClr val="dk1"/>
                  </a:solidFill>
                  <a:latin typeface="Open Sans"/>
                  <a:ea typeface="Open Sans"/>
                  <a:cs typeface="Open Sans"/>
                  <a:sym typeface="Open Sans"/>
                </a:rPr>
                <a:t> </a:t>
              </a:r>
              <a:r>
                <a:rPr lang="en-GB">
                  <a:solidFill>
                    <a:schemeClr val="dk1"/>
                  </a:solidFill>
                  <a:latin typeface="Open Sans Light"/>
                  <a:ea typeface="Open Sans Light"/>
                  <a:cs typeface="Open Sans Light"/>
                  <a:sym typeface="Open Sans Light"/>
                </a:rPr>
                <a:t>Project Management and</a:t>
              </a:r>
              <a:endParaRPr>
                <a:solidFill>
                  <a:schemeClr val="dk1"/>
                </a:solidFill>
                <a:latin typeface="Open Sans Light"/>
                <a:ea typeface="Open Sans Light"/>
                <a:cs typeface="Open Sans Light"/>
                <a:sym typeface="Open Sans Light"/>
              </a:endParaRPr>
            </a:p>
            <a:p>
              <a:pPr marL="0" lvl="0" indent="0" algn="l" rtl="0">
                <a:lnSpc>
                  <a:spcPct val="115000"/>
                </a:lnSpc>
                <a:spcBef>
                  <a:spcPts val="0"/>
                </a:spcBef>
                <a:spcAft>
                  <a:spcPts val="0"/>
                </a:spcAft>
                <a:buNone/>
              </a:pPr>
              <a:r>
                <a:rPr lang="en-GB">
                  <a:solidFill>
                    <a:schemeClr val="dk1"/>
                  </a:solidFill>
                  <a:latin typeface="Open Sans Light"/>
                  <a:ea typeface="Open Sans Light"/>
                  <a:cs typeface="Open Sans Light"/>
                  <a:sym typeface="Open Sans Light"/>
                </a:rPr>
                <a:t>Communications (first period)</a:t>
              </a:r>
              <a:endParaRPr sz="1200">
                <a:solidFill>
                  <a:schemeClr val="dk1"/>
                </a:solidFill>
                <a:latin typeface="Open Sans Light"/>
                <a:ea typeface="Open Sans Light"/>
                <a:cs typeface="Open Sans Light"/>
                <a:sym typeface="Open Sans Light"/>
              </a:endParaRPr>
            </a:p>
          </p:txBody>
        </p:sp>
        <p:cxnSp>
          <p:nvCxnSpPr>
            <p:cNvPr id="650" name="Google Shape;650;g215858cf870_0_1451"/>
            <p:cNvCxnSpPr/>
            <p:nvPr/>
          </p:nvCxnSpPr>
          <p:spPr>
            <a:xfrm>
              <a:off x="6147241" y="1049553"/>
              <a:ext cx="9300" cy="508200"/>
            </a:xfrm>
            <a:prstGeom prst="straightConnector1">
              <a:avLst/>
            </a:prstGeom>
            <a:noFill/>
            <a:ln w="28575" cap="rnd" cmpd="sng">
              <a:solidFill>
                <a:srgbClr val="22295B"/>
              </a:solidFill>
              <a:prstDash val="dot"/>
              <a:miter lim="800000"/>
              <a:headEnd type="none" w="sm" len="sm"/>
              <a:tailEnd type="none" w="sm" len="sm"/>
            </a:ln>
          </p:spPr>
        </p:cxnSp>
      </p:grpSp>
      <p:grpSp>
        <p:nvGrpSpPr>
          <p:cNvPr id="651" name="Google Shape;651;g215858cf870_0_1451"/>
          <p:cNvGrpSpPr/>
          <p:nvPr/>
        </p:nvGrpSpPr>
        <p:grpSpPr>
          <a:xfrm>
            <a:off x="575937" y="2798480"/>
            <a:ext cx="6631998" cy="648640"/>
            <a:chOff x="6147241" y="950213"/>
            <a:chExt cx="8988884" cy="648641"/>
          </a:xfrm>
        </p:grpSpPr>
        <p:sp>
          <p:nvSpPr>
            <p:cNvPr id="652" name="Google Shape;652;g215858cf870_0_1451"/>
            <p:cNvSpPr txBox="1"/>
            <p:nvPr/>
          </p:nvSpPr>
          <p:spPr>
            <a:xfrm>
              <a:off x="6165525" y="950213"/>
              <a:ext cx="89706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chemeClr val="dk1"/>
                  </a:solidFill>
                  <a:latin typeface="Open Sans SemiBold"/>
                  <a:ea typeface="Open Sans SemiBold"/>
                  <a:cs typeface="Open Sans SemiBold"/>
                  <a:sym typeface="Open Sans SemiBold"/>
                </a:rPr>
                <a:t>WP2:</a:t>
              </a:r>
              <a:r>
                <a:rPr lang="en-GB">
                  <a:solidFill>
                    <a:schemeClr val="dk1"/>
                  </a:solidFill>
                  <a:latin typeface="Open Sans"/>
                  <a:ea typeface="Open Sans"/>
                  <a:cs typeface="Open Sans"/>
                  <a:sym typeface="Open Sans"/>
                </a:rPr>
                <a:t> </a:t>
              </a:r>
              <a:r>
                <a:rPr lang="en-GB">
                  <a:solidFill>
                    <a:schemeClr val="dk1"/>
                  </a:solidFill>
                  <a:latin typeface="Open Sans Light"/>
                  <a:ea typeface="Open Sans Light"/>
                  <a:cs typeface="Open Sans Light"/>
                  <a:sym typeface="Open Sans Light"/>
                </a:rPr>
                <a:t>Project Management and</a:t>
              </a:r>
              <a:endParaRPr>
                <a:solidFill>
                  <a:schemeClr val="dk1"/>
                </a:solidFill>
                <a:latin typeface="Open Sans Light"/>
                <a:ea typeface="Open Sans Light"/>
                <a:cs typeface="Open Sans Light"/>
                <a:sym typeface="Open Sans Light"/>
              </a:endParaRPr>
            </a:p>
            <a:p>
              <a:pPr marL="0" lvl="0" indent="0" algn="l" rtl="0">
                <a:lnSpc>
                  <a:spcPct val="115000"/>
                </a:lnSpc>
                <a:spcBef>
                  <a:spcPts val="0"/>
                </a:spcBef>
                <a:spcAft>
                  <a:spcPts val="0"/>
                </a:spcAft>
                <a:buNone/>
              </a:pPr>
              <a:r>
                <a:rPr lang="en-GB">
                  <a:solidFill>
                    <a:schemeClr val="dk1"/>
                  </a:solidFill>
                  <a:latin typeface="Open Sans Light"/>
                  <a:ea typeface="Open Sans Light"/>
                  <a:cs typeface="Open Sans Light"/>
                  <a:sym typeface="Open Sans Light"/>
                </a:rPr>
                <a:t>Communications (second period)</a:t>
              </a:r>
              <a:endParaRPr>
                <a:solidFill>
                  <a:schemeClr val="dk1"/>
                </a:solidFill>
                <a:latin typeface="Open Sans Light"/>
                <a:ea typeface="Open Sans Light"/>
                <a:cs typeface="Open Sans Light"/>
                <a:sym typeface="Open Sans Light"/>
              </a:endParaRPr>
            </a:p>
          </p:txBody>
        </p:sp>
        <p:cxnSp>
          <p:nvCxnSpPr>
            <p:cNvPr id="653" name="Google Shape;653;g215858cf870_0_1451"/>
            <p:cNvCxnSpPr/>
            <p:nvPr/>
          </p:nvCxnSpPr>
          <p:spPr>
            <a:xfrm>
              <a:off x="6147241" y="1049553"/>
              <a:ext cx="3600" cy="549300"/>
            </a:xfrm>
            <a:prstGeom prst="straightConnector1">
              <a:avLst/>
            </a:prstGeom>
            <a:noFill/>
            <a:ln w="28575" cap="rnd" cmpd="sng">
              <a:solidFill>
                <a:srgbClr val="22295B"/>
              </a:solidFill>
              <a:prstDash val="dot"/>
              <a:miter lim="800000"/>
              <a:headEnd type="none" w="sm" len="sm"/>
              <a:tailEnd type="none" w="sm" len="sm"/>
            </a:ln>
          </p:spPr>
        </p:cxnSp>
      </p:grpSp>
      <p:grpSp>
        <p:nvGrpSpPr>
          <p:cNvPr id="654" name="Google Shape;654;g215858cf870_0_1451"/>
          <p:cNvGrpSpPr/>
          <p:nvPr/>
        </p:nvGrpSpPr>
        <p:grpSpPr>
          <a:xfrm>
            <a:off x="575937" y="3463921"/>
            <a:ext cx="6631998" cy="665740"/>
            <a:chOff x="6147241" y="950213"/>
            <a:chExt cx="8988884" cy="665741"/>
          </a:xfrm>
        </p:grpSpPr>
        <p:sp>
          <p:nvSpPr>
            <p:cNvPr id="655" name="Google Shape;655;g215858cf870_0_1451"/>
            <p:cNvSpPr txBox="1"/>
            <p:nvPr/>
          </p:nvSpPr>
          <p:spPr>
            <a:xfrm>
              <a:off x="6165525" y="950213"/>
              <a:ext cx="89706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chemeClr val="dk1"/>
                  </a:solidFill>
                  <a:latin typeface="Open Sans SemiBold"/>
                  <a:ea typeface="Open Sans SemiBold"/>
                  <a:cs typeface="Open Sans SemiBold"/>
                  <a:sym typeface="Open Sans SemiBold"/>
                </a:rPr>
                <a:t>WP3:</a:t>
              </a:r>
              <a:r>
                <a:rPr lang="en-GB">
                  <a:solidFill>
                    <a:schemeClr val="dk1"/>
                  </a:solidFill>
                  <a:latin typeface="Open Sans"/>
                  <a:ea typeface="Open Sans"/>
                  <a:cs typeface="Open Sans"/>
                  <a:sym typeface="Open Sans"/>
                </a:rPr>
                <a:t> </a:t>
              </a:r>
              <a:r>
                <a:rPr lang="en-GB">
                  <a:solidFill>
                    <a:schemeClr val="dk1"/>
                  </a:solidFill>
                  <a:latin typeface="Open Sans Light"/>
                  <a:ea typeface="Open Sans Light"/>
                  <a:cs typeface="Open Sans Light"/>
                  <a:sym typeface="Open Sans Light"/>
                </a:rPr>
                <a:t>Community of Practice Creation</a:t>
              </a:r>
              <a:endParaRPr>
                <a:solidFill>
                  <a:schemeClr val="dk1"/>
                </a:solidFill>
                <a:latin typeface="Open Sans Light"/>
                <a:ea typeface="Open Sans Light"/>
                <a:cs typeface="Open Sans Light"/>
                <a:sym typeface="Open Sans Light"/>
              </a:endParaRPr>
            </a:p>
            <a:p>
              <a:pPr marL="0" lvl="0" indent="0" algn="l" rtl="0">
                <a:lnSpc>
                  <a:spcPct val="115000"/>
                </a:lnSpc>
                <a:spcBef>
                  <a:spcPts val="0"/>
                </a:spcBef>
                <a:spcAft>
                  <a:spcPts val="0"/>
                </a:spcAft>
                <a:buNone/>
              </a:pPr>
              <a:r>
                <a:rPr lang="en-GB">
                  <a:solidFill>
                    <a:schemeClr val="dk1"/>
                  </a:solidFill>
                  <a:latin typeface="Open Sans Light"/>
                  <a:ea typeface="Open Sans Light"/>
                  <a:cs typeface="Open Sans Light"/>
                  <a:sym typeface="Open Sans Light"/>
                </a:rPr>
                <a:t>and First Consultation</a:t>
              </a:r>
              <a:endParaRPr>
                <a:solidFill>
                  <a:schemeClr val="dk1"/>
                </a:solidFill>
                <a:latin typeface="Open Sans Light"/>
                <a:ea typeface="Open Sans Light"/>
                <a:cs typeface="Open Sans Light"/>
                <a:sym typeface="Open Sans Light"/>
              </a:endParaRPr>
            </a:p>
          </p:txBody>
        </p:sp>
        <p:cxnSp>
          <p:nvCxnSpPr>
            <p:cNvPr id="656" name="Google Shape;656;g215858cf870_0_1451"/>
            <p:cNvCxnSpPr/>
            <p:nvPr/>
          </p:nvCxnSpPr>
          <p:spPr>
            <a:xfrm>
              <a:off x="6147241" y="1049553"/>
              <a:ext cx="3600" cy="566400"/>
            </a:xfrm>
            <a:prstGeom prst="straightConnector1">
              <a:avLst/>
            </a:prstGeom>
            <a:noFill/>
            <a:ln w="28575" cap="rnd" cmpd="sng">
              <a:solidFill>
                <a:srgbClr val="22295B"/>
              </a:solidFill>
              <a:prstDash val="dot"/>
              <a:miter lim="800000"/>
              <a:headEnd type="none" w="sm" len="sm"/>
              <a:tailEnd type="none" w="sm" len="sm"/>
            </a:ln>
          </p:spPr>
        </p:cxnSp>
      </p:grpSp>
      <p:grpSp>
        <p:nvGrpSpPr>
          <p:cNvPr id="657" name="Google Shape;657;g215858cf870_0_1451"/>
          <p:cNvGrpSpPr/>
          <p:nvPr/>
        </p:nvGrpSpPr>
        <p:grpSpPr>
          <a:xfrm>
            <a:off x="575937" y="4189213"/>
            <a:ext cx="6631998" cy="648000"/>
            <a:chOff x="6147241" y="950213"/>
            <a:chExt cx="8988884" cy="648000"/>
          </a:xfrm>
        </p:grpSpPr>
        <p:sp>
          <p:nvSpPr>
            <p:cNvPr id="658" name="Google Shape;658;g215858cf870_0_1451"/>
            <p:cNvSpPr txBox="1"/>
            <p:nvPr/>
          </p:nvSpPr>
          <p:spPr>
            <a:xfrm>
              <a:off x="6165525" y="950213"/>
              <a:ext cx="89706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chemeClr val="dk1"/>
                  </a:solidFill>
                  <a:latin typeface="Open Sans SemiBold"/>
                  <a:ea typeface="Open Sans SemiBold"/>
                  <a:cs typeface="Open Sans SemiBold"/>
                  <a:sym typeface="Open Sans SemiBold"/>
                </a:rPr>
                <a:t>WP4:</a:t>
              </a:r>
              <a:r>
                <a:rPr lang="en-GB">
                  <a:solidFill>
                    <a:schemeClr val="dk1"/>
                  </a:solidFill>
                  <a:latin typeface="Open Sans"/>
                  <a:ea typeface="Open Sans"/>
                  <a:cs typeface="Open Sans"/>
                  <a:sym typeface="Open Sans"/>
                </a:rPr>
                <a:t> </a:t>
              </a:r>
              <a:r>
                <a:rPr lang="en-GB">
                  <a:solidFill>
                    <a:schemeClr val="dk1"/>
                  </a:solidFill>
                  <a:latin typeface="Open Sans Light"/>
                  <a:ea typeface="Open Sans Light"/>
                  <a:cs typeface="Open Sans Light"/>
                  <a:sym typeface="Open Sans Light"/>
                </a:rPr>
                <a:t>Community of Practice Second</a:t>
              </a:r>
              <a:endParaRPr>
                <a:solidFill>
                  <a:schemeClr val="dk1"/>
                </a:solidFill>
                <a:latin typeface="Open Sans Light"/>
                <a:ea typeface="Open Sans Light"/>
                <a:cs typeface="Open Sans Light"/>
                <a:sym typeface="Open Sans Light"/>
              </a:endParaRPr>
            </a:p>
            <a:p>
              <a:pPr marL="0" lvl="0" indent="0" algn="l" rtl="0">
                <a:lnSpc>
                  <a:spcPct val="115000"/>
                </a:lnSpc>
                <a:spcBef>
                  <a:spcPts val="0"/>
                </a:spcBef>
                <a:spcAft>
                  <a:spcPts val="0"/>
                </a:spcAft>
                <a:buNone/>
              </a:pPr>
              <a:r>
                <a:rPr lang="en-GB">
                  <a:solidFill>
                    <a:schemeClr val="dk1"/>
                  </a:solidFill>
                  <a:latin typeface="Open Sans Light"/>
                  <a:ea typeface="Open Sans Light"/>
                  <a:cs typeface="Open Sans Light"/>
                  <a:sym typeface="Open Sans Light"/>
                </a:rPr>
                <a:t>Consultation and Long-term Sustainability</a:t>
              </a:r>
              <a:endParaRPr>
                <a:solidFill>
                  <a:schemeClr val="dk1"/>
                </a:solidFill>
                <a:latin typeface="Open Sans Light"/>
                <a:ea typeface="Open Sans Light"/>
                <a:cs typeface="Open Sans Light"/>
                <a:sym typeface="Open Sans Light"/>
              </a:endParaRPr>
            </a:p>
          </p:txBody>
        </p:sp>
        <p:cxnSp>
          <p:nvCxnSpPr>
            <p:cNvPr id="659" name="Google Shape;659;g215858cf870_0_1451"/>
            <p:cNvCxnSpPr/>
            <p:nvPr/>
          </p:nvCxnSpPr>
          <p:spPr>
            <a:xfrm>
              <a:off x="6147241" y="1049553"/>
              <a:ext cx="3600" cy="539100"/>
            </a:xfrm>
            <a:prstGeom prst="straightConnector1">
              <a:avLst/>
            </a:prstGeom>
            <a:noFill/>
            <a:ln w="28575" cap="rnd" cmpd="sng">
              <a:solidFill>
                <a:srgbClr val="22295B"/>
              </a:solidFill>
              <a:prstDash val="dot"/>
              <a:miter lim="800000"/>
              <a:headEnd type="none" w="sm" len="sm"/>
              <a:tailEnd type="none" w="sm" len="sm"/>
            </a:ln>
          </p:spPr>
        </p:cxnSp>
      </p:grpSp>
      <p:grpSp>
        <p:nvGrpSpPr>
          <p:cNvPr id="660" name="Google Shape;660;g215858cf870_0_1451"/>
          <p:cNvGrpSpPr/>
          <p:nvPr/>
        </p:nvGrpSpPr>
        <p:grpSpPr>
          <a:xfrm>
            <a:off x="575937" y="4930567"/>
            <a:ext cx="6631998" cy="420040"/>
            <a:chOff x="6147241" y="950213"/>
            <a:chExt cx="8988884" cy="420041"/>
          </a:xfrm>
        </p:grpSpPr>
        <p:sp>
          <p:nvSpPr>
            <p:cNvPr id="661" name="Google Shape;661;g215858cf870_0_1451"/>
            <p:cNvSpPr txBox="1"/>
            <p:nvPr/>
          </p:nvSpPr>
          <p:spPr>
            <a:xfrm>
              <a:off x="6165525" y="950213"/>
              <a:ext cx="8970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chemeClr val="dk1"/>
                  </a:solidFill>
                  <a:latin typeface="Open Sans SemiBold"/>
                  <a:ea typeface="Open Sans SemiBold"/>
                  <a:cs typeface="Open Sans SemiBold"/>
                  <a:sym typeface="Open Sans SemiBold"/>
                </a:rPr>
                <a:t>WP5:</a:t>
              </a:r>
              <a:r>
                <a:rPr lang="en-GB">
                  <a:solidFill>
                    <a:schemeClr val="dk1"/>
                  </a:solidFill>
                  <a:latin typeface="Open Sans"/>
                  <a:ea typeface="Open Sans"/>
                  <a:cs typeface="Open Sans"/>
                  <a:sym typeface="Open Sans"/>
                </a:rPr>
                <a:t> </a:t>
              </a:r>
              <a:r>
                <a:rPr lang="en-GB">
                  <a:solidFill>
                    <a:schemeClr val="dk1"/>
                  </a:solidFill>
                  <a:latin typeface="Open Sans Light"/>
                  <a:ea typeface="Open Sans Light"/>
                  <a:cs typeface="Open Sans Light"/>
                  <a:sym typeface="Open Sans Light"/>
                </a:rPr>
                <a:t>Landscape, use-cases, challenges and gaps</a:t>
              </a:r>
              <a:endParaRPr>
                <a:solidFill>
                  <a:schemeClr val="dk1"/>
                </a:solidFill>
                <a:latin typeface="Open Sans Light"/>
                <a:ea typeface="Open Sans Light"/>
                <a:cs typeface="Open Sans Light"/>
                <a:sym typeface="Open Sans Light"/>
              </a:endParaRPr>
            </a:p>
          </p:txBody>
        </p:sp>
        <p:cxnSp>
          <p:nvCxnSpPr>
            <p:cNvPr id="662" name="Google Shape;662;g215858cf870_0_1451"/>
            <p:cNvCxnSpPr/>
            <p:nvPr/>
          </p:nvCxnSpPr>
          <p:spPr>
            <a:xfrm>
              <a:off x="6147241" y="1049553"/>
              <a:ext cx="9900" cy="320700"/>
            </a:xfrm>
            <a:prstGeom prst="straightConnector1">
              <a:avLst/>
            </a:prstGeom>
            <a:noFill/>
            <a:ln w="28575" cap="rnd" cmpd="sng">
              <a:solidFill>
                <a:srgbClr val="22295B"/>
              </a:solidFill>
              <a:prstDash val="dot"/>
              <a:miter lim="800000"/>
              <a:headEnd type="none" w="sm" len="sm"/>
              <a:tailEnd type="none" w="sm" len="sm"/>
            </a:ln>
          </p:spPr>
        </p:cxnSp>
      </p:grpSp>
      <p:grpSp>
        <p:nvGrpSpPr>
          <p:cNvPr id="663" name="Google Shape;663;g215858cf870_0_1451"/>
          <p:cNvGrpSpPr/>
          <p:nvPr/>
        </p:nvGrpSpPr>
        <p:grpSpPr>
          <a:xfrm>
            <a:off x="575937" y="5350598"/>
            <a:ext cx="6631998" cy="648000"/>
            <a:chOff x="6147241" y="950213"/>
            <a:chExt cx="8988884" cy="648000"/>
          </a:xfrm>
        </p:grpSpPr>
        <p:sp>
          <p:nvSpPr>
            <p:cNvPr id="664" name="Google Shape;664;g215858cf870_0_1451"/>
            <p:cNvSpPr txBox="1"/>
            <p:nvPr/>
          </p:nvSpPr>
          <p:spPr>
            <a:xfrm>
              <a:off x="6165525" y="950213"/>
              <a:ext cx="89706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chemeClr val="dk1"/>
                  </a:solidFill>
                  <a:latin typeface="Open Sans SemiBold"/>
                  <a:ea typeface="Open Sans SemiBold"/>
                  <a:cs typeface="Open Sans SemiBold"/>
                  <a:sym typeface="Open Sans SemiBold"/>
                </a:rPr>
                <a:t>WP6:</a:t>
              </a:r>
              <a:r>
                <a:rPr lang="en-GB">
                  <a:solidFill>
                    <a:schemeClr val="dk1"/>
                  </a:solidFill>
                  <a:latin typeface="Open Sans"/>
                  <a:ea typeface="Open Sans"/>
                  <a:cs typeface="Open Sans"/>
                  <a:sym typeface="Open Sans"/>
                </a:rPr>
                <a:t> </a:t>
              </a:r>
              <a:r>
                <a:rPr lang="en-GB">
                  <a:solidFill>
                    <a:schemeClr val="dk1"/>
                  </a:solidFill>
                  <a:latin typeface="Open Sans Light"/>
                  <a:ea typeface="Open Sans Light"/>
                  <a:cs typeface="Open Sans Light"/>
                  <a:sym typeface="Open Sans Light"/>
                </a:rPr>
                <a:t>Strategy Research, Innovation</a:t>
              </a:r>
              <a:endParaRPr>
                <a:solidFill>
                  <a:schemeClr val="dk1"/>
                </a:solidFill>
                <a:latin typeface="Open Sans Light"/>
                <a:ea typeface="Open Sans Light"/>
                <a:cs typeface="Open Sans Light"/>
                <a:sym typeface="Open Sans Light"/>
              </a:endParaRPr>
            </a:p>
            <a:p>
              <a:pPr marL="0" lvl="0" indent="0" algn="l" rtl="0">
                <a:lnSpc>
                  <a:spcPct val="115000"/>
                </a:lnSpc>
                <a:spcBef>
                  <a:spcPts val="0"/>
                </a:spcBef>
                <a:spcAft>
                  <a:spcPts val="0"/>
                </a:spcAft>
                <a:buNone/>
              </a:pPr>
              <a:r>
                <a:rPr lang="en-GB">
                  <a:solidFill>
                    <a:schemeClr val="dk1"/>
                  </a:solidFill>
                  <a:latin typeface="Open Sans Light"/>
                  <a:ea typeface="Open Sans Light"/>
                  <a:cs typeface="Open Sans Light"/>
                  <a:sym typeface="Open Sans Light"/>
                </a:rPr>
                <a:t>and Deployment Agenda</a:t>
              </a:r>
              <a:endParaRPr>
                <a:solidFill>
                  <a:schemeClr val="dk1"/>
                </a:solidFill>
                <a:latin typeface="Open Sans Light"/>
                <a:ea typeface="Open Sans Light"/>
                <a:cs typeface="Open Sans Light"/>
                <a:sym typeface="Open Sans Light"/>
              </a:endParaRPr>
            </a:p>
          </p:txBody>
        </p:sp>
        <p:cxnSp>
          <p:nvCxnSpPr>
            <p:cNvPr id="665" name="Google Shape;665;g215858cf870_0_1451"/>
            <p:cNvCxnSpPr/>
            <p:nvPr/>
          </p:nvCxnSpPr>
          <p:spPr>
            <a:xfrm>
              <a:off x="6147241" y="1049553"/>
              <a:ext cx="3600" cy="544800"/>
            </a:xfrm>
            <a:prstGeom prst="straightConnector1">
              <a:avLst/>
            </a:prstGeom>
            <a:noFill/>
            <a:ln w="28575" cap="rnd" cmpd="sng">
              <a:solidFill>
                <a:srgbClr val="22295B"/>
              </a:solidFill>
              <a:prstDash val="dot"/>
              <a:miter lim="800000"/>
              <a:headEnd type="none" w="sm" len="sm"/>
              <a:tailEnd type="none" w="sm" len="sm"/>
            </a:ln>
          </p:spPr>
        </p:cxnSp>
      </p:grpSp>
      <p:grpSp>
        <p:nvGrpSpPr>
          <p:cNvPr id="666" name="Google Shape;666;g215858cf870_0_1451"/>
          <p:cNvGrpSpPr/>
          <p:nvPr/>
        </p:nvGrpSpPr>
        <p:grpSpPr>
          <a:xfrm>
            <a:off x="4771325" y="1694591"/>
            <a:ext cx="7038925" cy="4396520"/>
            <a:chOff x="4771325" y="1800766"/>
            <a:chExt cx="7038925" cy="4396520"/>
          </a:xfrm>
        </p:grpSpPr>
        <p:pic>
          <p:nvPicPr>
            <p:cNvPr id="667" name="Google Shape;667;g215858cf870_0_1451"/>
            <p:cNvPicPr preferRelativeResize="0"/>
            <p:nvPr/>
          </p:nvPicPr>
          <p:blipFill rotWithShape="1">
            <a:blip r:embed="rId3">
              <a:alphaModFix/>
            </a:blip>
            <a:srcRect b="80322"/>
            <a:stretch/>
          </p:blipFill>
          <p:spPr>
            <a:xfrm>
              <a:off x="4904550" y="1800766"/>
              <a:ext cx="6822574" cy="823324"/>
            </a:xfrm>
            <a:prstGeom prst="rect">
              <a:avLst/>
            </a:prstGeom>
            <a:noFill/>
            <a:ln>
              <a:noFill/>
            </a:ln>
          </p:spPr>
        </p:pic>
        <p:sp>
          <p:nvSpPr>
            <p:cNvPr id="668" name="Google Shape;668;g215858cf870_0_1451"/>
            <p:cNvSpPr/>
            <p:nvPr/>
          </p:nvSpPr>
          <p:spPr>
            <a:xfrm rot="5400000">
              <a:off x="8127750" y="-800123"/>
              <a:ext cx="376200" cy="6988800"/>
            </a:xfrm>
            <a:prstGeom prst="rightBrace">
              <a:avLst>
                <a:gd name="adj1" fmla="val 86062"/>
                <a:gd name="adj2" fmla="val 49379"/>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22295B"/>
                </a:solidFill>
              </a:endParaRPr>
            </a:p>
          </p:txBody>
        </p:sp>
        <p:pic>
          <p:nvPicPr>
            <p:cNvPr id="669" name="Google Shape;669;g215858cf870_0_1451"/>
            <p:cNvPicPr preferRelativeResize="0"/>
            <p:nvPr/>
          </p:nvPicPr>
          <p:blipFill rotWithShape="1">
            <a:blip r:embed="rId3">
              <a:alphaModFix/>
            </a:blip>
            <a:srcRect t="22792" b="-1551"/>
            <a:stretch/>
          </p:blipFill>
          <p:spPr>
            <a:xfrm>
              <a:off x="4771325" y="2901862"/>
              <a:ext cx="6822574" cy="3295424"/>
            </a:xfrm>
            <a:prstGeom prst="rect">
              <a:avLst/>
            </a:prstGeom>
            <a:noFill/>
            <a:ln>
              <a:noFill/>
            </a:ln>
          </p:spPr>
        </p:pic>
        <p:sp>
          <p:nvSpPr>
            <p:cNvPr id="670" name="Google Shape;670;g215858cf870_0_1451"/>
            <p:cNvSpPr/>
            <p:nvPr/>
          </p:nvSpPr>
          <p:spPr>
            <a:xfrm>
              <a:off x="8277375" y="3358050"/>
              <a:ext cx="145800" cy="141900"/>
            </a:xfrm>
            <a:prstGeom prst="rightArrow">
              <a:avLst>
                <a:gd name="adj1" fmla="val 33914"/>
                <a:gd name="adj2" fmla="val 60748"/>
              </a:avLst>
            </a:prstGeom>
            <a:solidFill>
              <a:srgbClr val="7F7F7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1" name="Google Shape;671;g215858cf870_0_1451"/>
            <p:cNvSpPr/>
            <p:nvPr/>
          </p:nvSpPr>
          <p:spPr>
            <a:xfrm>
              <a:off x="6035175" y="2781467"/>
              <a:ext cx="1742025" cy="444225"/>
            </a:xfrm>
            <a:custGeom>
              <a:avLst/>
              <a:gdLst/>
              <a:ahLst/>
              <a:cxnLst/>
              <a:rect l="l" t="t" r="r" b="b"/>
              <a:pathLst>
                <a:path w="69681" h="17769" extrusionOk="0">
                  <a:moveTo>
                    <a:pt x="0" y="17769"/>
                  </a:moveTo>
                  <a:cubicBezTo>
                    <a:pt x="2859" y="15962"/>
                    <a:pt x="10689" y="9811"/>
                    <a:pt x="17155" y="6925"/>
                  </a:cubicBezTo>
                  <a:cubicBezTo>
                    <a:pt x="23621" y="4039"/>
                    <a:pt x="31704" y="1408"/>
                    <a:pt x="38794" y="452"/>
                  </a:cubicBezTo>
                  <a:cubicBezTo>
                    <a:pt x="45884" y="-504"/>
                    <a:pt x="54546" y="205"/>
                    <a:pt x="59694" y="1191"/>
                  </a:cubicBezTo>
                  <a:cubicBezTo>
                    <a:pt x="64842" y="2177"/>
                    <a:pt x="68017" y="5507"/>
                    <a:pt x="69681" y="6370"/>
                  </a:cubicBezTo>
                </a:path>
              </a:pathLst>
            </a:custGeom>
            <a:noFill/>
            <a:ln w="19050" cap="flat" cmpd="sng">
              <a:solidFill>
                <a:srgbClr val="243159"/>
              </a:solidFill>
              <a:prstDash val="solid"/>
              <a:round/>
              <a:headEnd type="none" w="med" len="med"/>
              <a:tailEnd type="triangle" w="med" len="med"/>
            </a:ln>
          </p:spPr>
          <p:txBody>
            <a:bodyPr/>
            <a:lstStyle/>
            <a:p>
              <a:endParaRPr lang="en-US"/>
            </a:p>
          </p:txBody>
        </p:sp>
        <p:sp>
          <p:nvSpPr>
            <p:cNvPr id="672" name="Google Shape;672;g215858cf870_0_1451"/>
            <p:cNvSpPr/>
            <p:nvPr/>
          </p:nvSpPr>
          <p:spPr>
            <a:xfrm>
              <a:off x="8872525" y="2784760"/>
              <a:ext cx="1768600" cy="318175"/>
            </a:xfrm>
            <a:custGeom>
              <a:avLst/>
              <a:gdLst/>
              <a:ahLst/>
              <a:cxnLst/>
              <a:rect l="l" t="t" r="r" b="b"/>
              <a:pathLst>
                <a:path w="70744" h="12727" extrusionOk="0">
                  <a:moveTo>
                    <a:pt x="0" y="9008"/>
                  </a:moveTo>
                  <a:cubicBezTo>
                    <a:pt x="2870" y="7758"/>
                    <a:pt x="10686" y="2992"/>
                    <a:pt x="17217" y="1508"/>
                  </a:cubicBezTo>
                  <a:cubicBezTo>
                    <a:pt x="23749" y="24"/>
                    <a:pt x="32372" y="-168"/>
                    <a:pt x="39189" y="105"/>
                  </a:cubicBezTo>
                  <a:cubicBezTo>
                    <a:pt x="46007" y="378"/>
                    <a:pt x="52863" y="1040"/>
                    <a:pt x="58122" y="3144"/>
                  </a:cubicBezTo>
                  <a:cubicBezTo>
                    <a:pt x="63381" y="5248"/>
                    <a:pt x="68640" y="11130"/>
                    <a:pt x="70744" y="12727"/>
                  </a:cubicBezTo>
                </a:path>
              </a:pathLst>
            </a:custGeom>
            <a:noFill/>
            <a:ln w="19050" cap="flat" cmpd="sng">
              <a:solidFill>
                <a:srgbClr val="243159"/>
              </a:solidFill>
              <a:prstDash val="solid"/>
              <a:round/>
              <a:headEnd type="none" w="med" len="med"/>
              <a:tailEnd type="triangle" w="med" len="med"/>
            </a:ln>
          </p:spPr>
          <p:txBody>
            <a:bodyPr/>
            <a:lstStyle/>
            <a:p>
              <a:endParaRPr lang="en-US"/>
            </a:p>
          </p:txBody>
        </p:sp>
        <p:sp>
          <p:nvSpPr>
            <p:cNvPr id="673" name="Google Shape;673;g215858cf870_0_1451"/>
            <p:cNvSpPr/>
            <p:nvPr/>
          </p:nvSpPr>
          <p:spPr>
            <a:xfrm>
              <a:off x="5837725" y="2846325"/>
              <a:ext cx="1209600" cy="192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latin typeface="Open Sans"/>
                  <a:ea typeface="Open Sans"/>
                  <a:cs typeface="Open Sans"/>
                  <a:sym typeface="Open Sans"/>
                </a:rPr>
                <a:t>Draft documents, questions</a:t>
              </a:r>
              <a:endParaRPr sz="600">
                <a:latin typeface="Open Sans"/>
                <a:ea typeface="Open Sans"/>
                <a:cs typeface="Open Sans"/>
                <a:sym typeface="Open Sans"/>
              </a:endParaRPr>
            </a:p>
          </p:txBody>
        </p:sp>
        <p:sp>
          <p:nvSpPr>
            <p:cNvPr id="674" name="Google Shape;674;g215858cf870_0_1451"/>
            <p:cNvSpPr/>
            <p:nvPr/>
          </p:nvSpPr>
          <p:spPr>
            <a:xfrm>
              <a:off x="9718300" y="2740575"/>
              <a:ext cx="1209600" cy="192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latin typeface="Open Sans"/>
                  <a:ea typeface="Open Sans"/>
                  <a:cs typeface="Open Sans"/>
                  <a:sym typeface="Open Sans"/>
                </a:rPr>
                <a:t>Draft documents, questions</a:t>
              </a:r>
              <a:endParaRPr sz="600">
                <a:latin typeface="Open Sans"/>
                <a:ea typeface="Open Sans"/>
                <a:cs typeface="Open Sans"/>
                <a:sym typeface="Open Sans"/>
              </a:endParaRPr>
            </a:p>
          </p:txBody>
        </p:sp>
        <p:sp>
          <p:nvSpPr>
            <p:cNvPr id="675" name="Google Shape;675;g215858cf870_0_1451"/>
            <p:cNvSpPr/>
            <p:nvPr/>
          </p:nvSpPr>
          <p:spPr>
            <a:xfrm>
              <a:off x="8970150" y="3976450"/>
              <a:ext cx="1655300" cy="258950"/>
            </a:xfrm>
            <a:custGeom>
              <a:avLst/>
              <a:gdLst/>
              <a:ahLst/>
              <a:cxnLst/>
              <a:rect l="l" t="t" r="r" b="b"/>
              <a:pathLst>
                <a:path w="66212" h="10358" extrusionOk="0">
                  <a:moveTo>
                    <a:pt x="66212" y="740"/>
                  </a:moveTo>
                  <a:cubicBezTo>
                    <a:pt x="62328" y="2158"/>
                    <a:pt x="50554" y="7830"/>
                    <a:pt x="42909" y="9248"/>
                  </a:cubicBezTo>
                  <a:cubicBezTo>
                    <a:pt x="35264" y="10666"/>
                    <a:pt x="27496" y="10789"/>
                    <a:pt x="20344" y="9248"/>
                  </a:cubicBezTo>
                  <a:cubicBezTo>
                    <a:pt x="13193" y="7707"/>
                    <a:pt x="3391" y="1541"/>
                    <a:pt x="0" y="0"/>
                  </a:cubicBezTo>
                </a:path>
              </a:pathLst>
            </a:custGeom>
            <a:noFill/>
            <a:ln w="19050" cap="flat" cmpd="sng">
              <a:solidFill>
                <a:srgbClr val="243159"/>
              </a:solidFill>
              <a:prstDash val="solid"/>
              <a:round/>
              <a:headEnd type="none" w="med" len="med"/>
              <a:tailEnd type="triangle" w="med" len="med"/>
            </a:ln>
          </p:spPr>
          <p:txBody>
            <a:bodyPr/>
            <a:lstStyle/>
            <a:p>
              <a:endParaRPr lang="en-US"/>
            </a:p>
          </p:txBody>
        </p:sp>
        <p:sp>
          <p:nvSpPr>
            <p:cNvPr id="676" name="Google Shape;676;g215858cf870_0_1451"/>
            <p:cNvSpPr/>
            <p:nvPr/>
          </p:nvSpPr>
          <p:spPr>
            <a:xfrm>
              <a:off x="9412025" y="4129650"/>
              <a:ext cx="917400" cy="249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latin typeface="Open Sans"/>
                  <a:ea typeface="Open Sans"/>
                  <a:cs typeface="Open Sans"/>
                  <a:sym typeface="Open Sans"/>
                </a:rPr>
                <a:t>Domain knowledge and feedback</a:t>
              </a:r>
              <a:endParaRPr sz="600">
                <a:latin typeface="Open Sans"/>
                <a:ea typeface="Open Sans"/>
                <a:cs typeface="Open Sans"/>
                <a:sym typeface="Open Sans"/>
              </a:endParaRPr>
            </a:p>
          </p:txBody>
        </p:sp>
        <p:sp>
          <p:nvSpPr>
            <p:cNvPr id="677" name="Google Shape;677;g215858cf870_0_1451"/>
            <p:cNvSpPr/>
            <p:nvPr/>
          </p:nvSpPr>
          <p:spPr>
            <a:xfrm>
              <a:off x="6454800" y="3837750"/>
              <a:ext cx="1331650" cy="425575"/>
            </a:xfrm>
            <a:custGeom>
              <a:avLst/>
              <a:gdLst/>
              <a:ahLst/>
              <a:cxnLst/>
              <a:rect l="l" t="t" r="r" b="b"/>
              <a:pathLst>
                <a:path w="53266" h="17023" extrusionOk="0">
                  <a:moveTo>
                    <a:pt x="53266" y="0"/>
                  </a:moveTo>
                  <a:cubicBezTo>
                    <a:pt x="51663" y="1295"/>
                    <a:pt x="46732" y="5425"/>
                    <a:pt x="43649" y="7768"/>
                  </a:cubicBezTo>
                  <a:cubicBezTo>
                    <a:pt x="40567" y="10111"/>
                    <a:pt x="39518" y="12638"/>
                    <a:pt x="34771" y="14056"/>
                  </a:cubicBezTo>
                  <a:cubicBezTo>
                    <a:pt x="30024" y="15474"/>
                    <a:pt x="19667" y="15782"/>
                    <a:pt x="15166" y="16275"/>
                  </a:cubicBezTo>
                  <a:cubicBezTo>
                    <a:pt x="10666" y="16768"/>
                    <a:pt x="9864" y="17077"/>
                    <a:pt x="7768" y="17015"/>
                  </a:cubicBezTo>
                  <a:cubicBezTo>
                    <a:pt x="5672" y="16954"/>
                    <a:pt x="3885" y="16954"/>
                    <a:pt x="2590" y="15906"/>
                  </a:cubicBezTo>
                  <a:cubicBezTo>
                    <a:pt x="1295" y="14858"/>
                    <a:pt x="432" y="11590"/>
                    <a:pt x="0" y="10727"/>
                  </a:cubicBezTo>
                </a:path>
              </a:pathLst>
            </a:custGeom>
            <a:noFill/>
            <a:ln w="19050" cap="flat" cmpd="sng">
              <a:solidFill>
                <a:srgbClr val="243159"/>
              </a:solidFill>
              <a:prstDash val="solid"/>
              <a:round/>
              <a:headEnd type="none" w="med" len="med"/>
              <a:tailEnd type="triangle" w="med" len="med"/>
            </a:ln>
          </p:spPr>
          <p:txBody>
            <a:bodyPr/>
            <a:lstStyle/>
            <a:p>
              <a:endParaRPr lang="en-US"/>
            </a:p>
          </p:txBody>
        </p:sp>
        <p:sp>
          <p:nvSpPr>
            <p:cNvPr id="678" name="Google Shape;678;g215858cf870_0_1451"/>
            <p:cNvSpPr/>
            <p:nvPr/>
          </p:nvSpPr>
          <p:spPr>
            <a:xfrm>
              <a:off x="6771650" y="4063900"/>
              <a:ext cx="917400" cy="249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latin typeface="Open Sans"/>
                  <a:ea typeface="Open Sans"/>
                  <a:cs typeface="Open Sans"/>
                  <a:sym typeface="Open Sans"/>
                </a:rPr>
                <a:t>Domain knowledge and feedback</a:t>
              </a:r>
              <a:endParaRPr sz="600">
                <a:latin typeface="Open Sans"/>
                <a:ea typeface="Open Sans"/>
                <a:cs typeface="Open Sans"/>
                <a:sym typeface="Open Sans"/>
              </a:endParaRPr>
            </a:p>
          </p:txBody>
        </p:sp>
        <p:sp>
          <p:nvSpPr>
            <p:cNvPr id="679" name="Google Shape;679;g215858cf870_0_1451"/>
            <p:cNvSpPr/>
            <p:nvPr/>
          </p:nvSpPr>
          <p:spPr>
            <a:xfrm>
              <a:off x="7413190" y="3828500"/>
              <a:ext cx="1399725" cy="948250"/>
            </a:xfrm>
            <a:custGeom>
              <a:avLst/>
              <a:gdLst/>
              <a:ahLst/>
              <a:cxnLst/>
              <a:rect l="l" t="t" r="r" b="b"/>
              <a:pathLst>
                <a:path w="55989" h="37930" extrusionOk="0">
                  <a:moveTo>
                    <a:pt x="55989" y="0"/>
                  </a:moveTo>
                  <a:cubicBezTo>
                    <a:pt x="53461" y="1418"/>
                    <a:pt x="47050" y="5857"/>
                    <a:pt x="40823" y="8508"/>
                  </a:cubicBezTo>
                  <a:cubicBezTo>
                    <a:pt x="34596" y="11159"/>
                    <a:pt x="25041" y="12639"/>
                    <a:pt x="18629" y="15906"/>
                  </a:cubicBezTo>
                  <a:cubicBezTo>
                    <a:pt x="12218" y="19173"/>
                    <a:pt x="5252" y="24598"/>
                    <a:pt x="2354" y="28112"/>
                  </a:cubicBezTo>
                  <a:cubicBezTo>
                    <a:pt x="-543" y="31626"/>
                    <a:pt x="-482" y="35387"/>
                    <a:pt x="1244" y="36990"/>
                  </a:cubicBezTo>
                  <a:cubicBezTo>
                    <a:pt x="2970" y="38593"/>
                    <a:pt x="10800" y="37607"/>
                    <a:pt x="12711" y="37730"/>
                  </a:cubicBezTo>
                </a:path>
              </a:pathLst>
            </a:custGeom>
            <a:noFill/>
            <a:ln w="19050" cap="flat" cmpd="sng">
              <a:solidFill>
                <a:srgbClr val="243159"/>
              </a:solidFill>
              <a:prstDash val="solid"/>
              <a:round/>
              <a:headEnd type="none" w="med" len="med"/>
              <a:tailEnd type="triangle" w="med" len="med"/>
            </a:ln>
          </p:spPr>
          <p:txBody>
            <a:bodyPr/>
            <a:lstStyle/>
            <a:p>
              <a:endParaRPr lang="en-US"/>
            </a:p>
          </p:txBody>
        </p:sp>
        <p:sp>
          <p:nvSpPr>
            <p:cNvPr id="680" name="Google Shape;680;g215858cf870_0_1451"/>
            <p:cNvSpPr/>
            <p:nvPr/>
          </p:nvSpPr>
          <p:spPr>
            <a:xfrm>
              <a:off x="6924050" y="4405163"/>
              <a:ext cx="917400" cy="249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latin typeface="Open Sans"/>
                  <a:ea typeface="Open Sans"/>
                  <a:cs typeface="Open Sans"/>
                  <a:sym typeface="Open Sans"/>
                </a:rPr>
                <a:t>Domain knowledge and feedback</a:t>
              </a:r>
              <a:endParaRPr sz="600">
                <a:latin typeface="Open Sans"/>
                <a:ea typeface="Open Sans"/>
                <a:cs typeface="Open Sans"/>
                <a:sym typeface="Open Sans"/>
              </a:endParaRPr>
            </a:p>
          </p:txBody>
        </p:sp>
        <p:sp>
          <p:nvSpPr>
            <p:cNvPr id="681" name="Google Shape;681;g215858cf870_0_1451"/>
            <p:cNvSpPr/>
            <p:nvPr/>
          </p:nvSpPr>
          <p:spPr>
            <a:xfrm>
              <a:off x="8810429" y="3882600"/>
              <a:ext cx="461175" cy="901550"/>
            </a:xfrm>
            <a:custGeom>
              <a:avLst/>
              <a:gdLst/>
              <a:ahLst/>
              <a:cxnLst/>
              <a:rect l="l" t="t" r="r" b="b"/>
              <a:pathLst>
                <a:path w="18447" h="36062" extrusionOk="0">
                  <a:moveTo>
                    <a:pt x="4857" y="36062"/>
                  </a:moveTo>
                  <a:cubicBezTo>
                    <a:pt x="6715" y="35178"/>
                    <a:pt x="13901" y="32998"/>
                    <a:pt x="16006" y="30757"/>
                  </a:cubicBezTo>
                  <a:cubicBezTo>
                    <a:pt x="18111" y="28517"/>
                    <a:pt x="19459" y="25578"/>
                    <a:pt x="17486" y="22619"/>
                  </a:cubicBezTo>
                  <a:cubicBezTo>
                    <a:pt x="15513" y="19660"/>
                    <a:pt x="7067" y="15653"/>
                    <a:pt x="4169" y="13002"/>
                  </a:cubicBezTo>
                  <a:cubicBezTo>
                    <a:pt x="1271" y="10351"/>
                    <a:pt x="587" y="8880"/>
                    <a:pt x="100" y="6713"/>
                  </a:cubicBezTo>
                  <a:cubicBezTo>
                    <a:pt x="-387" y="4546"/>
                    <a:pt x="1056" y="1119"/>
                    <a:pt x="1247" y="0"/>
                  </a:cubicBezTo>
                </a:path>
              </a:pathLst>
            </a:custGeom>
            <a:noFill/>
            <a:ln w="19050" cap="flat" cmpd="sng">
              <a:solidFill>
                <a:srgbClr val="243159"/>
              </a:solidFill>
              <a:prstDash val="solid"/>
              <a:round/>
              <a:headEnd type="none" w="med" len="med"/>
              <a:tailEnd type="triangle" w="med" len="med"/>
            </a:ln>
          </p:spPr>
          <p:txBody>
            <a:bodyPr/>
            <a:lstStyle/>
            <a:p>
              <a:endParaRPr lang="en-US"/>
            </a:p>
          </p:txBody>
        </p:sp>
        <p:sp>
          <p:nvSpPr>
            <p:cNvPr id="682" name="Google Shape;682;g215858cf870_0_1451"/>
            <p:cNvSpPr/>
            <p:nvPr/>
          </p:nvSpPr>
          <p:spPr>
            <a:xfrm>
              <a:off x="9018200" y="4453125"/>
              <a:ext cx="1209600" cy="192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latin typeface="Open Sans"/>
                  <a:ea typeface="Open Sans"/>
                  <a:cs typeface="Open Sans"/>
                  <a:sym typeface="Open Sans"/>
                </a:rPr>
                <a:t>Draft documents, questions</a:t>
              </a:r>
              <a:endParaRPr sz="600">
                <a:latin typeface="Open Sans"/>
                <a:ea typeface="Open Sans"/>
                <a:cs typeface="Open Sans"/>
                <a:sym typeface="Open Sans"/>
              </a:endParaRPr>
            </a:p>
          </p:txBody>
        </p:sp>
        <p:sp>
          <p:nvSpPr>
            <p:cNvPr id="683" name="Google Shape;683;g215858cf870_0_1451"/>
            <p:cNvSpPr/>
            <p:nvPr/>
          </p:nvSpPr>
          <p:spPr>
            <a:xfrm rot="5400000">
              <a:off x="8271075" y="3813350"/>
              <a:ext cx="285000" cy="3862200"/>
            </a:xfrm>
            <a:prstGeom prst="rightBrace">
              <a:avLst>
                <a:gd name="adj1" fmla="val 86062"/>
                <a:gd name="adj2" fmla="val 49379"/>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22295B"/>
                </a:solidFill>
              </a:endParaRPr>
            </a:p>
          </p:txBody>
        </p:sp>
        <p:sp>
          <p:nvSpPr>
            <p:cNvPr id="684" name="Google Shape;684;g215858cf870_0_1451"/>
            <p:cNvSpPr/>
            <p:nvPr/>
          </p:nvSpPr>
          <p:spPr>
            <a:xfrm>
              <a:off x="9641825" y="4054925"/>
              <a:ext cx="1470725" cy="1237750"/>
            </a:xfrm>
            <a:custGeom>
              <a:avLst/>
              <a:gdLst/>
              <a:ahLst/>
              <a:cxnLst/>
              <a:rect l="l" t="t" r="r" b="b"/>
              <a:pathLst>
                <a:path w="58829" h="49510" extrusionOk="0">
                  <a:moveTo>
                    <a:pt x="0" y="49510"/>
                  </a:moveTo>
                  <a:cubicBezTo>
                    <a:pt x="3830" y="48661"/>
                    <a:pt x="15773" y="46533"/>
                    <a:pt x="22977" y="44414"/>
                  </a:cubicBezTo>
                  <a:cubicBezTo>
                    <a:pt x="30181" y="42295"/>
                    <a:pt x="38035" y="39262"/>
                    <a:pt x="43224" y="36794"/>
                  </a:cubicBezTo>
                  <a:cubicBezTo>
                    <a:pt x="48413" y="34327"/>
                    <a:pt x="51534" y="32149"/>
                    <a:pt x="54110" y="29609"/>
                  </a:cubicBezTo>
                  <a:cubicBezTo>
                    <a:pt x="56686" y="27069"/>
                    <a:pt x="58102" y="25074"/>
                    <a:pt x="58682" y="21554"/>
                  </a:cubicBezTo>
                  <a:cubicBezTo>
                    <a:pt x="59263" y="18034"/>
                    <a:pt x="57956" y="12083"/>
                    <a:pt x="57593" y="8491"/>
                  </a:cubicBezTo>
                  <a:cubicBezTo>
                    <a:pt x="57230" y="4899"/>
                    <a:pt x="56686" y="1415"/>
                    <a:pt x="56505" y="0"/>
                  </a:cubicBezTo>
                </a:path>
              </a:pathLst>
            </a:custGeom>
            <a:noFill/>
            <a:ln w="76200" cap="flat" cmpd="sng">
              <a:solidFill>
                <a:srgbClr val="243159"/>
              </a:solidFill>
              <a:prstDash val="solid"/>
              <a:round/>
              <a:headEnd type="none" w="med" len="med"/>
              <a:tailEnd type="triangle" w="med" len="med"/>
            </a:ln>
          </p:spPr>
          <p:txBody>
            <a:bodyPr/>
            <a:lstStyle/>
            <a:p>
              <a:endParaRPr lang="en-US"/>
            </a:p>
          </p:txBody>
        </p:sp>
        <p:sp>
          <p:nvSpPr>
            <p:cNvPr id="685" name="Google Shape;685;g215858cf870_0_1451"/>
            <p:cNvSpPr/>
            <p:nvPr/>
          </p:nvSpPr>
          <p:spPr>
            <a:xfrm>
              <a:off x="9018825" y="3989600"/>
              <a:ext cx="1757600" cy="1050475"/>
            </a:xfrm>
            <a:custGeom>
              <a:avLst/>
              <a:gdLst/>
              <a:ahLst/>
              <a:cxnLst/>
              <a:rect l="l" t="t" r="r" b="b"/>
              <a:pathLst>
                <a:path w="70304" h="42019" extrusionOk="0">
                  <a:moveTo>
                    <a:pt x="70304" y="0"/>
                  </a:moveTo>
                  <a:cubicBezTo>
                    <a:pt x="70089" y="2794"/>
                    <a:pt x="70137" y="11939"/>
                    <a:pt x="69015" y="16765"/>
                  </a:cubicBezTo>
                  <a:cubicBezTo>
                    <a:pt x="67893" y="21591"/>
                    <a:pt x="66257" y="25437"/>
                    <a:pt x="63572" y="28957"/>
                  </a:cubicBezTo>
                  <a:cubicBezTo>
                    <a:pt x="60887" y="32477"/>
                    <a:pt x="57621" y="35706"/>
                    <a:pt x="52904" y="37883"/>
                  </a:cubicBezTo>
                  <a:cubicBezTo>
                    <a:pt x="48187" y="40060"/>
                    <a:pt x="41655" y="42055"/>
                    <a:pt x="35269" y="42019"/>
                  </a:cubicBezTo>
                  <a:cubicBezTo>
                    <a:pt x="28883" y="41983"/>
                    <a:pt x="20464" y="38790"/>
                    <a:pt x="14586" y="37665"/>
                  </a:cubicBezTo>
                  <a:cubicBezTo>
                    <a:pt x="8708" y="36540"/>
                    <a:pt x="2431" y="35669"/>
                    <a:pt x="0" y="35270"/>
                  </a:cubicBezTo>
                </a:path>
              </a:pathLst>
            </a:custGeom>
            <a:noFill/>
            <a:ln w="76200" cap="flat" cmpd="sng">
              <a:solidFill>
                <a:srgbClr val="243159"/>
              </a:solidFill>
              <a:prstDash val="solid"/>
              <a:round/>
              <a:headEnd type="none" w="med" len="med"/>
              <a:tailEnd type="triangle" w="med" len="med"/>
            </a:ln>
          </p:spPr>
          <p:txBody>
            <a:bodyPr/>
            <a:lstStyle/>
            <a:p>
              <a:endParaRPr lang="en-US"/>
            </a:p>
          </p:txBody>
        </p:sp>
        <p:sp>
          <p:nvSpPr>
            <p:cNvPr id="686" name="Google Shape;686;g215858cf870_0_1451"/>
            <p:cNvSpPr/>
            <p:nvPr/>
          </p:nvSpPr>
          <p:spPr>
            <a:xfrm>
              <a:off x="10081500" y="4793725"/>
              <a:ext cx="917400" cy="249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latin typeface="Open Sans"/>
                  <a:ea typeface="Open Sans"/>
                  <a:cs typeface="Open Sans"/>
                  <a:sym typeface="Open Sans"/>
                </a:rPr>
                <a:t>KER is input to</a:t>
              </a:r>
              <a:endParaRPr sz="600">
                <a:latin typeface="Open Sans"/>
                <a:ea typeface="Open Sans"/>
                <a:cs typeface="Open Sans"/>
                <a:sym typeface="Open Sans"/>
              </a:endParaRPr>
            </a:p>
            <a:p>
              <a:pPr marL="0" lvl="0" indent="0" algn="ctr" rtl="0">
                <a:spcBef>
                  <a:spcPts val="0"/>
                </a:spcBef>
                <a:spcAft>
                  <a:spcPts val="0"/>
                </a:spcAft>
                <a:buNone/>
              </a:pPr>
              <a:r>
                <a:rPr lang="en-GB" sz="600">
                  <a:latin typeface="Open Sans"/>
                  <a:ea typeface="Open Sans"/>
                  <a:cs typeface="Open Sans"/>
                  <a:sym typeface="Open Sans"/>
                </a:rPr>
                <a:t>WP activities</a:t>
              </a:r>
              <a:endParaRPr sz="600">
                <a:latin typeface="Open Sans"/>
                <a:ea typeface="Open Sans"/>
                <a:cs typeface="Open Sans"/>
                <a:sym typeface="Open Sans"/>
              </a:endParaRPr>
            </a:p>
          </p:txBody>
        </p:sp>
        <p:sp>
          <p:nvSpPr>
            <p:cNvPr id="687" name="Google Shape;687;g215858cf870_0_1451"/>
            <p:cNvSpPr/>
            <p:nvPr/>
          </p:nvSpPr>
          <p:spPr>
            <a:xfrm>
              <a:off x="6196375" y="3997900"/>
              <a:ext cx="1656900" cy="1010125"/>
            </a:xfrm>
            <a:custGeom>
              <a:avLst/>
              <a:gdLst/>
              <a:ahLst/>
              <a:cxnLst/>
              <a:rect l="l" t="t" r="r" b="b"/>
              <a:pathLst>
                <a:path w="66276" h="40405" extrusionOk="0">
                  <a:moveTo>
                    <a:pt x="961" y="0"/>
                  </a:moveTo>
                  <a:cubicBezTo>
                    <a:pt x="875" y="2894"/>
                    <a:pt x="-766" y="12398"/>
                    <a:pt x="443" y="17366"/>
                  </a:cubicBezTo>
                  <a:cubicBezTo>
                    <a:pt x="1653" y="22334"/>
                    <a:pt x="4762" y="26523"/>
                    <a:pt x="8218" y="29806"/>
                  </a:cubicBezTo>
                  <a:cubicBezTo>
                    <a:pt x="11674" y="33089"/>
                    <a:pt x="16901" y="35336"/>
                    <a:pt x="21178" y="37064"/>
                  </a:cubicBezTo>
                  <a:cubicBezTo>
                    <a:pt x="25455" y="38792"/>
                    <a:pt x="29558" y="39742"/>
                    <a:pt x="33878" y="40174"/>
                  </a:cubicBezTo>
                  <a:cubicBezTo>
                    <a:pt x="38198" y="40606"/>
                    <a:pt x="41696" y="40433"/>
                    <a:pt x="47096" y="39655"/>
                  </a:cubicBezTo>
                  <a:cubicBezTo>
                    <a:pt x="52496" y="38877"/>
                    <a:pt x="63079" y="36199"/>
                    <a:pt x="66276" y="35508"/>
                  </a:cubicBezTo>
                </a:path>
              </a:pathLst>
            </a:custGeom>
            <a:noFill/>
            <a:ln w="76200" cap="flat" cmpd="sng">
              <a:solidFill>
                <a:srgbClr val="243159"/>
              </a:solidFill>
              <a:prstDash val="solid"/>
              <a:round/>
              <a:headEnd type="none" w="med" len="med"/>
              <a:tailEnd type="triangle" w="med" len="med"/>
            </a:ln>
          </p:spPr>
          <p:txBody>
            <a:bodyPr/>
            <a:lstStyle/>
            <a:p>
              <a:endParaRPr lang="en-US"/>
            </a:p>
          </p:txBody>
        </p:sp>
        <p:sp>
          <p:nvSpPr>
            <p:cNvPr id="688" name="Google Shape;688;g215858cf870_0_1451"/>
            <p:cNvSpPr/>
            <p:nvPr/>
          </p:nvSpPr>
          <p:spPr>
            <a:xfrm>
              <a:off x="5915875" y="4146950"/>
              <a:ext cx="1282950" cy="1159825"/>
            </a:xfrm>
            <a:custGeom>
              <a:avLst/>
              <a:gdLst/>
              <a:ahLst/>
              <a:cxnLst/>
              <a:rect l="l" t="t" r="r" b="b"/>
              <a:pathLst>
                <a:path w="51318" h="46393" extrusionOk="0">
                  <a:moveTo>
                    <a:pt x="51318" y="46393"/>
                  </a:moveTo>
                  <a:cubicBezTo>
                    <a:pt x="47603" y="45529"/>
                    <a:pt x="34860" y="42981"/>
                    <a:pt x="29028" y="41210"/>
                  </a:cubicBezTo>
                  <a:cubicBezTo>
                    <a:pt x="23196" y="39439"/>
                    <a:pt x="20000" y="37970"/>
                    <a:pt x="16328" y="35767"/>
                  </a:cubicBezTo>
                  <a:cubicBezTo>
                    <a:pt x="12656" y="33564"/>
                    <a:pt x="9547" y="30929"/>
                    <a:pt x="6998" y="27991"/>
                  </a:cubicBezTo>
                  <a:cubicBezTo>
                    <a:pt x="4449" y="25054"/>
                    <a:pt x="2159" y="21079"/>
                    <a:pt x="1036" y="18142"/>
                  </a:cubicBezTo>
                  <a:cubicBezTo>
                    <a:pt x="-87" y="15205"/>
                    <a:pt x="432" y="13391"/>
                    <a:pt x="259" y="10367"/>
                  </a:cubicBezTo>
                  <a:cubicBezTo>
                    <a:pt x="86" y="7343"/>
                    <a:pt x="43" y="1728"/>
                    <a:pt x="0" y="0"/>
                  </a:cubicBezTo>
                </a:path>
              </a:pathLst>
            </a:custGeom>
            <a:noFill/>
            <a:ln w="76200" cap="flat" cmpd="sng">
              <a:solidFill>
                <a:srgbClr val="243159"/>
              </a:solidFill>
              <a:prstDash val="solid"/>
              <a:round/>
              <a:headEnd type="none" w="med" len="med"/>
              <a:tailEnd type="triangle" w="med" len="med"/>
            </a:ln>
          </p:spPr>
          <p:txBody>
            <a:bodyPr/>
            <a:lstStyle/>
            <a:p>
              <a:endParaRPr lang="en-US"/>
            </a:p>
          </p:txBody>
        </p:sp>
        <p:sp>
          <p:nvSpPr>
            <p:cNvPr id="689" name="Google Shape;689;g215858cf870_0_1451"/>
            <p:cNvSpPr/>
            <p:nvPr/>
          </p:nvSpPr>
          <p:spPr>
            <a:xfrm>
              <a:off x="5983813" y="4807688"/>
              <a:ext cx="917400" cy="249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600">
                  <a:latin typeface="Open Sans"/>
                  <a:ea typeface="Open Sans"/>
                  <a:cs typeface="Open Sans"/>
                  <a:sym typeface="Open Sans"/>
                </a:rPr>
                <a:t>KER is input to</a:t>
              </a:r>
              <a:endParaRPr sz="600">
                <a:latin typeface="Open Sans"/>
                <a:ea typeface="Open Sans"/>
                <a:cs typeface="Open Sans"/>
                <a:sym typeface="Open Sans"/>
              </a:endParaRPr>
            </a:p>
            <a:p>
              <a:pPr marL="0" lvl="0" indent="0" algn="ctr" rtl="0">
                <a:spcBef>
                  <a:spcPts val="0"/>
                </a:spcBef>
                <a:spcAft>
                  <a:spcPts val="0"/>
                </a:spcAft>
                <a:buNone/>
              </a:pPr>
              <a:r>
                <a:rPr lang="en-GB" sz="600">
                  <a:latin typeface="Open Sans"/>
                  <a:ea typeface="Open Sans"/>
                  <a:cs typeface="Open Sans"/>
                  <a:sym typeface="Open Sans"/>
                </a:rPr>
                <a:t>WP activities</a:t>
              </a:r>
              <a:endParaRPr sz="600">
                <a:latin typeface="Open Sans"/>
                <a:ea typeface="Open Sans"/>
                <a:cs typeface="Open Sans"/>
                <a:sym typeface="Open Sans"/>
              </a:endParaRPr>
            </a:p>
          </p:txBody>
        </p:sp>
      </p:grpSp>
      <p:sp>
        <p:nvSpPr>
          <p:cNvPr id="690" name="Google Shape;690;g215858cf870_0_1451"/>
          <p:cNvSpPr txBox="1"/>
          <p:nvPr/>
        </p:nvSpPr>
        <p:spPr>
          <a:xfrm>
            <a:off x="4904554" y="6015025"/>
            <a:ext cx="38667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000">
                <a:solidFill>
                  <a:schemeClr val="dk1"/>
                </a:solidFill>
                <a:latin typeface="Open Sans Light"/>
                <a:ea typeface="Open Sans Light"/>
                <a:cs typeface="Open Sans Light"/>
                <a:sym typeface="Open Sans Light"/>
              </a:rPr>
              <a:t>Relationship between WPs and and their related KERS</a:t>
            </a:r>
            <a:endParaRPr sz="1000">
              <a:solidFill>
                <a:schemeClr val="dk1"/>
              </a:solidFill>
              <a:latin typeface="Open Sans Light"/>
              <a:ea typeface="Open Sans Light"/>
              <a:cs typeface="Open Sans Light"/>
              <a:sym typeface="Open Sans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15858cf870_0_2179"/>
          <p:cNvSpPr txBox="1">
            <a:spLocks noGrp="1"/>
          </p:cNvSpPr>
          <p:nvPr>
            <p:ph type="ftr" idx="11"/>
          </p:nvPr>
        </p:nvSpPr>
        <p:spPr>
          <a:xfrm>
            <a:off x="3759120" y="6531933"/>
            <a:ext cx="5872500" cy="323400"/>
          </a:xfrm>
          <a:prstGeom prst="rect">
            <a:avLst/>
          </a:prstGeom>
          <a:noFill/>
          <a:ln>
            <a:noFill/>
          </a:ln>
        </p:spPr>
        <p:txBody>
          <a:bodyPr spcFirstLastPara="1" wrap="square" lIns="45700" tIns="22875" rIns="45700" bIns="22875" anchor="ctr" anchorCtr="0">
            <a:spAutoFit/>
          </a:bodyPr>
          <a:lstStyle/>
          <a:p>
            <a:pPr marL="0" lvl="0" indent="0" algn="l" rtl="0">
              <a:spcBef>
                <a:spcPts val="0"/>
              </a:spcBef>
              <a:spcAft>
                <a:spcPts val="0"/>
              </a:spcAft>
              <a:buClr>
                <a:srgbClr val="999999"/>
              </a:buClr>
              <a:buSzPts val="900"/>
              <a:buFont typeface="DM Sans"/>
              <a:buNone/>
            </a:pPr>
            <a:fld id="{00000000-1234-1234-1234-123412341234}" type="slidenum">
              <a:rPr lang="en-GB"/>
              <a:t>28</a:t>
            </a:fld>
            <a:endParaRPr/>
          </a:p>
        </p:txBody>
      </p:sp>
      <p:sp>
        <p:nvSpPr>
          <p:cNvPr id="696" name="Google Shape;696;g215858cf870_0_2179"/>
          <p:cNvSpPr txBox="1"/>
          <p:nvPr/>
        </p:nvSpPr>
        <p:spPr>
          <a:xfrm>
            <a:off x="291900" y="371800"/>
            <a:ext cx="4164000" cy="1126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SPECTRUM CoP</a:t>
            </a:r>
            <a:endParaRPr sz="4200" b="1">
              <a:solidFill>
                <a:srgbClr val="22295B"/>
              </a:solidFill>
              <a:latin typeface="Open Sans SemiBold"/>
              <a:ea typeface="Open Sans SemiBold"/>
              <a:cs typeface="Open Sans SemiBold"/>
              <a:sym typeface="Open Sans SemiBold"/>
            </a:endParaRPr>
          </a:p>
          <a:p>
            <a:pPr marL="0" marR="0" lvl="0" indent="0" algn="l" rtl="0">
              <a:lnSpc>
                <a:spcPct val="90000"/>
              </a:lnSpc>
              <a:spcBef>
                <a:spcPts val="0"/>
              </a:spcBef>
              <a:spcAft>
                <a:spcPts val="0"/>
              </a:spcAft>
              <a:buClr>
                <a:srgbClr val="22295B"/>
              </a:buClr>
              <a:buSzPts val="6000"/>
              <a:buFont typeface="Open Sans SemiBold"/>
              <a:buNone/>
            </a:pPr>
            <a:r>
              <a:rPr lang="en-GB" sz="4200">
                <a:solidFill>
                  <a:srgbClr val="22295B"/>
                </a:solidFill>
                <a:latin typeface="Open Sans Light"/>
                <a:ea typeface="Open Sans Light"/>
                <a:cs typeface="Open Sans Light"/>
                <a:sym typeface="Open Sans Light"/>
              </a:rPr>
              <a:t>Working Groups</a:t>
            </a:r>
            <a:endParaRPr sz="4200">
              <a:solidFill>
                <a:srgbClr val="22295B"/>
              </a:solidFill>
              <a:latin typeface="Open Sans Light"/>
              <a:ea typeface="Open Sans Light"/>
              <a:cs typeface="Open Sans Light"/>
              <a:sym typeface="Open Sans Light"/>
            </a:endParaRPr>
          </a:p>
        </p:txBody>
      </p:sp>
      <p:sp>
        <p:nvSpPr>
          <p:cNvPr id="697" name="Google Shape;697;g215858cf870_0_2179"/>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a:t>
            </a:r>
            <a:r>
              <a:rPr lang="en-GB" sz="1000">
                <a:solidFill>
                  <a:schemeClr val="lt1"/>
                </a:solidFill>
                <a:latin typeface="Open Sans Light"/>
                <a:ea typeface="Open Sans Light"/>
                <a:cs typeface="Open Sans Light"/>
                <a:sym typeface="Open Sans Light"/>
              </a:rPr>
              <a:t> input from CERN openlab</a:t>
            </a:r>
            <a:endParaRPr sz="1000">
              <a:solidFill>
                <a:schemeClr val="lt1"/>
              </a:solidFill>
              <a:latin typeface="Open Sans Light"/>
              <a:ea typeface="Open Sans Light"/>
              <a:cs typeface="Open Sans Light"/>
              <a:sym typeface="Open Sans Light"/>
            </a:endParaRPr>
          </a:p>
        </p:txBody>
      </p:sp>
      <p:sp>
        <p:nvSpPr>
          <p:cNvPr id="698" name="Google Shape;698;g215858cf870_0_2179"/>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28</a:t>
            </a:fld>
            <a:endParaRPr/>
          </a:p>
        </p:txBody>
      </p:sp>
      <p:grpSp>
        <p:nvGrpSpPr>
          <p:cNvPr id="699" name="Google Shape;699;g215858cf870_0_2179"/>
          <p:cNvGrpSpPr/>
          <p:nvPr/>
        </p:nvGrpSpPr>
        <p:grpSpPr>
          <a:xfrm>
            <a:off x="364425" y="1864225"/>
            <a:ext cx="4459200" cy="1674600"/>
            <a:chOff x="8298700" y="-1007037"/>
            <a:chExt cx="4459200" cy="1674600"/>
          </a:xfrm>
        </p:grpSpPr>
        <p:sp>
          <p:nvSpPr>
            <p:cNvPr id="700" name="Google Shape;700;g215858cf870_0_2179"/>
            <p:cNvSpPr txBox="1"/>
            <p:nvPr/>
          </p:nvSpPr>
          <p:spPr>
            <a:xfrm>
              <a:off x="8305000" y="-1007037"/>
              <a:ext cx="4452900" cy="167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b="1">
                  <a:solidFill>
                    <a:srgbClr val="373F90"/>
                  </a:solidFill>
                  <a:latin typeface="Open Sans"/>
                  <a:ea typeface="Open Sans"/>
                  <a:cs typeface="Open Sans"/>
                  <a:sym typeface="Open Sans"/>
                </a:rPr>
                <a:t>WG1: Data Management and Access</a:t>
              </a:r>
              <a:endParaRPr sz="1600" b="1">
                <a:solidFill>
                  <a:srgbClr val="373F90"/>
                </a:solidFill>
                <a:latin typeface="Open Sans"/>
                <a:ea typeface="Open Sans"/>
                <a:cs typeface="Open Sans"/>
                <a:sym typeface="Open Sans"/>
              </a:endParaRPr>
            </a:p>
            <a:p>
              <a:pPr marL="0" lvl="0" indent="0" algn="l" rtl="0">
                <a:lnSpc>
                  <a:spcPct val="115000"/>
                </a:lnSpc>
                <a:spcBef>
                  <a:spcPts val="0"/>
                </a:spcBef>
                <a:spcAft>
                  <a:spcPts val="0"/>
                </a:spcAft>
                <a:buNone/>
              </a:pPr>
              <a:r>
                <a:rPr lang="en-GB">
                  <a:solidFill>
                    <a:srgbClr val="22295B"/>
                  </a:solidFill>
                  <a:latin typeface="Open Sans"/>
                  <a:ea typeface="Open Sans"/>
                  <a:cs typeface="Open Sans"/>
                  <a:sym typeface="Open Sans"/>
                </a:rPr>
                <a:t>	</a:t>
              </a:r>
              <a:r>
                <a:rPr lang="en-GB">
                  <a:solidFill>
                    <a:srgbClr val="22295B"/>
                  </a:solidFill>
                  <a:latin typeface="Open Sans SemiBold"/>
                  <a:ea typeface="Open Sans SemiBold"/>
                  <a:cs typeface="Open Sans SemiBold"/>
                  <a:sym typeface="Open Sans SemiBold"/>
                </a:rPr>
                <a:t>Data Management </a:t>
              </a:r>
              <a:r>
                <a:rPr lang="en-GB">
                  <a:solidFill>
                    <a:srgbClr val="22295B"/>
                  </a:solidFill>
                  <a:latin typeface="Open Sans"/>
                  <a:ea typeface="Open Sans"/>
                  <a:cs typeface="Open Sans"/>
                  <a:sym typeface="Open Sans"/>
                </a:rPr>
                <a:t>- </a:t>
              </a:r>
              <a:r>
                <a:rPr lang="en-GB">
                  <a:solidFill>
                    <a:srgbClr val="22295B"/>
                  </a:solidFill>
                  <a:latin typeface="Open Sans Light"/>
                  <a:ea typeface="Open Sans Light"/>
                  <a:cs typeface="Open Sans Light"/>
                  <a:sym typeface="Open Sans Light"/>
                </a:rPr>
                <a:t>including data location,</a:t>
              </a:r>
              <a:endParaRPr>
                <a:solidFill>
                  <a:srgbClr val="22295B"/>
                </a:solidFill>
                <a:latin typeface="Open Sans Light"/>
                <a:ea typeface="Open Sans Light"/>
                <a:cs typeface="Open Sans Light"/>
                <a:sym typeface="Open Sans Light"/>
              </a:endParaRPr>
            </a:p>
            <a:p>
              <a:pPr marL="0" lvl="0" indent="457200" algn="l" rtl="0">
                <a:lnSpc>
                  <a:spcPct val="115000"/>
                </a:lnSpc>
                <a:spcBef>
                  <a:spcPts val="0"/>
                </a:spcBef>
                <a:spcAft>
                  <a:spcPts val="0"/>
                </a:spcAft>
                <a:buNone/>
              </a:pPr>
              <a:r>
                <a:rPr lang="en-GB">
                  <a:solidFill>
                    <a:srgbClr val="22295B"/>
                  </a:solidFill>
                  <a:latin typeface="Open Sans Light"/>
                  <a:ea typeface="Open Sans Light"/>
                  <a:cs typeface="Open Sans Light"/>
                  <a:sym typeface="Open Sans Light"/>
                </a:rPr>
                <a:t>movement and registration</a:t>
              </a:r>
              <a:endParaRPr>
                <a:solidFill>
                  <a:srgbClr val="22295B"/>
                </a:solidFill>
                <a:latin typeface="Open Sans Light"/>
                <a:ea typeface="Open Sans Light"/>
                <a:cs typeface="Open Sans Light"/>
                <a:sym typeface="Open Sans Light"/>
              </a:endParaRPr>
            </a:p>
            <a:p>
              <a:pPr marL="0" lvl="0" indent="0" algn="l" rtl="0">
                <a:lnSpc>
                  <a:spcPct val="115000"/>
                </a:lnSpc>
                <a:spcBef>
                  <a:spcPts val="0"/>
                </a:spcBef>
                <a:spcAft>
                  <a:spcPts val="0"/>
                </a:spcAft>
                <a:buNone/>
              </a:pPr>
              <a:r>
                <a:rPr lang="en-GB">
                  <a:solidFill>
                    <a:srgbClr val="22295B"/>
                  </a:solidFill>
                  <a:latin typeface="Open Sans"/>
                  <a:ea typeface="Open Sans"/>
                  <a:cs typeface="Open Sans"/>
                  <a:sym typeface="Open Sans"/>
                </a:rPr>
                <a:t>	</a:t>
              </a:r>
              <a:r>
                <a:rPr lang="en-GB">
                  <a:solidFill>
                    <a:srgbClr val="22295B"/>
                  </a:solidFill>
                  <a:latin typeface="Open Sans SemiBold"/>
                  <a:ea typeface="Open Sans SemiBold"/>
                  <a:cs typeface="Open Sans SemiBold"/>
                  <a:sym typeface="Open Sans SemiBold"/>
                </a:rPr>
                <a:t>Data Access protocols</a:t>
              </a:r>
              <a:endParaRPr>
                <a:solidFill>
                  <a:srgbClr val="22295B"/>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	Data Archiving</a:t>
              </a:r>
              <a:endParaRPr>
                <a:solidFill>
                  <a:srgbClr val="22295B"/>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	Security</a:t>
              </a:r>
              <a:endParaRPr>
                <a:solidFill>
                  <a:srgbClr val="22295B"/>
                </a:solidFill>
                <a:latin typeface="Open Sans SemiBold"/>
                <a:ea typeface="Open Sans SemiBold"/>
                <a:cs typeface="Open Sans SemiBold"/>
                <a:sym typeface="Open Sans SemiBold"/>
              </a:endParaRPr>
            </a:p>
          </p:txBody>
        </p:sp>
        <p:cxnSp>
          <p:nvCxnSpPr>
            <p:cNvPr id="701" name="Google Shape;701;g215858cf870_0_2179"/>
            <p:cNvCxnSpPr/>
            <p:nvPr/>
          </p:nvCxnSpPr>
          <p:spPr>
            <a:xfrm flipH="1">
              <a:off x="8298700" y="-930850"/>
              <a:ext cx="6300" cy="1587900"/>
            </a:xfrm>
            <a:prstGeom prst="straightConnector1">
              <a:avLst/>
            </a:prstGeom>
            <a:noFill/>
            <a:ln w="28575" cap="rnd" cmpd="sng">
              <a:solidFill>
                <a:srgbClr val="22295B"/>
              </a:solidFill>
              <a:prstDash val="solid"/>
              <a:miter lim="800000"/>
              <a:headEnd type="none" w="sm" len="sm"/>
              <a:tailEnd type="none" w="sm" len="sm"/>
            </a:ln>
          </p:spPr>
        </p:cxnSp>
      </p:grpSp>
      <p:grpSp>
        <p:nvGrpSpPr>
          <p:cNvPr id="702" name="Google Shape;702;g215858cf870_0_2179"/>
          <p:cNvGrpSpPr/>
          <p:nvPr/>
        </p:nvGrpSpPr>
        <p:grpSpPr>
          <a:xfrm>
            <a:off x="5597050" y="1928650"/>
            <a:ext cx="6285000" cy="3540888"/>
            <a:chOff x="8296300" y="-1007037"/>
            <a:chExt cx="6285000" cy="3540888"/>
          </a:xfrm>
        </p:grpSpPr>
        <p:sp>
          <p:nvSpPr>
            <p:cNvPr id="703" name="Google Shape;703;g215858cf870_0_2179"/>
            <p:cNvSpPr txBox="1"/>
            <p:nvPr/>
          </p:nvSpPr>
          <p:spPr>
            <a:xfrm>
              <a:off x="8305000" y="-1007037"/>
              <a:ext cx="6276300" cy="344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a:solidFill>
                    <a:srgbClr val="373F90"/>
                  </a:solidFill>
                  <a:latin typeface="Open Sans"/>
                  <a:ea typeface="Open Sans"/>
                  <a:cs typeface="Open Sans"/>
                  <a:sym typeface="Open Sans"/>
                </a:rPr>
                <a:t>WG3: Compute Environment</a:t>
              </a:r>
              <a:endParaRPr sz="1800" b="1">
                <a:solidFill>
                  <a:srgbClr val="373F90"/>
                </a:solidFill>
                <a:latin typeface="Open Sans"/>
                <a:ea typeface="Open Sans"/>
                <a:cs typeface="Open Sans"/>
                <a:sym typeface="Open Sans"/>
              </a:endParaRPr>
            </a:p>
            <a:p>
              <a:pPr marL="450000" lvl="0" indent="0" algn="l" rtl="0">
                <a:lnSpc>
                  <a:spcPct val="115000"/>
                </a:lnSpc>
                <a:spcBef>
                  <a:spcPts val="0"/>
                </a:spcBef>
                <a:spcAft>
                  <a:spcPts val="0"/>
                </a:spcAft>
                <a:buNone/>
              </a:pPr>
              <a:r>
                <a:rPr lang="en-GB">
                  <a:solidFill>
                    <a:srgbClr val="22295B"/>
                  </a:solidFill>
                  <a:latin typeface="Open Sans"/>
                  <a:ea typeface="Open Sans"/>
                  <a:cs typeface="Open Sans"/>
                  <a:sym typeface="Open Sans"/>
                </a:rPr>
                <a:t>	</a:t>
              </a:r>
              <a:r>
                <a:rPr lang="en-GB">
                  <a:solidFill>
                    <a:srgbClr val="22295B"/>
                  </a:solidFill>
                  <a:latin typeface="Open Sans SemiBold"/>
                  <a:ea typeface="Open Sans SemiBold"/>
                  <a:cs typeface="Open Sans SemiBold"/>
                  <a:sym typeface="Open Sans SemiBold"/>
                </a:rPr>
                <a:t>Expected Tools and Services - </a:t>
              </a:r>
              <a:r>
                <a:rPr lang="en-GB">
                  <a:solidFill>
                    <a:srgbClr val="22295B"/>
                  </a:solidFill>
                  <a:latin typeface="Open Sans Light"/>
                  <a:ea typeface="Open Sans Light"/>
                  <a:cs typeface="Open Sans Light"/>
                  <a:sym typeface="Open Sans Light"/>
                </a:rPr>
                <a:t>Describes the tools and services expected at centers, including virtualization and CVMFS (CernVM File System).</a:t>
              </a:r>
              <a:endParaRPr>
                <a:solidFill>
                  <a:srgbClr val="22295B"/>
                </a:solidFill>
                <a:latin typeface="Open Sans Light"/>
                <a:ea typeface="Open Sans Light"/>
                <a:cs typeface="Open Sans Light"/>
                <a:sym typeface="Open Sans Light"/>
              </a:endParaRPr>
            </a:p>
            <a:p>
              <a:pPr marL="450000" lvl="0" indent="0" algn="l" rtl="0">
                <a:lnSpc>
                  <a:spcPct val="115000"/>
                </a:lnSpc>
                <a:spcBef>
                  <a:spcPts val="0"/>
                </a:spcBef>
                <a:spcAft>
                  <a:spcPts val="0"/>
                </a:spcAft>
                <a:buNone/>
              </a:pPr>
              <a:r>
                <a:rPr lang="en-GB">
                  <a:solidFill>
                    <a:srgbClr val="22295B"/>
                  </a:solidFill>
                  <a:latin typeface="Open Sans"/>
                  <a:ea typeface="Open Sans"/>
                  <a:cs typeface="Open Sans"/>
                  <a:sym typeface="Open Sans"/>
                </a:rPr>
                <a:t>	</a:t>
              </a:r>
              <a:r>
                <a:rPr lang="en-GB">
                  <a:solidFill>
                    <a:srgbClr val="22295B"/>
                  </a:solidFill>
                  <a:latin typeface="Open Sans SemiBold"/>
                  <a:ea typeface="Open Sans SemiBold"/>
                  <a:cs typeface="Open Sans SemiBold"/>
                  <a:sym typeface="Open Sans SemiBold"/>
                </a:rPr>
                <a:t>Facility Expectations - </a:t>
              </a:r>
              <a:r>
                <a:rPr lang="en-GB">
                  <a:solidFill>
                    <a:srgbClr val="22295B"/>
                  </a:solidFill>
                  <a:latin typeface="Open Sans Light"/>
                  <a:ea typeface="Open Sans Light"/>
                  <a:cs typeface="Open Sans Light"/>
                  <a:sym typeface="Open Sans Light"/>
                </a:rPr>
                <a:t>Outlines expectations for facilities, including workflow execution times (“be able to execute workflows xx hours long), memory requirements (“nodes with at least YY GB RAM”), networking capabilities (“networking in/out at least at YY Mbps per core”) and virtualization.</a:t>
              </a:r>
              <a:endParaRPr>
                <a:solidFill>
                  <a:srgbClr val="22295B"/>
                </a:solidFill>
                <a:latin typeface="Open Sans Light"/>
                <a:ea typeface="Open Sans Light"/>
                <a:cs typeface="Open Sans Light"/>
                <a:sym typeface="Open Sans Light"/>
              </a:endParaRPr>
            </a:p>
            <a:p>
              <a:pPr marL="45000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	Edge Services - </a:t>
              </a:r>
              <a:r>
                <a:rPr lang="en-GB">
                  <a:solidFill>
                    <a:srgbClr val="22295B"/>
                  </a:solidFill>
                  <a:latin typeface="Open Sans Light"/>
                  <a:ea typeface="Open Sans Light"/>
                  <a:cs typeface="Open Sans Light"/>
                  <a:sym typeface="Open Sans Light"/>
                </a:rPr>
                <a:t>Discusses edge services needed to establish environment(s).</a:t>
              </a:r>
              <a:endParaRPr>
                <a:solidFill>
                  <a:srgbClr val="22295B"/>
                </a:solidFill>
                <a:latin typeface="Open Sans Light"/>
                <a:ea typeface="Open Sans Light"/>
                <a:cs typeface="Open Sans Light"/>
                <a:sym typeface="Open Sans Light"/>
              </a:endParaRPr>
            </a:p>
            <a:p>
              <a:pPr marL="45000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Library Provisioning -</a:t>
              </a:r>
              <a:r>
                <a:rPr lang="en-GB">
                  <a:solidFill>
                    <a:srgbClr val="22295B"/>
                  </a:solidFill>
                  <a:latin typeface="Open Sans Light"/>
                  <a:ea typeface="Open Sans Light"/>
                  <a:cs typeface="Open Sans Light"/>
                  <a:sym typeface="Open Sans Light"/>
                </a:rPr>
                <a:t> Discuss the minimal set of libraries and how to provide them, including virtualization, Spack, and module.</a:t>
              </a:r>
              <a:endParaRPr>
                <a:solidFill>
                  <a:srgbClr val="22295B"/>
                </a:solidFill>
                <a:latin typeface="Open Sans Light"/>
                <a:ea typeface="Open Sans Light"/>
                <a:cs typeface="Open Sans Light"/>
                <a:sym typeface="Open Sans Light"/>
              </a:endParaRPr>
            </a:p>
          </p:txBody>
        </p:sp>
        <p:cxnSp>
          <p:nvCxnSpPr>
            <p:cNvPr id="704" name="Google Shape;704;g215858cf870_0_2179"/>
            <p:cNvCxnSpPr/>
            <p:nvPr/>
          </p:nvCxnSpPr>
          <p:spPr>
            <a:xfrm flipH="1">
              <a:off x="8296300" y="-930850"/>
              <a:ext cx="8700" cy="3464700"/>
            </a:xfrm>
            <a:prstGeom prst="straightConnector1">
              <a:avLst/>
            </a:prstGeom>
            <a:noFill/>
            <a:ln w="28575" cap="rnd" cmpd="sng">
              <a:solidFill>
                <a:srgbClr val="22295B"/>
              </a:solidFill>
              <a:prstDash val="solid"/>
              <a:miter lim="800000"/>
              <a:headEnd type="none" w="sm" len="sm"/>
              <a:tailEnd type="none" w="sm" len="sm"/>
            </a:ln>
          </p:spPr>
        </p:cxnSp>
      </p:grpSp>
      <p:grpSp>
        <p:nvGrpSpPr>
          <p:cNvPr id="705" name="Google Shape;705;g215858cf870_0_2179"/>
          <p:cNvGrpSpPr/>
          <p:nvPr/>
        </p:nvGrpSpPr>
        <p:grpSpPr>
          <a:xfrm>
            <a:off x="362925" y="4239250"/>
            <a:ext cx="4959000" cy="1230288"/>
            <a:chOff x="8282800" y="-1007037"/>
            <a:chExt cx="4959000" cy="1230288"/>
          </a:xfrm>
        </p:grpSpPr>
        <p:sp>
          <p:nvSpPr>
            <p:cNvPr id="706" name="Google Shape;706;g215858cf870_0_2179"/>
            <p:cNvSpPr txBox="1"/>
            <p:nvPr/>
          </p:nvSpPr>
          <p:spPr>
            <a:xfrm>
              <a:off x="8305000" y="-1007037"/>
              <a:ext cx="4936800" cy="117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b="1">
                  <a:solidFill>
                    <a:srgbClr val="373F90"/>
                  </a:solidFill>
                  <a:latin typeface="Open Sans"/>
                  <a:ea typeface="Open Sans"/>
                  <a:cs typeface="Open Sans"/>
                  <a:sym typeface="Open Sans"/>
                </a:rPr>
                <a:t>WG2: Workflow Management and organisation</a:t>
              </a:r>
              <a:endParaRPr sz="1600" b="1">
                <a:solidFill>
                  <a:srgbClr val="373F90"/>
                </a:solidFill>
                <a:latin typeface="Open Sans"/>
                <a:ea typeface="Open Sans"/>
                <a:cs typeface="Open Sans"/>
                <a:sym typeface="Open Sans"/>
              </a:endParaRPr>
            </a:p>
            <a:p>
              <a:pPr marL="0" lvl="0" indent="0" algn="l" rtl="0">
                <a:lnSpc>
                  <a:spcPct val="115000"/>
                </a:lnSpc>
                <a:spcBef>
                  <a:spcPts val="0"/>
                </a:spcBef>
                <a:spcAft>
                  <a:spcPts val="0"/>
                </a:spcAft>
                <a:buNone/>
              </a:pPr>
              <a:r>
                <a:rPr lang="en-GB">
                  <a:solidFill>
                    <a:srgbClr val="22295B"/>
                  </a:solidFill>
                  <a:latin typeface="Open Sans"/>
                  <a:ea typeface="Open Sans"/>
                  <a:cs typeface="Open Sans"/>
                  <a:sym typeface="Open Sans"/>
                </a:rPr>
                <a:t>	</a:t>
              </a:r>
              <a:r>
                <a:rPr lang="en-GB">
                  <a:solidFill>
                    <a:srgbClr val="22295B"/>
                  </a:solidFill>
                  <a:latin typeface="Open Sans SemiBold"/>
                  <a:ea typeface="Open Sans SemiBold"/>
                  <a:cs typeface="Open Sans SemiBold"/>
                  <a:sym typeface="Open Sans SemiBold"/>
                </a:rPr>
                <a:t>Resource Discovery and Workflows Submission</a:t>
              </a:r>
              <a:endParaRPr>
                <a:solidFill>
                  <a:srgbClr val="22295B"/>
                </a:solidFill>
                <a:latin typeface="Open Sans Light"/>
                <a:ea typeface="Open Sans Light"/>
                <a:cs typeface="Open Sans Light"/>
                <a:sym typeface="Open Sans Light"/>
              </a:endParaRPr>
            </a:p>
            <a:p>
              <a:pPr marL="0" lvl="0" indent="0" algn="l" rtl="0">
                <a:lnSpc>
                  <a:spcPct val="115000"/>
                </a:lnSpc>
                <a:spcBef>
                  <a:spcPts val="0"/>
                </a:spcBef>
                <a:spcAft>
                  <a:spcPts val="0"/>
                </a:spcAft>
                <a:buNone/>
              </a:pPr>
              <a:r>
                <a:rPr lang="en-GB">
                  <a:solidFill>
                    <a:srgbClr val="22295B"/>
                  </a:solidFill>
                  <a:latin typeface="Open Sans"/>
                  <a:ea typeface="Open Sans"/>
                  <a:cs typeface="Open Sans"/>
                  <a:sym typeface="Open Sans"/>
                </a:rPr>
                <a:t>	</a:t>
              </a:r>
              <a:r>
                <a:rPr lang="en-GB">
                  <a:solidFill>
                    <a:srgbClr val="22295B"/>
                  </a:solidFill>
                  <a:latin typeface="Open Sans SemiBold"/>
                  <a:ea typeface="Open Sans SemiBold"/>
                  <a:cs typeface="Open Sans SemiBold"/>
                  <a:sym typeface="Open Sans SemiBold"/>
                </a:rPr>
                <a:t>Resource Allocation</a:t>
              </a:r>
              <a:endParaRPr>
                <a:solidFill>
                  <a:srgbClr val="22295B"/>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	Complex Workflows</a:t>
              </a:r>
              <a:endParaRPr>
                <a:solidFill>
                  <a:srgbClr val="22295B"/>
                </a:solidFill>
                <a:latin typeface="Open Sans SemiBold"/>
                <a:ea typeface="Open Sans SemiBold"/>
                <a:cs typeface="Open Sans SemiBold"/>
                <a:sym typeface="Open Sans SemiBold"/>
              </a:endParaRPr>
            </a:p>
          </p:txBody>
        </p:sp>
        <p:cxnSp>
          <p:nvCxnSpPr>
            <p:cNvPr id="707" name="Google Shape;707;g215858cf870_0_2179"/>
            <p:cNvCxnSpPr/>
            <p:nvPr/>
          </p:nvCxnSpPr>
          <p:spPr>
            <a:xfrm flipH="1">
              <a:off x="8282800" y="-930850"/>
              <a:ext cx="22200" cy="1154100"/>
            </a:xfrm>
            <a:prstGeom prst="straightConnector1">
              <a:avLst/>
            </a:prstGeom>
            <a:noFill/>
            <a:ln w="28575" cap="rnd" cmpd="sng">
              <a:solidFill>
                <a:srgbClr val="22295B"/>
              </a:solidFill>
              <a:prstDash val="solid"/>
              <a:miter lim="800000"/>
              <a:headEnd type="none" w="sm" len="sm"/>
              <a:tailEnd type="none" w="sm" len="sm"/>
            </a:ln>
          </p:spPr>
        </p:cxnSp>
      </p:grpSp>
      <p:pic>
        <p:nvPicPr>
          <p:cNvPr id="708" name="Google Shape;708;g215858cf870_0_2179"/>
          <p:cNvPicPr preferRelativeResize="0"/>
          <p:nvPr/>
        </p:nvPicPr>
        <p:blipFill>
          <a:blip r:embed="rId3">
            <a:alphaModFix/>
          </a:blip>
          <a:stretch>
            <a:fillRect/>
          </a:stretch>
        </p:blipFill>
        <p:spPr>
          <a:xfrm>
            <a:off x="8786025" y="123125"/>
            <a:ext cx="2886844" cy="1623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2eb98a600c7_0_57"/>
          <p:cNvSpPr txBox="1">
            <a:spLocks noGrp="1"/>
          </p:cNvSpPr>
          <p:nvPr>
            <p:ph type="ftr" idx="11"/>
          </p:nvPr>
        </p:nvSpPr>
        <p:spPr>
          <a:xfrm>
            <a:off x="3759120" y="6531933"/>
            <a:ext cx="5872500" cy="323400"/>
          </a:xfrm>
          <a:prstGeom prst="rect">
            <a:avLst/>
          </a:prstGeom>
          <a:noFill/>
          <a:ln>
            <a:noFill/>
          </a:ln>
        </p:spPr>
        <p:txBody>
          <a:bodyPr spcFirstLastPara="1" wrap="square" lIns="45700" tIns="22875" rIns="45700" bIns="22875" anchor="ctr" anchorCtr="0">
            <a:spAutoFit/>
          </a:bodyPr>
          <a:lstStyle/>
          <a:p>
            <a:pPr marL="0" lvl="0" indent="0" algn="l" rtl="0">
              <a:spcBef>
                <a:spcPts val="0"/>
              </a:spcBef>
              <a:spcAft>
                <a:spcPts val="0"/>
              </a:spcAft>
              <a:buClr>
                <a:srgbClr val="999999"/>
              </a:buClr>
              <a:buSzPts val="900"/>
              <a:buFont typeface="DM Sans"/>
              <a:buNone/>
            </a:pPr>
            <a:fld id="{00000000-1234-1234-1234-123412341234}" type="slidenum">
              <a:rPr lang="en-GB"/>
              <a:t>29</a:t>
            </a:fld>
            <a:endParaRPr/>
          </a:p>
        </p:txBody>
      </p:sp>
      <p:sp>
        <p:nvSpPr>
          <p:cNvPr id="714" name="Google Shape;714;g2eb98a600c7_0_57"/>
          <p:cNvSpPr txBox="1"/>
          <p:nvPr/>
        </p:nvSpPr>
        <p:spPr>
          <a:xfrm>
            <a:off x="291900" y="371800"/>
            <a:ext cx="4164000" cy="1126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SPECTRUM CoP</a:t>
            </a:r>
            <a:endParaRPr sz="4200" b="1">
              <a:solidFill>
                <a:srgbClr val="22295B"/>
              </a:solidFill>
              <a:latin typeface="Open Sans SemiBold"/>
              <a:ea typeface="Open Sans SemiBold"/>
              <a:cs typeface="Open Sans SemiBold"/>
              <a:sym typeface="Open Sans SemiBold"/>
            </a:endParaRPr>
          </a:p>
          <a:p>
            <a:pPr marL="0" marR="0" lvl="0" indent="0" algn="l" rtl="0">
              <a:lnSpc>
                <a:spcPct val="90000"/>
              </a:lnSpc>
              <a:spcBef>
                <a:spcPts val="0"/>
              </a:spcBef>
              <a:spcAft>
                <a:spcPts val="0"/>
              </a:spcAft>
              <a:buClr>
                <a:srgbClr val="22295B"/>
              </a:buClr>
              <a:buSzPts val="6000"/>
              <a:buFont typeface="Open Sans SemiBold"/>
              <a:buNone/>
            </a:pPr>
            <a:r>
              <a:rPr lang="en-GB" sz="4200">
                <a:solidFill>
                  <a:srgbClr val="22295B"/>
                </a:solidFill>
                <a:latin typeface="Open Sans Light"/>
                <a:ea typeface="Open Sans Light"/>
                <a:cs typeface="Open Sans Light"/>
                <a:sym typeface="Open Sans Light"/>
              </a:rPr>
              <a:t>Working Groups</a:t>
            </a:r>
            <a:endParaRPr sz="4200">
              <a:solidFill>
                <a:srgbClr val="22295B"/>
              </a:solidFill>
              <a:latin typeface="Open Sans Light"/>
              <a:ea typeface="Open Sans Light"/>
              <a:cs typeface="Open Sans Light"/>
              <a:sym typeface="Open Sans Light"/>
            </a:endParaRPr>
          </a:p>
        </p:txBody>
      </p:sp>
      <p:sp>
        <p:nvSpPr>
          <p:cNvPr id="715" name="Google Shape;715;g2eb98a600c7_0_57"/>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a:t>
            </a:r>
            <a:r>
              <a:rPr lang="en-GB" sz="1000">
                <a:solidFill>
                  <a:schemeClr val="lt1"/>
                </a:solidFill>
                <a:latin typeface="Open Sans Light"/>
                <a:ea typeface="Open Sans Light"/>
                <a:cs typeface="Open Sans Light"/>
                <a:sym typeface="Open Sans Light"/>
              </a:rPr>
              <a:t> input from CERN openlab</a:t>
            </a:r>
            <a:endParaRPr sz="1000">
              <a:solidFill>
                <a:schemeClr val="lt1"/>
              </a:solidFill>
              <a:latin typeface="Open Sans Light"/>
              <a:ea typeface="Open Sans Light"/>
              <a:cs typeface="Open Sans Light"/>
              <a:sym typeface="Open Sans Light"/>
            </a:endParaRPr>
          </a:p>
        </p:txBody>
      </p:sp>
      <p:sp>
        <p:nvSpPr>
          <p:cNvPr id="716" name="Google Shape;716;g2eb98a600c7_0_57"/>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29</a:t>
            </a:fld>
            <a:endParaRPr/>
          </a:p>
        </p:txBody>
      </p:sp>
      <p:grpSp>
        <p:nvGrpSpPr>
          <p:cNvPr id="717" name="Google Shape;717;g2eb98a600c7_0_57"/>
          <p:cNvGrpSpPr/>
          <p:nvPr/>
        </p:nvGrpSpPr>
        <p:grpSpPr>
          <a:xfrm>
            <a:off x="380325" y="1722600"/>
            <a:ext cx="5808300" cy="2207688"/>
            <a:chOff x="8303200" y="-1007037"/>
            <a:chExt cx="5808300" cy="2207688"/>
          </a:xfrm>
        </p:grpSpPr>
        <p:sp>
          <p:nvSpPr>
            <p:cNvPr id="718" name="Google Shape;718;g2eb98a600c7_0_57"/>
            <p:cNvSpPr txBox="1"/>
            <p:nvPr/>
          </p:nvSpPr>
          <p:spPr>
            <a:xfrm>
              <a:off x="8305000" y="-1007037"/>
              <a:ext cx="5806500" cy="220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a:solidFill>
                    <a:srgbClr val="373F90"/>
                  </a:solidFill>
                  <a:latin typeface="Open Sans"/>
                  <a:ea typeface="Open Sans"/>
                  <a:cs typeface="Open Sans"/>
                  <a:sym typeface="Open Sans"/>
                </a:rPr>
                <a:t>WG4: SW tools</a:t>
              </a:r>
              <a:endParaRPr sz="1800" b="1">
                <a:solidFill>
                  <a:srgbClr val="373F90"/>
                </a:solidFill>
                <a:latin typeface="Open Sans"/>
                <a:ea typeface="Open Sans"/>
                <a:cs typeface="Open Sans"/>
                <a:sym typeface="Open Sans"/>
              </a:endParaRPr>
            </a:p>
            <a:p>
              <a:pPr marL="0" lvl="0" indent="0" algn="l" rtl="0">
                <a:lnSpc>
                  <a:spcPct val="115000"/>
                </a:lnSpc>
                <a:spcBef>
                  <a:spcPts val="0"/>
                </a:spcBef>
                <a:spcAft>
                  <a:spcPts val="0"/>
                </a:spcAft>
                <a:buNone/>
              </a:pPr>
              <a:r>
                <a:rPr lang="en-GB">
                  <a:solidFill>
                    <a:srgbClr val="22295B"/>
                  </a:solidFill>
                  <a:latin typeface="Open Sans"/>
                  <a:ea typeface="Open Sans"/>
                  <a:cs typeface="Open Sans"/>
                  <a:sym typeface="Open Sans"/>
                </a:rPr>
                <a:t>	</a:t>
              </a:r>
              <a:r>
                <a:rPr lang="en-GB">
                  <a:solidFill>
                    <a:srgbClr val="22295B"/>
                  </a:solidFill>
                  <a:latin typeface="Open Sans SemiBold"/>
                  <a:ea typeface="Open Sans SemiBold"/>
                  <a:cs typeface="Open Sans SemiBold"/>
                  <a:sym typeface="Open Sans SemiBold"/>
                </a:rPr>
                <a:t>Machine Learning Frameworks</a:t>
              </a:r>
              <a:endParaRPr>
                <a:solidFill>
                  <a:srgbClr val="22295B"/>
                </a:solidFill>
                <a:latin typeface="Open Sans Light"/>
                <a:ea typeface="Open Sans Light"/>
                <a:cs typeface="Open Sans Light"/>
                <a:sym typeface="Open Sans Light"/>
              </a:endParaRPr>
            </a:p>
            <a:p>
              <a:pPr marL="0" lvl="0" indent="0" algn="l" rtl="0">
                <a:lnSpc>
                  <a:spcPct val="115000"/>
                </a:lnSpc>
                <a:spcBef>
                  <a:spcPts val="0"/>
                </a:spcBef>
                <a:spcAft>
                  <a:spcPts val="0"/>
                </a:spcAft>
                <a:buNone/>
              </a:pPr>
              <a:r>
                <a:rPr lang="en-GB">
                  <a:solidFill>
                    <a:srgbClr val="22295B"/>
                  </a:solidFill>
                  <a:latin typeface="Open Sans"/>
                  <a:ea typeface="Open Sans"/>
                  <a:cs typeface="Open Sans"/>
                  <a:sym typeface="Open Sans"/>
                </a:rPr>
                <a:t>	</a:t>
              </a:r>
              <a:r>
                <a:rPr lang="en-GB">
                  <a:solidFill>
                    <a:srgbClr val="22295B"/>
                  </a:solidFill>
                  <a:latin typeface="Open Sans SemiBold"/>
                  <a:ea typeface="Open Sans SemiBold"/>
                  <a:cs typeface="Open Sans SemiBold"/>
                  <a:sym typeface="Open Sans SemiBold"/>
                </a:rPr>
                <a:t>Multithreading Frameworks</a:t>
              </a:r>
              <a:endParaRPr>
                <a:solidFill>
                  <a:srgbClr val="22295B"/>
                </a:solidFill>
                <a:latin typeface="Open Sans SemiBold"/>
                <a:ea typeface="Open Sans SemiBold"/>
                <a:cs typeface="Open Sans SemiBold"/>
                <a:sym typeface="Open Sans SemiBold"/>
              </a:endParaRPr>
            </a:p>
            <a:p>
              <a:pPr marL="45000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	Multi-Node Tools  </a:t>
              </a:r>
              <a:r>
                <a:rPr lang="en-GB">
                  <a:solidFill>
                    <a:srgbClr val="22295B"/>
                  </a:solidFill>
                  <a:latin typeface="Open Sans"/>
                  <a:ea typeface="Open Sans"/>
                  <a:cs typeface="Open Sans"/>
                  <a:sym typeface="Open Sans"/>
                </a:rPr>
                <a:t>- </a:t>
              </a:r>
              <a:r>
                <a:rPr lang="en-GB">
                  <a:solidFill>
                    <a:srgbClr val="22295B"/>
                  </a:solidFill>
                  <a:latin typeface="Open Sans Light"/>
                  <a:ea typeface="Open Sans Light"/>
                  <a:cs typeface="Open Sans Light"/>
                  <a:sym typeface="Open Sans Light"/>
                </a:rPr>
                <a:t>Including MPI (Message Passing Interface) and similar tools</a:t>
              </a:r>
              <a:endParaRPr>
                <a:solidFill>
                  <a:srgbClr val="22295B"/>
                </a:solidFill>
                <a:latin typeface="Open Sans Light"/>
                <a:ea typeface="Open Sans Light"/>
                <a:cs typeface="Open Sans Light"/>
                <a:sym typeface="Open Sans Light"/>
              </a:endParaRPr>
            </a:p>
            <a:p>
              <a:pPr marL="0" lvl="0" indent="0" algn="l" rtl="0">
                <a:lnSpc>
                  <a:spcPct val="115000"/>
                </a:lnSpc>
                <a:spcBef>
                  <a:spcPts val="0"/>
                </a:spcBef>
                <a:spcAft>
                  <a:spcPts val="0"/>
                </a:spcAft>
                <a:buNone/>
              </a:pPr>
              <a:r>
                <a:rPr lang="en-GB">
                  <a:solidFill>
                    <a:srgbClr val="22295B"/>
                  </a:solidFill>
                  <a:latin typeface="Open Sans Light"/>
                  <a:ea typeface="Open Sans Light"/>
                  <a:cs typeface="Open Sans Light"/>
                  <a:sym typeface="Open Sans Light"/>
                </a:rPr>
                <a:t>	</a:t>
              </a:r>
              <a:r>
                <a:rPr lang="en-GB">
                  <a:solidFill>
                    <a:srgbClr val="22295B"/>
                  </a:solidFill>
                  <a:latin typeface="Open Sans SemiBold"/>
                  <a:ea typeface="Open Sans SemiBold"/>
                  <a:cs typeface="Open Sans SemiBold"/>
                  <a:sym typeface="Open Sans SemiBold"/>
                </a:rPr>
                <a:t>Compilers, toolchains, …</a:t>
              </a:r>
              <a:endParaRPr>
                <a:solidFill>
                  <a:srgbClr val="22295B"/>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	Quantum Computing Tools and Frameworks</a:t>
              </a:r>
              <a:endParaRPr>
                <a:solidFill>
                  <a:srgbClr val="22295B"/>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	Code Management Practices</a:t>
              </a:r>
              <a:endParaRPr>
                <a:solidFill>
                  <a:srgbClr val="22295B"/>
                </a:solidFill>
                <a:latin typeface="Open Sans SemiBold"/>
                <a:ea typeface="Open Sans SemiBold"/>
                <a:cs typeface="Open Sans SemiBold"/>
                <a:sym typeface="Open Sans SemiBold"/>
              </a:endParaRPr>
            </a:p>
          </p:txBody>
        </p:sp>
        <p:cxnSp>
          <p:nvCxnSpPr>
            <p:cNvPr id="719" name="Google Shape;719;g2eb98a600c7_0_57"/>
            <p:cNvCxnSpPr/>
            <p:nvPr/>
          </p:nvCxnSpPr>
          <p:spPr>
            <a:xfrm flipH="1">
              <a:off x="8303200" y="-930850"/>
              <a:ext cx="1800" cy="2131500"/>
            </a:xfrm>
            <a:prstGeom prst="straightConnector1">
              <a:avLst/>
            </a:prstGeom>
            <a:noFill/>
            <a:ln w="28575" cap="rnd" cmpd="sng">
              <a:solidFill>
                <a:srgbClr val="22295B"/>
              </a:solidFill>
              <a:prstDash val="solid"/>
              <a:miter lim="800000"/>
              <a:headEnd type="none" w="sm" len="sm"/>
              <a:tailEnd type="none" w="sm" len="sm"/>
            </a:ln>
          </p:spPr>
        </p:cxnSp>
      </p:grpSp>
      <p:grpSp>
        <p:nvGrpSpPr>
          <p:cNvPr id="720" name="Google Shape;720;g2eb98a600c7_0_57"/>
          <p:cNvGrpSpPr/>
          <p:nvPr/>
        </p:nvGrpSpPr>
        <p:grpSpPr>
          <a:xfrm>
            <a:off x="6406439" y="1722600"/>
            <a:ext cx="5475226" cy="2456100"/>
            <a:chOff x="8301100" y="-1007050"/>
            <a:chExt cx="7858800" cy="2456100"/>
          </a:xfrm>
        </p:grpSpPr>
        <p:sp>
          <p:nvSpPr>
            <p:cNvPr id="721" name="Google Shape;721;g2eb98a600c7_0_57"/>
            <p:cNvSpPr txBox="1"/>
            <p:nvPr/>
          </p:nvSpPr>
          <p:spPr>
            <a:xfrm>
              <a:off x="8305000" y="-1007050"/>
              <a:ext cx="7854900" cy="245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a:solidFill>
                    <a:srgbClr val="373F90"/>
                  </a:solidFill>
                  <a:latin typeface="Open Sans"/>
                  <a:ea typeface="Open Sans"/>
                  <a:cs typeface="Open Sans"/>
                  <a:sym typeface="Open Sans"/>
                </a:rPr>
                <a:t>WG6: Facilities</a:t>
              </a:r>
              <a:endParaRPr sz="1800" b="1">
                <a:solidFill>
                  <a:srgbClr val="373F90"/>
                </a:solidFill>
                <a:latin typeface="Open Sans"/>
                <a:ea typeface="Open Sans"/>
                <a:cs typeface="Open Sans"/>
                <a:sym typeface="Open Sans"/>
              </a:endParaRPr>
            </a:p>
            <a:p>
              <a:pPr marL="450000" lvl="0" indent="0" algn="l" rtl="0">
                <a:lnSpc>
                  <a:spcPct val="115000"/>
                </a:lnSpc>
                <a:spcBef>
                  <a:spcPts val="0"/>
                </a:spcBef>
                <a:spcAft>
                  <a:spcPts val="0"/>
                </a:spcAft>
                <a:buNone/>
              </a:pPr>
              <a:r>
                <a:rPr lang="en-GB">
                  <a:solidFill>
                    <a:srgbClr val="22295B"/>
                  </a:solidFill>
                  <a:latin typeface="Open Sans"/>
                  <a:ea typeface="Open Sans"/>
                  <a:cs typeface="Open Sans"/>
                  <a:sym typeface="Open Sans"/>
                </a:rPr>
                <a:t>	</a:t>
              </a:r>
              <a:r>
                <a:rPr lang="en-GB">
                  <a:solidFill>
                    <a:srgbClr val="22295B"/>
                  </a:solidFill>
                  <a:latin typeface="Open Sans SemiBold"/>
                  <a:ea typeface="Open Sans SemiBold"/>
                  <a:cs typeface="Open Sans SemiBold"/>
                  <a:sym typeface="Open Sans SemiBold"/>
                </a:rPr>
                <a:t>HPC Centers -</a:t>
              </a:r>
              <a:r>
                <a:rPr lang="en-GB">
                  <a:solidFill>
                    <a:srgbClr val="22295B"/>
                  </a:solidFill>
                  <a:latin typeface="Open Sans"/>
                  <a:ea typeface="Open Sans"/>
                  <a:cs typeface="Open Sans"/>
                  <a:sym typeface="Open Sans"/>
                </a:rPr>
                <a:t> </a:t>
              </a:r>
              <a:r>
                <a:rPr lang="en-GB">
                  <a:solidFill>
                    <a:srgbClr val="22295B"/>
                  </a:solidFill>
                  <a:latin typeface="Open Sans Light"/>
                  <a:ea typeface="Open Sans Light"/>
                  <a:cs typeface="Open Sans Light"/>
                  <a:sym typeface="Open Sans Light"/>
                </a:rPr>
                <a:t>Discusses drivers and future directions of HPC centers</a:t>
              </a:r>
              <a:endParaRPr>
                <a:solidFill>
                  <a:srgbClr val="22295B"/>
                </a:solidFill>
                <a:latin typeface="Open Sans Light"/>
                <a:ea typeface="Open Sans Light"/>
                <a:cs typeface="Open Sans Light"/>
                <a:sym typeface="Open Sans Light"/>
              </a:endParaRPr>
            </a:p>
            <a:p>
              <a:pPr marL="0" lvl="0" indent="0" algn="l" rtl="0">
                <a:lnSpc>
                  <a:spcPct val="115000"/>
                </a:lnSpc>
                <a:spcBef>
                  <a:spcPts val="0"/>
                </a:spcBef>
                <a:spcAft>
                  <a:spcPts val="0"/>
                </a:spcAft>
                <a:buNone/>
              </a:pPr>
              <a:r>
                <a:rPr lang="en-GB">
                  <a:solidFill>
                    <a:srgbClr val="22295B"/>
                  </a:solidFill>
                  <a:latin typeface="Open Sans Light"/>
                  <a:ea typeface="Open Sans Light"/>
                  <a:cs typeface="Open Sans Light"/>
                  <a:sym typeface="Open Sans Light"/>
                </a:rPr>
                <a:t>	</a:t>
              </a:r>
              <a:r>
                <a:rPr lang="en-GB">
                  <a:solidFill>
                    <a:srgbClr val="22295B"/>
                  </a:solidFill>
                  <a:latin typeface="Open Sans SemiBold"/>
                  <a:ea typeface="Open Sans SemiBold"/>
                  <a:cs typeface="Open Sans SemiBold"/>
                  <a:sym typeface="Open Sans SemiBold"/>
                </a:rPr>
                <a:t>Access to Quantum Computing Hardware</a:t>
              </a:r>
              <a:endParaRPr>
                <a:solidFill>
                  <a:srgbClr val="22295B"/>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GB">
                  <a:solidFill>
                    <a:srgbClr val="22295B"/>
                  </a:solidFill>
                  <a:latin typeface="Open Sans Light"/>
                  <a:ea typeface="Open Sans Light"/>
                  <a:cs typeface="Open Sans Light"/>
                  <a:sym typeface="Open Sans Light"/>
                </a:rPr>
                <a:t>	</a:t>
              </a:r>
              <a:r>
                <a:rPr lang="en-GB">
                  <a:solidFill>
                    <a:srgbClr val="22295B"/>
                  </a:solidFill>
                  <a:latin typeface="Open Sans SemiBold"/>
                  <a:ea typeface="Open Sans SemiBold"/>
                  <a:cs typeface="Open Sans SemiBold"/>
                  <a:sym typeface="Open Sans SemiBold"/>
                </a:rPr>
                <a:t>Access to Commercial and Public Clouds</a:t>
              </a:r>
              <a:endParaRPr>
                <a:solidFill>
                  <a:srgbClr val="22295B"/>
                </a:solidFill>
                <a:latin typeface="Open Sans Light"/>
                <a:ea typeface="Open Sans Light"/>
                <a:cs typeface="Open Sans Light"/>
                <a:sym typeface="Open Sans Light"/>
              </a:endParaRPr>
            </a:p>
            <a:p>
              <a:pPr marL="45000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	Sustainability - </a:t>
              </a:r>
              <a:r>
                <a:rPr lang="en-GB">
                  <a:solidFill>
                    <a:srgbClr val="22295B"/>
                  </a:solidFill>
                  <a:latin typeface="Open Sans Light"/>
                  <a:ea typeface="Open Sans Light"/>
                  <a:cs typeface="Open Sans Light"/>
                  <a:sym typeface="Open Sans Light"/>
                </a:rPr>
                <a:t>Examines economic and carbon footprint aspects</a:t>
              </a:r>
              <a:endParaRPr>
                <a:solidFill>
                  <a:srgbClr val="22295B"/>
                </a:solidFill>
                <a:latin typeface="Open Sans Light"/>
                <a:ea typeface="Open Sans Light"/>
                <a:cs typeface="Open Sans Light"/>
                <a:sym typeface="Open Sans Light"/>
              </a:endParaRPr>
            </a:p>
            <a:p>
              <a:pPr marL="450000" lvl="0" indent="0" algn="l" rtl="0">
                <a:lnSpc>
                  <a:spcPct val="115000"/>
                </a:lnSpc>
                <a:spcBef>
                  <a:spcPts val="0"/>
                </a:spcBef>
                <a:spcAft>
                  <a:spcPts val="0"/>
                </a:spcAft>
                <a:buNone/>
              </a:pPr>
              <a:r>
                <a:rPr lang="en-GB">
                  <a:solidFill>
                    <a:srgbClr val="22295B"/>
                  </a:solidFill>
                  <a:latin typeface="Open Sans Light"/>
                  <a:ea typeface="Open Sans Light"/>
                  <a:cs typeface="Open Sans Light"/>
                  <a:sym typeface="Open Sans Light"/>
                </a:rPr>
                <a:t>	</a:t>
              </a:r>
              <a:r>
                <a:rPr lang="en-GB">
                  <a:solidFill>
                    <a:srgbClr val="22295B"/>
                  </a:solidFill>
                  <a:latin typeface="Open Sans SemiBold"/>
                  <a:ea typeface="Open Sans SemiBold"/>
                  <a:cs typeface="Open Sans SemiBold"/>
                  <a:sym typeface="Open Sans SemiBold"/>
                </a:rPr>
                <a:t>Security -</a:t>
              </a:r>
              <a:r>
                <a:rPr lang="en-GB">
                  <a:solidFill>
                    <a:srgbClr val="22295B"/>
                  </a:solidFill>
                  <a:latin typeface="Open Sans Light"/>
                  <a:ea typeface="Open Sans Light"/>
                  <a:cs typeface="Open Sans Light"/>
                  <a:sym typeface="Open Sans Light"/>
                </a:rPr>
                <a:t> Including access and translation from global SSO to local credentials</a:t>
              </a:r>
              <a:endParaRPr>
                <a:solidFill>
                  <a:srgbClr val="22295B"/>
                </a:solidFill>
                <a:latin typeface="Open Sans Light"/>
                <a:ea typeface="Open Sans Light"/>
                <a:cs typeface="Open Sans Light"/>
                <a:sym typeface="Open Sans Light"/>
              </a:endParaRPr>
            </a:p>
          </p:txBody>
        </p:sp>
        <p:cxnSp>
          <p:nvCxnSpPr>
            <p:cNvPr id="722" name="Google Shape;722;g2eb98a600c7_0_57"/>
            <p:cNvCxnSpPr/>
            <p:nvPr/>
          </p:nvCxnSpPr>
          <p:spPr>
            <a:xfrm flipH="1">
              <a:off x="8301100" y="-930850"/>
              <a:ext cx="3900" cy="2379900"/>
            </a:xfrm>
            <a:prstGeom prst="straightConnector1">
              <a:avLst/>
            </a:prstGeom>
            <a:noFill/>
            <a:ln w="28575" cap="rnd" cmpd="sng">
              <a:solidFill>
                <a:srgbClr val="22295B"/>
              </a:solidFill>
              <a:prstDash val="solid"/>
              <a:miter lim="800000"/>
              <a:headEnd type="none" w="sm" len="sm"/>
              <a:tailEnd type="none" w="sm" len="sm"/>
            </a:ln>
          </p:spPr>
        </p:cxnSp>
      </p:grpSp>
      <p:grpSp>
        <p:nvGrpSpPr>
          <p:cNvPr id="723" name="Google Shape;723;g2eb98a600c7_0_57"/>
          <p:cNvGrpSpPr/>
          <p:nvPr/>
        </p:nvGrpSpPr>
        <p:grpSpPr>
          <a:xfrm>
            <a:off x="380144" y="4154600"/>
            <a:ext cx="5808650" cy="2013000"/>
            <a:chOff x="8289100" y="-1007050"/>
            <a:chExt cx="7870800" cy="2013000"/>
          </a:xfrm>
        </p:grpSpPr>
        <p:sp>
          <p:nvSpPr>
            <p:cNvPr id="724" name="Google Shape;724;g2eb98a600c7_0_57"/>
            <p:cNvSpPr txBox="1"/>
            <p:nvPr/>
          </p:nvSpPr>
          <p:spPr>
            <a:xfrm>
              <a:off x="8305000" y="-1007050"/>
              <a:ext cx="7854900" cy="195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a:solidFill>
                    <a:srgbClr val="373F90"/>
                  </a:solidFill>
                  <a:latin typeface="Open Sans"/>
                  <a:ea typeface="Open Sans"/>
                  <a:cs typeface="Open Sans"/>
                  <a:sym typeface="Open Sans"/>
                </a:rPr>
                <a:t>WG5: Scientific Use-Cases</a:t>
              </a:r>
              <a:endParaRPr sz="1800" b="1">
                <a:solidFill>
                  <a:srgbClr val="373F90"/>
                </a:solidFill>
                <a:latin typeface="Open Sans"/>
                <a:ea typeface="Open Sans"/>
                <a:cs typeface="Open Sans"/>
                <a:sym typeface="Open Sans"/>
              </a:endParaRPr>
            </a:p>
            <a:p>
              <a:pPr marL="450000" lvl="0" indent="0" algn="l" rtl="0">
                <a:lnSpc>
                  <a:spcPct val="115000"/>
                </a:lnSpc>
                <a:spcBef>
                  <a:spcPts val="0"/>
                </a:spcBef>
                <a:spcAft>
                  <a:spcPts val="0"/>
                </a:spcAft>
                <a:buNone/>
              </a:pPr>
              <a:r>
                <a:rPr lang="en-GB">
                  <a:solidFill>
                    <a:srgbClr val="22295B"/>
                  </a:solidFill>
                  <a:latin typeface="Open Sans"/>
                  <a:ea typeface="Open Sans"/>
                  <a:cs typeface="Open Sans"/>
                  <a:sym typeface="Open Sans"/>
                </a:rPr>
                <a:t>	</a:t>
              </a:r>
              <a:r>
                <a:rPr lang="en-GB">
                  <a:solidFill>
                    <a:srgbClr val="22295B"/>
                  </a:solidFill>
                  <a:latin typeface="Open Sans SemiBold"/>
                  <a:ea typeface="Open Sans SemiBold"/>
                  <a:cs typeface="Open Sans SemiBold"/>
                  <a:sym typeface="Open Sans SemiBold"/>
                </a:rPr>
                <a:t>Typical Use-Cases -</a:t>
              </a:r>
              <a:r>
                <a:rPr lang="en-GB">
                  <a:solidFill>
                    <a:srgbClr val="22295B"/>
                  </a:solidFill>
                  <a:latin typeface="Open Sans"/>
                  <a:ea typeface="Open Sans"/>
                  <a:cs typeface="Open Sans"/>
                  <a:sym typeface="Open Sans"/>
                </a:rPr>
                <a:t> </a:t>
              </a:r>
              <a:r>
                <a:rPr lang="en-GB">
                  <a:solidFill>
                    <a:srgbClr val="22295B"/>
                  </a:solidFill>
                  <a:latin typeface="Open Sans Light"/>
                  <a:ea typeface="Open Sans Light"/>
                  <a:cs typeface="Open Sans Light"/>
                  <a:sym typeface="Open Sans Light"/>
                </a:rPr>
                <a:t>Describes typical use-cases with quantitative descriptions</a:t>
              </a:r>
              <a:endParaRPr>
                <a:solidFill>
                  <a:srgbClr val="22295B"/>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	Requirements and Needs</a:t>
              </a:r>
              <a:endParaRPr>
                <a:solidFill>
                  <a:srgbClr val="22295B"/>
                </a:solidFill>
                <a:latin typeface="Open Sans SemiBold"/>
                <a:ea typeface="Open Sans SemiBold"/>
                <a:cs typeface="Open Sans SemiBold"/>
                <a:sym typeface="Open Sans SemiBold"/>
              </a:endParaRPr>
            </a:p>
            <a:p>
              <a:pPr marL="45000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	Best Practices Collection - </a:t>
              </a:r>
              <a:r>
                <a:rPr lang="en-GB">
                  <a:solidFill>
                    <a:srgbClr val="22295B"/>
                  </a:solidFill>
                  <a:latin typeface="Open Sans Light"/>
                  <a:ea typeface="Open Sans Light"/>
                  <a:cs typeface="Open Sans Light"/>
                  <a:sym typeface="Open Sans Light"/>
                </a:rPr>
                <a:t>Gathers best practices and existing documents</a:t>
              </a:r>
              <a:endParaRPr>
                <a:solidFill>
                  <a:srgbClr val="22295B"/>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	Data Fluxes and Paths</a:t>
              </a:r>
              <a:endParaRPr>
                <a:solidFill>
                  <a:srgbClr val="22295B"/>
                </a:solidFill>
                <a:latin typeface="Open Sans SemiBold"/>
                <a:ea typeface="Open Sans SemiBold"/>
                <a:cs typeface="Open Sans SemiBold"/>
                <a:sym typeface="Open Sans SemiBold"/>
              </a:endParaRPr>
            </a:p>
          </p:txBody>
        </p:sp>
        <p:cxnSp>
          <p:nvCxnSpPr>
            <p:cNvPr id="725" name="Google Shape;725;g2eb98a600c7_0_57"/>
            <p:cNvCxnSpPr/>
            <p:nvPr/>
          </p:nvCxnSpPr>
          <p:spPr>
            <a:xfrm flipH="1">
              <a:off x="8289100" y="-930850"/>
              <a:ext cx="15900" cy="1936800"/>
            </a:xfrm>
            <a:prstGeom prst="straightConnector1">
              <a:avLst/>
            </a:prstGeom>
            <a:noFill/>
            <a:ln w="28575" cap="rnd" cmpd="sng">
              <a:solidFill>
                <a:srgbClr val="22295B"/>
              </a:solidFill>
              <a:prstDash val="solid"/>
              <a:miter lim="800000"/>
              <a:headEnd type="none" w="sm" len="sm"/>
              <a:tailEnd type="none" w="sm" len="sm"/>
            </a:ln>
          </p:spPr>
        </p:cxnSp>
      </p:grpSp>
      <p:pic>
        <p:nvPicPr>
          <p:cNvPr id="726" name="Google Shape;726;g2eb98a600c7_0_57"/>
          <p:cNvPicPr preferRelativeResize="0"/>
          <p:nvPr/>
        </p:nvPicPr>
        <p:blipFill>
          <a:blip r:embed="rId3">
            <a:alphaModFix/>
          </a:blip>
          <a:stretch>
            <a:fillRect/>
          </a:stretch>
        </p:blipFill>
        <p:spPr>
          <a:xfrm>
            <a:off x="8786025" y="123125"/>
            <a:ext cx="2886844" cy="1623850"/>
          </a:xfrm>
          <a:prstGeom prst="rect">
            <a:avLst/>
          </a:prstGeom>
          <a:noFill/>
          <a:ln>
            <a:noFill/>
          </a:ln>
        </p:spPr>
      </p:pic>
      <p:sp>
        <p:nvSpPr>
          <p:cNvPr id="727" name="Google Shape;727;g2eb98a600c7_0_57"/>
          <p:cNvSpPr/>
          <p:nvPr/>
        </p:nvSpPr>
        <p:spPr>
          <a:xfrm>
            <a:off x="6310975" y="4709863"/>
            <a:ext cx="5475300" cy="1290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800"/>
              </a:spcBef>
              <a:spcAft>
                <a:spcPts val="0"/>
              </a:spcAft>
              <a:buNone/>
            </a:pPr>
            <a:r>
              <a:rPr lang="en-GB">
                <a:solidFill>
                  <a:srgbClr val="22295B"/>
                </a:solidFill>
                <a:latin typeface="Open Sans Light"/>
                <a:ea typeface="Open Sans Light"/>
                <a:cs typeface="Open Sans Light"/>
                <a:sym typeface="Open Sans Light"/>
              </a:rPr>
              <a:t>The SPECTRUM project and the </a:t>
            </a:r>
            <a:r>
              <a:rPr lang="en-GB" u="sng">
                <a:solidFill>
                  <a:schemeClr val="hlink"/>
                </a:solidFill>
                <a:latin typeface="Open Sans Light"/>
                <a:ea typeface="Open Sans Light"/>
                <a:cs typeface="Open Sans Light"/>
                <a:sym typeface="Open Sans Light"/>
                <a:hlinkClick r:id="rId4"/>
              </a:rPr>
              <a:t>J</a:t>
            </a:r>
            <a:r>
              <a:rPr lang="en-GB" u="sng">
                <a:solidFill>
                  <a:schemeClr val="hlink"/>
                </a:solidFill>
                <a:latin typeface="Open Sans Light"/>
                <a:ea typeface="Open Sans Light"/>
                <a:cs typeface="Open Sans Light"/>
                <a:sym typeface="Open Sans Light"/>
                <a:hlinkClick r:id="rId4"/>
              </a:rPr>
              <a:t>ENA Computing Initiative</a:t>
            </a:r>
            <a:r>
              <a:rPr lang="en-GB">
                <a:solidFill>
                  <a:srgbClr val="22295B"/>
                </a:solidFill>
                <a:latin typeface="Open Sans Light"/>
                <a:ea typeface="Open Sans Light"/>
                <a:cs typeface="Open Sans Light"/>
                <a:sym typeface="Open Sans Light"/>
              </a:rPr>
              <a:t>   are conducting a </a:t>
            </a:r>
            <a:r>
              <a:rPr lang="en-GB" b="1">
                <a:solidFill>
                  <a:srgbClr val="22295B"/>
                </a:solidFill>
                <a:latin typeface="Open Sans"/>
                <a:ea typeface="Open Sans"/>
                <a:cs typeface="Open Sans"/>
                <a:sym typeface="Open Sans"/>
              </a:rPr>
              <a:t>survey</a:t>
            </a:r>
            <a:r>
              <a:rPr lang="en-GB">
                <a:solidFill>
                  <a:srgbClr val="22295B"/>
                </a:solidFill>
                <a:latin typeface="Open Sans Light"/>
                <a:ea typeface="Open Sans Light"/>
                <a:cs typeface="Open Sans Light"/>
                <a:sym typeface="Open Sans Light"/>
              </a:rPr>
              <a:t> to gather insights on current best practice and expected future evolutions in the domain of large scale / data intensive scientific computing </a:t>
            </a:r>
            <a:endParaRPr>
              <a:solidFill>
                <a:srgbClr val="22295B"/>
              </a:solidFill>
              <a:latin typeface="Open Sans Light"/>
              <a:ea typeface="Open Sans Light"/>
              <a:cs typeface="Open Sans Light"/>
              <a:sym typeface="Open Sans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grpSp>
        <p:nvGrpSpPr>
          <p:cNvPr id="74" name="Google Shape;74;p3"/>
          <p:cNvGrpSpPr/>
          <p:nvPr/>
        </p:nvGrpSpPr>
        <p:grpSpPr>
          <a:xfrm>
            <a:off x="2924631" y="2453853"/>
            <a:ext cx="5428269" cy="1932600"/>
            <a:chOff x="587831" y="2209615"/>
            <a:chExt cx="5428269" cy="1932600"/>
          </a:xfrm>
        </p:grpSpPr>
        <p:sp>
          <p:nvSpPr>
            <p:cNvPr id="75" name="Google Shape;75;p3"/>
            <p:cNvSpPr txBox="1"/>
            <p:nvPr/>
          </p:nvSpPr>
          <p:spPr>
            <a:xfrm>
              <a:off x="587831" y="2971252"/>
              <a:ext cx="957900" cy="426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800"/>
                <a:buFont typeface="Open Sans SemiBold"/>
                <a:buNone/>
              </a:pPr>
              <a:r>
                <a:rPr lang="en-GB" sz="4800" b="1" i="0" u="none" strike="noStrike" cap="none">
                  <a:solidFill>
                    <a:schemeClr val="lt1"/>
                  </a:solidFill>
                  <a:latin typeface="Open Sans SemiBold"/>
                  <a:ea typeface="Open Sans SemiBold"/>
                  <a:cs typeface="Open Sans SemiBold"/>
                  <a:sym typeface="Open Sans SemiBold"/>
                </a:rPr>
                <a:t>01</a:t>
              </a:r>
              <a:endParaRPr/>
            </a:p>
          </p:txBody>
        </p:sp>
        <p:sp>
          <p:nvSpPr>
            <p:cNvPr id="76" name="Google Shape;76;p3"/>
            <p:cNvSpPr txBox="1"/>
            <p:nvPr/>
          </p:nvSpPr>
          <p:spPr>
            <a:xfrm>
              <a:off x="1894100" y="2408362"/>
              <a:ext cx="4122000" cy="1552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800"/>
                <a:buFont typeface="Open Sans SemiBold"/>
                <a:buNone/>
              </a:pPr>
              <a:r>
                <a:rPr lang="en-GB" sz="2800" b="1">
                  <a:solidFill>
                    <a:schemeClr val="lt1"/>
                  </a:solidFill>
                  <a:latin typeface="Open Sans SemiBold"/>
                  <a:ea typeface="Open Sans SemiBold"/>
                  <a:cs typeface="Open Sans SemiBold"/>
                  <a:sym typeface="Open Sans SemiBold"/>
                </a:rPr>
                <a:t>Introduction: CERN and HPC activities </a:t>
              </a:r>
              <a:endParaRPr/>
            </a:p>
            <a:p>
              <a:pPr marL="0" marR="0" lvl="0" indent="0" algn="l" rtl="0">
                <a:lnSpc>
                  <a:spcPct val="90000"/>
                </a:lnSpc>
                <a:spcBef>
                  <a:spcPts val="0"/>
                </a:spcBef>
                <a:spcAft>
                  <a:spcPts val="0"/>
                </a:spcAft>
                <a:buClr>
                  <a:schemeClr val="lt1"/>
                </a:buClr>
                <a:buSzPts val="2800"/>
                <a:buFont typeface="Open Sans Light"/>
                <a:buNone/>
              </a:pPr>
              <a:r>
                <a:rPr lang="en-GB" sz="2800" b="0" i="0" u="none" strike="noStrike" cap="none">
                  <a:solidFill>
                    <a:schemeClr val="lt1"/>
                  </a:solidFill>
                  <a:latin typeface="Open Sans Light"/>
                  <a:ea typeface="Open Sans Light"/>
                  <a:cs typeface="Open Sans Light"/>
                  <a:sym typeface="Open Sans Light"/>
                </a:rPr>
                <a:t>R&amp;D collaborations with science and industry</a:t>
              </a:r>
              <a:endParaRPr sz="2000" b="0" i="0" u="none" strike="noStrike" cap="none">
                <a:solidFill>
                  <a:schemeClr val="lt1"/>
                </a:solidFill>
                <a:latin typeface="Open Sans Light"/>
                <a:ea typeface="Open Sans Light"/>
                <a:cs typeface="Open Sans Light"/>
                <a:sym typeface="Open Sans Light"/>
              </a:endParaRPr>
            </a:p>
          </p:txBody>
        </p:sp>
        <p:cxnSp>
          <p:nvCxnSpPr>
            <p:cNvPr id="77" name="Google Shape;77;p3"/>
            <p:cNvCxnSpPr/>
            <p:nvPr/>
          </p:nvCxnSpPr>
          <p:spPr>
            <a:xfrm flipH="1">
              <a:off x="1596741" y="2209615"/>
              <a:ext cx="21600" cy="1932600"/>
            </a:xfrm>
            <a:prstGeom prst="straightConnector1">
              <a:avLst/>
            </a:prstGeom>
            <a:noFill/>
            <a:ln w="38100" cap="rnd" cmpd="sng">
              <a:solidFill>
                <a:schemeClr val="lt1"/>
              </a:solidFill>
              <a:prstDash val="solid"/>
              <a:miter lim="800000"/>
              <a:headEnd type="none" w="sm" len="sm"/>
              <a:tailEnd type="none" w="sm" len="sm"/>
            </a:ln>
          </p:spPr>
        </p:cxnSp>
      </p:grpSp>
      <p:pic>
        <p:nvPicPr>
          <p:cNvPr id="78" name="Google Shape;78;p3" descr="A white arrow in a circle&#10;&#10;Description automatically generated"/>
          <p:cNvPicPr preferRelativeResize="0"/>
          <p:nvPr/>
        </p:nvPicPr>
        <p:blipFill rotWithShape="1">
          <a:blip r:embed="rId4">
            <a:alphaModFix/>
          </a:blip>
          <a:srcRect/>
          <a:stretch/>
        </p:blipFill>
        <p:spPr>
          <a:xfrm>
            <a:off x="9712075" y="2940781"/>
            <a:ext cx="677328" cy="67732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2ec64b49fe5_3_36"/>
          <p:cNvSpPr txBox="1"/>
          <p:nvPr/>
        </p:nvSpPr>
        <p:spPr>
          <a:xfrm>
            <a:off x="290125" y="103600"/>
            <a:ext cx="4863600" cy="1440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Outlook</a:t>
            </a:r>
            <a:endParaRPr sz="3200">
              <a:solidFill>
                <a:srgbClr val="22295B"/>
              </a:solidFill>
              <a:latin typeface="Open Sans Light"/>
              <a:ea typeface="Open Sans Light"/>
              <a:cs typeface="Open Sans Light"/>
              <a:sym typeface="Open Sans Light"/>
            </a:endParaRPr>
          </a:p>
        </p:txBody>
      </p:sp>
      <p:grpSp>
        <p:nvGrpSpPr>
          <p:cNvPr id="734" name="Google Shape;734;g2ec64b49fe5_3_36"/>
          <p:cNvGrpSpPr/>
          <p:nvPr/>
        </p:nvGrpSpPr>
        <p:grpSpPr>
          <a:xfrm>
            <a:off x="439075" y="1417500"/>
            <a:ext cx="11288700" cy="1235275"/>
            <a:chOff x="439075" y="1417500"/>
            <a:chExt cx="11288700" cy="1235275"/>
          </a:xfrm>
        </p:grpSpPr>
        <p:sp>
          <p:nvSpPr>
            <p:cNvPr id="735" name="Google Shape;735;g2ec64b49fe5_3_36"/>
            <p:cNvSpPr txBox="1"/>
            <p:nvPr/>
          </p:nvSpPr>
          <p:spPr>
            <a:xfrm>
              <a:off x="439075" y="1417500"/>
              <a:ext cx="112887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100"/>
                </a:spcAft>
                <a:buNone/>
              </a:pPr>
              <a:r>
                <a:rPr lang="en-GB" sz="1600">
                  <a:solidFill>
                    <a:srgbClr val="243159"/>
                  </a:solidFill>
                  <a:latin typeface="Open Sans Medium"/>
                  <a:ea typeface="Open Sans Medium"/>
                  <a:cs typeface="Open Sans Medium"/>
                  <a:sym typeface="Open Sans Medium"/>
                </a:rPr>
                <a:t>We have already begun to see the benefits from engaging with the HPC community </a:t>
              </a:r>
              <a:endParaRPr sz="1600">
                <a:solidFill>
                  <a:srgbClr val="243159"/>
                </a:solidFill>
                <a:latin typeface="Open Sans Light"/>
                <a:ea typeface="Open Sans Light"/>
                <a:cs typeface="Open Sans Light"/>
                <a:sym typeface="Open Sans Light"/>
              </a:endParaRPr>
            </a:p>
          </p:txBody>
        </p:sp>
        <p:cxnSp>
          <p:nvCxnSpPr>
            <p:cNvPr id="736" name="Google Shape;736;g2ec64b49fe5_3_36"/>
            <p:cNvCxnSpPr/>
            <p:nvPr/>
          </p:nvCxnSpPr>
          <p:spPr>
            <a:xfrm flipH="1">
              <a:off x="441175" y="1444350"/>
              <a:ext cx="3300" cy="375300"/>
            </a:xfrm>
            <a:prstGeom prst="straightConnector1">
              <a:avLst/>
            </a:prstGeom>
            <a:noFill/>
            <a:ln w="28575" cap="rnd" cmpd="sng">
              <a:solidFill>
                <a:srgbClr val="22295B"/>
              </a:solidFill>
              <a:prstDash val="solid"/>
              <a:miter lim="800000"/>
              <a:headEnd type="none" w="sm" len="sm"/>
              <a:tailEnd type="none" w="sm" len="sm"/>
            </a:ln>
          </p:spPr>
        </p:cxnSp>
        <p:sp>
          <p:nvSpPr>
            <p:cNvPr id="737" name="Google Shape;737;g2ec64b49fe5_3_36"/>
            <p:cNvSpPr txBox="1"/>
            <p:nvPr/>
          </p:nvSpPr>
          <p:spPr>
            <a:xfrm>
              <a:off x="841867" y="1938475"/>
              <a:ext cx="80229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100"/>
                </a:spcAft>
                <a:buNone/>
              </a:pPr>
              <a:r>
                <a:rPr lang="en-GB" sz="1600">
                  <a:solidFill>
                    <a:schemeClr val="dk1"/>
                  </a:solidFill>
                  <a:latin typeface="Open Sans Light"/>
                  <a:ea typeface="Open Sans Light"/>
                  <a:cs typeface="Open Sans Light"/>
                  <a:sym typeface="Open Sans Light"/>
                </a:rPr>
                <a:t>Opportunistic access to resources, technical progress in AI/ML applications, and real-time interactive simulation</a:t>
              </a:r>
              <a:endParaRPr sz="1600">
                <a:solidFill>
                  <a:schemeClr val="dk1"/>
                </a:solidFill>
                <a:latin typeface="Open Sans Light"/>
                <a:ea typeface="Open Sans Light"/>
                <a:cs typeface="Open Sans Light"/>
                <a:sym typeface="Open Sans Light"/>
              </a:endParaRPr>
            </a:p>
          </p:txBody>
        </p:sp>
        <p:cxnSp>
          <p:nvCxnSpPr>
            <p:cNvPr id="738" name="Google Shape;738;g2ec64b49fe5_3_36"/>
            <p:cNvCxnSpPr/>
            <p:nvPr/>
          </p:nvCxnSpPr>
          <p:spPr>
            <a:xfrm>
              <a:off x="781625" y="1938475"/>
              <a:ext cx="7800" cy="699900"/>
            </a:xfrm>
            <a:prstGeom prst="straightConnector1">
              <a:avLst/>
            </a:prstGeom>
            <a:noFill/>
            <a:ln w="28575" cap="rnd" cmpd="sng">
              <a:solidFill>
                <a:srgbClr val="22295B"/>
              </a:solidFill>
              <a:prstDash val="dot"/>
              <a:miter lim="800000"/>
              <a:headEnd type="none" w="sm" len="sm"/>
              <a:tailEnd type="none" w="sm" len="sm"/>
            </a:ln>
          </p:spPr>
        </p:cxnSp>
      </p:grpSp>
      <p:grpSp>
        <p:nvGrpSpPr>
          <p:cNvPr id="739" name="Google Shape;739;g2ec64b49fe5_3_36"/>
          <p:cNvGrpSpPr/>
          <p:nvPr/>
        </p:nvGrpSpPr>
        <p:grpSpPr>
          <a:xfrm>
            <a:off x="439075" y="3081788"/>
            <a:ext cx="11288700" cy="1166275"/>
            <a:chOff x="439075" y="2962350"/>
            <a:chExt cx="11288700" cy="1166275"/>
          </a:xfrm>
        </p:grpSpPr>
        <p:sp>
          <p:nvSpPr>
            <p:cNvPr id="740" name="Google Shape;740;g2ec64b49fe5_3_36"/>
            <p:cNvSpPr txBox="1"/>
            <p:nvPr/>
          </p:nvSpPr>
          <p:spPr>
            <a:xfrm>
              <a:off x="439075" y="2962350"/>
              <a:ext cx="11288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100"/>
                </a:spcAft>
                <a:buNone/>
              </a:pPr>
              <a:r>
                <a:rPr lang="en-GB" sz="1600">
                  <a:solidFill>
                    <a:srgbClr val="243159"/>
                  </a:solidFill>
                  <a:latin typeface="Open Sans Medium"/>
                  <a:ea typeface="Open Sans Medium"/>
                  <a:cs typeface="Open Sans Medium"/>
                  <a:sym typeface="Open Sans Medium"/>
                </a:rPr>
                <a:t>We are continuing with community engagement and strategic planning </a:t>
              </a:r>
              <a:endParaRPr sz="1600">
                <a:solidFill>
                  <a:srgbClr val="243159"/>
                </a:solidFill>
                <a:latin typeface="Open Sans Medium"/>
                <a:ea typeface="Open Sans Medium"/>
                <a:cs typeface="Open Sans Medium"/>
                <a:sym typeface="Open Sans Medium"/>
              </a:endParaRPr>
            </a:p>
          </p:txBody>
        </p:sp>
        <p:cxnSp>
          <p:nvCxnSpPr>
            <p:cNvPr id="741" name="Google Shape;741;g2ec64b49fe5_3_36"/>
            <p:cNvCxnSpPr/>
            <p:nvPr/>
          </p:nvCxnSpPr>
          <p:spPr>
            <a:xfrm flipH="1">
              <a:off x="442075" y="2991750"/>
              <a:ext cx="2400" cy="373200"/>
            </a:xfrm>
            <a:prstGeom prst="straightConnector1">
              <a:avLst/>
            </a:prstGeom>
            <a:noFill/>
            <a:ln w="28575" cap="rnd" cmpd="sng">
              <a:solidFill>
                <a:srgbClr val="22295B"/>
              </a:solidFill>
              <a:prstDash val="solid"/>
              <a:miter lim="800000"/>
              <a:headEnd type="none" w="sm" len="sm"/>
              <a:tailEnd type="none" w="sm" len="sm"/>
            </a:ln>
          </p:spPr>
        </p:cxnSp>
        <p:sp>
          <p:nvSpPr>
            <p:cNvPr id="742" name="Google Shape;742;g2ec64b49fe5_3_36"/>
            <p:cNvSpPr txBox="1"/>
            <p:nvPr/>
          </p:nvSpPr>
          <p:spPr>
            <a:xfrm>
              <a:off x="867942" y="3414325"/>
              <a:ext cx="80229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100"/>
                </a:spcAft>
                <a:buNone/>
              </a:pPr>
              <a:r>
                <a:rPr lang="en-GB" sz="1600">
                  <a:solidFill>
                    <a:schemeClr val="dk1"/>
                  </a:solidFill>
                  <a:latin typeface="Open Sans Light"/>
                  <a:ea typeface="Open Sans Light"/>
                  <a:cs typeface="Open Sans Light"/>
                  <a:sym typeface="Open Sans Light"/>
                </a:rPr>
                <a:t>Activities in SPECTRUM, and soon ODISSEE, will bring the communities closer together and more seamlessly integrate the computing environments </a:t>
              </a:r>
              <a:endParaRPr sz="1600">
                <a:solidFill>
                  <a:schemeClr val="dk1"/>
                </a:solidFill>
                <a:latin typeface="Open Sans Light"/>
                <a:ea typeface="Open Sans Light"/>
                <a:cs typeface="Open Sans Light"/>
                <a:sym typeface="Open Sans Light"/>
              </a:endParaRPr>
            </a:p>
          </p:txBody>
        </p:sp>
        <p:cxnSp>
          <p:nvCxnSpPr>
            <p:cNvPr id="743" name="Google Shape;743;g2ec64b49fe5_3_36"/>
            <p:cNvCxnSpPr/>
            <p:nvPr/>
          </p:nvCxnSpPr>
          <p:spPr>
            <a:xfrm>
              <a:off x="819350" y="3502988"/>
              <a:ext cx="1500" cy="608700"/>
            </a:xfrm>
            <a:prstGeom prst="straightConnector1">
              <a:avLst/>
            </a:prstGeom>
            <a:noFill/>
            <a:ln w="28575" cap="rnd" cmpd="sng">
              <a:solidFill>
                <a:srgbClr val="22295B"/>
              </a:solidFill>
              <a:prstDash val="dot"/>
              <a:miter lim="800000"/>
              <a:headEnd type="none" w="sm" len="sm"/>
              <a:tailEnd type="none" w="sm" len="sm"/>
            </a:ln>
          </p:spPr>
        </p:cxnSp>
      </p:grpSp>
      <p:grpSp>
        <p:nvGrpSpPr>
          <p:cNvPr id="744" name="Google Shape;744;g2ec64b49fe5_3_36"/>
          <p:cNvGrpSpPr/>
          <p:nvPr/>
        </p:nvGrpSpPr>
        <p:grpSpPr>
          <a:xfrm>
            <a:off x="439075" y="4677075"/>
            <a:ext cx="8464250" cy="1428600"/>
            <a:chOff x="439075" y="4241650"/>
            <a:chExt cx="8464250" cy="1428600"/>
          </a:xfrm>
        </p:grpSpPr>
        <p:sp>
          <p:nvSpPr>
            <p:cNvPr id="745" name="Google Shape;745;g2ec64b49fe5_3_36"/>
            <p:cNvSpPr txBox="1"/>
            <p:nvPr/>
          </p:nvSpPr>
          <p:spPr>
            <a:xfrm>
              <a:off x="813525" y="4955950"/>
              <a:ext cx="80898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100"/>
                </a:spcAft>
                <a:buNone/>
              </a:pPr>
              <a:r>
                <a:rPr lang="en-GB" sz="1600">
                  <a:solidFill>
                    <a:schemeClr val="dk1"/>
                  </a:solidFill>
                  <a:latin typeface="Open Sans Light"/>
                  <a:ea typeface="Open Sans Light"/>
                  <a:cs typeface="Open Sans Light"/>
                  <a:sym typeface="Open Sans Light"/>
                </a:rPr>
                <a:t>We are trying to stay on the forefront while stably supporting programmes that run for decades </a:t>
              </a:r>
              <a:endParaRPr sz="1600">
                <a:solidFill>
                  <a:schemeClr val="dk1"/>
                </a:solidFill>
                <a:latin typeface="Open Sans Light"/>
                <a:ea typeface="Open Sans Light"/>
                <a:cs typeface="Open Sans Light"/>
                <a:sym typeface="Open Sans Light"/>
              </a:endParaRPr>
            </a:p>
          </p:txBody>
        </p:sp>
        <p:cxnSp>
          <p:nvCxnSpPr>
            <p:cNvPr id="746" name="Google Shape;746;g2ec64b49fe5_3_36"/>
            <p:cNvCxnSpPr/>
            <p:nvPr/>
          </p:nvCxnSpPr>
          <p:spPr>
            <a:xfrm>
              <a:off x="812075" y="5055525"/>
              <a:ext cx="1500" cy="608700"/>
            </a:xfrm>
            <a:prstGeom prst="straightConnector1">
              <a:avLst/>
            </a:prstGeom>
            <a:noFill/>
            <a:ln w="28575" cap="rnd" cmpd="sng">
              <a:solidFill>
                <a:srgbClr val="22295B"/>
              </a:solidFill>
              <a:prstDash val="dot"/>
              <a:miter lim="800000"/>
              <a:headEnd type="none" w="sm" len="sm"/>
              <a:tailEnd type="none" w="sm" len="sm"/>
            </a:ln>
          </p:spPr>
        </p:cxnSp>
        <p:sp>
          <p:nvSpPr>
            <p:cNvPr id="747" name="Google Shape;747;g2ec64b49fe5_3_36"/>
            <p:cNvSpPr txBox="1"/>
            <p:nvPr/>
          </p:nvSpPr>
          <p:spPr>
            <a:xfrm>
              <a:off x="439075" y="4241650"/>
              <a:ext cx="8386500" cy="71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100"/>
                </a:spcAft>
                <a:buNone/>
              </a:pPr>
              <a:r>
                <a:rPr lang="en-GB" sz="1600">
                  <a:solidFill>
                    <a:srgbClr val="243159"/>
                  </a:solidFill>
                  <a:latin typeface="Open Sans Medium"/>
                  <a:ea typeface="Open Sans Medium"/>
                  <a:cs typeface="Open Sans Medium"/>
                  <a:sym typeface="Open Sans Medium"/>
                </a:rPr>
                <a:t>Computing is experiencing a rapid evolution of technology and techniques with large improvements in accelerators and the applications </a:t>
              </a:r>
              <a:endParaRPr sz="1600">
                <a:solidFill>
                  <a:schemeClr val="dk1"/>
                </a:solidFill>
                <a:latin typeface="Open Sans Light"/>
                <a:ea typeface="Open Sans Light"/>
                <a:cs typeface="Open Sans Light"/>
                <a:sym typeface="Open Sans Light"/>
              </a:endParaRPr>
            </a:p>
          </p:txBody>
        </p:sp>
        <p:cxnSp>
          <p:nvCxnSpPr>
            <p:cNvPr id="748" name="Google Shape;748;g2ec64b49fe5_3_36"/>
            <p:cNvCxnSpPr/>
            <p:nvPr/>
          </p:nvCxnSpPr>
          <p:spPr>
            <a:xfrm flipH="1">
              <a:off x="439375" y="4302100"/>
              <a:ext cx="5100" cy="593400"/>
            </a:xfrm>
            <a:prstGeom prst="straightConnector1">
              <a:avLst/>
            </a:prstGeom>
            <a:noFill/>
            <a:ln w="28575" cap="rnd" cmpd="sng">
              <a:solidFill>
                <a:srgbClr val="22295B"/>
              </a:solidFill>
              <a:prstDash val="solid"/>
              <a:miter lim="800000"/>
              <a:headEnd type="none" w="sm" len="sm"/>
              <a:tailEnd type="none" w="sm" len="sm"/>
            </a:ln>
          </p:spPr>
        </p:cxnSp>
      </p:grpSp>
      <p:pic>
        <p:nvPicPr>
          <p:cNvPr id="749" name="Google Shape;749;g2ec64b49fe5_3_36"/>
          <p:cNvPicPr preferRelativeResize="0"/>
          <p:nvPr/>
        </p:nvPicPr>
        <p:blipFill>
          <a:blip r:embed="rId3">
            <a:alphaModFix/>
          </a:blip>
          <a:stretch>
            <a:fillRect/>
          </a:stretch>
        </p:blipFill>
        <p:spPr>
          <a:xfrm>
            <a:off x="9481625" y="3640400"/>
            <a:ext cx="2246150" cy="2126300"/>
          </a:xfrm>
          <a:prstGeom prst="rect">
            <a:avLst/>
          </a:prstGeom>
          <a:noFill/>
          <a:ln>
            <a:noFill/>
          </a:ln>
        </p:spPr>
      </p:pic>
      <p:pic>
        <p:nvPicPr>
          <p:cNvPr id="750" name="Google Shape;750;g2ec64b49fe5_3_36"/>
          <p:cNvPicPr preferRelativeResize="0"/>
          <p:nvPr/>
        </p:nvPicPr>
        <p:blipFill>
          <a:blip r:embed="rId4">
            <a:alphaModFix/>
          </a:blip>
          <a:stretch>
            <a:fillRect/>
          </a:stretch>
        </p:blipFill>
        <p:spPr>
          <a:xfrm>
            <a:off x="9507113" y="1067825"/>
            <a:ext cx="2195181" cy="1934625"/>
          </a:xfrm>
          <a:prstGeom prst="rect">
            <a:avLst/>
          </a:prstGeom>
          <a:noFill/>
          <a:ln>
            <a:noFill/>
          </a:ln>
        </p:spPr>
      </p:pic>
      <p:sp>
        <p:nvSpPr>
          <p:cNvPr id="751" name="Google Shape;751;g2ec64b49fe5_3_36"/>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a:t>
            </a:r>
            <a:r>
              <a:rPr lang="en-GB" sz="1000">
                <a:solidFill>
                  <a:schemeClr val="lt1"/>
                </a:solidFill>
                <a:latin typeface="Open Sans Light"/>
                <a:ea typeface="Open Sans Light"/>
                <a:cs typeface="Open Sans Light"/>
                <a:sym typeface="Open Sans Light"/>
              </a:rPr>
              <a:t> input from CERN openlab</a:t>
            </a:r>
            <a:endParaRPr sz="1000">
              <a:solidFill>
                <a:schemeClr val="lt1"/>
              </a:solidFill>
              <a:latin typeface="Open Sans Light"/>
              <a:ea typeface="Open Sans Light"/>
              <a:cs typeface="Open Sans Light"/>
              <a:sym typeface="Open Sans Light"/>
            </a:endParaRPr>
          </a:p>
        </p:txBody>
      </p:sp>
      <p:sp>
        <p:nvSpPr>
          <p:cNvPr id="752" name="Google Shape;752;g2ec64b49fe5_3_36"/>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6"/>
        <p:cNvGrpSpPr/>
        <p:nvPr/>
      </p:nvGrpSpPr>
      <p:grpSpPr>
        <a:xfrm>
          <a:off x="0" y="0"/>
          <a:ext cx="0" cy="0"/>
          <a:chOff x="0" y="0"/>
          <a:chExt cx="0" cy="0"/>
        </a:xfrm>
      </p:grpSpPr>
      <p:grpSp>
        <p:nvGrpSpPr>
          <p:cNvPr id="757" name="Google Shape;757;p14"/>
          <p:cNvGrpSpPr/>
          <p:nvPr/>
        </p:nvGrpSpPr>
        <p:grpSpPr>
          <a:xfrm>
            <a:off x="1276037" y="2292752"/>
            <a:ext cx="3670613" cy="1730773"/>
            <a:chOff x="1276037" y="2162633"/>
            <a:chExt cx="3670613" cy="1730773"/>
          </a:xfrm>
        </p:grpSpPr>
        <p:sp>
          <p:nvSpPr>
            <p:cNvPr id="758" name="Google Shape;758;p14"/>
            <p:cNvSpPr txBox="1"/>
            <p:nvPr/>
          </p:nvSpPr>
          <p:spPr>
            <a:xfrm>
              <a:off x="1276037" y="2162633"/>
              <a:ext cx="3670613" cy="74820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800"/>
                <a:buFont typeface="Open Sans SemiBold"/>
                <a:buNone/>
              </a:pPr>
              <a:r>
                <a:rPr lang="en-GB" sz="4800" b="1">
                  <a:solidFill>
                    <a:schemeClr val="lt1"/>
                  </a:solidFill>
                  <a:latin typeface="Open Sans SemiBold"/>
                  <a:ea typeface="Open Sans SemiBold"/>
                  <a:cs typeface="Open Sans SemiBold"/>
                  <a:sym typeface="Open Sans SemiBold"/>
                </a:rPr>
                <a:t>Thank you</a:t>
              </a:r>
              <a:endParaRPr/>
            </a:p>
          </p:txBody>
        </p:sp>
        <p:sp>
          <p:nvSpPr>
            <p:cNvPr id="759" name="Google Shape;759;p14"/>
            <p:cNvSpPr txBox="1"/>
            <p:nvPr/>
          </p:nvSpPr>
          <p:spPr>
            <a:xfrm>
              <a:off x="1303483" y="3086093"/>
              <a:ext cx="3615719" cy="807313"/>
            </a:xfrm>
            <a:prstGeom prst="rect">
              <a:avLst/>
            </a:prstGeom>
            <a:noFill/>
            <a:ln>
              <a:noFill/>
            </a:ln>
          </p:spPr>
          <p:txBody>
            <a:bodyPr spcFirstLastPara="1" wrap="square" lIns="364850" tIns="364850" rIns="364850" bIns="364850" anchor="ctr" anchorCtr="0">
              <a:noAutofit/>
            </a:bodyPr>
            <a:lstStyle/>
            <a:p>
              <a:pPr marL="0" marR="0" lvl="0" indent="0" algn="ctr" rtl="0">
                <a:spcBef>
                  <a:spcPts val="0"/>
                </a:spcBef>
                <a:spcAft>
                  <a:spcPts val="0"/>
                </a:spcAft>
                <a:buNone/>
              </a:pPr>
              <a:r>
                <a:rPr lang="en-GB" sz="2400" b="1">
                  <a:solidFill>
                    <a:schemeClr val="lt1"/>
                  </a:solidFill>
                  <a:latin typeface="Open Sans SemiBold"/>
                  <a:ea typeface="Open Sans SemiBold"/>
                  <a:cs typeface="Open Sans SemiBold"/>
                  <a:sym typeface="Open Sans SemiBold"/>
                </a:rPr>
                <a:t>Maria Girone </a:t>
              </a:r>
              <a:r>
                <a:rPr lang="en-GB" sz="2000">
                  <a:solidFill>
                    <a:schemeClr val="lt1"/>
                  </a:solidFill>
                  <a:latin typeface="Open Sans Light"/>
                  <a:ea typeface="Open Sans Light"/>
                  <a:cs typeface="Open Sans Light"/>
                  <a:sym typeface="Open Sans Light"/>
                </a:rPr>
                <a:t>(CERN)</a:t>
              </a:r>
              <a:endParaRPr/>
            </a:p>
            <a:p>
              <a:pPr marL="0" marR="0" lvl="0" indent="0" algn="ctr" rtl="0">
                <a:spcBef>
                  <a:spcPts val="0"/>
                </a:spcBef>
                <a:spcAft>
                  <a:spcPts val="0"/>
                </a:spcAft>
                <a:buNone/>
              </a:pPr>
              <a:r>
                <a:rPr lang="en-GB" sz="2000">
                  <a:solidFill>
                    <a:schemeClr val="lt1"/>
                  </a:solidFill>
                  <a:latin typeface="Open Sans Light"/>
                  <a:ea typeface="Open Sans Light"/>
                  <a:cs typeface="Open Sans Light"/>
                  <a:sym typeface="Open Sans Light"/>
                </a:rPr>
                <a:t>Head of CERN openlab</a:t>
              </a:r>
              <a:endParaRPr sz="2000">
                <a:solidFill>
                  <a:schemeClr val="lt1"/>
                </a:solidFill>
                <a:latin typeface="Open Sans Light"/>
                <a:ea typeface="Open Sans Light"/>
                <a:cs typeface="Open Sans Light"/>
                <a:sym typeface="Open Sans Light"/>
              </a:endParaRPr>
            </a:p>
          </p:txBody>
        </p:sp>
      </p:grpSp>
      <p:pic>
        <p:nvPicPr>
          <p:cNvPr id="760" name="Google Shape;760;p14"/>
          <p:cNvPicPr preferRelativeResize="0"/>
          <p:nvPr/>
        </p:nvPicPr>
        <p:blipFill rotWithShape="1">
          <a:blip r:embed="rId4">
            <a:alphaModFix/>
          </a:blip>
          <a:srcRect/>
          <a:stretch/>
        </p:blipFill>
        <p:spPr>
          <a:xfrm>
            <a:off x="1961988" y="4676044"/>
            <a:ext cx="2298701" cy="723900"/>
          </a:xfrm>
          <a:prstGeom prst="rect">
            <a:avLst/>
          </a:prstGeom>
          <a:noFill/>
          <a:ln>
            <a:noFill/>
          </a:ln>
        </p:spPr>
      </p:pic>
      <p:sp>
        <p:nvSpPr>
          <p:cNvPr id="761" name="Google Shape;761;p14"/>
          <p:cNvSpPr txBox="1"/>
          <p:nvPr/>
        </p:nvSpPr>
        <p:spPr>
          <a:xfrm>
            <a:off x="6750950" y="1070850"/>
            <a:ext cx="4059000" cy="4851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4400"/>
              <a:buFont typeface="Open Sans ExtraBold"/>
              <a:buNone/>
            </a:pPr>
            <a:r>
              <a:rPr lang="en-GB" sz="4400">
                <a:solidFill>
                  <a:schemeClr val="lt1"/>
                </a:solidFill>
                <a:latin typeface="Open Sans ExtraBold"/>
                <a:ea typeface="Open Sans ExtraBold"/>
                <a:cs typeface="Open Sans ExtraBold"/>
                <a:sym typeface="Open Sans ExtraBold"/>
              </a:rPr>
              <a:t>Get in touch!</a:t>
            </a:r>
            <a:endParaRPr sz="4400">
              <a:solidFill>
                <a:schemeClr val="lt1"/>
              </a:solidFill>
              <a:latin typeface="Open Sans ExtraBold"/>
              <a:ea typeface="Open Sans ExtraBold"/>
              <a:cs typeface="Open Sans ExtraBold"/>
              <a:sym typeface="Open Sans ExtraBold"/>
            </a:endParaRPr>
          </a:p>
        </p:txBody>
      </p:sp>
      <p:sp>
        <p:nvSpPr>
          <p:cNvPr id="762" name="Google Shape;762;p14"/>
          <p:cNvSpPr txBox="1"/>
          <p:nvPr/>
        </p:nvSpPr>
        <p:spPr>
          <a:xfrm>
            <a:off x="6691803" y="2882375"/>
            <a:ext cx="2923200" cy="370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Open Sans ExtraBold"/>
              <a:buNone/>
            </a:pPr>
            <a:r>
              <a:rPr lang="en-GB" sz="1800">
                <a:solidFill>
                  <a:schemeClr val="lt1"/>
                </a:solidFill>
                <a:latin typeface="Open Sans ExtraBold"/>
                <a:ea typeface="Open Sans ExtraBold"/>
                <a:cs typeface="Open Sans ExtraBold"/>
                <a:sym typeface="Open Sans ExtraBold"/>
              </a:rPr>
              <a:t>Website | </a:t>
            </a:r>
            <a:r>
              <a:rPr lang="en-GB" sz="1200">
                <a:solidFill>
                  <a:schemeClr val="lt1"/>
                </a:solidFill>
                <a:latin typeface="Open Sans"/>
                <a:ea typeface="Open Sans"/>
                <a:cs typeface="Open Sans"/>
                <a:sym typeface="Open Sans"/>
              </a:rPr>
              <a:t>openlab.cern</a:t>
            </a:r>
            <a:endParaRPr sz="1200">
              <a:solidFill>
                <a:schemeClr val="lt1"/>
              </a:solidFill>
              <a:latin typeface="Open Sans ExtraBold"/>
              <a:ea typeface="Open Sans ExtraBold"/>
              <a:cs typeface="Open Sans ExtraBold"/>
              <a:sym typeface="Open Sans ExtraBold"/>
            </a:endParaRPr>
          </a:p>
        </p:txBody>
      </p:sp>
      <p:sp>
        <p:nvSpPr>
          <p:cNvPr id="763" name="Google Shape;763;p14"/>
          <p:cNvSpPr txBox="1"/>
          <p:nvPr/>
        </p:nvSpPr>
        <p:spPr>
          <a:xfrm>
            <a:off x="6691791" y="2439821"/>
            <a:ext cx="3745200" cy="3705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Open Sans ExtraBold"/>
              <a:buNone/>
            </a:pPr>
            <a:r>
              <a:rPr lang="en-GB" sz="1800">
                <a:solidFill>
                  <a:schemeClr val="lt1"/>
                </a:solidFill>
                <a:latin typeface="Open Sans ExtraBold"/>
                <a:ea typeface="Open Sans ExtraBold"/>
                <a:cs typeface="Open Sans ExtraBold"/>
                <a:sym typeface="Open Sans ExtraBold"/>
              </a:rPr>
              <a:t>Email | </a:t>
            </a:r>
            <a:r>
              <a:rPr lang="en-GB" sz="1200">
                <a:solidFill>
                  <a:schemeClr val="lt1"/>
                </a:solidFill>
                <a:latin typeface="Open Sans"/>
                <a:ea typeface="Open Sans"/>
                <a:cs typeface="Open Sans"/>
                <a:sym typeface="Open Sans"/>
              </a:rPr>
              <a:t>openlab-communications@cern.ch</a:t>
            </a:r>
            <a:endParaRPr sz="1200">
              <a:solidFill>
                <a:schemeClr val="lt1"/>
              </a:solidFill>
              <a:latin typeface="Open Sans ExtraBold"/>
              <a:ea typeface="Open Sans ExtraBold"/>
              <a:cs typeface="Open Sans ExtraBold"/>
              <a:sym typeface="Open Sans ExtraBold"/>
            </a:endParaRPr>
          </a:p>
        </p:txBody>
      </p:sp>
      <p:sp>
        <p:nvSpPr>
          <p:cNvPr id="764" name="Google Shape;764;p14"/>
          <p:cNvSpPr txBox="1"/>
          <p:nvPr/>
        </p:nvSpPr>
        <p:spPr>
          <a:xfrm>
            <a:off x="6065400" y="4773628"/>
            <a:ext cx="2034600" cy="3705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1800"/>
              <a:buFont typeface="Open Sans ExtraBold"/>
              <a:buNone/>
            </a:pPr>
            <a:r>
              <a:rPr lang="en-GB" sz="1800">
                <a:solidFill>
                  <a:schemeClr val="lt1"/>
                </a:solidFill>
                <a:latin typeface="Open Sans ExtraBold"/>
                <a:ea typeface="Open Sans ExtraBold"/>
                <a:cs typeface="Open Sans ExtraBold"/>
                <a:sym typeface="Open Sans ExtraBold"/>
              </a:rPr>
              <a:t>Phase VIII Brochure</a:t>
            </a:r>
            <a:endParaRPr sz="1800">
              <a:solidFill>
                <a:schemeClr val="lt1"/>
              </a:solidFill>
              <a:latin typeface="Open Sans ExtraBold"/>
              <a:ea typeface="Open Sans ExtraBold"/>
              <a:cs typeface="Open Sans ExtraBold"/>
              <a:sym typeface="Open Sans ExtraBold"/>
            </a:endParaRPr>
          </a:p>
        </p:txBody>
      </p:sp>
      <p:grpSp>
        <p:nvGrpSpPr>
          <p:cNvPr id="765" name="Google Shape;765;p14"/>
          <p:cNvGrpSpPr/>
          <p:nvPr/>
        </p:nvGrpSpPr>
        <p:grpSpPr>
          <a:xfrm>
            <a:off x="7245362" y="1726554"/>
            <a:ext cx="2923162" cy="542669"/>
            <a:chOff x="7640056" y="1891289"/>
            <a:chExt cx="2548973" cy="542669"/>
          </a:xfrm>
        </p:grpSpPr>
        <p:sp>
          <p:nvSpPr>
            <p:cNvPr id="766" name="Google Shape;766;p14"/>
            <p:cNvSpPr txBox="1"/>
            <p:nvPr/>
          </p:nvSpPr>
          <p:spPr>
            <a:xfrm>
              <a:off x="7753234" y="2009555"/>
              <a:ext cx="1961728" cy="306136"/>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600"/>
                <a:buFont typeface="Open Sans"/>
                <a:buNone/>
              </a:pPr>
              <a:r>
                <a:rPr lang="en-GB" sz="1600">
                  <a:solidFill>
                    <a:schemeClr val="lt1"/>
                  </a:solidFill>
                  <a:latin typeface="Open Sans"/>
                  <a:ea typeface="Open Sans"/>
                  <a:cs typeface="Open Sans"/>
                  <a:sym typeface="Open Sans"/>
                </a:rPr>
                <a:t>Send us a message</a:t>
              </a:r>
              <a:endParaRPr sz="1600">
                <a:solidFill>
                  <a:schemeClr val="lt1"/>
                </a:solidFill>
                <a:latin typeface="Open Sans"/>
                <a:ea typeface="Open Sans"/>
                <a:cs typeface="Open Sans"/>
                <a:sym typeface="Open Sans"/>
              </a:endParaRPr>
            </a:p>
          </p:txBody>
        </p:sp>
        <p:sp>
          <p:nvSpPr>
            <p:cNvPr id="767" name="Google Shape;767;p14"/>
            <p:cNvSpPr/>
            <p:nvPr/>
          </p:nvSpPr>
          <p:spPr>
            <a:xfrm>
              <a:off x="7640056" y="1891289"/>
              <a:ext cx="2548973" cy="542669"/>
            </a:xfrm>
            <a:prstGeom prst="roundRect">
              <a:avLst>
                <a:gd name="adj" fmla="val 50000"/>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68" name="Google Shape;768;p14" descr="A white arrow in a circle&#10;&#10;Description automatically generated"/>
            <p:cNvPicPr preferRelativeResize="0"/>
            <p:nvPr/>
          </p:nvPicPr>
          <p:blipFill rotWithShape="1">
            <a:blip r:embed="rId5">
              <a:alphaModFix/>
            </a:blip>
            <a:srcRect/>
            <a:stretch/>
          </p:blipFill>
          <p:spPr>
            <a:xfrm rot="5400000">
              <a:off x="9714962" y="2041937"/>
              <a:ext cx="273754" cy="273754"/>
            </a:xfrm>
            <a:prstGeom prst="rect">
              <a:avLst/>
            </a:prstGeom>
            <a:noFill/>
            <a:ln>
              <a:noFill/>
            </a:ln>
          </p:spPr>
        </p:pic>
      </p:grpSp>
      <p:pic>
        <p:nvPicPr>
          <p:cNvPr id="769" name="Google Shape;769;p14"/>
          <p:cNvPicPr preferRelativeResize="0"/>
          <p:nvPr/>
        </p:nvPicPr>
        <p:blipFill rotWithShape="1">
          <a:blip r:embed="rId6">
            <a:alphaModFix/>
          </a:blip>
          <a:srcRect l="67881" t="47523" r="20540" b="29130"/>
          <a:stretch/>
        </p:blipFill>
        <p:spPr>
          <a:xfrm>
            <a:off x="6486994" y="3440132"/>
            <a:ext cx="1191412" cy="1201176"/>
          </a:xfrm>
          <a:prstGeom prst="rect">
            <a:avLst/>
          </a:prstGeom>
          <a:noFill/>
          <a:ln>
            <a:noFill/>
          </a:ln>
        </p:spPr>
      </p:pic>
      <p:sp>
        <p:nvSpPr>
          <p:cNvPr id="770" name="Google Shape;770;p14"/>
          <p:cNvSpPr txBox="1"/>
          <p:nvPr/>
        </p:nvSpPr>
        <p:spPr>
          <a:xfrm>
            <a:off x="8520123" y="4790655"/>
            <a:ext cx="2367600" cy="3705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1800"/>
              <a:buFont typeface="Open Sans ExtraBold"/>
              <a:buNone/>
            </a:pPr>
            <a:r>
              <a:rPr lang="en-GB" sz="1800">
                <a:solidFill>
                  <a:schemeClr val="lt1"/>
                </a:solidFill>
                <a:latin typeface="Open Sans ExtraBold"/>
                <a:ea typeface="Open Sans ExtraBold"/>
                <a:cs typeface="Open Sans ExtraBold"/>
                <a:sym typeface="Open Sans ExtraBold"/>
              </a:rPr>
              <a:t>CERN openlab LinkedIn</a:t>
            </a:r>
            <a:endParaRPr sz="1800">
              <a:solidFill>
                <a:schemeClr val="lt1"/>
              </a:solidFill>
              <a:latin typeface="Open Sans ExtraBold"/>
              <a:ea typeface="Open Sans ExtraBold"/>
              <a:cs typeface="Open Sans ExtraBold"/>
              <a:sym typeface="Open Sans ExtraBold"/>
            </a:endParaRPr>
          </a:p>
        </p:txBody>
      </p:sp>
      <p:pic>
        <p:nvPicPr>
          <p:cNvPr id="771" name="Google Shape;771;p14"/>
          <p:cNvPicPr preferRelativeResize="0"/>
          <p:nvPr/>
        </p:nvPicPr>
        <p:blipFill rotWithShape="1">
          <a:blip r:embed="rId7">
            <a:alphaModFix/>
          </a:blip>
          <a:srcRect l="24930" t="40243" r="62278" b="34173"/>
          <a:stretch/>
        </p:blipFill>
        <p:spPr>
          <a:xfrm>
            <a:off x="9108527" y="3496321"/>
            <a:ext cx="1179728" cy="1179730"/>
          </a:xfrm>
          <a:prstGeom prst="rect">
            <a:avLst/>
          </a:prstGeom>
          <a:noFill/>
          <a:ln>
            <a:noFill/>
          </a:ln>
        </p:spPr>
      </p:pic>
      <p:pic>
        <p:nvPicPr>
          <p:cNvPr id="772" name="Google Shape;772;p14"/>
          <p:cNvPicPr preferRelativeResize="0"/>
          <p:nvPr/>
        </p:nvPicPr>
        <p:blipFill rotWithShape="1">
          <a:blip r:embed="rId8">
            <a:alphaModFix/>
          </a:blip>
          <a:srcRect/>
          <a:stretch/>
        </p:blipFill>
        <p:spPr>
          <a:xfrm rot="8100000">
            <a:off x="9594223" y="3125859"/>
            <a:ext cx="594851" cy="187622"/>
          </a:xfrm>
          <a:prstGeom prst="rect">
            <a:avLst/>
          </a:prstGeom>
          <a:noFill/>
          <a:ln>
            <a:noFill/>
          </a:ln>
        </p:spPr>
      </p:pic>
      <p:sp>
        <p:nvSpPr>
          <p:cNvPr id="773" name="Google Shape;773;p14"/>
          <p:cNvSpPr txBox="1"/>
          <p:nvPr/>
        </p:nvSpPr>
        <p:spPr>
          <a:xfrm>
            <a:off x="10097512" y="2825977"/>
            <a:ext cx="1734000" cy="3705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2400"/>
              <a:buFont typeface="Open Sans SemiBold"/>
              <a:buNone/>
            </a:pPr>
            <a:r>
              <a:rPr lang="en-GB" sz="2400" b="1">
                <a:solidFill>
                  <a:schemeClr val="lt1"/>
                </a:solidFill>
                <a:latin typeface="Open Sans SemiBold"/>
                <a:ea typeface="Open Sans SemiBold"/>
                <a:cs typeface="Open Sans SemiBold"/>
                <a:sym typeface="Open Sans SemiBold"/>
              </a:rPr>
              <a:t>Follow us!</a:t>
            </a:r>
            <a:endParaRPr sz="2400" b="1">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5"/>
          <p:cNvSpPr txBox="1"/>
          <p:nvPr/>
        </p:nvSpPr>
        <p:spPr>
          <a:xfrm>
            <a:off x="1592706" y="2767183"/>
            <a:ext cx="3387525" cy="1229301"/>
          </a:xfrm>
          <a:prstGeom prst="rect">
            <a:avLst/>
          </a:prstGeom>
          <a:noFill/>
          <a:ln>
            <a:noFill/>
          </a:ln>
        </p:spPr>
        <p:txBody>
          <a:bodyPr spcFirstLastPara="1" wrap="square" lIns="364850" tIns="364850" rIns="364850" bIns="364850" anchor="t" anchorCtr="0">
            <a:spAutoFit/>
          </a:bodyPr>
          <a:lstStyle/>
          <a:p>
            <a:pPr marL="0" marR="0" lvl="0" indent="0" algn="ctr" rtl="0">
              <a:spcBef>
                <a:spcPts val="0"/>
              </a:spcBef>
              <a:spcAft>
                <a:spcPts val="0"/>
              </a:spcAft>
              <a:buNone/>
            </a:pPr>
            <a:r>
              <a:rPr lang="en-GB" sz="1600" b="1">
                <a:solidFill>
                  <a:schemeClr val="lt1"/>
                </a:solidFill>
                <a:latin typeface="Open Sans SemiBold"/>
                <a:ea typeface="Open Sans SemiBold"/>
                <a:cs typeface="Open Sans SemiBold"/>
                <a:sym typeface="Open Sans SemiBold"/>
              </a:rPr>
              <a:t>Maria Girone</a:t>
            </a:r>
            <a:endParaRPr/>
          </a:p>
          <a:p>
            <a:pPr marL="0" marR="0" lvl="0" indent="0" algn="ctr" rtl="0">
              <a:spcBef>
                <a:spcPts val="0"/>
              </a:spcBef>
              <a:spcAft>
                <a:spcPts val="0"/>
              </a:spcAft>
              <a:buNone/>
            </a:pPr>
            <a:r>
              <a:rPr lang="en-GB" sz="1600">
                <a:solidFill>
                  <a:schemeClr val="lt1"/>
                </a:solidFill>
                <a:latin typeface="Open Sans Light"/>
                <a:ea typeface="Open Sans Light"/>
                <a:cs typeface="Open Sans Light"/>
                <a:sym typeface="Open Sans Light"/>
              </a:rPr>
              <a:t>Head of CERN openlab</a:t>
            </a:r>
            <a:endParaRPr sz="1600">
              <a:solidFill>
                <a:schemeClr val="lt1"/>
              </a:solidFill>
              <a:latin typeface="Open Sans Light"/>
              <a:ea typeface="Open Sans Light"/>
              <a:cs typeface="Open Sans Light"/>
              <a:sym typeface="Open Sans Light"/>
            </a:endParaRPr>
          </a:p>
        </p:txBody>
      </p:sp>
      <p:pic>
        <p:nvPicPr>
          <p:cNvPr id="779" name="Google Shape;779;p15"/>
          <p:cNvPicPr preferRelativeResize="0"/>
          <p:nvPr/>
        </p:nvPicPr>
        <p:blipFill rotWithShape="1">
          <a:blip r:embed="rId3">
            <a:alphaModFix/>
          </a:blip>
          <a:srcRect/>
          <a:stretch/>
        </p:blipFill>
        <p:spPr>
          <a:xfrm>
            <a:off x="643282" y="5328452"/>
            <a:ext cx="2537241" cy="799021"/>
          </a:xfrm>
          <a:prstGeom prst="rect">
            <a:avLst/>
          </a:prstGeom>
          <a:noFill/>
          <a:ln>
            <a:noFill/>
          </a:ln>
        </p:spPr>
      </p:pic>
      <p:sp>
        <p:nvSpPr>
          <p:cNvPr id="780" name="Google Shape;780;p15"/>
          <p:cNvSpPr txBox="1"/>
          <p:nvPr/>
        </p:nvSpPr>
        <p:spPr>
          <a:xfrm>
            <a:off x="2195746" y="1679055"/>
            <a:ext cx="2181444" cy="122930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Open Sans SemiBold"/>
              <a:buNone/>
            </a:pPr>
            <a:r>
              <a:rPr lang="en-GB" sz="4400" b="1">
                <a:solidFill>
                  <a:schemeClr val="lt1"/>
                </a:solidFill>
                <a:latin typeface="Open Sans SemiBold"/>
                <a:ea typeface="Open Sans SemiBold"/>
                <a:cs typeface="Open Sans SemiBold"/>
                <a:sym typeface="Open Sans SemiBold"/>
              </a:rPr>
              <a:t>Thank you!</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g2ed67b98256_0_9"/>
          <p:cNvPicPr preferRelativeResize="0"/>
          <p:nvPr/>
        </p:nvPicPr>
        <p:blipFill>
          <a:blip r:embed="rId3">
            <a:alphaModFix/>
          </a:blip>
          <a:stretch>
            <a:fillRect/>
          </a:stretch>
        </p:blipFill>
        <p:spPr>
          <a:xfrm>
            <a:off x="2811688" y="2713875"/>
            <a:ext cx="8226374" cy="3397049"/>
          </a:xfrm>
          <a:prstGeom prst="rect">
            <a:avLst/>
          </a:prstGeom>
          <a:noFill/>
          <a:ln>
            <a:noFill/>
          </a:ln>
        </p:spPr>
      </p:pic>
      <p:pic>
        <p:nvPicPr>
          <p:cNvPr id="786" name="Google Shape;786;g2ed67b98256_0_9"/>
          <p:cNvPicPr preferRelativeResize="0"/>
          <p:nvPr/>
        </p:nvPicPr>
        <p:blipFill>
          <a:blip r:embed="rId4">
            <a:alphaModFix/>
          </a:blip>
          <a:stretch>
            <a:fillRect/>
          </a:stretch>
        </p:blipFill>
        <p:spPr>
          <a:xfrm>
            <a:off x="9428825" y="4527139"/>
            <a:ext cx="515042" cy="492142"/>
          </a:xfrm>
          <a:prstGeom prst="rect">
            <a:avLst/>
          </a:prstGeom>
          <a:noFill/>
          <a:ln>
            <a:noFill/>
          </a:ln>
        </p:spPr>
      </p:pic>
      <p:sp>
        <p:nvSpPr>
          <p:cNvPr id="787" name="Google Shape;787;g2ed67b98256_0_9"/>
          <p:cNvSpPr txBox="1"/>
          <p:nvPr/>
        </p:nvSpPr>
        <p:spPr>
          <a:xfrm>
            <a:off x="514400" y="505650"/>
            <a:ext cx="40302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6000" b="1">
                <a:solidFill>
                  <a:srgbClr val="22295B"/>
                </a:solidFill>
                <a:latin typeface="Open Sans SemiBold"/>
                <a:ea typeface="Open Sans SemiBold"/>
                <a:cs typeface="Open Sans SemiBold"/>
                <a:sym typeface="Open Sans SemiBold"/>
              </a:rPr>
              <a:t>interTwin</a:t>
            </a:r>
            <a:endParaRPr sz="6000" b="1" i="0" u="none" strike="noStrike" cap="none">
              <a:solidFill>
                <a:srgbClr val="22295B"/>
              </a:solidFill>
              <a:latin typeface="Open Sans SemiBold"/>
              <a:ea typeface="Open Sans SemiBold"/>
              <a:cs typeface="Open Sans SemiBold"/>
              <a:sym typeface="Open Sans SemiBold"/>
            </a:endParaRPr>
          </a:p>
        </p:txBody>
      </p:sp>
      <p:sp>
        <p:nvSpPr>
          <p:cNvPr id="788" name="Google Shape;788;g2ed67b98256_0_9"/>
          <p:cNvSpPr txBox="1"/>
          <p:nvPr/>
        </p:nvSpPr>
        <p:spPr>
          <a:xfrm>
            <a:off x="514400" y="1286725"/>
            <a:ext cx="4665000" cy="1348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4200">
                <a:solidFill>
                  <a:srgbClr val="373F90"/>
                </a:solidFill>
                <a:latin typeface="Open Sans Light"/>
                <a:ea typeface="Open Sans Light"/>
                <a:cs typeface="Open Sans Light"/>
                <a:sym typeface="Open Sans Light"/>
              </a:rPr>
              <a:t>A Digital Twin Engine for Science</a:t>
            </a:r>
            <a:endParaRPr sz="4200">
              <a:solidFill>
                <a:srgbClr val="373F90"/>
              </a:solidFill>
              <a:latin typeface="Open Sans Light"/>
              <a:ea typeface="Open Sans Light"/>
              <a:cs typeface="Open Sans Light"/>
              <a:sym typeface="Open Sans Light"/>
            </a:endParaRPr>
          </a:p>
        </p:txBody>
      </p:sp>
      <p:sp>
        <p:nvSpPr>
          <p:cNvPr id="789" name="Google Shape;789;g2ed67b98256_0_9"/>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790" name="Google Shape;790;g2ed67b98256_0_9"/>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2ed67b98256_0_20"/>
          <p:cNvSpPr txBox="1"/>
          <p:nvPr/>
        </p:nvSpPr>
        <p:spPr>
          <a:xfrm>
            <a:off x="521150" y="505400"/>
            <a:ext cx="4819500" cy="1242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4200" b="1">
                <a:solidFill>
                  <a:srgbClr val="22295B"/>
                </a:solidFill>
                <a:latin typeface="Open Sans SemiBold"/>
                <a:ea typeface="Open Sans SemiBold"/>
                <a:cs typeface="Open Sans SemiBold"/>
                <a:sym typeface="Open Sans SemiBold"/>
              </a:rPr>
              <a:t>SPECTRUM:</a:t>
            </a:r>
            <a:endParaRPr sz="4200" b="1">
              <a:solidFill>
                <a:srgbClr val="22295B"/>
              </a:solidFill>
              <a:latin typeface="Open Sans SemiBold"/>
              <a:ea typeface="Open Sans SemiBold"/>
              <a:cs typeface="Open Sans SemiBold"/>
              <a:sym typeface="Open Sans SemiBold"/>
            </a:endParaRPr>
          </a:p>
          <a:p>
            <a:pPr marL="0" marR="0" lvl="0" indent="0" algn="l" rtl="0">
              <a:lnSpc>
                <a:spcPct val="90000"/>
              </a:lnSpc>
              <a:spcBef>
                <a:spcPts val="0"/>
              </a:spcBef>
              <a:spcAft>
                <a:spcPts val="0"/>
              </a:spcAft>
              <a:buClr>
                <a:srgbClr val="22295B"/>
              </a:buClr>
              <a:buSzPts val="6000"/>
              <a:buFont typeface="Open Sans SemiBold"/>
              <a:buNone/>
            </a:pPr>
            <a:r>
              <a:rPr lang="en-GB" sz="4200">
                <a:solidFill>
                  <a:srgbClr val="22295B"/>
                </a:solidFill>
                <a:latin typeface="Open Sans Light"/>
                <a:ea typeface="Open Sans Light"/>
                <a:cs typeface="Open Sans Light"/>
                <a:sym typeface="Open Sans Light"/>
              </a:rPr>
              <a:t>Goals </a:t>
            </a:r>
            <a:r>
              <a:rPr lang="en-GB" sz="2000">
                <a:solidFill>
                  <a:srgbClr val="22295B"/>
                </a:solidFill>
                <a:latin typeface="Open Sans Light"/>
                <a:ea typeface="Open Sans Light"/>
                <a:cs typeface="Open Sans Light"/>
                <a:sym typeface="Open Sans Light"/>
              </a:rPr>
              <a:t>(up to now)</a:t>
            </a:r>
            <a:endParaRPr sz="2000" i="0" u="none" strike="noStrike" cap="none">
              <a:solidFill>
                <a:srgbClr val="22295B"/>
              </a:solidFill>
              <a:latin typeface="Open Sans Light"/>
              <a:ea typeface="Open Sans Light"/>
              <a:cs typeface="Open Sans Light"/>
              <a:sym typeface="Open Sans Light"/>
            </a:endParaRPr>
          </a:p>
        </p:txBody>
      </p:sp>
      <p:sp>
        <p:nvSpPr>
          <p:cNvPr id="796" name="Google Shape;796;g2ed67b98256_0_20"/>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b="1">
              <a:solidFill>
                <a:schemeClr val="lt1"/>
              </a:solidFill>
              <a:latin typeface="Arial"/>
              <a:ea typeface="Arial"/>
              <a:cs typeface="Arial"/>
              <a:sym typeface="Arial"/>
            </a:endParaRPr>
          </a:p>
        </p:txBody>
      </p:sp>
      <p:sp>
        <p:nvSpPr>
          <p:cNvPr id="797" name="Google Shape;797;g2ed67b98256_0_20"/>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34</a:t>
            </a:fld>
            <a:endParaRPr/>
          </a:p>
        </p:txBody>
      </p:sp>
      <p:grpSp>
        <p:nvGrpSpPr>
          <p:cNvPr id="798" name="Google Shape;798;g2ed67b98256_0_20"/>
          <p:cNvGrpSpPr/>
          <p:nvPr/>
        </p:nvGrpSpPr>
        <p:grpSpPr>
          <a:xfrm>
            <a:off x="521150" y="2143875"/>
            <a:ext cx="7854900" cy="1959600"/>
            <a:chOff x="8305000" y="-1007050"/>
            <a:chExt cx="7854900" cy="1959600"/>
          </a:xfrm>
        </p:grpSpPr>
        <p:sp>
          <p:nvSpPr>
            <p:cNvPr id="799" name="Google Shape;799;g2ed67b98256_0_20"/>
            <p:cNvSpPr txBox="1"/>
            <p:nvPr/>
          </p:nvSpPr>
          <p:spPr>
            <a:xfrm>
              <a:off x="8305000" y="-1007050"/>
              <a:ext cx="78549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a:solidFill>
                    <a:srgbClr val="22295B"/>
                  </a:solidFill>
                  <a:latin typeface="Open Sans"/>
                  <a:ea typeface="Open Sans"/>
                  <a:cs typeface="Open Sans"/>
                  <a:sym typeface="Open Sans"/>
                </a:rPr>
                <a:t>Specific scientific (sub)domains working as silos:</a:t>
              </a:r>
              <a:endParaRPr sz="1600">
                <a:solidFill>
                  <a:schemeClr val="dk1"/>
                </a:solidFill>
                <a:latin typeface="Open Sans Light"/>
                <a:ea typeface="Open Sans Light"/>
                <a:cs typeface="Open Sans Light"/>
                <a:sym typeface="Open Sans Light"/>
              </a:endParaRPr>
            </a:p>
          </p:txBody>
        </p:sp>
        <p:cxnSp>
          <p:nvCxnSpPr>
            <p:cNvPr id="800" name="Google Shape;800;g2ed67b98256_0_20"/>
            <p:cNvCxnSpPr/>
            <p:nvPr/>
          </p:nvCxnSpPr>
          <p:spPr>
            <a:xfrm>
              <a:off x="8305000" y="-930850"/>
              <a:ext cx="0" cy="1883400"/>
            </a:xfrm>
            <a:prstGeom prst="straightConnector1">
              <a:avLst/>
            </a:prstGeom>
            <a:noFill/>
            <a:ln w="28575" cap="rnd" cmpd="sng">
              <a:solidFill>
                <a:srgbClr val="22295B"/>
              </a:solidFill>
              <a:prstDash val="solid"/>
              <a:miter lim="800000"/>
              <a:headEnd type="none" w="sm" len="sm"/>
              <a:tailEnd type="none" w="sm" len="sm"/>
            </a:ln>
          </p:spPr>
        </p:cxnSp>
      </p:grpSp>
      <p:grpSp>
        <p:nvGrpSpPr>
          <p:cNvPr id="801" name="Google Shape;801;g2ed67b98256_0_20"/>
          <p:cNvGrpSpPr/>
          <p:nvPr/>
        </p:nvGrpSpPr>
        <p:grpSpPr>
          <a:xfrm>
            <a:off x="711829" y="2650400"/>
            <a:ext cx="8988884" cy="603640"/>
            <a:chOff x="6147241" y="950213"/>
            <a:chExt cx="8988884" cy="603641"/>
          </a:xfrm>
        </p:grpSpPr>
        <p:sp>
          <p:nvSpPr>
            <p:cNvPr id="802" name="Google Shape;802;g2ed67b98256_0_20"/>
            <p:cNvSpPr txBox="1"/>
            <p:nvPr/>
          </p:nvSpPr>
          <p:spPr>
            <a:xfrm>
              <a:off x="6165525" y="950213"/>
              <a:ext cx="8970600" cy="5850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500"/>
                </a:spcBef>
                <a:spcAft>
                  <a:spcPts val="0"/>
                </a:spcAft>
                <a:buNone/>
              </a:pPr>
              <a:r>
                <a:rPr lang="en-GB">
                  <a:solidFill>
                    <a:schemeClr val="dk1"/>
                  </a:solidFill>
                  <a:latin typeface="Open Sans"/>
                  <a:ea typeface="Open Sans"/>
                  <a:cs typeface="Open Sans"/>
                  <a:sym typeface="Open Sans"/>
                </a:rPr>
                <a:t>Very intense R&amp;D, well performing computing models, but very few cross domain communications</a:t>
              </a:r>
              <a:endParaRPr>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GB" sz="1200">
                  <a:solidFill>
                    <a:schemeClr val="dk1"/>
                  </a:solidFill>
                  <a:latin typeface="Open Sans Light"/>
                  <a:ea typeface="Open Sans Light"/>
                  <a:cs typeface="Open Sans Light"/>
                  <a:sym typeface="Open Sans Light"/>
                </a:rPr>
                <a:t>Have HEP and RA share experience, tools, solutions, visions</a:t>
              </a:r>
              <a:endParaRPr sz="1200">
                <a:solidFill>
                  <a:schemeClr val="dk1"/>
                </a:solidFill>
                <a:latin typeface="Open Sans Light"/>
                <a:ea typeface="Open Sans Light"/>
                <a:cs typeface="Open Sans Light"/>
                <a:sym typeface="Open Sans Light"/>
              </a:endParaRPr>
            </a:p>
          </p:txBody>
        </p:sp>
        <p:cxnSp>
          <p:nvCxnSpPr>
            <p:cNvPr id="803" name="Google Shape;803;g2ed67b98256_0_20"/>
            <p:cNvCxnSpPr/>
            <p:nvPr/>
          </p:nvCxnSpPr>
          <p:spPr>
            <a:xfrm>
              <a:off x="6147241" y="1049553"/>
              <a:ext cx="5100" cy="504300"/>
            </a:xfrm>
            <a:prstGeom prst="straightConnector1">
              <a:avLst/>
            </a:prstGeom>
            <a:noFill/>
            <a:ln w="28575" cap="rnd" cmpd="sng">
              <a:solidFill>
                <a:srgbClr val="22295B"/>
              </a:solidFill>
              <a:prstDash val="dot"/>
              <a:miter lim="800000"/>
              <a:headEnd type="none" w="sm" len="sm"/>
              <a:tailEnd type="none" w="sm" len="sm"/>
            </a:ln>
          </p:spPr>
        </p:cxnSp>
      </p:grpSp>
      <p:grpSp>
        <p:nvGrpSpPr>
          <p:cNvPr id="804" name="Google Shape;804;g2ed67b98256_0_20"/>
          <p:cNvGrpSpPr/>
          <p:nvPr/>
        </p:nvGrpSpPr>
        <p:grpSpPr>
          <a:xfrm>
            <a:off x="711829" y="3411675"/>
            <a:ext cx="8988884" cy="603640"/>
            <a:chOff x="6147241" y="950213"/>
            <a:chExt cx="8988884" cy="603641"/>
          </a:xfrm>
        </p:grpSpPr>
        <p:sp>
          <p:nvSpPr>
            <p:cNvPr id="805" name="Google Shape;805;g2ed67b98256_0_20"/>
            <p:cNvSpPr txBox="1"/>
            <p:nvPr/>
          </p:nvSpPr>
          <p:spPr>
            <a:xfrm>
              <a:off x="6165525" y="950213"/>
              <a:ext cx="8970600" cy="5850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500"/>
                </a:spcBef>
                <a:spcAft>
                  <a:spcPts val="0"/>
                </a:spcAft>
                <a:buNone/>
              </a:pPr>
              <a:r>
                <a:rPr lang="en-GB">
                  <a:solidFill>
                    <a:schemeClr val="dk1"/>
                  </a:solidFill>
                  <a:latin typeface="Open Sans"/>
                  <a:ea typeface="Open Sans"/>
                  <a:cs typeface="Open Sans"/>
                  <a:sym typeface="Open Sans"/>
                </a:rPr>
                <a:t>Roadmap for next 5-10 years often available, but not compared with other subdomains needs</a:t>
              </a:r>
              <a:endParaRPr>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GB" sz="1200">
                  <a:solidFill>
                    <a:schemeClr val="dk1"/>
                  </a:solidFill>
                  <a:latin typeface="Open Sans Light"/>
                  <a:ea typeface="Open Sans Light"/>
                  <a:cs typeface="Open Sans Light"/>
                  <a:sym typeface="Open Sans Light"/>
                </a:rPr>
                <a:t>Conflicting models?</a:t>
              </a:r>
              <a:endParaRPr sz="1200">
                <a:solidFill>
                  <a:schemeClr val="dk1"/>
                </a:solidFill>
                <a:latin typeface="Open Sans Light"/>
                <a:ea typeface="Open Sans Light"/>
                <a:cs typeface="Open Sans Light"/>
                <a:sym typeface="Open Sans Light"/>
              </a:endParaRPr>
            </a:p>
          </p:txBody>
        </p:sp>
        <p:cxnSp>
          <p:nvCxnSpPr>
            <p:cNvPr id="806" name="Google Shape;806;g2ed67b98256_0_20"/>
            <p:cNvCxnSpPr/>
            <p:nvPr/>
          </p:nvCxnSpPr>
          <p:spPr>
            <a:xfrm>
              <a:off x="6147241" y="1049553"/>
              <a:ext cx="5100" cy="504300"/>
            </a:xfrm>
            <a:prstGeom prst="straightConnector1">
              <a:avLst/>
            </a:prstGeom>
            <a:noFill/>
            <a:ln w="28575" cap="rnd" cmpd="sng">
              <a:solidFill>
                <a:srgbClr val="22295B"/>
              </a:solidFill>
              <a:prstDash val="dot"/>
              <a:miter lim="800000"/>
              <a:headEnd type="none" w="sm" len="sm"/>
              <a:tailEnd type="none" w="sm" len="sm"/>
            </a:ln>
          </p:spPr>
        </p:cxnSp>
      </p:grpSp>
      <p:grpSp>
        <p:nvGrpSpPr>
          <p:cNvPr id="807" name="Google Shape;807;g2ed67b98256_0_20"/>
          <p:cNvGrpSpPr/>
          <p:nvPr/>
        </p:nvGrpSpPr>
        <p:grpSpPr>
          <a:xfrm>
            <a:off x="521150" y="4440125"/>
            <a:ext cx="9903600" cy="1251900"/>
            <a:chOff x="8305000" y="-1007050"/>
            <a:chExt cx="9903600" cy="1251900"/>
          </a:xfrm>
        </p:grpSpPr>
        <p:sp>
          <p:nvSpPr>
            <p:cNvPr id="808" name="Google Shape;808;g2ed67b98256_0_20"/>
            <p:cNvSpPr txBox="1"/>
            <p:nvPr/>
          </p:nvSpPr>
          <p:spPr>
            <a:xfrm>
              <a:off x="8305000" y="-1007050"/>
              <a:ext cx="99036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a:solidFill>
                    <a:srgbClr val="22295B"/>
                  </a:solidFill>
                  <a:latin typeface="Open Sans"/>
                  <a:ea typeface="Open Sans"/>
                  <a:cs typeface="Open Sans"/>
                  <a:sym typeface="Open Sans"/>
                </a:rPr>
                <a:t>Many attempts to extend the computing to large infrastructures (HPC, Clouds, ..)</a:t>
              </a:r>
              <a:endParaRPr sz="1800" b="1">
                <a:solidFill>
                  <a:srgbClr val="22295B"/>
                </a:solidFill>
                <a:latin typeface="Open Sans"/>
                <a:ea typeface="Open Sans"/>
                <a:cs typeface="Open Sans"/>
                <a:sym typeface="Open Sans"/>
              </a:endParaRPr>
            </a:p>
          </p:txBody>
        </p:sp>
        <p:cxnSp>
          <p:nvCxnSpPr>
            <p:cNvPr id="809" name="Google Shape;809;g2ed67b98256_0_20"/>
            <p:cNvCxnSpPr/>
            <p:nvPr/>
          </p:nvCxnSpPr>
          <p:spPr>
            <a:xfrm>
              <a:off x="8305000" y="-930850"/>
              <a:ext cx="5400" cy="1175700"/>
            </a:xfrm>
            <a:prstGeom prst="straightConnector1">
              <a:avLst/>
            </a:prstGeom>
            <a:noFill/>
            <a:ln w="28575" cap="rnd" cmpd="sng">
              <a:solidFill>
                <a:srgbClr val="22295B"/>
              </a:solidFill>
              <a:prstDash val="solid"/>
              <a:miter lim="800000"/>
              <a:headEnd type="none" w="sm" len="sm"/>
              <a:tailEnd type="none" w="sm" len="sm"/>
            </a:ln>
          </p:spPr>
        </p:cxnSp>
      </p:grpSp>
      <p:grpSp>
        <p:nvGrpSpPr>
          <p:cNvPr id="810" name="Google Shape;810;g2ed67b98256_0_20"/>
          <p:cNvGrpSpPr/>
          <p:nvPr/>
        </p:nvGrpSpPr>
        <p:grpSpPr>
          <a:xfrm>
            <a:off x="760779" y="4970350"/>
            <a:ext cx="10208970" cy="617100"/>
            <a:chOff x="6147241" y="950213"/>
            <a:chExt cx="10208970" cy="617100"/>
          </a:xfrm>
        </p:grpSpPr>
        <p:sp>
          <p:nvSpPr>
            <p:cNvPr id="811" name="Google Shape;811;g2ed67b98256_0_20"/>
            <p:cNvSpPr txBox="1"/>
            <p:nvPr/>
          </p:nvSpPr>
          <p:spPr>
            <a:xfrm>
              <a:off x="6165511" y="950213"/>
              <a:ext cx="10190700" cy="61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chemeClr val="dk1"/>
                  </a:solidFill>
                  <a:latin typeface="Open Sans"/>
                  <a:ea typeface="Open Sans"/>
                  <a:cs typeface="Open Sans"/>
                  <a:sym typeface="Open Sans"/>
                </a:rPr>
                <a:t>But mostly a-posteriori: try to use an already deployed system, facing with limitations (technical and political)</a:t>
              </a:r>
              <a:endParaRPr>
                <a:solidFill>
                  <a:schemeClr val="dk1"/>
                </a:solidFill>
                <a:latin typeface="Open Sans"/>
                <a:ea typeface="Open Sans"/>
                <a:cs typeface="Open Sans"/>
                <a:sym typeface="Open Sans"/>
              </a:endParaRPr>
            </a:p>
            <a:p>
              <a:pPr marL="0" lvl="0" indent="457200" algn="l" rtl="0">
                <a:lnSpc>
                  <a:spcPct val="115000"/>
                </a:lnSpc>
                <a:spcBef>
                  <a:spcPts val="0"/>
                </a:spcBef>
                <a:spcAft>
                  <a:spcPts val="0"/>
                </a:spcAft>
                <a:buNone/>
              </a:pPr>
              <a:r>
                <a:rPr lang="en-GB" sz="1200">
                  <a:solidFill>
                    <a:schemeClr val="dk1"/>
                  </a:solidFill>
                  <a:latin typeface="Open Sans Light"/>
                  <a:ea typeface="Open Sans Light"/>
                  <a:cs typeface="Open Sans Light"/>
                  <a:sym typeface="Open Sans Light"/>
                </a:rPr>
                <a:t>No participation to the planning and deployment phases; no participation to the definition of target use cases</a:t>
              </a:r>
              <a:endParaRPr sz="1200">
                <a:solidFill>
                  <a:schemeClr val="dk1"/>
                </a:solidFill>
                <a:latin typeface="Open Sans Light"/>
                <a:ea typeface="Open Sans Light"/>
                <a:cs typeface="Open Sans Light"/>
                <a:sym typeface="Open Sans Light"/>
              </a:endParaRPr>
            </a:p>
          </p:txBody>
        </p:sp>
        <p:cxnSp>
          <p:nvCxnSpPr>
            <p:cNvPr id="812" name="Google Shape;812;g2ed67b98256_0_20"/>
            <p:cNvCxnSpPr/>
            <p:nvPr/>
          </p:nvCxnSpPr>
          <p:spPr>
            <a:xfrm>
              <a:off x="6147241" y="1049553"/>
              <a:ext cx="5100" cy="504300"/>
            </a:xfrm>
            <a:prstGeom prst="straightConnector1">
              <a:avLst/>
            </a:prstGeom>
            <a:noFill/>
            <a:ln w="28575" cap="rnd" cmpd="sng">
              <a:solidFill>
                <a:srgbClr val="22295B"/>
              </a:solidFill>
              <a:prstDash val="dot"/>
              <a:miter lim="800000"/>
              <a:headEnd type="none" w="sm" len="sm"/>
              <a:tailEnd type="none" w="sm" len="sm"/>
            </a:ln>
          </p:spPr>
        </p:cxnSp>
      </p:grpSp>
      <p:pic>
        <p:nvPicPr>
          <p:cNvPr id="813" name="Google Shape;813;g2ed67b98256_0_20"/>
          <p:cNvPicPr preferRelativeResize="0"/>
          <p:nvPr/>
        </p:nvPicPr>
        <p:blipFill>
          <a:blip r:embed="rId3">
            <a:alphaModFix/>
          </a:blip>
          <a:stretch>
            <a:fillRect/>
          </a:stretch>
        </p:blipFill>
        <p:spPr>
          <a:xfrm>
            <a:off x="9530325" y="505400"/>
            <a:ext cx="1701180" cy="2145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ec64b49fe5_3_0"/>
          <p:cNvSpPr txBox="1"/>
          <p:nvPr/>
        </p:nvSpPr>
        <p:spPr>
          <a:xfrm>
            <a:off x="481075" y="1512725"/>
            <a:ext cx="48144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900" b="1">
                <a:solidFill>
                  <a:srgbClr val="373F90"/>
                </a:solidFill>
                <a:latin typeface="Open Sans"/>
                <a:ea typeface="Open Sans"/>
                <a:cs typeface="Open Sans"/>
                <a:sym typeface="Open Sans"/>
              </a:rPr>
              <a:t>New Techniques and Technologies</a:t>
            </a:r>
            <a:endParaRPr sz="1500">
              <a:solidFill>
                <a:srgbClr val="22295B"/>
              </a:solidFill>
              <a:latin typeface="Open Sans SemiBold"/>
              <a:ea typeface="Open Sans SemiBold"/>
              <a:cs typeface="Open Sans SemiBold"/>
              <a:sym typeface="Open Sans SemiBold"/>
            </a:endParaRPr>
          </a:p>
        </p:txBody>
      </p:sp>
      <p:cxnSp>
        <p:nvCxnSpPr>
          <p:cNvPr id="85" name="Google Shape;85;g2ec64b49fe5_3_0"/>
          <p:cNvCxnSpPr/>
          <p:nvPr/>
        </p:nvCxnSpPr>
        <p:spPr>
          <a:xfrm>
            <a:off x="658725" y="1989725"/>
            <a:ext cx="0" cy="3079200"/>
          </a:xfrm>
          <a:prstGeom prst="straightConnector1">
            <a:avLst/>
          </a:prstGeom>
          <a:noFill/>
          <a:ln w="28575" cap="rnd" cmpd="sng">
            <a:solidFill>
              <a:srgbClr val="22295B"/>
            </a:solidFill>
            <a:prstDash val="solid"/>
            <a:miter lim="800000"/>
            <a:headEnd type="none" w="sm" len="sm"/>
            <a:tailEnd type="none" w="sm" len="sm"/>
          </a:ln>
        </p:spPr>
      </p:cxnSp>
      <p:sp>
        <p:nvSpPr>
          <p:cNvPr id="86" name="Google Shape;86;g2ec64b49fe5_3_0"/>
          <p:cNvSpPr txBox="1"/>
          <p:nvPr/>
        </p:nvSpPr>
        <p:spPr>
          <a:xfrm>
            <a:off x="7114750" y="5300475"/>
            <a:ext cx="4707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Requires strategic planning and communication with the existing distributed computing community</a:t>
            </a:r>
            <a:endParaRPr>
              <a:solidFill>
                <a:srgbClr val="22295B"/>
              </a:solidFill>
              <a:latin typeface="Open Sans SemiBold"/>
              <a:ea typeface="Open Sans SemiBold"/>
              <a:cs typeface="Open Sans SemiBold"/>
              <a:sym typeface="Open Sans SemiBold"/>
            </a:endParaRPr>
          </a:p>
        </p:txBody>
      </p:sp>
      <p:cxnSp>
        <p:nvCxnSpPr>
          <p:cNvPr id="87" name="Google Shape;87;g2ec64b49fe5_3_0"/>
          <p:cNvCxnSpPr/>
          <p:nvPr/>
        </p:nvCxnSpPr>
        <p:spPr>
          <a:xfrm>
            <a:off x="6212500" y="1989713"/>
            <a:ext cx="25500" cy="3983100"/>
          </a:xfrm>
          <a:prstGeom prst="straightConnector1">
            <a:avLst/>
          </a:prstGeom>
          <a:noFill/>
          <a:ln w="28575" cap="rnd" cmpd="sng">
            <a:solidFill>
              <a:srgbClr val="22295B"/>
            </a:solidFill>
            <a:prstDash val="solid"/>
            <a:miter lim="800000"/>
            <a:headEnd type="none" w="sm" len="sm"/>
            <a:tailEnd type="none" w="sm" len="sm"/>
          </a:ln>
        </p:spPr>
      </p:cxnSp>
      <p:pic>
        <p:nvPicPr>
          <p:cNvPr id="88" name="Google Shape;88;g2ec64b49fe5_3_0"/>
          <p:cNvPicPr preferRelativeResize="0"/>
          <p:nvPr/>
        </p:nvPicPr>
        <p:blipFill>
          <a:blip r:embed="rId3">
            <a:alphaModFix/>
          </a:blip>
          <a:stretch>
            <a:fillRect/>
          </a:stretch>
        </p:blipFill>
        <p:spPr>
          <a:xfrm>
            <a:off x="819775" y="2218250"/>
            <a:ext cx="530900" cy="530900"/>
          </a:xfrm>
          <a:prstGeom prst="rect">
            <a:avLst/>
          </a:prstGeom>
          <a:noFill/>
          <a:ln>
            <a:noFill/>
          </a:ln>
        </p:spPr>
      </p:pic>
      <p:pic>
        <p:nvPicPr>
          <p:cNvPr id="89" name="Google Shape;89;g2ec64b49fe5_3_0"/>
          <p:cNvPicPr preferRelativeResize="0"/>
          <p:nvPr/>
        </p:nvPicPr>
        <p:blipFill>
          <a:blip r:embed="rId4">
            <a:alphaModFix/>
          </a:blip>
          <a:stretch>
            <a:fillRect/>
          </a:stretch>
        </p:blipFill>
        <p:spPr>
          <a:xfrm>
            <a:off x="819775" y="3283625"/>
            <a:ext cx="530900" cy="530900"/>
          </a:xfrm>
          <a:prstGeom prst="rect">
            <a:avLst/>
          </a:prstGeom>
          <a:noFill/>
          <a:ln>
            <a:noFill/>
          </a:ln>
        </p:spPr>
      </p:pic>
      <p:pic>
        <p:nvPicPr>
          <p:cNvPr id="90" name="Google Shape;90;g2ec64b49fe5_3_0"/>
          <p:cNvPicPr preferRelativeResize="0"/>
          <p:nvPr/>
        </p:nvPicPr>
        <p:blipFill>
          <a:blip r:embed="rId5">
            <a:alphaModFix/>
          </a:blip>
          <a:stretch>
            <a:fillRect/>
          </a:stretch>
        </p:blipFill>
        <p:spPr>
          <a:xfrm>
            <a:off x="819775" y="4349000"/>
            <a:ext cx="530900" cy="530900"/>
          </a:xfrm>
          <a:prstGeom prst="rect">
            <a:avLst/>
          </a:prstGeom>
          <a:noFill/>
          <a:ln>
            <a:noFill/>
          </a:ln>
        </p:spPr>
      </p:pic>
      <p:pic>
        <p:nvPicPr>
          <p:cNvPr id="91" name="Google Shape;91;g2ec64b49fe5_3_0"/>
          <p:cNvPicPr preferRelativeResize="0"/>
          <p:nvPr/>
        </p:nvPicPr>
        <p:blipFill>
          <a:blip r:embed="rId6">
            <a:alphaModFix/>
          </a:blip>
          <a:stretch>
            <a:fillRect/>
          </a:stretch>
        </p:blipFill>
        <p:spPr>
          <a:xfrm>
            <a:off x="6542328" y="4437630"/>
            <a:ext cx="477000" cy="477000"/>
          </a:xfrm>
          <a:prstGeom prst="rect">
            <a:avLst/>
          </a:prstGeom>
          <a:noFill/>
          <a:ln>
            <a:noFill/>
          </a:ln>
        </p:spPr>
      </p:pic>
      <p:pic>
        <p:nvPicPr>
          <p:cNvPr id="92" name="Google Shape;92;g2ec64b49fe5_3_0"/>
          <p:cNvPicPr preferRelativeResize="0"/>
          <p:nvPr/>
        </p:nvPicPr>
        <p:blipFill>
          <a:blip r:embed="rId7">
            <a:alphaModFix/>
          </a:blip>
          <a:stretch>
            <a:fillRect/>
          </a:stretch>
        </p:blipFill>
        <p:spPr>
          <a:xfrm>
            <a:off x="6518250" y="3371171"/>
            <a:ext cx="440100" cy="440100"/>
          </a:xfrm>
          <a:prstGeom prst="rect">
            <a:avLst/>
          </a:prstGeom>
          <a:noFill/>
          <a:ln>
            <a:noFill/>
          </a:ln>
        </p:spPr>
      </p:pic>
      <p:pic>
        <p:nvPicPr>
          <p:cNvPr id="93" name="Google Shape;93;g2ec64b49fe5_3_0"/>
          <p:cNvPicPr preferRelativeResize="0"/>
          <p:nvPr/>
        </p:nvPicPr>
        <p:blipFill>
          <a:blip r:embed="rId8">
            <a:alphaModFix/>
          </a:blip>
          <a:stretch>
            <a:fillRect/>
          </a:stretch>
        </p:blipFill>
        <p:spPr>
          <a:xfrm>
            <a:off x="6518250" y="5404425"/>
            <a:ext cx="440100" cy="440100"/>
          </a:xfrm>
          <a:prstGeom prst="rect">
            <a:avLst/>
          </a:prstGeom>
          <a:noFill/>
          <a:ln>
            <a:noFill/>
          </a:ln>
        </p:spPr>
      </p:pic>
      <p:pic>
        <p:nvPicPr>
          <p:cNvPr id="94" name="Google Shape;94;g2ec64b49fe5_3_0"/>
          <p:cNvPicPr preferRelativeResize="0"/>
          <p:nvPr/>
        </p:nvPicPr>
        <p:blipFill>
          <a:blip r:embed="rId9">
            <a:alphaModFix/>
          </a:blip>
          <a:stretch>
            <a:fillRect/>
          </a:stretch>
        </p:blipFill>
        <p:spPr>
          <a:xfrm>
            <a:off x="6499800" y="2245200"/>
            <a:ext cx="477000" cy="477000"/>
          </a:xfrm>
          <a:prstGeom prst="rect">
            <a:avLst/>
          </a:prstGeom>
          <a:noFill/>
          <a:ln>
            <a:noFill/>
          </a:ln>
        </p:spPr>
      </p:pic>
      <p:sp>
        <p:nvSpPr>
          <p:cNvPr id="95" name="Google Shape;95;g2ec64b49fe5_3_0"/>
          <p:cNvSpPr txBox="1"/>
          <p:nvPr/>
        </p:nvSpPr>
        <p:spPr>
          <a:xfrm>
            <a:off x="481080" y="578150"/>
            <a:ext cx="4460700" cy="847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6000" b="1">
                <a:solidFill>
                  <a:srgbClr val="22295B"/>
                </a:solidFill>
                <a:latin typeface="Open Sans SemiBold"/>
                <a:ea typeface="Open Sans SemiBold"/>
                <a:cs typeface="Open Sans SemiBold"/>
                <a:sym typeface="Open Sans SemiBold"/>
              </a:rPr>
              <a:t>Motivation</a:t>
            </a:r>
            <a:endParaRPr sz="4800" b="1" i="0" u="none" strike="noStrike" cap="none">
              <a:solidFill>
                <a:srgbClr val="22295B"/>
              </a:solidFill>
              <a:latin typeface="Open Sans SemiBold"/>
              <a:ea typeface="Open Sans SemiBold"/>
              <a:cs typeface="Open Sans SemiBold"/>
              <a:sym typeface="Open Sans SemiBold"/>
            </a:endParaRPr>
          </a:p>
        </p:txBody>
      </p:sp>
      <p:sp>
        <p:nvSpPr>
          <p:cNvPr id="96" name="Google Shape;96;g2ec64b49fe5_3_0"/>
          <p:cNvSpPr txBox="1"/>
          <p:nvPr/>
        </p:nvSpPr>
        <p:spPr>
          <a:xfrm>
            <a:off x="1511725" y="4414350"/>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A path to optimize energy usage</a:t>
            </a:r>
            <a:endParaRPr>
              <a:solidFill>
                <a:srgbClr val="22295B"/>
              </a:solidFill>
              <a:latin typeface="Open Sans SemiBold"/>
              <a:ea typeface="Open Sans SemiBold"/>
              <a:cs typeface="Open Sans SemiBold"/>
              <a:sym typeface="Open Sans SemiBold"/>
            </a:endParaRPr>
          </a:p>
        </p:txBody>
      </p:sp>
      <p:sp>
        <p:nvSpPr>
          <p:cNvPr id="97" name="Google Shape;97;g2ec64b49fe5_3_0"/>
          <p:cNvSpPr txBox="1"/>
          <p:nvPr/>
        </p:nvSpPr>
        <p:spPr>
          <a:xfrm>
            <a:off x="1511725" y="2159700"/>
            <a:ext cx="37836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Enables Machine Learning and AI algorithms and processing techniques</a:t>
            </a:r>
            <a:endParaRPr/>
          </a:p>
        </p:txBody>
      </p:sp>
      <p:sp>
        <p:nvSpPr>
          <p:cNvPr id="98" name="Google Shape;98;g2ec64b49fe5_3_0"/>
          <p:cNvSpPr txBox="1"/>
          <p:nvPr/>
        </p:nvSpPr>
        <p:spPr>
          <a:xfrm>
            <a:off x="1511727" y="3205325"/>
            <a:ext cx="3429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Opens the possibility for real-time interactive simulations (Digital Twins)</a:t>
            </a:r>
            <a:endParaRPr>
              <a:solidFill>
                <a:srgbClr val="22295B"/>
              </a:solidFill>
              <a:latin typeface="Open Sans SemiBold"/>
              <a:ea typeface="Open Sans SemiBold"/>
              <a:cs typeface="Open Sans SemiBold"/>
              <a:sym typeface="Open Sans SemiBold"/>
            </a:endParaRPr>
          </a:p>
        </p:txBody>
      </p:sp>
      <p:sp>
        <p:nvSpPr>
          <p:cNvPr id="99" name="Google Shape;99;g2ec64b49fe5_3_0"/>
          <p:cNvSpPr txBox="1"/>
          <p:nvPr/>
        </p:nvSpPr>
        <p:spPr>
          <a:xfrm>
            <a:off x="6016950" y="1512725"/>
            <a:ext cx="44607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GB" sz="1900" b="1">
                <a:solidFill>
                  <a:srgbClr val="373F90"/>
                </a:solidFill>
                <a:latin typeface="Open Sans"/>
                <a:ea typeface="Open Sans"/>
                <a:cs typeface="Open Sans"/>
                <a:sym typeface="Open Sans"/>
              </a:rPr>
              <a:t>New Challenges and Opportunities</a:t>
            </a:r>
            <a:endParaRPr sz="1900" b="1">
              <a:solidFill>
                <a:srgbClr val="373F90"/>
              </a:solidFill>
              <a:latin typeface="Open Sans"/>
              <a:ea typeface="Open Sans"/>
              <a:cs typeface="Open Sans"/>
              <a:sym typeface="Open Sans"/>
            </a:endParaRPr>
          </a:p>
        </p:txBody>
      </p:sp>
      <p:sp>
        <p:nvSpPr>
          <p:cNvPr id="100" name="Google Shape;100;g2ec64b49fe5_3_0"/>
          <p:cNvSpPr txBox="1"/>
          <p:nvPr/>
        </p:nvSpPr>
        <p:spPr>
          <a:xfrm>
            <a:off x="7114750" y="2283600"/>
            <a:ext cx="4019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New resources for processing</a:t>
            </a:r>
            <a:endParaRPr>
              <a:solidFill>
                <a:srgbClr val="22295B"/>
              </a:solidFill>
              <a:latin typeface="Open Sans SemiBold"/>
              <a:ea typeface="Open Sans SemiBold"/>
              <a:cs typeface="Open Sans SemiBold"/>
              <a:sym typeface="Open Sans SemiBold"/>
            </a:endParaRPr>
          </a:p>
        </p:txBody>
      </p:sp>
      <p:sp>
        <p:nvSpPr>
          <p:cNvPr id="101" name="Google Shape;101;g2ec64b49fe5_3_0"/>
          <p:cNvSpPr txBox="1"/>
          <p:nvPr/>
        </p:nvSpPr>
        <p:spPr>
          <a:xfrm>
            <a:off x="7157278" y="4332380"/>
            <a:ext cx="4707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Requires technology migration and redesigning of applications</a:t>
            </a:r>
            <a:endParaRPr/>
          </a:p>
        </p:txBody>
      </p:sp>
      <p:sp>
        <p:nvSpPr>
          <p:cNvPr id="102" name="Google Shape;102;g2ec64b49fe5_3_0"/>
          <p:cNvSpPr txBox="1"/>
          <p:nvPr/>
        </p:nvSpPr>
        <p:spPr>
          <a:xfrm>
            <a:off x="7114750" y="3161771"/>
            <a:ext cx="47079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Encourages stronger engagement with industry, other science communities and the computing community</a:t>
            </a:r>
            <a:endParaRPr/>
          </a:p>
        </p:txBody>
      </p:sp>
      <p:sp>
        <p:nvSpPr>
          <p:cNvPr id="103" name="Google Shape;103;g2ec64b49fe5_3_0"/>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a:solidFill>
                <a:schemeClr val="lt1"/>
              </a:solidFill>
              <a:latin typeface="Open Sans Light"/>
              <a:ea typeface="Open Sans Light"/>
              <a:cs typeface="Open Sans Light"/>
              <a:sym typeface="Open Sans Light"/>
            </a:endParaRPr>
          </a:p>
        </p:txBody>
      </p:sp>
      <p:sp>
        <p:nvSpPr>
          <p:cNvPr id="104" name="Google Shape;104;g2ec64b49fe5_3_0"/>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ecea12dbb6_0_15"/>
          <p:cNvSpPr txBox="1"/>
          <p:nvPr/>
        </p:nvSpPr>
        <p:spPr>
          <a:xfrm>
            <a:off x="481075" y="578150"/>
            <a:ext cx="6535200" cy="1742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2295B"/>
              </a:buClr>
              <a:buSzPts val="6000"/>
              <a:buFont typeface="Open Sans SemiBold"/>
              <a:buNone/>
            </a:pPr>
            <a:r>
              <a:rPr lang="en-GB" sz="6000" b="1">
                <a:solidFill>
                  <a:srgbClr val="22295B"/>
                </a:solidFill>
                <a:latin typeface="Open Sans SemiBold"/>
                <a:ea typeface="Open Sans SemiBold"/>
                <a:cs typeface="Open Sans SemiBold"/>
                <a:sym typeface="Open Sans SemiBold"/>
              </a:rPr>
              <a:t>Collaborations and R&amp;D on HPC </a:t>
            </a:r>
            <a:endParaRPr sz="6000" b="1">
              <a:solidFill>
                <a:srgbClr val="22295B"/>
              </a:solidFill>
              <a:latin typeface="Open Sans SemiBold"/>
              <a:ea typeface="Open Sans SemiBold"/>
              <a:cs typeface="Open Sans SemiBold"/>
              <a:sym typeface="Open Sans SemiBold"/>
            </a:endParaRPr>
          </a:p>
        </p:txBody>
      </p:sp>
      <p:grpSp>
        <p:nvGrpSpPr>
          <p:cNvPr id="111" name="Google Shape;111;g2ecea12dbb6_0_15"/>
          <p:cNvGrpSpPr/>
          <p:nvPr/>
        </p:nvGrpSpPr>
        <p:grpSpPr>
          <a:xfrm>
            <a:off x="481075" y="2679150"/>
            <a:ext cx="4890600" cy="2743750"/>
            <a:chOff x="445150" y="2722200"/>
            <a:chExt cx="4890600" cy="2743750"/>
          </a:xfrm>
        </p:grpSpPr>
        <p:sp>
          <p:nvSpPr>
            <p:cNvPr id="112" name="Google Shape;112;g2ecea12dbb6_0_15"/>
            <p:cNvSpPr txBox="1"/>
            <p:nvPr/>
          </p:nvSpPr>
          <p:spPr>
            <a:xfrm>
              <a:off x="445150" y="2722200"/>
              <a:ext cx="48144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900" b="1">
                  <a:solidFill>
                    <a:srgbClr val="373F90"/>
                  </a:solidFill>
                  <a:latin typeface="Open Sans"/>
                  <a:ea typeface="Open Sans"/>
                  <a:cs typeface="Open Sans"/>
                  <a:sym typeface="Open Sans"/>
                </a:rPr>
                <a:t>New Techniques and Technologies</a:t>
              </a:r>
              <a:endParaRPr sz="1500">
                <a:solidFill>
                  <a:srgbClr val="22295B"/>
                </a:solidFill>
                <a:latin typeface="Open Sans SemiBold"/>
                <a:ea typeface="Open Sans SemiBold"/>
                <a:cs typeface="Open Sans SemiBold"/>
                <a:sym typeface="Open Sans SemiBold"/>
              </a:endParaRPr>
            </a:p>
          </p:txBody>
        </p:sp>
        <p:cxnSp>
          <p:nvCxnSpPr>
            <p:cNvPr id="113" name="Google Shape;113;g2ecea12dbb6_0_15"/>
            <p:cNvCxnSpPr/>
            <p:nvPr/>
          </p:nvCxnSpPr>
          <p:spPr>
            <a:xfrm>
              <a:off x="671600" y="3102550"/>
              <a:ext cx="12900" cy="2363400"/>
            </a:xfrm>
            <a:prstGeom prst="straightConnector1">
              <a:avLst/>
            </a:prstGeom>
            <a:noFill/>
            <a:ln w="28575" cap="rnd" cmpd="sng">
              <a:solidFill>
                <a:srgbClr val="22295B"/>
              </a:solidFill>
              <a:prstDash val="solid"/>
              <a:miter lim="800000"/>
              <a:headEnd type="none" w="sm" len="sm"/>
              <a:tailEnd type="none" w="sm" len="sm"/>
            </a:ln>
          </p:spPr>
        </p:cxnSp>
        <p:pic>
          <p:nvPicPr>
            <p:cNvPr id="114" name="Google Shape;114;g2ecea12dbb6_0_15"/>
            <p:cNvPicPr preferRelativeResize="0"/>
            <p:nvPr/>
          </p:nvPicPr>
          <p:blipFill>
            <a:blip r:embed="rId3">
              <a:alphaModFix/>
            </a:blip>
            <a:stretch>
              <a:fillRect/>
            </a:stretch>
          </p:blipFill>
          <p:spPr>
            <a:xfrm>
              <a:off x="860200" y="3301000"/>
              <a:ext cx="530900" cy="530900"/>
            </a:xfrm>
            <a:prstGeom prst="rect">
              <a:avLst/>
            </a:prstGeom>
            <a:noFill/>
            <a:ln>
              <a:noFill/>
            </a:ln>
          </p:spPr>
        </p:pic>
        <p:pic>
          <p:nvPicPr>
            <p:cNvPr id="115" name="Google Shape;115;g2ecea12dbb6_0_15"/>
            <p:cNvPicPr preferRelativeResize="0"/>
            <p:nvPr/>
          </p:nvPicPr>
          <p:blipFill>
            <a:blip r:embed="rId4">
              <a:alphaModFix/>
            </a:blip>
            <a:stretch>
              <a:fillRect/>
            </a:stretch>
          </p:blipFill>
          <p:spPr>
            <a:xfrm>
              <a:off x="827350" y="4088200"/>
              <a:ext cx="530900" cy="530900"/>
            </a:xfrm>
            <a:prstGeom prst="rect">
              <a:avLst/>
            </a:prstGeom>
            <a:noFill/>
            <a:ln>
              <a:noFill/>
            </a:ln>
          </p:spPr>
        </p:pic>
        <p:pic>
          <p:nvPicPr>
            <p:cNvPr id="116" name="Google Shape;116;g2ecea12dbb6_0_15"/>
            <p:cNvPicPr preferRelativeResize="0"/>
            <p:nvPr/>
          </p:nvPicPr>
          <p:blipFill>
            <a:blip r:embed="rId5">
              <a:alphaModFix/>
            </a:blip>
            <a:stretch>
              <a:fillRect/>
            </a:stretch>
          </p:blipFill>
          <p:spPr>
            <a:xfrm>
              <a:off x="819775" y="4816850"/>
              <a:ext cx="530900" cy="530900"/>
            </a:xfrm>
            <a:prstGeom prst="rect">
              <a:avLst/>
            </a:prstGeom>
            <a:noFill/>
            <a:ln>
              <a:noFill/>
            </a:ln>
          </p:spPr>
        </p:pic>
        <p:sp>
          <p:nvSpPr>
            <p:cNvPr id="117" name="Google Shape;117;g2ecea12dbb6_0_15"/>
            <p:cNvSpPr txBox="1"/>
            <p:nvPr/>
          </p:nvSpPr>
          <p:spPr>
            <a:xfrm>
              <a:off x="1511725" y="4882200"/>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A path to optimize energy usage</a:t>
              </a:r>
              <a:endParaRPr>
                <a:solidFill>
                  <a:srgbClr val="22295B"/>
                </a:solidFill>
                <a:latin typeface="Open Sans SemiBold"/>
                <a:ea typeface="Open Sans SemiBold"/>
                <a:cs typeface="Open Sans SemiBold"/>
                <a:sym typeface="Open Sans SemiBold"/>
              </a:endParaRPr>
            </a:p>
          </p:txBody>
        </p:sp>
        <p:sp>
          <p:nvSpPr>
            <p:cNvPr id="118" name="Google Shape;118;g2ecea12dbb6_0_15"/>
            <p:cNvSpPr txBox="1"/>
            <p:nvPr/>
          </p:nvSpPr>
          <p:spPr>
            <a:xfrm>
              <a:off x="1552150" y="3242450"/>
              <a:ext cx="37836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Enables Machine Learning and AI algorithms and processing techniques</a:t>
              </a:r>
              <a:endParaRPr/>
            </a:p>
          </p:txBody>
        </p:sp>
        <p:sp>
          <p:nvSpPr>
            <p:cNvPr id="119" name="Google Shape;119;g2ecea12dbb6_0_15"/>
            <p:cNvSpPr txBox="1"/>
            <p:nvPr/>
          </p:nvSpPr>
          <p:spPr>
            <a:xfrm>
              <a:off x="1519302" y="4009900"/>
              <a:ext cx="3429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Opens the possibility for real-time interactive simulations (Digital Twins)</a:t>
              </a:r>
              <a:endParaRPr>
                <a:solidFill>
                  <a:srgbClr val="22295B"/>
                </a:solidFill>
                <a:latin typeface="Open Sans SemiBold"/>
                <a:ea typeface="Open Sans SemiBold"/>
                <a:cs typeface="Open Sans SemiBold"/>
                <a:sym typeface="Open Sans SemiBold"/>
              </a:endParaRPr>
            </a:p>
          </p:txBody>
        </p:sp>
      </p:grpSp>
      <p:grpSp>
        <p:nvGrpSpPr>
          <p:cNvPr id="120" name="Google Shape;120;g2ecea12dbb6_0_15"/>
          <p:cNvGrpSpPr/>
          <p:nvPr/>
        </p:nvGrpSpPr>
        <p:grpSpPr>
          <a:xfrm>
            <a:off x="5481650" y="2679150"/>
            <a:ext cx="6413350" cy="3280650"/>
            <a:chOff x="5481650" y="2679150"/>
            <a:chExt cx="6413350" cy="3280650"/>
          </a:xfrm>
        </p:grpSpPr>
        <p:sp>
          <p:nvSpPr>
            <p:cNvPr id="121" name="Google Shape;121;g2ecea12dbb6_0_15"/>
            <p:cNvSpPr txBox="1"/>
            <p:nvPr/>
          </p:nvSpPr>
          <p:spPr>
            <a:xfrm>
              <a:off x="6594600" y="5287550"/>
              <a:ext cx="53004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Requires strategic planning and communication with the existing distributed computing community</a:t>
              </a:r>
              <a:endParaRPr>
                <a:solidFill>
                  <a:srgbClr val="22295B"/>
                </a:solidFill>
                <a:latin typeface="Open Sans SemiBold"/>
                <a:ea typeface="Open Sans SemiBold"/>
                <a:cs typeface="Open Sans SemiBold"/>
                <a:sym typeface="Open Sans SemiBold"/>
              </a:endParaRPr>
            </a:p>
          </p:txBody>
        </p:sp>
        <p:cxnSp>
          <p:nvCxnSpPr>
            <p:cNvPr id="122" name="Google Shape;122;g2ecea12dbb6_0_15"/>
            <p:cNvCxnSpPr/>
            <p:nvPr/>
          </p:nvCxnSpPr>
          <p:spPr>
            <a:xfrm>
              <a:off x="5708550" y="3048000"/>
              <a:ext cx="9300" cy="2911800"/>
            </a:xfrm>
            <a:prstGeom prst="straightConnector1">
              <a:avLst/>
            </a:prstGeom>
            <a:noFill/>
            <a:ln w="28575" cap="rnd" cmpd="sng">
              <a:solidFill>
                <a:srgbClr val="22295B"/>
              </a:solidFill>
              <a:prstDash val="solid"/>
              <a:miter lim="800000"/>
              <a:headEnd type="none" w="sm" len="sm"/>
              <a:tailEnd type="none" w="sm" len="sm"/>
            </a:ln>
          </p:spPr>
        </p:cxnSp>
        <p:pic>
          <p:nvPicPr>
            <p:cNvPr id="123" name="Google Shape;123;g2ecea12dbb6_0_15"/>
            <p:cNvPicPr preferRelativeResize="0"/>
            <p:nvPr/>
          </p:nvPicPr>
          <p:blipFill>
            <a:blip r:embed="rId6">
              <a:alphaModFix/>
            </a:blip>
            <a:stretch>
              <a:fillRect/>
            </a:stretch>
          </p:blipFill>
          <p:spPr>
            <a:xfrm>
              <a:off x="5979650" y="3917600"/>
              <a:ext cx="477000" cy="477000"/>
            </a:xfrm>
            <a:prstGeom prst="rect">
              <a:avLst/>
            </a:prstGeom>
            <a:noFill/>
            <a:ln>
              <a:noFill/>
            </a:ln>
          </p:spPr>
        </p:pic>
        <p:pic>
          <p:nvPicPr>
            <p:cNvPr id="124" name="Google Shape;124;g2ecea12dbb6_0_15"/>
            <p:cNvPicPr preferRelativeResize="0"/>
            <p:nvPr/>
          </p:nvPicPr>
          <p:blipFill>
            <a:blip r:embed="rId7">
              <a:alphaModFix/>
            </a:blip>
            <a:stretch>
              <a:fillRect/>
            </a:stretch>
          </p:blipFill>
          <p:spPr>
            <a:xfrm>
              <a:off x="5998100" y="4673000"/>
              <a:ext cx="440100" cy="440100"/>
            </a:xfrm>
            <a:prstGeom prst="rect">
              <a:avLst/>
            </a:prstGeom>
            <a:noFill/>
            <a:ln>
              <a:noFill/>
            </a:ln>
          </p:spPr>
        </p:pic>
        <p:pic>
          <p:nvPicPr>
            <p:cNvPr id="125" name="Google Shape;125;g2ecea12dbb6_0_15"/>
            <p:cNvPicPr preferRelativeResize="0"/>
            <p:nvPr/>
          </p:nvPicPr>
          <p:blipFill>
            <a:blip r:embed="rId8">
              <a:alphaModFix/>
            </a:blip>
            <a:stretch>
              <a:fillRect/>
            </a:stretch>
          </p:blipFill>
          <p:spPr>
            <a:xfrm>
              <a:off x="5998100" y="5391500"/>
              <a:ext cx="440100" cy="440100"/>
            </a:xfrm>
            <a:prstGeom prst="rect">
              <a:avLst/>
            </a:prstGeom>
            <a:noFill/>
            <a:ln>
              <a:noFill/>
            </a:ln>
          </p:spPr>
        </p:pic>
        <p:pic>
          <p:nvPicPr>
            <p:cNvPr id="126" name="Google Shape;126;g2ecea12dbb6_0_15"/>
            <p:cNvPicPr preferRelativeResize="0"/>
            <p:nvPr/>
          </p:nvPicPr>
          <p:blipFill>
            <a:blip r:embed="rId9">
              <a:alphaModFix/>
            </a:blip>
            <a:stretch>
              <a:fillRect/>
            </a:stretch>
          </p:blipFill>
          <p:spPr>
            <a:xfrm>
              <a:off x="5979650" y="3245750"/>
              <a:ext cx="477000" cy="477000"/>
            </a:xfrm>
            <a:prstGeom prst="rect">
              <a:avLst/>
            </a:prstGeom>
            <a:noFill/>
            <a:ln>
              <a:noFill/>
            </a:ln>
          </p:spPr>
        </p:pic>
        <p:sp>
          <p:nvSpPr>
            <p:cNvPr id="127" name="Google Shape;127;g2ecea12dbb6_0_15"/>
            <p:cNvSpPr txBox="1"/>
            <p:nvPr/>
          </p:nvSpPr>
          <p:spPr>
            <a:xfrm>
              <a:off x="5481650" y="2679150"/>
              <a:ext cx="44607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GB" sz="1900" b="1">
                  <a:solidFill>
                    <a:srgbClr val="373F90"/>
                  </a:solidFill>
                  <a:latin typeface="Open Sans"/>
                  <a:ea typeface="Open Sans"/>
                  <a:cs typeface="Open Sans"/>
                  <a:sym typeface="Open Sans"/>
                </a:rPr>
                <a:t>New Challenges and Opportunities</a:t>
              </a:r>
              <a:endParaRPr sz="1900" b="1">
                <a:solidFill>
                  <a:srgbClr val="373F90"/>
                </a:solidFill>
                <a:latin typeface="Open Sans"/>
                <a:ea typeface="Open Sans"/>
                <a:cs typeface="Open Sans"/>
                <a:sym typeface="Open Sans"/>
              </a:endParaRPr>
            </a:p>
          </p:txBody>
        </p:sp>
        <p:sp>
          <p:nvSpPr>
            <p:cNvPr id="128" name="Google Shape;128;g2ecea12dbb6_0_15"/>
            <p:cNvSpPr txBox="1"/>
            <p:nvPr/>
          </p:nvSpPr>
          <p:spPr>
            <a:xfrm>
              <a:off x="6594600" y="3284150"/>
              <a:ext cx="4019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New resources for processing</a:t>
              </a:r>
              <a:endParaRPr>
                <a:solidFill>
                  <a:srgbClr val="22295B"/>
                </a:solidFill>
                <a:latin typeface="Open Sans SemiBold"/>
                <a:ea typeface="Open Sans SemiBold"/>
                <a:cs typeface="Open Sans SemiBold"/>
                <a:sym typeface="Open Sans SemiBold"/>
              </a:endParaRPr>
            </a:p>
          </p:txBody>
        </p:sp>
        <p:sp>
          <p:nvSpPr>
            <p:cNvPr id="129" name="Google Shape;129;g2ecea12dbb6_0_15"/>
            <p:cNvSpPr txBox="1"/>
            <p:nvPr/>
          </p:nvSpPr>
          <p:spPr>
            <a:xfrm>
              <a:off x="6594600" y="3812350"/>
              <a:ext cx="53004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Requires technology migration and redesigning of applications</a:t>
              </a:r>
              <a:endParaRPr/>
            </a:p>
          </p:txBody>
        </p:sp>
        <p:sp>
          <p:nvSpPr>
            <p:cNvPr id="130" name="Google Shape;130;g2ecea12dbb6_0_15"/>
            <p:cNvSpPr txBox="1"/>
            <p:nvPr/>
          </p:nvSpPr>
          <p:spPr>
            <a:xfrm>
              <a:off x="6594600" y="4549950"/>
              <a:ext cx="48906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rgbClr val="22295B"/>
                  </a:solidFill>
                  <a:latin typeface="Open Sans SemiBold"/>
                  <a:ea typeface="Open Sans SemiBold"/>
                  <a:cs typeface="Open Sans SemiBold"/>
                  <a:sym typeface="Open Sans SemiBold"/>
                </a:rPr>
                <a:t>Encourages stronger engagement with industry, other science communities and the computing community</a:t>
              </a:r>
              <a:endParaRPr/>
            </a:p>
          </p:txBody>
        </p:sp>
      </p:grpSp>
      <p:pic>
        <p:nvPicPr>
          <p:cNvPr id="131" name="Google Shape;131;g2ecea12dbb6_0_15"/>
          <p:cNvPicPr preferRelativeResize="0"/>
          <p:nvPr/>
        </p:nvPicPr>
        <p:blipFill>
          <a:blip r:embed="rId10">
            <a:alphaModFix/>
          </a:blip>
          <a:stretch>
            <a:fillRect/>
          </a:stretch>
        </p:blipFill>
        <p:spPr>
          <a:xfrm>
            <a:off x="6405675" y="311525"/>
            <a:ext cx="1783803" cy="535125"/>
          </a:xfrm>
          <a:prstGeom prst="rect">
            <a:avLst/>
          </a:prstGeom>
          <a:noFill/>
          <a:ln>
            <a:noFill/>
          </a:ln>
        </p:spPr>
      </p:pic>
      <p:pic>
        <p:nvPicPr>
          <p:cNvPr id="132" name="Google Shape;132;g2ecea12dbb6_0_15"/>
          <p:cNvPicPr preferRelativeResize="0"/>
          <p:nvPr/>
        </p:nvPicPr>
        <p:blipFill>
          <a:blip r:embed="rId11">
            <a:alphaModFix/>
          </a:blip>
          <a:stretch>
            <a:fillRect/>
          </a:stretch>
        </p:blipFill>
        <p:spPr>
          <a:xfrm>
            <a:off x="9163350" y="2029500"/>
            <a:ext cx="2510947" cy="489150"/>
          </a:xfrm>
          <a:prstGeom prst="rect">
            <a:avLst/>
          </a:prstGeom>
          <a:noFill/>
          <a:ln>
            <a:noFill/>
          </a:ln>
        </p:spPr>
      </p:pic>
      <p:pic>
        <p:nvPicPr>
          <p:cNvPr id="133" name="Google Shape;133;g2ecea12dbb6_0_15"/>
          <p:cNvPicPr preferRelativeResize="0"/>
          <p:nvPr/>
        </p:nvPicPr>
        <p:blipFill>
          <a:blip r:embed="rId12">
            <a:alphaModFix/>
          </a:blip>
          <a:stretch>
            <a:fillRect/>
          </a:stretch>
        </p:blipFill>
        <p:spPr>
          <a:xfrm>
            <a:off x="8666975" y="209224"/>
            <a:ext cx="2157743" cy="489150"/>
          </a:xfrm>
          <a:prstGeom prst="rect">
            <a:avLst/>
          </a:prstGeom>
          <a:noFill/>
          <a:ln>
            <a:noFill/>
          </a:ln>
        </p:spPr>
      </p:pic>
      <p:pic>
        <p:nvPicPr>
          <p:cNvPr id="134" name="Google Shape;134;g2ecea12dbb6_0_15"/>
          <p:cNvPicPr preferRelativeResize="0"/>
          <p:nvPr/>
        </p:nvPicPr>
        <p:blipFill>
          <a:blip r:embed="rId13">
            <a:alphaModFix/>
          </a:blip>
          <a:stretch>
            <a:fillRect/>
          </a:stretch>
        </p:blipFill>
        <p:spPr>
          <a:xfrm>
            <a:off x="10484500" y="903398"/>
            <a:ext cx="998350" cy="998350"/>
          </a:xfrm>
          <a:prstGeom prst="rect">
            <a:avLst/>
          </a:prstGeom>
          <a:noFill/>
          <a:ln>
            <a:noFill/>
          </a:ln>
        </p:spPr>
      </p:pic>
      <p:pic>
        <p:nvPicPr>
          <p:cNvPr id="135" name="Google Shape;135;g2ecea12dbb6_0_15"/>
          <p:cNvPicPr preferRelativeResize="0"/>
          <p:nvPr/>
        </p:nvPicPr>
        <p:blipFill>
          <a:blip r:embed="rId14">
            <a:alphaModFix/>
          </a:blip>
          <a:stretch>
            <a:fillRect/>
          </a:stretch>
        </p:blipFill>
        <p:spPr>
          <a:xfrm>
            <a:off x="7087350" y="1146400"/>
            <a:ext cx="998350" cy="606195"/>
          </a:xfrm>
          <a:prstGeom prst="rect">
            <a:avLst/>
          </a:prstGeom>
          <a:noFill/>
          <a:ln>
            <a:noFill/>
          </a:ln>
        </p:spPr>
      </p:pic>
      <p:pic>
        <p:nvPicPr>
          <p:cNvPr id="136" name="Google Shape;136;g2ecea12dbb6_0_15" descr="A black background with orange and white circles&#10;&#10;Description automatically generated"/>
          <p:cNvPicPr preferRelativeResize="0"/>
          <p:nvPr/>
        </p:nvPicPr>
        <p:blipFill rotWithShape="1">
          <a:blip r:embed="rId15">
            <a:alphaModFix/>
          </a:blip>
          <a:srcRect/>
          <a:stretch/>
        </p:blipFill>
        <p:spPr>
          <a:xfrm>
            <a:off x="8006524" y="1744824"/>
            <a:ext cx="899674" cy="532713"/>
          </a:xfrm>
          <a:prstGeom prst="rect">
            <a:avLst/>
          </a:prstGeom>
          <a:noFill/>
          <a:ln>
            <a:noFill/>
          </a:ln>
        </p:spPr>
      </p:pic>
      <p:pic>
        <p:nvPicPr>
          <p:cNvPr id="137" name="Google Shape;137;g2ecea12dbb6_0_15" descr="A colorful letter s&#10;&#10;Description automatically generated"/>
          <p:cNvPicPr preferRelativeResize="0"/>
          <p:nvPr/>
        </p:nvPicPr>
        <p:blipFill rotWithShape="1">
          <a:blip r:embed="rId16">
            <a:alphaModFix/>
          </a:blip>
          <a:srcRect/>
          <a:stretch/>
        </p:blipFill>
        <p:spPr>
          <a:xfrm>
            <a:off x="11302225" y="221563"/>
            <a:ext cx="439743" cy="554099"/>
          </a:xfrm>
          <a:prstGeom prst="rect">
            <a:avLst/>
          </a:prstGeom>
          <a:noFill/>
          <a:ln>
            <a:noFill/>
          </a:ln>
        </p:spPr>
      </p:pic>
      <p:pic>
        <p:nvPicPr>
          <p:cNvPr id="138" name="Google Shape;138;g2ecea12dbb6_0_15"/>
          <p:cNvPicPr preferRelativeResize="0"/>
          <p:nvPr/>
        </p:nvPicPr>
        <p:blipFill>
          <a:blip r:embed="rId17">
            <a:alphaModFix/>
          </a:blip>
          <a:stretch>
            <a:fillRect/>
          </a:stretch>
        </p:blipFill>
        <p:spPr>
          <a:xfrm>
            <a:off x="8534162" y="1119363"/>
            <a:ext cx="1501865" cy="489150"/>
          </a:xfrm>
          <a:prstGeom prst="rect">
            <a:avLst/>
          </a:prstGeom>
          <a:noFill/>
          <a:ln>
            <a:noFill/>
          </a:ln>
        </p:spPr>
      </p:pic>
      <p:pic>
        <p:nvPicPr>
          <p:cNvPr id="139" name="Google Shape;139;g2ecea12dbb6_0_15"/>
          <p:cNvPicPr preferRelativeResize="0"/>
          <p:nvPr/>
        </p:nvPicPr>
        <p:blipFill>
          <a:blip r:embed="rId14">
            <a:alphaModFix/>
          </a:blip>
          <a:stretch>
            <a:fillRect/>
          </a:stretch>
        </p:blipFill>
        <p:spPr>
          <a:xfrm>
            <a:off x="4566075" y="3085575"/>
            <a:ext cx="805600" cy="489159"/>
          </a:xfrm>
          <a:prstGeom prst="rect">
            <a:avLst/>
          </a:prstGeom>
          <a:noFill/>
          <a:ln>
            <a:noFill/>
          </a:ln>
        </p:spPr>
      </p:pic>
      <p:pic>
        <p:nvPicPr>
          <p:cNvPr id="140" name="Google Shape;140;g2ecea12dbb6_0_15" descr="A black background with orange and white circles&#10;&#10;Description automatically generated"/>
          <p:cNvPicPr preferRelativeResize="0"/>
          <p:nvPr/>
        </p:nvPicPr>
        <p:blipFill rotWithShape="1">
          <a:blip r:embed="rId15">
            <a:alphaModFix/>
          </a:blip>
          <a:srcRect/>
          <a:stretch/>
        </p:blipFill>
        <p:spPr>
          <a:xfrm>
            <a:off x="4748875" y="3812525"/>
            <a:ext cx="805589" cy="477001"/>
          </a:xfrm>
          <a:prstGeom prst="rect">
            <a:avLst/>
          </a:prstGeom>
          <a:noFill/>
          <a:ln>
            <a:noFill/>
          </a:ln>
        </p:spPr>
      </p:pic>
      <p:sp>
        <p:nvSpPr>
          <p:cNvPr id="141" name="Google Shape;141;g2ecea12dbb6_0_15"/>
          <p:cNvSpPr txBox="1"/>
          <p:nvPr/>
        </p:nvSpPr>
        <p:spPr>
          <a:xfrm>
            <a:off x="1679575" y="5236300"/>
            <a:ext cx="3692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latin typeface="Open Sans"/>
                <a:ea typeface="Open Sans"/>
                <a:cs typeface="Open Sans"/>
                <a:sym typeface="Open Sans"/>
              </a:rPr>
              <a:t>ODISSEE</a:t>
            </a:r>
            <a:endParaRPr b="1">
              <a:latin typeface="Open Sans"/>
              <a:ea typeface="Open Sans"/>
              <a:cs typeface="Open Sans"/>
              <a:sym typeface="Open Sans"/>
            </a:endParaRPr>
          </a:p>
          <a:p>
            <a:pPr marL="0" lvl="0" indent="0" algn="ctr" rtl="0">
              <a:spcBef>
                <a:spcPts val="0"/>
              </a:spcBef>
              <a:spcAft>
                <a:spcPts val="0"/>
              </a:spcAft>
              <a:buNone/>
            </a:pPr>
            <a:r>
              <a:rPr lang="en-GB" sz="1000">
                <a:latin typeface="Open Sans Light"/>
                <a:ea typeface="Open Sans Light"/>
                <a:cs typeface="Open Sans Light"/>
                <a:sym typeface="Open Sans Light"/>
              </a:rPr>
              <a:t>Online Data Intensive Solutions for Science in the Exabyte Era </a:t>
            </a:r>
            <a:endParaRPr sz="1000">
              <a:latin typeface="Open Sans Light"/>
              <a:ea typeface="Open Sans Light"/>
              <a:cs typeface="Open Sans Light"/>
              <a:sym typeface="Open Sans Light"/>
            </a:endParaRPr>
          </a:p>
        </p:txBody>
      </p:sp>
      <p:pic>
        <p:nvPicPr>
          <p:cNvPr id="142" name="Google Shape;142;g2ecea12dbb6_0_15"/>
          <p:cNvPicPr preferRelativeResize="0"/>
          <p:nvPr/>
        </p:nvPicPr>
        <p:blipFill>
          <a:blip r:embed="rId17">
            <a:alphaModFix/>
          </a:blip>
          <a:stretch>
            <a:fillRect/>
          </a:stretch>
        </p:blipFill>
        <p:spPr>
          <a:xfrm>
            <a:off x="11210588" y="4943275"/>
            <a:ext cx="899700" cy="293025"/>
          </a:xfrm>
          <a:prstGeom prst="rect">
            <a:avLst/>
          </a:prstGeom>
          <a:noFill/>
          <a:ln>
            <a:noFill/>
          </a:ln>
        </p:spPr>
      </p:pic>
      <p:pic>
        <p:nvPicPr>
          <p:cNvPr id="143" name="Google Shape;143;g2ecea12dbb6_0_15" descr="A colorful letter s&#10;&#10;Description automatically generated"/>
          <p:cNvPicPr preferRelativeResize="0"/>
          <p:nvPr/>
        </p:nvPicPr>
        <p:blipFill rotWithShape="1">
          <a:blip r:embed="rId16">
            <a:alphaModFix/>
          </a:blip>
          <a:srcRect/>
          <a:stretch/>
        </p:blipFill>
        <p:spPr>
          <a:xfrm>
            <a:off x="10484500" y="5657854"/>
            <a:ext cx="369173" cy="465151"/>
          </a:xfrm>
          <a:prstGeom prst="rect">
            <a:avLst/>
          </a:prstGeom>
          <a:noFill/>
          <a:ln>
            <a:noFill/>
          </a:ln>
        </p:spPr>
      </p:pic>
      <p:sp>
        <p:nvSpPr>
          <p:cNvPr id="144" name="Google Shape;144;g2ecea12dbb6_0_15"/>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a:solidFill>
                <a:schemeClr val="lt1"/>
              </a:solidFill>
              <a:latin typeface="Open Sans Light"/>
              <a:ea typeface="Open Sans Light"/>
              <a:cs typeface="Open Sans Light"/>
              <a:sym typeface="Open Sans Light"/>
            </a:endParaRPr>
          </a:p>
        </p:txBody>
      </p:sp>
      <p:sp>
        <p:nvSpPr>
          <p:cNvPr id="145" name="Google Shape;145;g2ecea12dbb6_0_15"/>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785bc6ae77_1_0"/>
          <p:cNvSpPr txBox="1"/>
          <p:nvPr/>
        </p:nvSpPr>
        <p:spPr>
          <a:xfrm>
            <a:off x="521399" y="2474463"/>
            <a:ext cx="3758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i="0" u="none" strike="noStrike" cap="none">
                <a:solidFill>
                  <a:srgbClr val="22295B"/>
                </a:solidFill>
                <a:latin typeface="Open Sans Light"/>
                <a:ea typeface="Open Sans Light"/>
                <a:cs typeface="Open Sans Light"/>
                <a:sym typeface="Open Sans Light"/>
              </a:rPr>
              <a:t>Since its inception, CERN openlab has fostered the development of big data scientific research through</a:t>
            </a:r>
            <a:r>
              <a:rPr lang="en-GB" sz="1800" b="0" i="0" u="none" strike="noStrike" cap="none">
                <a:solidFill>
                  <a:srgbClr val="22295B"/>
                </a:solidFill>
                <a:latin typeface="Open Sans"/>
                <a:ea typeface="Open Sans"/>
                <a:cs typeface="Open Sans"/>
                <a:sym typeface="Open Sans"/>
              </a:rPr>
              <a:t> </a:t>
            </a:r>
            <a:r>
              <a:rPr lang="en-GB" sz="1800" b="1" i="0" u="none" strike="noStrike" cap="none">
                <a:solidFill>
                  <a:srgbClr val="22295B"/>
                </a:solidFill>
                <a:latin typeface="Open Sans"/>
                <a:ea typeface="Open Sans"/>
                <a:cs typeface="Open Sans"/>
                <a:sym typeface="Open Sans"/>
              </a:rPr>
              <a:t>four primary missions.</a:t>
            </a:r>
            <a:endParaRPr sz="1800">
              <a:solidFill>
                <a:srgbClr val="22295B"/>
              </a:solidFill>
              <a:latin typeface="Open Sans"/>
              <a:ea typeface="Open Sans"/>
              <a:cs typeface="Open Sans"/>
              <a:sym typeface="Open Sans"/>
            </a:endParaRPr>
          </a:p>
        </p:txBody>
      </p:sp>
      <p:pic>
        <p:nvPicPr>
          <p:cNvPr id="151" name="Google Shape;151;g2785bc6ae77_1_0" descr="A group of people holding a sign&#10;&#10;Description automatically generated"/>
          <p:cNvPicPr preferRelativeResize="0"/>
          <p:nvPr/>
        </p:nvPicPr>
        <p:blipFill rotWithShape="1">
          <a:blip r:embed="rId3">
            <a:alphaModFix/>
          </a:blip>
          <a:srcRect/>
          <a:stretch/>
        </p:blipFill>
        <p:spPr>
          <a:xfrm>
            <a:off x="742387" y="3881575"/>
            <a:ext cx="3316118" cy="2226501"/>
          </a:xfrm>
          <a:prstGeom prst="rect">
            <a:avLst/>
          </a:prstGeom>
          <a:noFill/>
          <a:ln>
            <a:noFill/>
          </a:ln>
        </p:spPr>
      </p:pic>
      <p:sp>
        <p:nvSpPr>
          <p:cNvPr id="152" name="Google Shape;152;g2785bc6ae77_1_0"/>
          <p:cNvSpPr txBox="1">
            <a:spLocks noGrp="1"/>
          </p:cNvSpPr>
          <p:nvPr>
            <p:ph type="ftr" idx="11"/>
          </p:nvPr>
        </p:nvSpPr>
        <p:spPr>
          <a:xfrm>
            <a:off x="4916265" y="6548690"/>
            <a:ext cx="2359500" cy="21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rgbClr val="22295B"/>
                </a:solidFill>
                <a:latin typeface="Arial"/>
                <a:ea typeface="Arial"/>
                <a:cs typeface="Arial"/>
                <a:sym typeface="Arial"/>
              </a:rPr>
              <a:t>Maria Girone</a:t>
            </a:r>
            <a:r>
              <a:rPr lang="en-GB" sz="1000">
                <a:solidFill>
                  <a:srgbClr val="22295B"/>
                </a:solidFill>
                <a:latin typeface="Arial"/>
                <a:ea typeface="Arial"/>
                <a:cs typeface="Arial"/>
                <a:sym typeface="Arial"/>
              </a:rPr>
              <a:t>, Head of CERN openlab</a:t>
            </a:r>
            <a:endParaRPr/>
          </a:p>
        </p:txBody>
      </p:sp>
      <p:sp>
        <p:nvSpPr>
          <p:cNvPr id="153" name="Google Shape;153;g2785bc6ae77_1_0"/>
          <p:cNvSpPr txBox="1"/>
          <p:nvPr/>
        </p:nvSpPr>
        <p:spPr>
          <a:xfrm>
            <a:off x="521400" y="523463"/>
            <a:ext cx="3758100" cy="1668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6700" b="1">
                <a:solidFill>
                  <a:srgbClr val="22295B"/>
                </a:solidFill>
                <a:latin typeface="Open Sans SemiBold"/>
                <a:ea typeface="Open Sans SemiBold"/>
                <a:cs typeface="Open Sans SemiBold"/>
                <a:sym typeface="Open Sans SemiBold"/>
              </a:rPr>
              <a:t>CERN</a:t>
            </a:r>
            <a:endParaRPr sz="6700" b="1">
              <a:solidFill>
                <a:srgbClr val="22295B"/>
              </a:solidFill>
              <a:latin typeface="Open Sans SemiBold"/>
              <a:ea typeface="Open Sans SemiBold"/>
              <a:cs typeface="Open Sans SemiBold"/>
              <a:sym typeface="Open Sans SemiBold"/>
            </a:endParaRPr>
          </a:p>
          <a:p>
            <a:pPr marL="0" marR="0" lvl="0" indent="0" algn="l" rtl="0">
              <a:lnSpc>
                <a:spcPct val="90000"/>
              </a:lnSpc>
              <a:spcBef>
                <a:spcPts val="0"/>
              </a:spcBef>
              <a:spcAft>
                <a:spcPts val="0"/>
              </a:spcAft>
              <a:buClr>
                <a:srgbClr val="22295B"/>
              </a:buClr>
              <a:buSzPts val="6000"/>
              <a:buFont typeface="Open Sans SemiBold"/>
              <a:buNone/>
            </a:pPr>
            <a:r>
              <a:rPr lang="en-GB" sz="6700" b="1">
                <a:solidFill>
                  <a:srgbClr val="22295B"/>
                </a:solidFill>
                <a:latin typeface="Open Sans SemiBold"/>
                <a:ea typeface="Open Sans SemiBold"/>
                <a:cs typeface="Open Sans SemiBold"/>
                <a:sym typeface="Open Sans SemiBold"/>
              </a:rPr>
              <a:t>openlab</a:t>
            </a:r>
            <a:endParaRPr sz="5500" b="1" i="0" u="none" strike="noStrike" cap="none">
              <a:solidFill>
                <a:srgbClr val="22295B"/>
              </a:solidFill>
              <a:latin typeface="Open Sans SemiBold"/>
              <a:ea typeface="Open Sans SemiBold"/>
              <a:cs typeface="Open Sans SemiBold"/>
              <a:sym typeface="Open Sans SemiBold"/>
            </a:endParaRPr>
          </a:p>
        </p:txBody>
      </p:sp>
      <p:grpSp>
        <p:nvGrpSpPr>
          <p:cNvPr id="154" name="Google Shape;154;g2785bc6ae77_1_0"/>
          <p:cNvGrpSpPr/>
          <p:nvPr/>
        </p:nvGrpSpPr>
        <p:grpSpPr>
          <a:xfrm>
            <a:off x="5192776" y="752075"/>
            <a:ext cx="6332349" cy="5166675"/>
            <a:chOff x="5192776" y="523475"/>
            <a:chExt cx="6332349" cy="5166675"/>
          </a:xfrm>
        </p:grpSpPr>
        <p:grpSp>
          <p:nvGrpSpPr>
            <p:cNvPr id="155" name="Google Shape;155;g2785bc6ae77_1_0"/>
            <p:cNvGrpSpPr/>
            <p:nvPr/>
          </p:nvGrpSpPr>
          <p:grpSpPr>
            <a:xfrm>
              <a:off x="5192776" y="523475"/>
              <a:ext cx="6332349" cy="966000"/>
              <a:chOff x="5206101" y="874625"/>
              <a:chExt cx="6332349" cy="966000"/>
            </a:xfrm>
          </p:grpSpPr>
          <p:sp>
            <p:nvSpPr>
              <p:cNvPr id="156" name="Google Shape;156;g2785bc6ae77_1_0"/>
              <p:cNvSpPr txBox="1"/>
              <p:nvPr/>
            </p:nvSpPr>
            <p:spPr>
              <a:xfrm>
                <a:off x="5983350" y="1117625"/>
                <a:ext cx="5555100" cy="480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9408F"/>
                  </a:buClr>
                  <a:buSzPts val="1600"/>
                  <a:buFont typeface="Open Sans SemiBold"/>
                  <a:buNone/>
                </a:pPr>
                <a:r>
                  <a:rPr lang="en-GB" sz="1800" u="none">
                    <a:solidFill>
                      <a:srgbClr val="39408F"/>
                    </a:solidFill>
                    <a:latin typeface="Open Sans SemiBold"/>
                    <a:ea typeface="Open Sans SemiBold"/>
                    <a:cs typeface="Open Sans SemiBold"/>
                    <a:sym typeface="Open Sans SemiBold"/>
                  </a:rPr>
                  <a:t>Establishing strategic industry collaborations</a:t>
                </a:r>
                <a:endParaRPr sz="1600">
                  <a:latin typeface="Open Sans SemiBold"/>
                  <a:ea typeface="Open Sans SemiBold"/>
                  <a:cs typeface="Open Sans SemiBold"/>
                  <a:sym typeface="Open Sans SemiBold"/>
                </a:endParaRPr>
              </a:p>
            </p:txBody>
          </p:sp>
          <p:sp>
            <p:nvSpPr>
              <p:cNvPr id="157" name="Google Shape;157;g2785bc6ae77_1_0"/>
              <p:cNvSpPr txBox="1"/>
              <p:nvPr/>
            </p:nvSpPr>
            <p:spPr>
              <a:xfrm>
                <a:off x="5206101" y="1053425"/>
                <a:ext cx="495600" cy="608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9408F"/>
                  </a:buClr>
                  <a:buSzPts val="4000"/>
                  <a:buFont typeface="Open Sans SemiBold"/>
                  <a:buNone/>
                </a:pPr>
                <a:r>
                  <a:rPr lang="en-GB" sz="5200" b="0" u="none">
                    <a:solidFill>
                      <a:srgbClr val="39408F"/>
                    </a:solidFill>
                    <a:latin typeface="Open Sans SemiBold"/>
                    <a:ea typeface="Open Sans SemiBold"/>
                    <a:cs typeface="Open Sans SemiBold"/>
                    <a:sym typeface="Open Sans SemiBold"/>
                  </a:rPr>
                  <a:t>1</a:t>
                </a:r>
                <a:endParaRPr sz="2600"/>
              </a:p>
            </p:txBody>
          </p:sp>
          <p:cxnSp>
            <p:nvCxnSpPr>
              <p:cNvPr id="158" name="Google Shape;158;g2785bc6ae77_1_0"/>
              <p:cNvCxnSpPr/>
              <p:nvPr/>
            </p:nvCxnSpPr>
            <p:spPr>
              <a:xfrm>
                <a:off x="5835775" y="874625"/>
                <a:ext cx="13500" cy="966000"/>
              </a:xfrm>
              <a:prstGeom prst="straightConnector1">
                <a:avLst/>
              </a:prstGeom>
              <a:noFill/>
              <a:ln w="38100" cap="flat" cmpd="sng">
                <a:solidFill>
                  <a:srgbClr val="39408F"/>
                </a:solidFill>
                <a:prstDash val="solid"/>
                <a:round/>
                <a:headEnd type="none" w="med" len="med"/>
                <a:tailEnd type="none" w="med" len="med"/>
              </a:ln>
            </p:spPr>
          </p:cxnSp>
        </p:grpSp>
        <p:grpSp>
          <p:nvGrpSpPr>
            <p:cNvPr id="159" name="Google Shape;159;g2785bc6ae77_1_0"/>
            <p:cNvGrpSpPr/>
            <p:nvPr/>
          </p:nvGrpSpPr>
          <p:grpSpPr>
            <a:xfrm>
              <a:off x="5192776" y="1923700"/>
              <a:ext cx="6332349" cy="966000"/>
              <a:chOff x="5206101" y="2274850"/>
              <a:chExt cx="6332349" cy="966000"/>
            </a:xfrm>
          </p:grpSpPr>
          <p:sp>
            <p:nvSpPr>
              <p:cNvPr id="160" name="Google Shape;160;g2785bc6ae77_1_0"/>
              <p:cNvSpPr txBox="1"/>
              <p:nvPr/>
            </p:nvSpPr>
            <p:spPr>
              <a:xfrm>
                <a:off x="5983350" y="2517850"/>
                <a:ext cx="5555100" cy="480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9408F"/>
                  </a:buClr>
                  <a:buSzPts val="1600"/>
                  <a:buFont typeface="Open Sans SemiBold"/>
                  <a:buNone/>
                </a:pPr>
                <a:r>
                  <a:rPr lang="en-GB" sz="1800">
                    <a:solidFill>
                      <a:srgbClr val="DE2448"/>
                    </a:solidFill>
                    <a:latin typeface="Open Sans SemiBold"/>
                    <a:ea typeface="Open Sans SemiBold"/>
                    <a:cs typeface="Open Sans SemiBold"/>
                    <a:sym typeface="Open Sans SemiBold"/>
                  </a:rPr>
                  <a:t>Fuelling technological innovation</a:t>
                </a:r>
                <a:endParaRPr sz="1800">
                  <a:solidFill>
                    <a:srgbClr val="DE2448"/>
                  </a:solidFill>
                  <a:latin typeface="Open Sans SemiBold"/>
                  <a:ea typeface="Open Sans SemiBold"/>
                  <a:cs typeface="Open Sans SemiBold"/>
                  <a:sym typeface="Open Sans SemiBold"/>
                </a:endParaRPr>
              </a:p>
            </p:txBody>
          </p:sp>
          <p:sp>
            <p:nvSpPr>
              <p:cNvPr id="161" name="Google Shape;161;g2785bc6ae77_1_0"/>
              <p:cNvSpPr txBox="1"/>
              <p:nvPr/>
            </p:nvSpPr>
            <p:spPr>
              <a:xfrm>
                <a:off x="5206101" y="2453650"/>
                <a:ext cx="495600" cy="608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9408F"/>
                  </a:buClr>
                  <a:buSzPts val="4000"/>
                  <a:buFont typeface="Open Sans SemiBold"/>
                  <a:buNone/>
                </a:pPr>
                <a:r>
                  <a:rPr lang="en-GB" sz="5200">
                    <a:solidFill>
                      <a:srgbClr val="DE2348"/>
                    </a:solidFill>
                    <a:latin typeface="Open Sans SemiBold"/>
                    <a:ea typeface="Open Sans SemiBold"/>
                    <a:cs typeface="Open Sans SemiBold"/>
                    <a:sym typeface="Open Sans SemiBold"/>
                  </a:rPr>
                  <a:t>2</a:t>
                </a:r>
                <a:endParaRPr sz="2600">
                  <a:solidFill>
                    <a:srgbClr val="DE2348"/>
                  </a:solidFill>
                </a:endParaRPr>
              </a:p>
            </p:txBody>
          </p:sp>
          <p:cxnSp>
            <p:nvCxnSpPr>
              <p:cNvPr id="162" name="Google Shape;162;g2785bc6ae77_1_0"/>
              <p:cNvCxnSpPr/>
              <p:nvPr/>
            </p:nvCxnSpPr>
            <p:spPr>
              <a:xfrm>
                <a:off x="5835775" y="2274850"/>
                <a:ext cx="13500" cy="966000"/>
              </a:xfrm>
              <a:prstGeom prst="straightConnector1">
                <a:avLst/>
              </a:prstGeom>
              <a:noFill/>
              <a:ln w="38100" cap="flat" cmpd="sng">
                <a:solidFill>
                  <a:srgbClr val="DE2448"/>
                </a:solidFill>
                <a:prstDash val="solid"/>
                <a:round/>
                <a:headEnd type="none" w="med" len="med"/>
                <a:tailEnd type="none" w="med" len="med"/>
              </a:ln>
            </p:spPr>
          </p:cxnSp>
        </p:grpSp>
        <p:grpSp>
          <p:nvGrpSpPr>
            <p:cNvPr id="163" name="Google Shape;163;g2785bc6ae77_1_0"/>
            <p:cNvGrpSpPr/>
            <p:nvPr/>
          </p:nvGrpSpPr>
          <p:grpSpPr>
            <a:xfrm>
              <a:off x="5192776" y="3323925"/>
              <a:ext cx="6332349" cy="966000"/>
              <a:chOff x="5206101" y="3853875"/>
              <a:chExt cx="6332349" cy="966000"/>
            </a:xfrm>
          </p:grpSpPr>
          <p:sp>
            <p:nvSpPr>
              <p:cNvPr id="164" name="Google Shape;164;g2785bc6ae77_1_0"/>
              <p:cNvSpPr txBox="1"/>
              <p:nvPr/>
            </p:nvSpPr>
            <p:spPr>
              <a:xfrm>
                <a:off x="5983350" y="4096875"/>
                <a:ext cx="5555100" cy="480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9408F"/>
                  </a:buClr>
                  <a:buSzPts val="1600"/>
                  <a:buFont typeface="Open Sans SemiBold"/>
                  <a:buNone/>
                </a:pPr>
                <a:r>
                  <a:rPr lang="en-GB" sz="1800">
                    <a:solidFill>
                      <a:srgbClr val="D9643E"/>
                    </a:solidFill>
                    <a:latin typeface="Open Sans SemiBold"/>
                    <a:ea typeface="Open Sans SemiBold"/>
                    <a:cs typeface="Open Sans SemiBold"/>
                    <a:sym typeface="Open Sans SemiBold"/>
                  </a:rPr>
                  <a:t>Exposing technology to scientists</a:t>
                </a:r>
                <a:endParaRPr sz="1800">
                  <a:solidFill>
                    <a:srgbClr val="D9643E"/>
                  </a:solidFill>
                  <a:latin typeface="Open Sans SemiBold"/>
                  <a:ea typeface="Open Sans SemiBold"/>
                  <a:cs typeface="Open Sans SemiBold"/>
                  <a:sym typeface="Open Sans SemiBold"/>
                </a:endParaRPr>
              </a:p>
            </p:txBody>
          </p:sp>
          <p:sp>
            <p:nvSpPr>
              <p:cNvPr id="165" name="Google Shape;165;g2785bc6ae77_1_0"/>
              <p:cNvSpPr txBox="1"/>
              <p:nvPr/>
            </p:nvSpPr>
            <p:spPr>
              <a:xfrm>
                <a:off x="5206101" y="4032675"/>
                <a:ext cx="495600" cy="608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9408F"/>
                  </a:buClr>
                  <a:buSzPts val="4000"/>
                  <a:buFont typeface="Open Sans SemiBold"/>
                  <a:buNone/>
                </a:pPr>
                <a:r>
                  <a:rPr lang="en-GB" sz="5200">
                    <a:solidFill>
                      <a:srgbClr val="D9643E"/>
                    </a:solidFill>
                    <a:latin typeface="Open Sans SemiBold"/>
                    <a:ea typeface="Open Sans SemiBold"/>
                    <a:cs typeface="Open Sans SemiBold"/>
                    <a:sym typeface="Open Sans SemiBold"/>
                  </a:rPr>
                  <a:t>3</a:t>
                </a:r>
                <a:endParaRPr sz="2600">
                  <a:solidFill>
                    <a:srgbClr val="D9643E"/>
                  </a:solidFill>
                </a:endParaRPr>
              </a:p>
            </p:txBody>
          </p:sp>
          <p:cxnSp>
            <p:nvCxnSpPr>
              <p:cNvPr id="166" name="Google Shape;166;g2785bc6ae77_1_0"/>
              <p:cNvCxnSpPr/>
              <p:nvPr/>
            </p:nvCxnSpPr>
            <p:spPr>
              <a:xfrm>
                <a:off x="5835775" y="3853875"/>
                <a:ext cx="13500" cy="966000"/>
              </a:xfrm>
              <a:prstGeom prst="straightConnector1">
                <a:avLst/>
              </a:prstGeom>
              <a:noFill/>
              <a:ln w="38100" cap="flat" cmpd="sng">
                <a:solidFill>
                  <a:srgbClr val="D9643E"/>
                </a:solidFill>
                <a:prstDash val="solid"/>
                <a:round/>
                <a:headEnd type="none" w="med" len="med"/>
                <a:tailEnd type="none" w="med" len="med"/>
              </a:ln>
            </p:spPr>
          </p:cxnSp>
        </p:grpSp>
        <p:grpSp>
          <p:nvGrpSpPr>
            <p:cNvPr id="167" name="Google Shape;167;g2785bc6ae77_1_0"/>
            <p:cNvGrpSpPr/>
            <p:nvPr/>
          </p:nvGrpSpPr>
          <p:grpSpPr>
            <a:xfrm>
              <a:off x="5192776" y="4724150"/>
              <a:ext cx="6118149" cy="966000"/>
              <a:chOff x="5206101" y="3853875"/>
              <a:chExt cx="6118149" cy="966000"/>
            </a:xfrm>
          </p:grpSpPr>
          <p:sp>
            <p:nvSpPr>
              <p:cNvPr id="168" name="Google Shape;168;g2785bc6ae77_1_0"/>
              <p:cNvSpPr txBox="1"/>
              <p:nvPr/>
            </p:nvSpPr>
            <p:spPr>
              <a:xfrm>
                <a:off x="5983350" y="4096875"/>
                <a:ext cx="5340900" cy="480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9408F"/>
                  </a:buClr>
                  <a:buSzPts val="1600"/>
                  <a:buFont typeface="Open Sans SemiBold"/>
                  <a:buNone/>
                </a:pPr>
                <a:r>
                  <a:rPr lang="en-GB" sz="1800">
                    <a:solidFill>
                      <a:srgbClr val="F08E3B"/>
                    </a:solidFill>
                    <a:latin typeface="Open Sans SemiBold"/>
                    <a:ea typeface="Open Sans SemiBold"/>
                    <a:cs typeface="Open Sans SemiBold"/>
                    <a:sym typeface="Open Sans SemiBold"/>
                  </a:rPr>
                  <a:t>Nurturing knowledge and growth in young STEM researchers</a:t>
                </a:r>
                <a:endParaRPr sz="1800">
                  <a:solidFill>
                    <a:srgbClr val="F08E3B"/>
                  </a:solidFill>
                  <a:latin typeface="Open Sans SemiBold"/>
                  <a:ea typeface="Open Sans SemiBold"/>
                  <a:cs typeface="Open Sans SemiBold"/>
                  <a:sym typeface="Open Sans SemiBold"/>
                </a:endParaRPr>
              </a:p>
            </p:txBody>
          </p:sp>
          <p:sp>
            <p:nvSpPr>
              <p:cNvPr id="169" name="Google Shape;169;g2785bc6ae77_1_0"/>
              <p:cNvSpPr txBox="1"/>
              <p:nvPr/>
            </p:nvSpPr>
            <p:spPr>
              <a:xfrm>
                <a:off x="5206101" y="4032675"/>
                <a:ext cx="495600" cy="608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9408F"/>
                  </a:buClr>
                  <a:buSzPts val="4000"/>
                  <a:buFont typeface="Open Sans SemiBold"/>
                  <a:buNone/>
                </a:pPr>
                <a:r>
                  <a:rPr lang="en-GB" sz="5200">
                    <a:solidFill>
                      <a:srgbClr val="F08E3B"/>
                    </a:solidFill>
                    <a:latin typeface="Open Sans SemiBold"/>
                    <a:ea typeface="Open Sans SemiBold"/>
                    <a:cs typeface="Open Sans SemiBold"/>
                    <a:sym typeface="Open Sans SemiBold"/>
                  </a:rPr>
                  <a:t>4</a:t>
                </a:r>
                <a:endParaRPr sz="2600">
                  <a:solidFill>
                    <a:srgbClr val="F08E3B"/>
                  </a:solidFill>
                </a:endParaRPr>
              </a:p>
            </p:txBody>
          </p:sp>
          <p:cxnSp>
            <p:nvCxnSpPr>
              <p:cNvPr id="170" name="Google Shape;170;g2785bc6ae77_1_0"/>
              <p:cNvCxnSpPr/>
              <p:nvPr/>
            </p:nvCxnSpPr>
            <p:spPr>
              <a:xfrm>
                <a:off x="5835775" y="3853875"/>
                <a:ext cx="13500" cy="966000"/>
              </a:xfrm>
              <a:prstGeom prst="straightConnector1">
                <a:avLst/>
              </a:prstGeom>
              <a:noFill/>
              <a:ln w="38100" cap="flat" cmpd="sng">
                <a:solidFill>
                  <a:srgbClr val="F08E3B"/>
                </a:solidFill>
                <a:prstDash val="solid"/>
                <a:round/>
                <a:headEnd type="none" w="med" len="med"/>
                <a:tailEnd type="none" w="med" len="med"/>
              </a:ln>
            </p:spPr>
          </p:cxnSp>
        </p:grpSp>
      </p:grpSp>
      <p:sp>
        <p:nvSpPr>
          <p:cNvPr id="171" name="Google Shape;171;g2785bc6ae77_1_0"/>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a:solidFill>
                <a:schemeClr val="lt1"/>
              </a:solidFill>
              <a:latin typeface="Open Sans Light"/>
              <a:ea typeface="Open Sans Light"/>
              <a:cs typeface="Open Sans Light"/>
              <a:sym typeface="Open Sans Light"/>
            </a:endParaRPr>
          </a:p>
        </p:txBody>
      </p:sp>
      <p:sp>
        <p:nvSpPr>
          <p:cNvPr id="172" name="Google Shape;172;g2785bc6ae77_1_0"/>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785bc6ae77_1_30"/>
          <p:cNvSpPr txBox="1">
            <a:spLocks noGrp="1"/>
          </p:cNvSpPr>
          <p:nvPr>
            <p:ph type="ftr" idx="11"/>
          </p:nvPr>
        </p:nvSpPr>
        <p:spPr>
          <a:xfrm>
            <a:off x="4916265" y="6548690"/>
            <a:ext cx="2359500" cy="21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rgbClr val="22295B"/>
                </a:solidFill>
                <a:latin typeface="Arial"/>
                <a:ea typeface="Arial"/>
                <a:cs typeface="Arial"/>
                <a:sym typeface="Arial"/>
              </a:rPr>
              <a:t>Maria Girone</a:t>
            </a:r>
            <a:r>
              <a:rPr lang="en-GB" sz="1000">
                <a:solidFill>
                  <a:srgbClr val="22295B"/>
                </a:solidFill>
                <a:latin typeface="Arial"/>
                <a:ea typeface="Arial"/>
                <a:cs typeface="Arial"/>
                <a:sym typeface="Arial"/>
              </a:rPr>
              <a:t>, Head of CERN openlab</a:t>
            </a:r>
            <a:endParaRPr/>
          </a:p>
        </p:txBody>
      </p:sp>
      <p:sp>
        <p:nvSpPr>
          <p:cNvPr id="178" name="Google Shape;178;g2785bc6ae77_1_30"/>
          <p:cNvSpPr txBox="1"/>
          <p:nvPr/>
        </p:nvSpPr>
        <p:spPr>
          <a:xfrm>
            <a:off x="670820" y="1568000"/>
            <a:ext cx="5656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22295B"/>
                </a:solidFill>
                <a:latin typeface="Open Sans Light"/>
                <a:ea typeface="Open Sans Light"/>
                <a:cs typeface="Open Sans Light"/>
                <a:sym typeface="Open Sans Light"/>
              </a:rPr>
              <a:t>CERN openlab’s primary role is to act as conduit and facilitator for collaboration in computing science and technology between two categories of stakeholders:</a:t>
            </a:r>
            <a:endParaRPr>
              <a:latin typeface="Open Sans Light"/>
              <a:ea typeface="Open Sans Light"/>
              <a:cs typeface="Open Sans Light"/>
              <a:sym typeface="Open Sans Light"/>
            </a:endParaRPr>
          </a:p>
        </p:txBody>
      </p:sp>
      <p:grpSp>
        <p:nvGrpSpPr>
          <p:cNvPr id="179" name="Google Shape;179;g2785bc6ae77_1_30"/>
          <p:cNvGrpSpPr/>
          <p:nvPr/>
        </p:nvGrpSpPr>
        <p:grpSpPr>
          <a:xfrm>
            <a:off x="670825" y="3093650"/>
            <a:ext cx="5050200" cy="2221200"/>
            <a:chOff x="1267175" y="3296650"/>
            <a:chExt cx="5050200" cy="2221200"/>
          </a:xfrm>
        </p:grpSpPr>
        <p:sp>
          <p:nvSpPr>
            <p:cNvPr id="180" name="Google Shape;180;g2785bc6ae77_1_30"/>
            <p:cNvSpPr/>
            <p:nvPr/>
          </p:nvSpPr>
          <p:spPr>
            <a:xfrm>
              <a:off x="1267175" y="3296650"/>
              <a:ext cx="5050200" cy="2221200"/>
            </a:xfrm>
            <a:prstGeom prst="roundRect">
              <a:avLst>
                <a:gd name="adj" fmla="val 16667"/>
              </a:avLst>
            </a:prstGeom>
            <a:noFill/>
            <a:ln w="38100" cap="flat" cmpd="sng">
              <a:solidFill>
                <a:srgbClr val="2431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 name="Google Shape;181;g2785bc6ae77_1_30"/>
            <p:cNvSpPr txBox="1"/>
            <p:nvPr/>
          </p:nvSpPr>
          <p:spPr>
            <a:xfrm>
              <a:off x="1760224" y="3622300"/>
              <a:ext cx="40641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22295B"/>
                  </a:solidFill>
                  <a:latin typeface="Open Sans"/>
                  <a:ea typeface="Open Sans"/>
                  <a:cs typeface="Open Sans"/>
                  <a:sym typeface="Open Sans"/>
                </a:rPr>
                <a:t>The science communities</a:t>
              </a:r>
              <a:endParaRPr/>
            </a:p>
            <a:p>
              <a:pPr marL="0" marR="0" lvl="0" indent="0" algn="ctr" rtl="0">
                <a:spcBef>
                  <a:spcPts val="0"/>
                </a:spcBef>
                <a:spcAft>
                  <a:spcPts val="0"/>
                </a:spcAft>
                <a:buNone/>
              </a:pPr>
              <a:r>
                <a:rPr lang="en-GB" sz="2400">
                  <a:solidFill>
                    <a:srgbClr val="22295B"/>
                  </a:solidFill>
                  <a:latin typeface="Open Sans Light"/>
                  <a:ea typeface="Open Sans Light"/>
                  <a:cs typeface="Open Sans Light"/>
                  <a:sym typeface="Open Sans Light"/>
                </a:rPr>
                <a:t>(CERN departments and groups; R&amp;D teams at CERN; Research centres)</a:t>
              </a:r>
              <a:endParaRPr sz="2400">
                <a:solidFill>
                  <a:schemeClr val="dk1"/>
                </a:solidFill>
                <a:latin typeface="Open Sans Light"/>
                <a:ea typeface="Open Sans Light"/>
                <a:cs typeface="Open Sans Light"/>
                <a:sym typeface="Open Sans Light"/>
              </a:endParaRPr>
            </a:p>
          </p:txBody>
        </p:sp>
      </p:grpSp>
      <p:sp>
        <p:nvSpPr>
          <p:cNvPr id="182" name="Google Shape;182;g2785bc6ae77_1_30"/>
          <p:cNvSpPr txBox="1"/>
          <p:nvPr/>
        </p:nvSpPr>
        <p:spPr>
          <a:xfrm>
            <a:off x="670825" y="607750"/>
            <a:ext cx="5656200" cy="776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6500" b="1">
                <a:solidFill>
                  <a:srgbClr val="22295B"/>
                </a:solidFill>
                <a:latin typeface="Open Sans SemiBold"/>
                <a:ea typeface="Open Sans SemiBold"/>
                <a:cs typeface="Open Sans SemiBold"/>
                <a:sym typeface="Open Sans SemiBold"/>
              </a:rPr>
              <a:t>Stakeholders</a:t>
            </a:r>
            <a:endParaRPr sz="6500" b="1" i="0" u="none" strike="noStrike" cap="none">
              <a:solidFill>
                <a:srgbClr val="22295B"/>
              </a:solidFill>
              <a:latin typeface="Open Sans SemiBold"/>
              <a:ea typeface="Open Sans SemiBold"/>
              <a:cs typeface="Open Sans SemiBold"/>
              <a:sym typeface="Open Sans SemiBold"/>
            </a:endParaRPr>
          </a:p>
        </p:txBody>
      </p:sp>
      <p:sp>
        <p:nvSpPr>
          <p:cNvPr id="183" name="Google Shape;183;g2785bc6ae77_1_30"/>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a:solidFill>
                <a:schemeClr val="lt1"/>
              </a:solidFill>
              <a:latin typeface="Open Sans Light"/>
              <a:ea typeface="Open Sans Light"/>
              <a:cs typeface="Open Sans Light"/>
              <a:sym typeface="Open Sans Light"/>
            </a:endParaRPr>
          </a:p>
        </p:txBody>
      </p:sp>
      <p:sp>
        <p:nvSpPr>
          <p:cNvPr id="184" name="Google Shape;184;g2785bc6ae77_1_30"/>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7</a:t>
            </a:fld>
            <a:endParaRPr/>
          </a:p>
        </p:txBody>
      </p:sp>
      <p:grpSp>
        <p:nvGrpSpPr>
          <p:cNvPr id="185" name="Google Shape;185;g2785bc6ae77_1_30"/>
          <p:cNvGrpSpPr/>
          <p:nvPr/>
        </p:nvGrpSpPr>
        <p:grpSpPr>
          <a:xfrm>
            <a:off x="6474925" y="3479150"/>
            <a:ext cx="5050200" cy="1450200"/>
            <a:chOff x="1267175" y="3296650"/>
            <a:chExt cx="5050200" cy="1450200"/>
          </a:xfrm>
        </p:grpSpPr>
        <p:sp>
          <p:nvSpPr>
            <p:cNvPr id="186" name="Google Shape;186;g2785bc6ae77_1_30"/>
            <p:cNvSpPr/>
            <p:nvPr/>
          </p:nvSpPr>
          <p:spPr>
            <a:xfrm>
              <a:off x="1267175" y="3296650"/>
              <a:ext cx="5050200" cy="1450200"/>
            </a:xfrm>
            <a:prstGeom prst="roundRect">
              <a:avLst>
                <a:gd name="adj" fmla="val 16667"/>
              </a:avLst>
            </a:prstGeom>
            <a:noFill/>
            <a:ln w="38100" cap="flat" cmpd="sng">
              <a:solidFill>
                <a:srgbClr val="243159"/>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g2785bc6ae77_1_30"/>
            <p:cNvSpPr txBox="1"/>
            <p:nvPr/>
          </p:nvSpPr>
          <p:spPr>
            <a:xfrm>
              <a:off x="1760224" y="3622300"/>
              <a:ext cx="40641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22295B"/>
                  </a:solidFill>
                  <a:latin typeface="Open Sans"/>
                  <a:ea typeface="Open Sans"/>
                  <a:cs typeface="Open Sans"/>
                  <a:sym typeface="Open Sans"/>
                </a:rPr>
                <a:t>Technology providers</a:t>
              </a:r>
              <a:endParaRPr/>
            </a:p>
            <a:p>
              <a:pPr marL="0" marR="0" lvl="0" indent="0" algn="ctr" rtl="0">
                <a:spcBef>
                  <a:spcPts val="0"/>
                </a:spcBef>
                <a:spcAft>
                  <a:spcPts val="0"/>
                </a:spcAft>
                <a:buNone/>
              </a:pPr>
              <a:r>
                <a:rPr lang="en-GB" sz="2400">
                  <a:solidFill>
                    <a:srgbClr val="22295B"/>
                  </a:solidFill>
                  <a:latin typeface="Open Sans Light"/>
                  <a:ea typeface="Open Sans Light"/>
                  <a:cs typeface="Open Sans Light"/>
                  <a:sym typeface="Open Sans Light"/>
                </a:rPr>
                <a:t>(Industry)</a:t>
              </a:r>
              <a:endParaRPr sz="2400">
                <a:solidFill>
                  <a:schemeClr val="dk1"/>
                </a:solidFill>
                <a:latin typeface="Open Sans Light"/>
                <a:ea typeface="Open Sans Light"/>
                <a:cs typeface="Open Sans Light"/>
                <a:sym typeface="Open Sans Light"/>
              </a:endParaRPr>
            </a:p>
          </p:txBody>
        </p:sp>
      </p:grpSp>
      <p:pic>
        <p:nvPicPr>
          <p:cNvPr id="188" name="Google Shape;188;g2785bc6ae77_1_30"/>
          <p:cNvPicPr preferRelativeResize="0"/>
          <p:nvPr/>
        </p:nvPicPr>
        <p:blipFill>
          <a:blip r:embed="rId3">
            <a:alphaModFix/>
          </a:blip>
          <a:stretch>
            <a:fillRect/>
          </a:stretch>
        </p:blipFill>
        <p:spPr>
          <a:xfrm>
            <a:off x="7820274" y="607748"/>
            <a:ext cx="2359500" cy="22737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g2785bc6ae77_2_36"/>
          <p:cNvPicPr preferRelativeResize="0"/>
          <p:nvPr/>
        </p:nvPicPr>
        <p:blipFill>
          <a:blip r:embed="rId3">
            <a:alphaModFix/>
          </a:blip>
          <a:stretch>
            <a:fillRect/>
          </a:stretch>
        </p:blipFill>
        <p:spPr>
          <a:xfrm>
            <a:off x="741150" y="3281837"/>
            <a:ext cx="4736773" cy="2694499"/>
          </a:xfrm>
          <a:prstGeom prst="rect">
            <a:avLst/>
          </a:prstGeom>
          <a:noFill/>
          <a:ln>
            <a:noFill/>
          </a:ln>
        </p:spPr>
      </p:pic>
      <p:sp>
        <p:nvSpPr>
          <p:cNvPr id="195" name="Google Shape;195;g2785bc6ae77_2_36"/>
          <p:cNvSpPr txBox="1"/>
          <p:nvPr/>
        </p:nvSpPr>
        <p:spPr>
          <a:xfrm>
            <a:off x="573875" y="575125"/>
            <a:ext cx="5059500" cy="2360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2295B"/>
              </a:buClr>
              <a:buSzPts val="6000"/>
              <a:buFont typeface="Open Sans SemiBold"/>
              <a:buNone/>
            </a:pPr>
            <a:r>
              <a:rPr lang="en-GB" sz="6000" b="1" dirty="0">
                <a:solidFill>
                  <a:srgbClr val="22295B"/>
                </a:solidFill>
                <a:latin typeface="Open Sans SemiBold"/>
                <a:ea typeface="Open Sans SemiBold"/>
                <a:cs typeface="Open Sans SemiBold"/>
                <a:sym typeface="Open Sans SemiBold"/>
              </a:rPr>
              <a:t>Examples of Projects in HPC Areas</a:t>
            </a:r>
            <a:endParaRPr sz="4800" b="1" i="0" u="none" strike="noStrike" cap="none" dirty="0">
              <a:solidFill>
                <a:srgbClr val="22295B"/>
              </a:solidFill>
              <a:latin typeface="Open Sans SemiBold"/>
              <a:ea typeface="Open Sans SemiBold"/>
              <a:cs typeface="Open Sans SemiBold"/>
              <a:sym typeface="Open Sans SemiBold"/>
            </a:endParaRPr>
          </a:p>
        </p:txBody>
      </p:sp>
      <p:pic>
        <p:nvPicPr>
          <p:cNvPr id="197" name="Google Shape;197;g2785bc6ae77_2_36"/>
          <p:cNvPicPr preferRelativeResize="0"/>
          <p:nvPr/>
        </p:nvPicPr>
        <p:blipFill rotWithShape="1">
          <a:blip r:embed="rId4">
            <a:alphaModFix/>
          </a:blip>
          <a:srcRect/>
          <a:stretch/>
        </p:blipFill>
        <p:spPr>
          <a:xfrm>
            <a:off x="6012317" y="417386"/>
            <a:ext cx="731285" cy="296702"/>
          </a:xfrm>
          <a:prstGeom prst="rect">
            <a:avLst/>
          </a:prstGeom>
          <a:noFill/>
          <a:ln>
            <a:noFill/>
          </a:ln>
        </p:spPr>
      </p:pic>
      <p:sp>
        <p:nvSpPr>
          <p:cNvPr id="198" name="Google Shape;198;g2785bc6ae77_2_36"/>
          <p:cNvSpPr txBox="1"/>
          <p:nvPr/>
        </p:nvSpPr>
        <p:spPr>
          <a:xfrm>
            <a:off x="6798178" y="243862"/>
            <a:ext cx="51627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dirty="0">
                <a:solidFill>
                  <a:schemeClr val="dk1"/>
                </a:solidFill>
                <a:latin typeface="Open Sans Light"/>
                <a:ea typeface="Open Sans Light"/>
                <a:cs typeface="Open Sans Light"/>
                <a:sym typeface="Open Sans Light"/>
              </a:rPr>
              <a:t>Unified programming models and portability </a:t>
            </a:r>
            <a:endParaRPr sz="1600" dirty="0">
              <a:solidFill>
                <a:schemeClr val="dk1"/>
              </a:solidFill>
              <a:latin typeface="Open Sans Light"/>
              <a:ea typeface="Open Sans Light"/>
              <a:cs typeface="Open Sans Light"/>
              <a:sym typeface="Open Sans Light"/>
            </a:endParaRPr>
          </a:p>
        </p:txBody>
      </p:sp>
      <p:pic>
        <p:nvPicPr>
          <p:cNvPr id="200" name="Google Shape;200;g2785bc6ae77_2_36"/>
          <p:cNvPicPr preferRelativeResize="0"/>
          <p:nvPr/>
        </p:nvPicPr>
        <p:blipFill rotWithShape="1">
          <a:blip r:embed="rId5">
            <a:alphaModFix/>
          </a:blip>
          <a:srcRect/>
          <a:stretch/>
        </p:blipFill>
        <p:spPr>
          <a:xfrm>
            <a:off x="6012789" y="1381041"/>
            <a:ext cx="1505892" cy="416675"/>
          </a:xfrm>
          <a:prstGeom prst="rect">
            <a:avLst/>
          </a:prstGeom>
          <a:noFill/>
          <a:ln>
            <a:noFill/>
          </a:ln>
        </p:spPr>
      </p:pic>
      <p:sp>
        <p:nvSpPr>
          <p:cNvPr id="201" name="Google Shape;201;g2785bc6ae77_2_36"/>
          <p:cNvSpPr txBox="1"/>
          <p:nvPr/>
        </p:nvSpPr>
        <p:spPr>
          <a:xfrm>
            <a:off x="7620100" y="1310024"/>
            <a:ext cx="51627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dirty="0">
                <a:solidFill>
                  <a:schemeClr val="dk1"/>
                </a:solidFill>
                <a:latin typeface="Open Sans Light"/>
                <a:ea typeface="Open Sans Light"/>
                <a:cs typeface="Open Sans Light"/>
                <a:sym typeface="Open Sans Light"/>
              </a:rPr>
              <a:t>Expandable Memory and AI on edge devices</a:t>
            </a:r>
            <a:endParaRPr sz="1600" dirty="0">
              <a:solidFill>
                <a:schemeClr val="dk1"/>
              </a:solidFill>
              <a:latin typeface="Open Sans Light"/>
              <a:ea typeface="Open Sans Light"/>
              <a:cs typeface="Open Sans Light"/>
              <a:sym typeface="Open Sans Light"/>
            </a:endParaRPr>
          </a:p>
        </p:txBody>
      </p:sp>
      <p:pic>
        <p:nvPicPr>
          <p:cNvPr id="203" name="Google Shape;203;g2785bc6ae77_2_36" descr="E4 Computer Engineering SpA"/>
          <p:cNvPicPr preferRelativeResize="0"/>
          <p:nvPr/>
        </p:nvPicPr>
        <p:blipFill rotWithShape="1">
          <a:blip r:embed="rId6">
            <a:alphaModFix/>
          </a:blip>
          <a:srcRect/>
          <a:stretch/>
        </p:blipFill>
        <p:spPr>
          <a:xfrm>
            <a:off x="6039844" y="2006554"/>
            <a:ext cx="544375" cy="544399"/>
          </a:xfrm>
          <a:prstGeom prst="rect">
            <a:avLst/>
          </a:prstGeom>
          <a:noFill/>
          <a:ln>
            <a:noFill/>
          </a:ln>
        </p:spPr>
      </p:pic>
      <p:sp>
        <p:nvSpPr>
          <p:cNvPr id="204" name="Google Shape;204;g2785bc6ae77_2_36"/>
          <p:cNvSpPr txBox="1"/>
          <p:nvPr/>
        </p:nvSpPr>
        <p:spPr>
          <a:xfrm>
            <a:off x="6624725" y="1909019"/>
            <a:ext cx="51627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dirty="0">
                <a:solidFill>
                  <a:schemeClr val="dk1"/>
                </a:solidFill>
                <a:latin typeface="Open Sans Light"/>
                <a:ea typeface="Open Sans Light"/>
                <a:cs typeface="Open Sans Light"/>
                <a:sym typeface="Open Sans Light"/>
              </a:rPr>
              <a:t>Accelerators and RISC-V </a:t>
            </a:r>
            <a:endParaRPr sz="1600" dirty="0">
              <a:solidFill>
                <a:schemeClr val="dk1"/>
              </a:solidFill>
              <a:latin typeface="Open Sans Light"/>
              <a:ea typeface="Open Sans Light"/>
              <a:cs typeface="Open Sans Light"/>
              <a:sym typeface="Open Sans Light"/>
            </a:endParaRPr>
          </a:p>
        </p:txBody>
      </p:sp>
      <p:pic>
        <p:nvPicPr>
          <p:cNvPr id="206" name="Google Shape;206;g2785bc6ae77_2_36"/>
          <p:cNvPicPr preferRelativeResize="0"/>
          <p:nvPr/>
        </p:nvPicPr>
        <p:blipFill rotWithShape="1">
          <a:blip r:embed="rId7">
            <a:alphaModFix/>
          </a:blip>
          <a:srcRect t="17000" r="5864" b="27551"/>
          <a:stretch/>
        </p:blipFill>
        <p:spPr>
          <a:xfrm>
            <a:off x="5880696" y="2662091"/>
            <a:ext cx="1417650" cy="416650"/>
          </a:xfrm>
          <a:prstGeom prst="rect">
            <a:avLst/>
          </a:prstGeom>
          <a:noFill/>
          <a:ln w="9525" cap="flat" cmpd="sng">
            <a:solidFill>
              <a:schemeClr val="lt1"/>
            </a:solidFill>
            <a:prstDash val="solid"/>
            <a:round/>
            <a:headEnd type="none" w="sm" len="sm"/>
            <a:tailEnd type="none" w="sm" len="sm"/>
          </a:ln>
        </p:spPr>
      </p:pic>
      <p:sp>
        <p:nvSpPr>
          <p:cNvPr id="207" name="Google Shape;207;g2785bc6ae77_2_36"/>
          <p:cNvSpPr txBox="1"/>
          <p:nvPr/>
        </p:nvSpPr>
        <p:spPr>
          <a:xfrm>
            <a:off x="7370363" y="2590694"/>
            <a:ext cx="51627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dirty="0">
                <a:solidFill>
                  <a:schemeClr val="dk1"/>
                </a:solidFill>
                <a:latin typeface="Open Sans Light"/>
                <a:ea typeface="Open Sans Light"/>
                <a:cs typeface="Open Sans Light"/>
                <a:sym typeface="Open Sans Light"/>
              </a:rPr>
              <a:t>Accelerators, digital twins and AI </a:t>
            </a:r>
            <a:endParaRPr sz="1600" dirty="0">
              <a:solidFill>
                <a:schemeClr val="dk1"/>
              </a:solidFill>
              <a:latin typeface="Open Sans Light"/>
              <a:ea typeface="Open Sans Light"/>
              <a:cs typeface="Open Sans Light"/>
              <a:sym typeface="Open Sans Light"/>
            </a:endParaRPr>
          </a:p>
        </p:txBody>
      </p:sp>
      <p:pic>
        <p:nvPicPr>
          <p:cNvPr id="209" name="Google Shape;209;g2785bc6ae77_2_36" descr="Brand Portal"/>
          <p:cNvPicPr preferRelativeResize="0"/>
          <p:nvPr/>
        </p:nvPicPr>
        <p:blipFill rotWithShape="1">
          <a:blip r:embed="rId8">
            <a:alphaModFix/>
          </a:blip>
          <a:srcRect/>
          <a:stretch/>
        </p:blipFill>
        <p:spPr>
          <a:xfrm>
            <a:off x="5942462" y="3284079"/>
            <a:ext cx="1083749" cy="357749"/>
          </a:xfrm>
          <a:prstGeom prst="rect">
            <a:avLst/>
          </a:prstGeom>
          <a:noFill/>
          <a:ln>
            <a:noFill/>
          </a:ln>
        </p:spPr>
      </p:pic>
      <p:sp>
        <p:nvSpPr>
          <p:cNvPr id="210" name="Google Shape;210;g2785bc6ae77_2_36"/>
          <p:cNvSpPr txBox="1"/>
          <p:nvPr/>
        </p:nvSpPr>
        <p:spPr>
          <a:xfrm>
            <a:off x="7292387" y="3130450"/>
            <a:ext cx="51627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dirty="0">
                <a:solidFill>
                  <a:schemeClr val="dk1"/>
                </a:solidFill>
                <a:latin typeface="Open Sans Light"/>
                <a:ea typeface="Open Sans Light"/>
                <a:cs typeface="Open Sans Light"/>
                <a:sym typeface="Open Sans Light"/>
              </a:rPr>
              <a:t>AI/HPC Convergence, AI tuning </a:t>
            </a:r>
            <a:endParaRPr sz="1600" dirty="0">
              <a:solidFill>
                <a:schemeClr val="dk1"/>
              </a:solidFill>
              <a:latin typeface="Open Sans Light"/>
              <a:ea typeface="Open Sans Light"/>
              <a:cs typeface="Open Sans Light"/>
              <a:sym typeface="Open Sans Light"/>
            </a:endParaRPr>
          </a:p>
        </p:txBody>
      </p:sp>
      <p:pic>
        <p:nvPicPr>
          <p:cNvPr id="212" name="Google Shape;212;g2785bc6ae77_2_36"/>
          <p:cNvPicPr preferRelativeResize="0"/>
          <p:nvPr/>
        </p:nvPicPr>
        <p:blipFill>
          <a:blip r:embed="rId9">
            <a:alphaModFix/>
          </a:blip>
          <a:stretch>
            <a:fillRect/>
          </a:stretch>
        </p:blipFill>
        <p:spPr>
          <a:xfrm>
            <a:off x="5942450" y="4803205"/>
            <a:ext cx="875375" cy="653150"/>
          </a:xfrm>
          <a:prstGeom prst="rect">
            <a:avLst/>
          </a:prstGeom>
          <a:noFill/>
          <a:ln>
            <a:noFill/>
          </a:ln>
        </p:spPr>
      </p:pic>
      <p:sp>
        <p:nvSpPr>
          <p:cNvPr id="213" name="Google Shape;213;g2785bc6ae77_2_36"/>
          <p:cNvSpPr txBox="1"/>
          <p:nvPr/>
        </p:nvSpPr>
        <p:spPr>
          <a:xfrm>
            <a:off x="7053775" y="4791940"/>
            <a:ext cx="51627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dirty="0">
                <a:solidFill>
                  <a:schemeClr val="dk1"/>
                </a:solidFill>
                <a:latin typeface="Open Sans Light"/>
                <a:ea typeface="Open Sans Light"/>
                <a:cs typeface="Open Sans Light"/>
                <a:sym typeface="Open Sans Light"/>
              </a:rPr>
              <a:t>Low latency networking </a:t>
            </a:r>
            <a:endParaRPr sz="1600" dirty="0">
              <a:solidFill>
                <a:schemeClr val="dk1"/>
              </a:solidFill>
              <a:latin typeface="Open Sans Light"/>
              <a:ea typeface="Open Sans Light"/>
              <a:cs typeface="Open Sans Light"/>
              <a:sym typeface="Open Sans Light"/>
            </a:endParaRPr>
          </a:p>
        </p:txBody>
      </p:sp>
      <p:pic>
        <p:nvPicPr>
          <p:cNvPr id="215" name="Google Shape;215;g2785bc6ae77_2_36"/>
          <p:cNvPicPr preferRelativeResize="0"/>
          <p:nvPr/>
        </p:nvPicPr>
        <p:blipFill>
          <a:blip r:embed="rId10">
            <a:alphaModFix/>
          </a:blip>
          <a:stretch>
            <a:fillRect/>
          </a:stretch>
        </p:blipFill>
        <p:spPr>
          <a:xfrm>
            <a:off x="5942450" y="5505593"/>
            <a:ext cx="966240" cy="544400"/>
          </a:xfrm>
          <a:prstGeom prst="rect">
            <a:avLst/>
          </a:prstGeom>
          <a:noFill/>
          <a:ln>
            <a:noFill/>
          </a:ln>
        </p:spPr>
      </p:pic>
      <p:sp>
        <p:nvSpPr>
          <p:cNvPr id="216" name="Google Shape;216;g2785bc6ae77_2_36"/>
          <p:cNvSpPr txBox="1"/>
          <p:nvPr/>
        </p:nvSpPr>
        <p:spPr>
          <a:xfrm>
            <a:off x="7073925" y="5487232"/>
            <a:ext cx="51627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dirty="0">
                <a:solidFill>
                  <a:schemeClr val="dk1"/>
                </a:solidFill>
                <a:latin typeface="Open Sans Light"/>
                <a:ea typeface="Open Sans Light"/>
                <a:cs typeface="Open Sans Light"/>
                <a:sym typeface="Open Sans Light"/>
              </a:rPr>
              <a:t>FPGA Acceleration</a:t>
            </a:r>
            <a:endParaRPr sz="1600" dirty="0">
              <a:solidFill>
                <a:schemeClr val="dk1"/>
              </a:solidFill>
              <a:latin typeface="Open Sans Light"/>
              <a:ea typeface="Open Sans Light"/>
              <a:cs typeface="Open Sans Light"/>
              <a:sym typeface="Open Sans Light"/>
            </a:endParaRPr>
          </a:p>
        </p:txBody>
      </p:sp>
      <p:pic>
        <p:nvPicPr>
          <p:cNvPr id="218" name="Google Shape;218;g2785bc6ae77_2_36"/>
          <p:cNvPicPr preferRelativeResize="0"/>
          <p:nvPr/>
        </p:nvPicPr>
        <p:blipFill rotWithShape="1">
          <a:blip r:embed="rId11">
            <a:alphaModFix/>
          </a:blip>
          <a:srcRect/>
          <a:stretch/>
        </p:blipFill>
        <p:spPr>
          <a:xfrm>
            <a:off x="5942450" y="4354238"/>
            <a:ext cx="2044314" cy="357750"/>
          </a:xfrm>
          <a:prstGeom prst="rect">
            <a:avLst/>
          </a:prstGeom>
          <a:noFill/>
          <a:ln>
            <a:noFill/>
          </a:ln>
        </p:spPr>
      </p:pic>
      <p:sp>
        <p:nvSpPr>
          <p:cNvPr id="219" name="Google Shape;219;g2785bc6ae77_2_36"/>
          <p:cNvSpPr txBox="1"/>
          <p:nvPr/>
        </p:nvSpPr>
        <p:spPr>
          <a:xfrm>
            <a:off x="8187450" y="4259075"/>
            <a:ext cx="35646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dirty="0">
                <a:solidFill>
                  <a:schemeClr val="dk1"/>
                </a:solidFill>
                <a:latin typeface="Open Sans Light"/>
                <a:ea typeface="Open Sans Light"/>
                <a:cs typeface="Open Sans Light"/>
                <a:sym typeface="Open Sans Light"/>
              </a:rPr>
              <a:t>High Performance Scalable Storage</a:t>
            </a:r>
            <a:endParaRPr sz="1600" dirty="0">
              <a:solidFill>
                <a:schemeClr val="dk1"/>
              </a:solidFill>
              <a:latin typeface="Open Sans Light"/>
              <a:ea typeface="Open Sans Light"/>
              <a:cs typeface="Open Sans Light"/>
              <a:sym typeface="Open Sans Light"/>
            </a:endParaRPr>
          </a:p>
        </p:txBody>
      </p:sp>
      <p:sp>
        <p:nvSpPr>
          <p:cNvPr id="220" name="Google Shape;220;g2785bc6ae77_2_36"/>
          <p:cNvSpPr txBox="1">
            <a:spLocks noGrp="1"/>
          </p:cNvSpPr>
          <p:nvPr>
            <p:ph type="ftr" idx="11"/>
          </p:nvPr>
        </p:nvSpPr>
        <p:spPr>
          <a:xfrm>
            <a:off x="2835451" y="6475050"/>
            <a:ext cx="6521100" cy="249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b="1">
                <a:solidFill>
                  <a:schemeClr val="lt1"/>
                </a:solidFill>
                <a:latin typeface="Arial"/>
                <a:ea typeface="Arial"/>
                <a:cs typeface="Arial"/>
                <a:sym typeface="Arial"/>
              </a:rPr>
              <a:t>Maria Girone</a:t>
            </a:r>
            <a:r>
              <a:rPr lang="en-GB" sz="1000">
                <a:solidFill>
                  <a:schemeClr val="lt1"/>
                </a:solidFill>
                <a:latin typeface="Arial"/>
                <a:ea typeface="Arial"/>
                <a:cs typeface="Arial"/>
                <a:sym typeface="Arial"/>
              </a:rPr>
              <a:t>, </a:t>
            </a:r>
            <a:r>
              <a:rPr lang="en-GB" sz="1000">
                <a:solidFill>
                  <a:schemeClr val="lt1"/>
                </a:solidFill>
                <a:latin typeface="Open Sans Light"/>
                <a:ea typeface="Open Sans Light"/>
                <a:cs typeface="Open Sans Light"/>
                <a:sym typeface="Open Sans Light"/>
              </a:rPr>
              <a:t>Head of CERN openlab </a:t>
            </a:r>
            <a:r>
              <a:rPr lang="en-GB" sz="1000">
                <a:solidFill>
                  <a:schemeClr val="lt1"/>
                </a:solidFill>
                <a:latin typeface="Arial"/>
                <a:ea typeface="Arial"/>
                <a:cs typeface="Arial"/>
                <a:sym typeface="Arial"/>
              </a:rPr>
              <a:t>– </a:t>
            </a:r>
            <a:r>
              <a:rPr lang="en-GB" sz="1000" b="1">
                <a:solidFill>
                  <a:schemeClr val="lt1"/>
                </a:solidFill>
                <a:latin typeface="Open Sans SemiBold"/>
                <a:ea typeface="Open Sans SemiBold"/>
                <a:cs typeface="Open Sans SemiBold"/>
                <a:sym typeface="Open Sans SemiBold"/>
              </a:rPr>
              <a:t>High-Performance Computing Activities at CERN</a:t>
            </a:r>
            <a:endParaRPr sz="1000">
              <a:solidFill>
                <a:schemeClr val="lt1"/>
              </a:solidFill>
              <a:latin typeface="Open Sans Light"/>
              <a:ea typeface="Open Sans Light"/>
              <a:cs typeface="Open Sans Light"/>
              <a:sym typeface="Open Sans Light"/>
            </a:endParaRPr>
          </a:p>
        </p:txBody>
      </p:sp>
      <p:sp>
        <p:nvSpPr>
          <p:cNvPr id="221" name="Google Shape;221;g2785bc6ae77_2_36"/>
          <p:cNvSpPr txBox="1">
            <a:spLocks noGrp="1"/>
          </p:cNvSpPr>
          <p:nvPr>
            <p:ph type="sldNum" idx="12"/>
          </p:nvPr>
        </p:nvSpPr>
        <p:spPr>
          <a:xfrm>
            <a:off x="11525122" y="6475058"/>
            <a:ext cx="357000" cy="24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GB"/>
              <a:t>8</a:t>
            </a:fld>
            <a:endParaRPr/>
          </a:p>
        </p:txBody>
      </p:sp>
      <p:pic>
        <p:nvPicPr>
          <p:cNvPr id="222" name="Google Shape;222;g2785bc6ae77_2_36"/>
          <p:cNvPicPr preferRelativeResize="0"/>
          <p:nvPr/>
        </p:nvPicPr>
        <p:blipFill>
          <a:blip r:embed="rId12">
            <a:alphaModFix/>
          </a:blip>
          <a:stretch>
            <a:fillRect/>
          </a:stretch>
        </p:blipFill>
        <p:spPr>
          <a:xfrm>
            <a:off x="5790080" y="3648967"/>
            <a:ext cx="1348696" cy="758626"/>
          </a:xfrm>
          <a:prstGeom prst="rect">
            <a:avLst/>
          </a:prstGeom>
          <a:noFill/>
          <a:ln>
            <a:noFill/>
          </a:ln>
        </p:spPr>
      </p:pic>
      <p:sp>
        <p:nvSpPr>
          <p:cNvPr id="223" name="Google Shape;223;g2785bc6ae77_2_36"/>
          <p:cNvSpPr txBox="1"/>
          <p:nvPr/>
        </p:nvSpPr>
        <p:spPr>
          <a:xfrm>
            <a:off x="7187875" y="3706420"/>
            <a:ext cx="47367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dirty="0">
                <a:solidFill>
                  <a:schemeClr val="dk1"/>
                </a:solidFill>
                <a:latin typeface="Open Sans Light"/>
                <a:ea typeface="Open Sans Light"/>
                <a:cs typeface="Open Sans Light"/>
                <a:sym typeface="Open Sans Light"/>
              </a:rPr>
              <a:t>Advanced Archival Storage &amp; Digital Preservation</a:t>
            </a:r>
            <a:endParaRPr sz="1600" dirty="0">
              <a:solidFill>
                <a:schemeClr val="dk1"/>
              </a:solidFill>
              <a:latin typeface="Open Sans Light"/>
              <a:ea typeface="Open Sans Light"/>
              <a:cs typeface="Open Sans Light"/>
              <a:sym typeface="Open Sans Light"/>
            </a:endParaRPr>
          </a:p>
        </p:txBody>
      </p:sp>
      <p:sp>
        <p:nvSpPr>
          <p:cNvPr id="3" name="Google Shape;216;g2785bc6ae77_2_36">
            <a:extLst>
              <a:ext uri="{FF2B5EF4-FFF2-40B4-BE49-F238E27FC236}">
                <a16:creationId xmlns:a16="http://schemas.microsoft.com/office/drawing/2014/main" id="{C3ECBC5F-E022-7F93-59D6-3FB39A8ACBF5}"/>
              </a:ext>
            </a:extLst>
          </p:cNvPr>
          <p:cNvSpPr txBox="1"/>
          <p:nvPr/>
        </p:nvSpPr>
        <p:spPr>
          <a:xfrm>
            <a:off x="6848167" y="755205"/>
            <a:ext cx="5162700" cy="4311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GB" sz="1600" dirty="0">
                <a:solidFill>
                  <a:schemeClr val="dk1"/>
                </a:solidFill>
                <a:latin typeface="Open Sans Light"/>
                <a:ea typeface="Open Sans Light"/>
                <a:cs typeface="Open Sans Light"/>
                <a:sym typeface="Open Sans Light"/>
              </a:rPr>
              <a:t>FPGA Acceleration</a:t>
            </a:r>
            <a:endParaRPr sz="1600" dirty="0">
              <a:solidFill>
                <a:schemeClr val="dk1"/>
              </a:solidFill>
              <a:latin typeface="Open Sans Light"/>
              <a:ea typeface="Open Sans Light"/>
              <a:cs typeface="Open Sans Light"/>
              <a:sym typeface="Open Sans Light"/>
            </a:endParaRPr>
          </a:p>
        </p:txBody>
      </p:sp>
      <p:pic>
        <p:nvPicPr>
          <p:cNvPr id="4" name="Picture 58" descr="Altera® FPGAs and Programmable Devices">
            <a:extLst>
              <a:ext uri="{FF2B5EF4-FFF2-40B4-BE49-F238E27FC236}">
                <a16:creationId xmlns:a16="http://schemas.microsoft.com/office/drawing/2014/main" id="{F4E94417-DA62-B5D3-F485-47524469E08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87355" y="824786"/>
            <a:ext cx="875375" cy="4923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
        <p:cNvGrpSpPr/>
        <p:nvPr/>
      </p:nvGrpSpPr>
      <p:grpSpPr>
        <a:xfrm>
          <a:off x="0" y="0"/>
          <a:ext cx="0" cy="0"/>
          <a:chOff x="0" y="0"/>
          <a:chExt cx="0" cy="0"/>
        </a:xfrm>
      </p:grpSpPr>
      <p:grpSp>
        <p:nvGrpSpPr>
          <p:cNvPr id="229" name="Google Shape;229;p6"/>
          <p:cNvGrpSpPr/>
          <p:nvPr/>
        </p:nvGrpSpPr>
        <p:grpSpPr>
          <a:xfrm>
            <a:off x="2924631" y="2453853"/>
            <a:ext cx="5428340" cy="1651185"/>
            <a:chOff x="587831" y="2209615"/>
            <a:chExt cx="5428340" cy="1651185"/>
          </a:xfrm>
        </p:grpSpPr>
        <p:sp>
          <p:nvSpPr>
            <p:cNvPr id="230" name="Google Shape;230;p6"/>
            <p:cNvSpPr txBox="1"/>
            <p:nvPr/>
          </p:nvSpPr>
          <p:spPr>
            <a:xfrm>
              <a:off x="587831" y="2881277"/>
              <a:ext cx="957940" cy="42700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800"/>
                <a:buFont typeface="Open Sans SemiBold"/>
                <a:buNone/>
              </a:pPr>
              <a:r>
                <a:rPr lang="en-GB" sz="4800" b="1">
                  <a:solidFill>
                    <a:schemeClr val="lt1"/>
                  </a:solidFill>
                  <a:latin typeface="Open Sans SemiBold"/>
                  <a:ea typeface="Open Sans SemiBold"/>
                  <a:cs typeface="Open Sans SemiBold"/>
                  <a:sym typeface="Open Sans SemiBold"/>
                </a:rPr>
                <a:t>02</a:t>
              </a:r>
              <a:endParaRPr/>
            </a:p>
          </p:txBody>
        </p:sp>
        <p:sp>
          <p:nvSpPr>
            <p:cNvPr id="231" name="Google Shape;231;p6"/>
            <p:cNvSpPr txBox="1"/>
            <p:nvPr/>
          </p:nvSpPr>
          <p:spPr>
            <a:xfrm>
              <a:off x="1894111" y="2526027"/>
              <a:ext cx="4122060" cy="113750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800"/>
                <a:buFont typeface="Open Sans SemiBold"/>
                <a:buNone/>
              </a:pPr>
              <a:r>
                <a:rPr lang="en-GB" sz="2800" b="1">
                  <a:solidFill>
                    <a:schemeClr val="lt1"/>
                  </a:solidFill>
                  <a:latin typeface="Open Sans SemiBold"/>
                  <a:ea typeface="Open Sans SemiBold"/>
                  <a:cs typeface="Open Sans SemiBold"/>
                  <a:sym typeface="Open Sans SemiBold"/>
                </a:rPr>
                <a:t>CoE RAISE</a:t>
              </a:r>
              <a:endParaRPr sz="2000">
                <a:solidFill>
                  <a:schemeClr val="lt1"/>
                </a:solidFill>
                <a:latin typeface="Open Sans Light"/>
                <a:ea typeface="Open Sans Light"/>
                <a:cs typeface="Open Sans Light"/>
                <a:sym typeface="Open Sans Light"/>
              </a:endParaRPr>
            </a:p>
          </p:txBody>
        </p:sp>
        <p:cxnSp>
          <p:nvCxnSpPr>
            <p:cNvPr id="232" name="Google Shape;232;p6"/>
            <p:cNvCxnSpPr/>
            <p:nvPr/>
          </p:nvCxnSpPr>
          <p:spPr>
            <a:xfrm>
              <a:off x="1618341" y="2209615"/>
              <a:ext cx="0" cy="1651185"/>
            </a:xfrm>
            <a:prstGeom prst="straightConnector1">
              <a:avLst/>
            </a:prstGeom>
            <a:noFill/>
            <a:ln w="38100" cap="rnd" cmpd="sng">
              <a:solidFill>
                <a:schemeClr val="lt1"/>
              </a:solidFill>
              <a:prstDash val="solid"/>
              <a:miter lim="800000"/>
              <a:headEnd type="none" w="sm" len="sm"/>
              <a:tailEnd type="none" w="sm" len="sm"/>
            </a:ln>
          </p:spPr>
        </p:cxnSp>
      </p:grpSp>
      <p:sp>
        <p:nvSpPr>
          <p:cNvPr id="233" name="Google Shape;233;p6"/>
          <p:cNvSpPr txBox="1"/>
          <p:nvPr/>
        </p:nvSpPr>
        <p:spPr>
          <a:xfrm>
            <a:off x="11771086" y="291011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34" name="Google Shape;234;p6" descr="A white arrow in a circle&#10;&#10;Description automatically generated"/>
          <p:cNvPicPr preferRelativeResize="0"/>
          <p:nvPr/>
        </p:nvPicPr>
        <p:blipFill rotWithShape="1">
          <a:blip r:embed="rId4">
            <a:alphaModFix/>
          </a:blip>
          <a:srcRect/>
          <a:stretch/>
        </p:blipFill>
        <p:spPr>
          <a:xfrm>
            <a:off x="9712075" y="2940781"/>
            <a:ext cx="677328" cy="677328"/>
          </a:xfrm>
          <a:prstGeom prst="rect">
            <a:avLst/>
          </a:prstGeom>
          <a:noFill/>
          <a:ln>
            <a:noFill/>
          </a:ln>
        </p:spPr>
      </p:pic>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4441</Words>
  <Application>Microsoft Macintosh PowerPoint</Application>
  <PresentationFormat>Widescreen</PresentationFormat>
  <Paragraphs>477</Paragraphs>
  <Slides>34</Slides>
  <Notes>34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Open Sans Light</vt:lpstr>
      <vt:lpstr>Open Sans SemiBold</vt:lpstr>
      <vt:lpstr>Arial</vt:lpstr>
      <vt:lpstr>DM Sans</vt:lpstr>
      <vt:lpstr>Open Sans ExtraBold</vt:lpstr>
      <vt:lpstr>Open Sans</vt:lpstr>
      <vt:lpstr>Open Sans Medium</vt:lpstr>
      <vt:lpstr>Calibri</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Mariana Velho</dc:creator>
  <cp:lastModifiedBy>Ian FIsk</cp:lastModifiedBy>
  <cp:revision>6</cp:revision>
  <dcterms:created xsi:type="dcterms:W3CDTF">2024-02-16T15:39:04Z</dcterms:created>
  <dcterms:modified xsi:type="dcterms:W3CDTF">2024-07-22T19:51:57Z</dcterms:modified>
</cp:coreProperties>
</file>