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68" r:id="rId12"/>
    <p:sldId id="2046" r:id="rId13"/>
    <p:sldId id="2047" r:id="rId14"/>
    <p:sldId id="2048" r:id="rId15"/>
    <p:sldId id="2053" r:id="rId16"/>
    <p:sldId id="2070" r:id="rId17"/>
    <p:sldId id="2049" r:id="rId18"/>
    <p:sldId id="2050" r:id="rId19"/>
    <p:sldId id="2051" r:id="rId20"/>
    <p:sldId id="2052" r:id="rId21"/>
    <p:sldId id="2069" r:id="rId22"/>
    <p:sldId id="2034" r:id="rId23"/>
    <p:sldId id="1979" r:id="rId24"/>
    <p:sldId id="416" r:id="rId25"/>
    <p:sldId id="571" r:id="rId26"/>
    <p:sldId id="2057" r:id="rId27"/>
    <p:sldId id="2058" r:id="rId28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114" y="348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A18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MQXFA18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May 14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73903B-E71F-4173-84DB-4AFBEBE01C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3242" y="2708920"/>
          <a:ext cx="11715410" cy="13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8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95066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885063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  <a:gridCol w="951064">
                  <a:extLst>
                    <a:ext uri="{9D8B030D-6E8A-4147-A177-3AD203B41FA5}">
                      <a16:colId xmlns:a16="http://schemas.microsoft.com/office/drawing/2014/main" val="12110093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24849232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1479396039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17DDDE-BB3F-454D-B643-F36095972D56}"/>
              </a:ext>
            </a:extLst>
          </p:cNvPr>
          <p:cNvSpPr/>
          <p:nvPr/>
        </p:nvSpPr>
        <p:spPr>
          <a:xfrm>
            <a:off x="816000" y="2708920"/>
            <a:ext cx="230425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1301E-7CE9-4DB6-AB35-6A8FA2E289EF}"/>
              </a:ext>
            </a:extLst>
          </p:cNvPr>
          <p:cNvSpPr/>
          <p:nvPr/>
        </p:nvSpPr>
        <p:spPr>
          <a:xfrm>
            <a:off x="3120256" y="2696411"/>
            <a:ext cx="2172140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97F43-E65D-4CD9-95CA-CB69A6A2B6F9}"/>
              </a:ext>
            </a:extLst>
          </p:cNvPr>
          <p:cNvSpPr/>
          <p:nvPr/>
        </p:nvSpPr>
        <p:spPr>
          <a:xfrm>
            <a:off x="5292396" y="2696411"/>
            <a:ext cx="2099748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3EE6-488F-44B1-9B0B-0C0CE804EEB6}"/>
              </a:ext>
            </a:extLst>
          </p:cNvPr>
          <p:cNvSpPr/>
          <p:nvPr/>
        </p:nvSpPr>
        <p:spPr>
          <a:xfrm>
            <a:off x="7392144" y="2698772"/>
            <a:ext cx="227907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9695024" y="2702836"/>
            <a:ext cx="2233627" cy="1298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EA8-628D-4F7C-A9E3-401F1DD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mid-plane shim for A18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1DB4-8751-4AD3-9EAD-3ECA7302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D7ABA-73BC-4296-BD22-4407A10E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4D18-FBC8-411A-9510-22AA2CEC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A2005-FE7B-4BFB-BE36-F40EB6926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307642"/>
            <a:ext cx="6306772" cy="47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6385-4305-455E-9E52-87DDCA49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deviations of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58AF-D5F8-4FC9-9CDA-262147BC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14CD2-15BB-4B71-8332-4C0871A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CAD2-5D64-4E58-9D19-1C9DC2C7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086D914-73B0-45B9-98CD-2DCE28FFD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18334"/>
              </p:ext>
            </p:extLst>
          </p:nvPr>
        </p:nvGraphicFramePr>
        <p:xfrm>
          <a:off x="816000" y="1599516"/>
          <a:ext cx="10559998" cy="97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92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0555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4350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8B0842E-8584-4438-BF46-74AF6DBCFBF0}"/>
              </a:ext>
            </a:extLst>
          </p:cNvPr>
          <p:cNvSpPr/>
          <p:nvPr/>
        </p:nvSpPr>
        <p:spPr>
          <a:xfrm>
            <a:off x="1631504" y="1599516"/>
            <a:ext cx="3528392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23BDB-D991-4BBD-8773-69EDC80B0B5A}"/>
              </a:ext>
            </a:extLst>
          </p:cNvPr>
          <p:cNvSpPr/>
          <p:nvPr/>
        </p:nvSpPr>
        <p:spPr>
          <a:xfrm>
            <a:off x="5171728" y="1599516"/>
            <a:ext cx="3228528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34AC1-125B-4B19-894E-4D13667FABFE}"/>
              </a:ext>
            </a:extLst>
          </p:cNvPr>
          <p:cNvSpPr/>
          <p:nvPr/>
        </p:nvSpPr>
        <p:spPr>
          <a:xfrm>
            <a:off x="8400256" y="1599515"/>
            <a:ext cx="2987574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ADC05F-38C7-4797-B491-2F8C09591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806634"/>
            <a:ext cx="4572000" cy="3319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6D756-5E00-4737-89D4-79D8085E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808088"/>
            <a:ext cx="4572000" cy="33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D4ED-F3F8-49E4-8673-41B00573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loading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BDCD-5616-419A-8DDA-5DF42641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For final loading key shim size reached during the pre-load operations, the following </a:t>
            </a:r>
            <a:r>
              <a:rPr lang="en-US" u="sng" dirty="0">
                <a:solidFill>
                  <a:schemeClr val="bg2"/>
                </a:solidFill>
              </a:rPr>
              <a:t>target </a:t>
            </a:r>
            <a:r>
              <a:rPr lang="en-US" u="sng" dirty="0"/>
              <a:t>is set:</a:t>
            </a:r>
            <a:endParaRPr lang="en-US" dirty="0"/>
          </a:p>
          <a:p>
            <a:pPr lvl="0"/>
            <a:r>
              <a:rPr lang="en-US" b="1" i="1" dirty="0"/>
              <a:t>At the end of the pre-loading operation, the sum of the loading shim size and the coil-pack radial dimension deviations in straight section, LE and RE shall be </a:t>
            </a:r>
            <a:r>
              <a:rPr lang="en-US" b="1" i="1" dirty="0">
                <a:solidFill>
                  <a:schemeClr val="bg2"/>
                </a:solidFill>
              </a:rPr>
              <a:t>within</a:t>
            </a:r>
            <a:r>
              <a:rPr lang="en-US" b="1" i="1" dirty="0"/>
              <a:t> the range achieved in magnets </a:t>
            </a:r>
            <a:r>
              <a:rPr lang="en-US" b="1" i="1" dirty="0">
                <a:solidFill>
                  <a:schemeClr val="bg2"/>
                </a:solidFill>
              </a:rPr>
              <a:t>MQXFA14b and MQXFA05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If, with such load key shim, the coil stress measured in </a:t>
            </a:r>
            <a:r>
              <a:rPr lang="en-US" dirty="0">
                <a:solidFill>
                  <a:schemeClr val="bg2"/>
                </a:solidFill>
              </a:rPr>
              <a:t>2+ strain gauges </a:t>
            </a:r>
            <a:r>
              <a:rPr lang="en-US" dirty="0"/>
              <a:t>at the end of the loading or during bladder inflation is above the coil stress spec., </a:t>
            </a:r>
            <a:r>
              <a:rPr lang="en-US" dirty="0">
                <a:solidFill>
                  <a:schemeClr val="bg2"/>
                </a:solidFill>
              </a:rPr>
              <a:t>priority</a:t>
            </a:r>
            <a:r>
              <a:rPr lang="en-US" dirty="0"/>
              <a:t> should be given to keeping the </a:t>
            </a:r>
            <a:r>
              <a:rPr lang="en-US" dirty="0">
                <a:solidFill>
                  <a:schemeClr val="bg2"/>
                </a:solidFill>
              </a:rPr>
              <a:t>coil stress </a:t>
            </a:r>
            <a:r>
              <a:rPr lang="en-US" dirty="0"/>
              <a:t>within the specs.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D77B1-54B2-4494-BDC6-50969B3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CB5F-EC98-49C9-8259-3D4DA3C7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8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0902F9-750D-473A-8096-E3E017B5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87" y="2021991"/>
            <a:ext cx="4114800" cy="2989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D617B-AD4E-49F1-B8EF-B618A77D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" y="2034294"/>
            <a:ext cx="4114800" cy="298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757E0-391D-42EC-99B6-791477A4E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87" y="2021989"/>
            <a:ext cx="4114800" cy="2989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all magnets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312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748731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1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728623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48039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/>
          </a:bodyPr>
          <a:lstStyle/>
          <a:p>
            <a:r>
              <a:rPr lang="en-US" dirty="0"/>
              <a:t>Proposed target: </a:t>
            </a:r>
            <a:r>
              <a:rPr lang="en-US" dirty="0">
                <a:solidFill>
                  <a:schemeClr val="bg2"/>
                </a:solidFill>
              </a:rPr>
              <a:t>41-43 mils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61203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9169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0273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8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8040-FC30-439C-8020-BFC2D2C7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Tapered load shim (TLS)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7FF1-3698-43B9-B59D-C21E4C8DD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158743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Distance from coil end to 0.050 mm TLS end: 439 mm</a:t>
            </a:r>
          </a:p>
          <a:p>
            <a:r>
              <a:rPr lang="en-US" dirty="0"/>
              <a:t>Distance from coil end to 0.100 mm TLS end: 363 mm</a:t>
            </a:r>
          </a:p>
          <a:p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</a:p>
          <a:p>
            <a:r>
              <a:rPr lang="en-US" dirty="0">
                <a:sym typeface="Symbol" panose="05050102010706020507" pitchFamily="18" charset="2"/>
              </a:rPr>
              <a:t>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baseline="-250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= 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/2 </a:t>
            </a:r>
            <a:r>
              <a:rPr lang="en-US" dirty="0">
                <a:sym typeface="Wingdings" panose="05000000000000000000" pitchFamily="2" charset="2"/>
              </a:rPr>
              <a:t> 0.100 mm rad = 0.157 mm </a:t>
            </a:r>
            <a:r>
              <a:rPr lang="en-US" dirty="0" err="1">
                <a:sym typeface="Wingdings" panose="05000000000000000000" pitchFamily="2" charset="2"/>
              </a:rPr>
              <a:t>arc_length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max arc-length excess will be +0.100 mm at 300 mm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1B7B7-37A9-44D1-B6DC-1B10303F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8C835-2008-45DB-963D-F913530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237F-F897-4627-A4C1-5100F591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806634"/>
            <a:ext cx="4572000" cy="3319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7A2663-198B-4D90-AC3A-65327D48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62" y="2806634"/>
            <a:ext cx="4572000" cy="3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00E4-5452-4CA8-9F47-4B22F31B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477F-DDB2-480E-8CB3-A944655A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837F3-391A-4C5D-A974-B8B7749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5601-F71B-49AB-826C-A0EA8B6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1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AD2-767A-4E07-B984-914E4E2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DA5D-9A88-4101-A5F6-4DA0344C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7276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+0.100 mm of coil </a:t>
            </a:r>
            <a:r>
              <a:rPr lang="en-US" dirty="0">
                <a:solidFill>
                  <a:schemeClr val="bg2"/>
                </a:solidFill>
              </a:rPr>
              <a:t>outer radius increase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-20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+12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 +0.100 mm of total coil </a:t>
            </a:r>
            <a:r>
              <a:rPr lang="en-US" dirty="0">
                <a:solidFill>
                  <a:schemeClr val="bg2"/>
                </a:solidFill>
              </a:rPr>
              <a:t>arc-length increase </a:t>
            </a:r>
            <a:r>
              <a:rPr lang="en-US" dirty="0"/>
              <a:t>(0.050 per mid-plane)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-13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+8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FE values confirmed in short models, like MQXFS4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D89E-02C4-486F-977C-8765DC8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7C0A-5F93-486B-97CF-04ADA6B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E9AE-DD00-4658-BBE9-4F520EA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1703512" y="4293097"/>
            <a:ext cx="864781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B254-10B4-446B-B2DE-7591695CA0B0}"/>
              </a:ext>
            </a:extLst>
          </p:cNvPr>
          <p:cNvSpPr txBox="1"/>
          <p:nvPr/>
        </p:nvSpPr>
        <p:spPr>
          <a:xfrm>
            <a:off x="9148380" y="4046877"/>
            <a:ext cx="907621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By E. Takala</a:t>
            </a:r>
          </a:p>
        </p:txBody>
      </p:sp>
    </p:spTree>
    <p:extLst>
      <p:ext uri="{BB962C8B-B14F-4D97-AF65-F5344CB8AC3E}">
        <p14:creationId xmlns:p14="http://schemas.microsoft.com/office/powerpoint/2010/main" val="3787916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A12b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788916" y="4860256"/>
            <a:ext cx="35573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contact shim : 22 mils, 0.483 mm</a:t>
            </a:r>
          </a:p>
          <a:p>
            <a:r>
              <a:rPr lang="en-US" dirty="0"/>
              <a:t>contact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235368"/>
              </p:ext>
            </p:extLst>
          </p:nvPr>
        </p:nvGraphicFramePr>
        <p:xfrm>
          <a:off x="6384032" y="4472544"/>
          <a:ext cx="4016754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39751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252124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27010"/>
              </p:ext>
            </p:extLst>
          </p:nvPr>
        </p:nvGraphicFramePr>
        <p:xfrm>
          <a:off x="6744072" y="3800066"/>
          <a:ext cx="5112569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8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65716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226880</TotalTime>
  <Words>1559</Words>
  <Application>Microsoft Office PowerPoint</Application>
  <PresentationFormat>Widescreen</PresentationFormat>
  <Paragraphs>473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Thème Office</vt:lpstr>
      <vt:lpstr>Loading shim proposal for A18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Proposed mid-plane shim for A18</vt:lpstr>
      <vt:lpstr>Radial deviations of 18</vt:lpstr>
      <vt:lpstr>Target loading key shim</vt:lpstr>
      <vt:lpstr>Review of all magnets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Tapered load shim (TLS)</vt:lpstr>
      <vt:lpstr>Appendix</vt:lpstr>
      <vt:lpstr>From arc length deviation to radial deviation</vt:lpstr>
      <vt:lpstr>Magnet assembly and loading Sensitivity analysis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3060</cp:revision>
  <cp:lastPrinted>2024-02-14T00:55:57Z</cp:lastPrinted>
  <dcterms:created xsi:type="dcterms:W3CDTF">2016-03-23T12:58:39Z</dcterms:created>
  <dcterms:modified xsi:type="dcterms:W3CDTF">2024-06-14T14:01:29Z</dcterms:modified>
</cp:coreProperties>
</file>