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015" r:id="rId3"/>
    <p:sldId id="2035" r:id="rId4"/>
    <p:sldId id="2045" r:id="rId5"/>
    <p:sldId id="2036" r:id="rId6"/>
    <p:sldId id="2038" r:id="rId7"/>
    <p:sldId id="2067" r:id="rId8"/>
    <p:sldId id="2041" r:id="rId9"/>
    <p:sldId id="2042" r:id="rId10"/>
    <p:sldId id="2044" r:id="rId11"/>
    <p:sldId id="2043" r:id="rId12"/>
    <p:sldId id="2046" r:id="rId13"/>
    <p:sldId id="1985" r:id="rId14"/>
    <p:sldId id="2018" r:id="rId15"/>
    <p:sldId id="2025" r:id="rId16"/>
    <p:sldId id="2029" r:id="rId17"/>
    <p:sldId id="2032" r:id="rId18"/>
    <p:sldId id="2069" r:id="rId19"/>
    <p:sldId id="2070" r:id="rId20"/>
    <p:sldId id="2068" r:id="rId21"/>
    <p:sldId id="571" r:id="rId22"/>
    <p:sldId id="2057" r:id="rId23"/>
    <p:sldId id="2058" r:id="rId24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16" d="100"/>
          <a:sy n="116" d="100"/>
        </p:scale>
        <p:origin x="114" y="348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A17 shim analysis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AUP Meeting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302D-7D99-4A0E-8474-CC7BE94D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build-up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4325-4421-40B9-8D59-64A599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“under the assumption that collars, pads, masters, yoke, and shell have nominal dimensions”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2FFB4-C855-4E0F-B43E-DA1F0AD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D178-2A8C-4463-926C-81412D5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8593-90C8-4CB0-B0E2-3474D3EE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08920"/>
            <a:ext cx="3868072" cy="280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83C8-5931-46CC-A216-CBF39DA3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72" y="2704255"/>
            <a:ext cx="3776215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27926-100E-4810-94A4-9E7C8B228B74}"/>
              </a:ext>
            </a:extLst>
          </p:cNvPr>
          <p:cNvSpPr txBox="1"/>
          <p:nvPr/>
        </p:nvSpPr>
        <p:spPr>
          <a:xfrm>
            <a:off x="3059886" y="231747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28D88-A3DF-4A79-89DF-4E796985A277}"/>
              </a:ext>
            </a:extLst>
          </p:cNvPr>
          <p:cNvSpPr txBox="1"/>
          <p:nvPr/>
        </p:nvSpPr>
        <p:spPr>
          <a:xfrm>
            <a:off x="8068261" y="23174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19043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4C9-BDA9-40E0-8CC2-462099D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27E-7A25-4A87-87A0-64FE3FD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985663"/>
          </a:xfrm>
        </p:spPr>
        <p:txBody>
          <a:bodyPr/>
          <a:lstStyle/>
          <a:p>
            <a:r>
              <a:rPr lang="en-US" dirty="0"/>
              <a:t>By adding up the </a:t>
            </a:r>
            <a:r>
              <a:rPr lang="en-US" dirty="0" err="1"/>
              <a:t>interf</a:t>
            </a:r>
            <a:r>
              <a:rPr lang="en-US" dirty="0"/>
              <a:t>. Shim and the coil radial size……</a:t>
            </a:r>
          </a:p>
          <a:p>
            <a:pPr lvl="1"/>
            <a:r>
              <a:rPr lang="en-US" dirty="0"/>
              <a:t>We get an upper bound (A14b) and a lower bound (A05)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79DA-5AF2-40C6-8425-6B23ACB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E4DB-6427-4977-9757-D4E94F9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73903B-E71F-4173-84DB-4AFBEBE01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75502"/>
              </p:ext>
            </p:extLst>
          </p:nvPr>
        </p:nvGraphicFramePr>
        <p:xfrm>
          <a:off x="213242" y="2708920"/>
          <a:ext cx="11715410" cy="131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78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95066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885063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  <a:gridCol w="951064">
                  <a:extLst>
                    <a:ext uri="{9D8B030D-6E8A-4147-A177-3AD203B41FA5}">
                      <a16:colId xmlns:a16="http://schemas.microsoft.com/office/drawing/2014/main" val="12110093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24849232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1479396039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17DDDE-BB3F-454D-B643-F36095972D56}"/>
              </a:ext>
            </a:extLst>
          </p:cNvPr>
          <p:cNvSpPr/>
          <p:nvPr/>
        </p:nvSpPr>
        <p:spPr>
          <a:xfrm>
            <a:off x="816000" y="2708920"/>
            <a:ext cx="230425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1301E-7CE9-4DB6-AB35-6A8FA2E289EF}"/>
              </a:ext>
            </a:extLst>
          </p:cNvPr>
          <p:cNvSpPr/>
          <p:nvPr/>
        </p:nvSpPr>
        <p:spPr>
          <a:xfrm>
            <a:off x="3120256" y="2696411"/>
            <a:ext cx="2172140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97F43-E65D-4CD9-95CA-CB69A6A2B6F9}"/>
              </a:ext>
            </a:extLst>
          </p:cNvPr>
          <p:cNvSpPr/>
          <p:nvPr/>
        </p:nvSpPr>
        <p:spPr>
          <a:xfrm>
            <a:off x="5292396" y="2696411"/>
            <a:ext cx="2099748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73EE6-488F-44B1-9B0B-0C0CE804EEB6}"/>
              </a:ext>
            </a:extLst>
          </p:cNvPr>
          <p:cNvSpPr/>
          <p:nvPr/>
        </p:nvSpPr>
        <p:spPr>
          <a:xfrm>
            <a:off x="7392144" y="2698772"/>
            <a:ext cx="227907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AD496-0A5F-49C8-9D9B-EA71CBF86C81}"/>
              </a:ext>
            </a:extLst>
          </p:cNvPr>
          <p:cNvSpPr/>
          <p:nvPr/>
        </p:nvSpPr>
        <p:spPr>
          <a:xfrm>
            <a:off x="9695024" y="2702836"/>
            <a:ext cx="2233627" cy="12983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43 mils, with the possibility of going to 42-44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0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8E95B3-03F7-4CE5-9734-081A6B21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56650"/>
            <a:ext cx="9144000" cy="112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8F245-B53B-43E3-BB8A-EA2D036F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Key-shim size vs. bladder pressure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30B1C-A550-4E01-BFE0-957C1CFB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614A-37B2-4750-AE33-6F45D527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CBCAB-B69C-43B2-8B42-11D87FDCF0B9}"/>
              </a:ext>
            </a:extLst>
          </p:cNvPr>
          <p:cNvSpPr/>
          <p:nvPr/>
        </p:nvSpPr>
        <p:spPr>
          <a:xfrm>
            <a:off x="8976320" y="1718481"/>
            <a:ext cx="486550" cy="1350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39E53-885E-4F11-8FB5-61CD7300246F}"/>
              </a:ext>
            </a:extLst>
          </p:cNvPr>
          <p:cNvSpPr/>
          <p:nvPr/>
        </p:nvSpPr>
        <p:spPr>
          <a:xfrm>
            <a:off x="1524000" y="1925919"/>
            <a:ext cx="648072" cy="103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F82FF-FA33-4071-8104-40882DFF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17037"/>
            <a:ext cx="4572000" cy="3123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16235-9C3B-4E58-867A-C00CDCA3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406" y="3117037"/>
            <a:ext cx="4572000" cy="32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(shells)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114854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Shell average azimuthal stress: </a:t>
            </a:r>
            <a:r>
              <a:rPr lang="en-US" b="1" i="1" dirty="0">
                <a:solidFill>
                  <a:schemeClr val="bg2"/>
                </a:solidFill>
              </a:rPr>
              <a:t>+58 ±6 MPa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7A1C2-7C19-4556-8C86-96557CE211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3063881"/>
          <a:ext cx="6998495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96486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371DDC-5846-4B75-B670-DCD1E91ED2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4288362"/>
          <a:ext cx="6981655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39967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4D51E9-EBE6-4813-8D43-44C395B8F6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5512843"/>
          <a:ext cx="6981655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966437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2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Coil (winding pole) average azimuthal stress: </a:t>
            </a:r>
            <a:r>
              <a:rPr lang="en-US" b="1" i="1" dirty="0">
                <a:solidFill>
                  <a:schemeClr val="bg2"/>
                </a:solidFill>
              </a:rPr>
              <a:t>-80 ±8 MPa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03B652-B920-44D9-8775-8584503279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96454" y="3789040"/>
          <a:ext cx="6981655" cy="107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68873214"/>
                    </a:ext>
                  </a:extLst>
                </a:gridCol>
              </a:tblGrid>
              <a:tr h="2448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Channel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CQ1T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CQ2T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CQ3T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CQ4T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1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1011-8D8A-4A49-9559-144E5565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2A81-A463-4D83-B865-DCCB03AB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355" y="946175"/>
            <a:ext cx="8555916" cy="1777751"/>
          </a:xfrm>
        </p:spPr>
        <p:txBody>
          <a:bodyPr>
            <a:normAutofit/>
          </a:bodyPr>
          <a:lstStyle/>
          <a:p>
            <a:r>
              <a:rPr lang="en-US" sz="2000" u="sng" dirty="0"/>
              <a:t>For the maximum stress reached during the pre-load operations:</a:t>
            </a:r>
            <a:endParaRPr lang="en-US" sz="2000" dirty="0"/>
          </a:p>
          <a:p>
            <a:pPr lvl="1"/>
            <a:r>
              <a:rPr lang="en-US" sz="2000" b="1" i="1" dirty="0"/>
              <a:t>During the entire pre-load operation, the maximum compression measured on each coil shall never exceed </a:t>
            </a:r>
            <a:r>
              <a:rPr lang="en-US" sz="2000" b="1" i="1" dirty="0">
                <a:solidFill>
                  <a:schemeClr val="bg2"/>
                </a:solidFill>
              </a:rPr>
              <a:t>-120 MPa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FA02D-BCF4-4DC5-A898-D878DD12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6D022-4AEB-4BF3-BBCC-1F7DA14F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6B2A3-52E8-4B66-8E7B-1EA543B59111}"/>
              </a:ext>
            </a:extLst>
          </p:cNvPr>
          <p:cNvSpPr txBox="1"/>
          <p:nvPr/>
        </p:nvSpPr>
        <p:spPr>
          <a:xfrm>
            <a:off x="4322833" y="2539259"/>
            <a:ext cx="326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Peak stress on coils (MPa)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13ACF08-A68A-4D2C-92D9-65FC2C74BF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97413" y="3529395"/>
          <a:ext cx="2438400" cy="381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15639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99299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8242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538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933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64717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4062F8-DB9D-418C-8281-10AF733C9C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9227" y="4787860"/>
          <a:ext cx="8774772" cy="381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1231">
                  <a:extLst>
                    <a:ext uri="{9D8B030D-6E8A-4147-A177-3AD203B41FA5}">
                      <a16:colId xmlns:a16="http://schemas.microsoft.com/office/drawing/2014/main" val="245335843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71931239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451303367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36423332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53726986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05389827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0741957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906201736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2427485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69660795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62569803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1707341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CQ4-3800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6470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54462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32D826-A1D5-4315-ACAB-B1FFC3924833}"/>
              </a:ext>
            </a:extLst>
          </p:cNvPr>
          <p:cNvSpPr txBox="1"/>
          <p:nvPr/>
        </p:nvSpPr>
        <p:spPr>
          <a:xfrm>
            <a:off x="5180509" y="31076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Electrical SGs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64339-B440-4908-AA48-8C0AE5EB8207}"/>
              </a:ext>
            </a:extLst>
          </p:cNvPr>
          <p:cNvSpPr txBox="1"/>
          <p:nvPr/>
        </p:nvSpPr>
        <p:spPr>
          <a:xfrm>
            <a:off x="5180509" y="43544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FBGs</a:t>
            </a:r>
          </a:p>
        </p:txBody>
      </p:sp>
    </p:spTree>
    <p:extLst>
      <p:ext uri="{BB962C8B-B14F-4D97-AF65-F5344CB8AC3E}">
        <p14:creationId xmlns:p14="http://schemas.microsoft.com/office/powerpoint/2010/main" val="36438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0C49-9C10-4175-B194-B446C1FE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A17 compare to the other magnets?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EA8378-A29D-4310-B0A1-CA06E813C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16" y="2276872"/>
            <a:ext cx="12103020" cy="24759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3B239-3D54-46D7-A20A-1EFB167E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CECAB-2299-45A6-A358-DF02BDD7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31B0E-CDCA-483F-AA07-976FA137BE00}"/>
              </a:ext>
            </a:extLst>
          </p:cNvPr>
          <p:cNvSpPr/>
          <p:nvPr/>
        </p:nvSpPr>
        <p:spPr>
          <a:xfrm>
            <a:off x="-23016" y="2276872"/>
            <a:ext cx="799737" cy="2475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A6C79-BDF5-4F56-B721-FEBCC4D3E2ED}"/>
              </a:ext>
            </a:extLst>
          </p:cNvPr>
          <p:cNvSpPr/>
          <p:nvPr/>
        </p:nvSpPr>
        <p:spPr>
          <a:xfrm>
            <a:off x="10920536" y="2279815"/>
            <a:ext cx="694143" cy="2475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A17 compare to the other magnets?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4D6F6-901E-42F9-95FC-C18D0BF1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885"/>
            <a:ext cx="4114800" cy="2989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7215A-0F73-4177-B3C3-01DA571F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44304"/>
            <a:ext cx="4114800" cy="298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E46DF-3D68-49ED-A150-293D0838D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044149"/>
            <a:ext cx="4114800" cy="29891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438619-0F5E-4104-9C44-BC4D9A1A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3123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44BE-0AF0-4795-9F3B-82E95108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2A2ED-CF32-47F2-AD77-E27770B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E41F0-2E29-4A16-954D-62EF2B64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9FD32-4BFF-4F36-B58E-1930ABB7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4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006-3DB0-4672-9E46-525B6E5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260-300 mm  positions, but all in the 207 mm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CE64-BE17-4E7B-BA1E-18211D7C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28BD-7DA6-4BF0-AD64-99507F2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B68C-F049-4301-896A-56BEB34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8129E-6F2D-461B-95D7-16848AA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6480720" cy="4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6A3-F744-44E7-A285-96380839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right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62C9-18E0-4934-8357-D785EDD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775944" cy="4906963"/>
          </a:xfrm>
        </p:spPr>
        <p:txBody>
          <a:bodyPr/>
          <a:lstStyle/>
          <a:p>
            <a:r>
              <a:rPr lang="en-US" dirty="0"/>
              <a:t>Except for 1 coil (A17_237), the 207 mm position is a relatively good representation of the minimum of 260-300 mm positions</a:t>
            </a:r>
          </a:p>
          <a:p>
            <a:endParaRPr lang="en-US" dirty="0"/>
          </a:p>
          <a:p>
            <a:r>
              <a:rPr lang="en-US" dirty="0"/>
              <a:t>All included, the average difference is -0.021 mm (260-300 mm slightly smaller than 207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16F5-9834-4938-844D-04E250C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9123-DB6D-4B3A-BFDC-A2D5B357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49CF8-FE79-4D5D-B6D4-65DC4B1B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5138687"/>
            <a:ext cx="5544616" cy="98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53D68-549C-466D-A61F-23AACE0B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8" y="1661893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1E6-8B45-4A51-BF93-BF1D5B2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38055"/>
            <a:ext cx="10560000" cy="720000"/>
          </a:xfrm>
        </p:spPr>
        <p:txBody>
          <a:bodyPr/>
          <a:lstStyle/>
          <a:p>
            <a:r>
              <a:rPr lang="en-US" dirty="0"/>
              <a:t>Quench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5F2-0E0D-4C47-B1D9-B3283304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test of A13, we focused on the analysis of the pre-load in A14b and A05</a:t>
            </a:r>
          </a:p>
          <a:p>
            <a:pPr lvl="1"/>
            <a:r>
              <a:rPr lang="en-US" dirty="0"/>
              <a:t>At that time, they had the fewest training quenches up to the acceptance current, and both of them met requirements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08532-BD47-4544-ABA4-38DB57F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67D3-5001-4168-92AE-860694F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6943990-19B0-4D4C-91FD-9EFB66F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" y="3422104"/>
            <a:ext cx="4246091" cy="27201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FB0E39D-8E47-4093-BD9A-3E2CA6DF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4561199" y="3422104"/>
            <a:ext cx="3605258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92D6-F1FA-4347-85A5-1135277C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99"/>
          <a:stretch/>
        </p:blipFill>
        <p:spPr>
          <a:xfrm>
            <a:off x="8236036" y="3422102"/>
            <a:ext cx="3620604" cy="274320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FF806-9797-4091-A982-5077D0337BCC}"/>
              </a:ext>
            </a:extLst>
          </p:cNvPr>
          <p:cNvSpPr txBox="1"/>
          <p:nvPr/>
        </p:nvSpPr>
        <p:spPr>
          <a:xfrm>
            <a:off x="2020421" y="2947754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DAD0-C2C9-4D93-A66A-810B737AE6A5}"/>
              </a:ext>
            </a:extLst>
          </p:cNvPr>
          <p:cNvSpPr txBox="1"/>
          <p:nvPr/>
        </p:nvSpPr>
        <p:spPr>
          <a:xfrm>
            <a:off x="6002190" y="295603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6ECF-EE0D-4C2E-9828-03031F6BFA67}"/>
              </a:ext>
            </a:extLst>
          </p:cNvPr>
          <p:cNvSpPr txBox="1"/>
          <p:nvPr/>
        </p:nvSpPr>
        <p:spPr>
          <a:xfrm>
            <a:off x="9748820" y="2947754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</a:t>
            </a:r>
          </a:p>
        </p:txBody>
      </p:sp>
    </p:spTree>
    <p:extLst>
      <p:ext uri="{BB962C8B-B14F-4D97-AF65-F5344CB8AC3E}">
        <p14:creationId xmlns:p14="http://schemas.microsoft.com/office/powerpoint/2010/main" val="197407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565-FE79-4CFD-A913-FE12B1E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temperature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9C0C-669B-4004-BDFF-F1ABE86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coil and shell pre-load achieved at the end of the bladder and key operation is determined by the </a:t>
            </a:r>
            <a:r>
              <a:rPr lang="en-US" dirty="0">
                <a:solidFill>
                  <a:schemeClr val="bg2"/>
                </a:solidFill>
              </a:rPr>
              <a:t>combination</a:t>
            </a:r>
            <a:r>
              <a:rPr lang="en-US" dirty="0"/>
              <a:t> of</a:t>
            </a:r>
          </a:p>
          <a:p>
            <a:pPr lvl="1"/>
            <a:r>
              <a:rPr lang="en-US" dirty="0"/>
              <a:t>the size of the load key shim </a:t>
            </a:r>
          </a:p>
          <a:p>
            <a:pPr lvl="1"/>
            <a:r>
              <a:rPr lang="en-US" dirty="0"/>
              <a:t>the radial dimensions of the shimmed coil pack </a:t>
            </a:r>
          </a:p>
          <a:p>
            <a:pPr lvl="2"/>
            <a:r>
              <a:rPr lang="en-US" dirty="0"/>
              <a:t>(under the assumption that collars, pads, masters, yoke, and shell have nominal dimensions).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DC7-872E-4844-B386-C5EEFD83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6565-C983-40AC-B6F6-D3227AD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4D5F0-7E68-404B-831F-8EEEF77D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4" y="4005064"/>
            <a:ext cx="10305271" cy="19560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A313D3-5C92-4EE2-99B7-02E036C821CF}"/>
              </a:ext>
            </a:extLst>
          </p:cNvPr>
          <p:cNvSpPr/>
          <p:nvPr/>
        </p:nvSpPr>
        <p:spPr>
          <a:xfrm>
            <a:off x="3503712" y="4005064"/>
            <a:ext cx="2592288" cy="1956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045-E745-4614-889C-FF265E24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170-1746-450D-A865-6B5B47E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800D8-6EF7-4C4D-AE08-CD1BEC4A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30D1-5539-4F08-A0AA-ABDFB93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C52A58D8-4F24-40E3-AD3D-7009E13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4" y="1120800"/>
            <a:ext cx="3848809" cy="246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E9714-C6DA-4B5B-BCEC-6B44FCB71374}"/>
              </a:ext>
            </a:extLst>
          </p:cNvPr>
          <p:cNvSpPr txBox="1"/>
          <p:nvPr/>
        </p:nvSpPr>
        <p:spPr>
          <a:xfrm>
            <a:off x="4951759" y="193270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4B12DE-2769-4E3B-834E-56BED5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1328199" y="3672682"/>
            <a:ext cx="3337834" cy="25397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4255-3949-44A4-AFD0-5301ACB3AD30}"/>
              </a:ext>
            </a:extLst>
          </p:cNvPr>
          <p:cNvSpPr txBox="1"/>
          <p:nvPr/>
        </p:nvSpPr>
        <p:spPr>
          <a:xfrm>
            <a:off x="5015880" y="4573210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6FB9-0F48-49F0-AC20-519FF8485A69}"/>
              </a:ext>
            </a:extLst>
          </p:cNvPr>
          <p:cNvSpPr txBox="1"/>
          <p:nvPr/>
        </p:nvSpPr>
        <p:spPr>
          <a:xfrm>
            <a:off x="6312024" y="1794209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C8FCE-404D-4E8C-91DF-CC3CC8B86621}"/>
              </a:ext>
            </a:extLst>
          </p:cNvPr>
          <p:cNvSpPr txBox="1"/>
          <p:nvPr/>
        </p:nvSpPr>
        <p:spPr>
          <a:xfrm>
            <a:off x="6240016" y="441108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01DAB-8005-4E58-8785-C57BDDEE7D91}"/>
              </a:ext>
            </a:extLst>
          </p:cNvPr>
          <p:cNvSpPr txBox="1"/>
          <p:nvPr/>
        </p:nvSpPr>
        <p:spPr>
          <a:xfrm>
            <a:off x="5426705" y="5795120"/>
            <a:ext cx="33393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Interf</a:t>
            </a:r>
            <a:r>
              <a:rPr lang="en-US" dirty="0"/>
              <a:t> shim : 22 mils, 0.483 mm</a:t>
            </a:r>
          </a:p>
          <a:p>
            <a:r>
              <a:rPr lang="en-US" dirty="0" err="1"/>
              <a:t>interf</a:t>
            </a:r>
            <a:r>
              <a:rPr lang="en-US" dirty="0"/>
              <a:t> key size: 13.31 mm</a:t>
            </a:r>
          </a:p>
        </p:txBody>
      </p:sp>
    </p:spTree>
    <p:extLst>
      <p:ext uri="{BB962C8B-B14F-4D97-AF65-F5344CB8AC3E}">
        <p14:creationId xmlns:p14="http://schemas.microsoft.com/office/powerpoint/2010/main" val="3550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0C8D-E1FB-470A-8DFF-482E49FC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E84F-4C98-4039-94B8-0225D1E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057543"/>
            <a:ext cx="10560000" cy="3068621"/>
          </a:xfrm>
        </p:spPr>
        <p:txBody>
          <a:bodyPr/>
          <a:lstStyle/>
          <a:p>
            <a:r>
              <a:rPr lang="en-US" dirty="0"/>
              <a:t>A portion of the total key/shim is to create contact (contact key/shim), and a portion to produce the pre-load (</a:t>
            </a:r>
            <a:r>
              <a:rPr lang="en-US" dirty="0" err="1"/>
              <a:t>interf</a:t>
            </a:r>
            <a:r>
              <a:rPr lang="en-US" dirty="0"/>
              <a:t>. Key/shim)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8DC2-66EC-4153-98B4-9C44940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3237-6BE6-46EF-AAE9-73325D8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3167D-70AA-4BC5-82EF-0596FF173F08}"/>
              </a:ext>
            </a:extLst>
          </p:cNvPr>
          <p:cNvSpPr txBox="1"/>
          <p:nvPr/>
        </p:nvSpPr>
        <p:spPr>
          <a:xfrm>
            <a:off x="1711399" y="134076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185C3-A986-481C-969D-10F280D71F75}"/>
              </a:ext>
            </a:extLst>
          </p:cNvPr>
          <p:cNvSpPr txBox="1"/>
          <p:nvPr/>
        </p:nvSpPr>
        <p:spPr>
          <a:xfrm>
            <a:off x="1711399" y="22768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43D4C-0315-4429-A452-0D66F492E664}"/>
              </a:ext>
            </a:extLst>
          </p:cNvPr>
          <p:cNvSpPr txBox="1"/>
          <p:nvPr/>
        </p:nvSpPr>
        <p:spPr>
          <a:xfrm>
            <a:off x="2639616" y="1219201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3E4EC-DEA7-4F52-B90C-AF7890F3B086}"/>
              </a:ext>
            </a:extLst>
          </p:cNvPr>
          <p:cNvSpPr txBox="1"/>
          <p:nvPr/>
        </p:nvSpPr>
        <p:spPr>
          <a:xfrm>
            <a:off x="2567608" y="2138372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DD904-D4E8-4459-AFCA-A1492F04DEDC}"/>
              </a:ext>
            </a:extLst>
          </p:cNvPr>
          <p:cNvSpPr txBox="1"/>
          <p:nvPr/>
        </p:nvSpPr>
        <p:spPr>
          <a:xfrm>
            <a:off x="1055440" y="4860256"/>
            <a:ext cx="32496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cont</a:t>
            </a:r>
            <a:r>
              <a:rPr lang="en-US" dirty="0"/>
              <a:t> shim : 22 mils, 0.483 mm</a:t>
            </a:r>
          </a:p>
          <a:p>
            <a:r>
              <a:rPr lang="en-US" dirty="0" err="1"/>
              <a:t>cont</a:t>
            </a:r>
            <a:r>
              <a:rPr lang="en-US" dirty="0"/>
              <a:t> key size: 13.31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337B8-FF9B-4086-A905-5B54805C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4613302" y="4437112"/>
            <a:ext cx="7193437" cy="155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0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F06-521F-4B07-9E93-11785F4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CF89-F8BA-4558-9267-830A2D4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001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coil arc-length is usually undersized</a:t>
            </a:r>
          </a:p>
          <a:p>
            <a:r>
              <a:rPr lang="en-US" dirty="0"/>
              <a:t>With the mid-plane shim we bring the coil </a:t>
            </a:r>
            <a:r>
              <a:rPr lang="en-US" dirty="0">
                <a:solidFill>
                  <a:schemeClr val="bg2"/>
                </a:solidFill>
              </a:rPr>
              <a:t>“almost” </a:t>
            </a:r>
            <a:r>
              <a:rPr lang="en-US" dirty="0"/>
              <a:t>to the nominal dimensions</a:t>
            </a:r>
          </a:p>
          <a:p>
            <a:pPr lvl="1"/>
            <a:r>
              <a:rPr lang="en-US" dirty="0"/>
              <a:t>In reality </a:t>
            </a: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/>
              <a:t>shim has finite given thickness and </a:t>
            </a:r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/>
              <a:t>coil has size variations along the length (and shim is full length with constant thickness)</a:t>
            </a:r>
          </a:p>
          <a:p>
            <a:r>
              <a:rPr lang="en-US" dirty="0"/>
              <a:t>So, we can produce a </a:t>
            </a:r>
            <a:r>
              <a:rPr lang="en-US" dirty="0">
                <a:solidFill>
                  <a:schemeClr val="bg2"/>
                </a:solidFill>
              </a:rPr>
              <a:t>radial deviation </a:t>
            </a:r>
            <a:r>
              <a:rPr lang="en-US" dirty="0"/>
              <a:t>resulting from the final shimmed </a:t>
            </a:r>
            <a:r>
              <a:rPr lang="en-US" dirty="0">
                <a:solidFill>
                  <a:schemeClr val="bg2"/>
                </a:solidFill>
              </a:rPr>
              <a:t>azimuthal deviation </a:t>
            </a:r>
            <a:r>
              <a:rPr lang="en-US" dirty="0"/>
              <a:t>(average of the  coils)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AC8EC-80E8-4DEE-BA68-087A616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C72E0-26AC-45D1-907B-FFDF7770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7873C3-1AF2-413F-AD62-9B0DE9618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50216"/>
              </p:ext>
            </p:extLst>
          </p:nvPr>
        </p:nvGraphicFramePr>
        <p:xfrm>
          <a:off x="6384032" y="4472544"/>
          <a:ext cx="4016754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C70224-7B75-4FCB-85F7-078B9388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279022"/>
            <a:ext cx="2517476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C87FA-945A-4E70-A673-33CC24637FB0}"/>
              </a:ext>
            </a:extLst>
          </p:cNvPr>
          <p:cNvSpPr txBox="1"/>
          <p:nvPr/>
        </p:nvSpPr>
        <p:spPr>
          <a:xfrm>
            <a:off x="623392" y="4355623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24E42-CA95-4B91-BE79-96034BC9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37" y="4278453"/>
            <a:ext cx="2520587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D6061-368C-4791-ACCA-33A8214D11BC}"/>
              </a:ext>
            </a:extLst>
          </p:cNvPr>
          <p:cNvSpPr txBox="1"/>
          <p:nvPr/>
        </p:nvSpPr>
        <p:spPr>
          <a:xfrm>
            <a:off x="3799845" y="435562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26418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761-D401-4280-AA21-EBA694F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093-C4B3-49F2-9490-5BAF56BA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radial deviation due to </a:t>
            </a:r>
            <a:r>
              <a:rPr lang="en-US" dirty="0" err="1"/>
              <a:t>OR+mid-plane</a:t>
            </a:r>
            <a:r>
              <a:rPr lang="en-US" dirty="0"/>
              <a:t> fit of the coil dimensional measurement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24A7-C1F4-415F-BF2C-B3E90851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BC8C6-896A-426B-A534-1E8FA9D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E286-D5BA-4B56-91B0-E5F3717C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239751"/>
            <a:ext cx="3066731" cy="2226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B647C-2306-4D3A-A638-6B4EAA8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252124"/>
            <a:ext cx="2952328" cy="2214246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129C48-A9A8-4BD0-B3FC-6CC6E5D07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123509"/>
              </p:ext>
            </p:extLst>
          </p:nvPr>
        </p:nvGraphicFramePr>
        <p:xfrm>
          <a:off x="6744072" y="3800066"/>
          <a:ext cx="5112569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8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65716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42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226703</TotalTime>
  <Words>1353</Words>
  <Application>Microsoft Office PowerPoint</Application>
  <PresentationFormat>Widescreen</PresentationFormat>
  <Paragraphs>415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Thème Office</vt:lpstr>
      <vt:lpstr>A17 shim analysis </vt:lpstr>
      <vt:lpstr>Outline</vt:lpstr>
      <vt:lpstr>Quench performance</vt:lpstr>
      <vt:lpstr>Outline</vt:lpstr>
      <vt:lpstr>Room temperature pre-stress</vt:lpstr>
      <vt:lpstr>Size of the load key shim</vt:lpstr>
      <vt:lpstr>Size of the load key shim</vt:lpstr>
      <vt:lpstr>Radial dimensions of the shimmed coil pack</vt:lpstr>
      <vt:lpstr>Radial dimensions of the shimmed coil pack</vt:lpstr>
      <vt:lpstr>Radial build-up of the structure</vt:lpstr>
      <vt:lpstr>Summary</vt:lpstr>
      <vt:lpstr>Outline</vt:lpstr>
      <vt:lpstr>Summary and proposal</vt:lpstr>
      <vt:lpstr>Key-shim size vs. bladder pressure</vt:lpstr>
      <vt:lpstr>Magnet assembly and loading Specifications (shells)</vt:lpstr>
      <vt:lpstr>Magnet assembly and loading Specifications (coils)</vt:lpstr>
      <vt:lpstr>Magnet assembly and loading Specifications (coils)</vt:lpstr>
      <vt:lpstr>How does A17 compare to the other magnets?</vt:lpstr>
      <vt:lpstr>How does A17 compare to the other magnets?</vt:lpstr>
      <vt:lpstr>Appendix</vt:lpstr>
      <vt:lpstr>Impregnated coil dimensional tolerances Arc length excess (ends) </vt:lpstr>
      <vt:lpstr>Only few coils have the measurements in the 260-300 mm  positions, but all in the 207 mm position</vt:lpstr>
      <vt:lpstr>Only few coils have the measurements in the right position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3083</cp:revision>
  <cp:lastPrinted>2024-02-14T00:55:57Z</cp:lastPrinted>
  <dcterms:created xsi:type="dcterms:W3CDTF">2016-03-23T12:58:39Z</dcterms:created>
  <dcterms:modified xsi:type="dcterms:W3CDTF">2024-06-12T14:29:38Z</dcterms:modified>
</cp:coreProperties>
</file>