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7"/>
  </p:notesMasterIdLst>
  <p:handoutMasterIdLst>
    <p:handoutMasterId r:id="rId8"/>
  </p:handoutMasterIdLst>
  <p:sldIdLst>
    <p:sldId id="265" r:id="rId3"/>
    <p:sldId id="385" r:id="rId4"/>
    <p:sldId id="387" r:id="rId5"/>
    <p:sldId id="384" r:id="rId6"/>
  </p:sldIdLst>
  <p:sldSz cx="9144000" cy="6858000" type="screen4x3"/>
  <p:notesSz cx="7315200" cy="96012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050"/>
    <a:srgbClr val="404040"/>
    <a:srgbClr val="003087"/>
    <a:srgbClr val="004C97"/>
    <a:srgbClr val="63666A"/>
    <a:srgbClr val="A7A8AA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39" autoAdjust="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17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5" tIns="48323" rIns="96645" bIns="4832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wrap="square" lIns="96645" tIns="48323" rIns="96645" bIns="48323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6/10/2024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5" tIns="48323" rIns="96645" bIns="4832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wrap="square" lIns="96645" tIns="48323" rIns="96645" bIns="48323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5" tIns="48323" rIns="96645" bIns="4832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wrap="square" lIns="96645" tIns="48323" rIns="96645" bIns="48323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6/10/2024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5" tIns="48323" rIns="96645" bIns="48323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5" tIns="48323" rIns="96645" bIns="48323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5" tIns="48323" rIns="96645" bIns="4832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wrap="square" lIns="96645" tIns="48323" rIns="96645" bIns="48323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6429BD4D-05BC-4752-B3AD-680BB3EDF261}" type="datetime1">
              <a:rPr lang="en-US" altLang="en-US" smtClean="0"/>
              <a:t>6/10/2024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 dirty="0"/>
              <a:t>S. Feher | CM and Cryo Meeting 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43D26C5D-6EDE-40D6-B86E-90951943C2BB}" type="datetime1">
              <a:rPr lang="en-US" altLang="en-US" smtClean="0"/>
              <a:t>6/10/2024</a:t>
            </a:fld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 dirty="0"/>
              <a:t>S. Feher | CM and Cryo Meeting </a:t>
            </a:r>
            <a:endParaRPr lang="en-US" b="1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32747124-BAC8-46E3-8B42-3EB1EC9246AF}" type="datetime1">
              <a:rPr lang="en-US" altLang="en-US" smtClean="0"/>
              <a:t>6/10/2024</a:t>
            </a:fld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 dirty="0"/>
              <a:t>S. Feher | CM and Cryo Meeting </a:t>
            </a: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9CC40B56-B7D1-439D-9278-A4AC01AC287E}" type="datetime1">
              <a:rPr lang="en-US" altLang="en-US" smtClean="0"/>
              <a:t>6/10/2024</a:t>
            </a:fld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 dirty="0"/>
              <a:t>S. Feher | CM and Cryo Meeting </a:t>
            </a: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9B5B03B-E2D0-42AE-87D8-9672A03833E7}" type="datetime1">
              <a:rPr lang="en-US" altLang="en-US" smtClean="0"/>
              <a:t>6/10/2024</a:t>
            </a:fld>
            <a:endParaRPr lang="en-US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 dirty="0"/>
              <a:t>S. Feher | CM and Cryo Meeting </a:t>
            </a:r>
            <a:endParaRPr lang="en-US" b="1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338D8121-D180-43C6-8326-7AF8E03A9351}" type="datetime1">
              <a:rPr lang="en-US" altLang="en-US" smtClean="0"/>
              <a:t>6/10/2024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 dirty="0"/>
              <a:t>S. Feher | CM and Cryo Meeting 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6F25A732-DC67-491A-AC6D-C0B3443C75ED}" type="datetime1">
              <a:rPr lang="en-US" altLang="en-US" smtClean="0"/>
              <a:t>6/10/2024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 dirty="0"/>
              <a:t>S. Feher | CM and Cryo Meeting </a:t>
            </a:r>
            <a:endParaRPr lang="en-US" b="1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1CE0E54E-4338-4E75-B684-36C95A2C586B}" type="datetime1">
              <a:rPr lang="en-US" altLang="en-US" smtClean="0"/>
              <a:t>6/10/2024</a:t>
            </a:fld>
            <a:endParaRPr lang="en-US" alt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 dirty="0"/>
              <a:t>S. Feher | CM and Cryo Meeting </a:t>
            </a:r>
            <a:endParaRPr lang="en-US" b="1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9E5E625-B8FC-4314-81A9-60B240090B1E}" type="datetime1">
              <a:rPr lang="en-US" altLang="en-US" smtClean="0"/>
              <a:t>6/10/2024</a:t>
            </a:fld>
            <a:endParaRPr lang="en-US" alt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dirty="0"/>
              <a:t>S. Feher | CM and Cryo Meeting </a:t>
            </a:r>
            <a:endParaRPr lang="en-US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 dirty="0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E01CC3CB-5062-4B37-83B8-26AC90DBE4E4}" type="datetime1">
              <a:rPr lang="en-US" altLang="en-US" smtClean="0"/>
              <a:t>6/10/2024</a:t>
            </a:fld>
            <a:endParaRPr lang="en-US" altLang="en-US" dirty="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dirty="0"/>
              <a:t>S. Feher | CM and Cryo Meeting </a:t>
            </a:r>
            <a:endParaRPr lang="en-US" b="1" dirty="0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 dirty="0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Cryostat Update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R. Rabehl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June 10, 2024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Cryostating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– CA-02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5635690" y="6515100"/>
            <a:ext cx="1890649" cy="24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</a:rPr>
              <a:t>June 10, 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R. Rabehl |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F2BD8F31-88AB-861F-9140-925F50ADE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881" y="871880"/>
            <a:ext cx="8672513" cy="5286324"/>
          </a:xfrm>
        </p:spPr>
        <p:txBody>
          <a:bodyPr/>
          <a:lstStyle/>
          <a:p>
            <a:r>
              <a:rPr lang="en-US" sz="1600" dirty="0">
                <a:solidFill>
                  <a:srgbClr val="FF0000"/>
                </a:solidFill>
              </a:rPr>
              <a:t> CA-02 cryostat activities from last week.</a:t>
            </a:r>
            <a:endParaRPr lang="en-US" sz="1100" dirty="0">
              <a:solidFill>
                <a:srgbClr val="242424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400" dirty="0">
                <a:solidFill>
                  <a:srgbClr val="FF0000"/>
                </a:solidFill>
              </a:rPr>
              <a:t>Insulating vacuum space pumped out.</a:t>
            </a:r>
          </a:p>
          <a:p>
            <a:pPr lvl="1"/>
            <a:r>
              <a:rPr lang="en-US" sz="1400" dirty="0">
                <a:solidFill>
                  <a:srgbClr val="FF0000"/>
                </a:solidFill>
              </a:rPr>
              <a:t>Unable to reach helium background levels below 10</a:t>
            </a:r>
            <a:r>
              <a:rPr lang="en-US" sz="1400" baseline="30000" dirty="0">
                <a:solidFill>
                  <a:srgbClr val="FF0000"/>
                </a:solidFill>
              </a:rPr>
              <a:t>-6</a:t>
            </a:r>
            <a:r>
              <a:rPr lang="en-US" sz="1400" dirty="0">
                <a:solidFill>
                  <a:srgbClr val="FF0000"/>
                </a:solidFill>
              </a:rPr>
              <a:t> atm-cc/s. Pressurizing the Cold Mass resulted in a response on the leak detector, indicating a leak.</a:t>
            </a:r>
          </a:p>
          <a:p>
            <a:pPr lvl="1"/>
            <a:r>
              <a:rPr lang="en-US" sz="1400" dirty="0">
                <a:solidFill>
                  <a:srgbClr val="FF0000"/>
                </a:solidFill>
              </a:rPr>
              <a:t>Were suspicious of the flex hose assembly (used for pressurizing the Cold Mass) connecting the Cold Mass to the Lead End Vacuum Can.</a:t>
            </a:r>
          </a:p>
          <a:p>
            <a:pPr lvl="1"/>
            <a:r>
              <a:rPr lang="en-US" sz="1400" dirty="0">
                <a:solidFill>
                  <a:srgbClr val="FF0000"/>
                </a:solidFill>
              </a:rPr>
              <a:t>Flex hose assembly was removed from the system, and all helium ports were blanked off.</a:t>
            </a:r>
          </a:p>
          <a:p>
            <a:pPr lvl="1"/>
            <a:r>
              <a:rPr lang="en-US" sz="1400" dirty="0">
                <a:solidFill>
                  <a:srgbClr val="FF0000"/>
                </a:solidFill>
              </a:rPr>
              <a:t>Pumped out the insulating vacuum over the weekend.</a:t>
            </a:r>
          </a:p>
          <a:p>
            <a:pPr lvl="1"/>
            <a:r>
              <a:rPr lang="en-US" sz="1400" dirty="0">
                <a:solidFill>
                  <a:srgbClr val="FF0000"/>
                </a:solidFill>
              </a:rPr>
              <a:t>With residual helium in the Cold Mass and Heat Exchangers (~ 1 atm differential relative to insulating vacuum), the measured helium background is in the high 10</a:t>
            </a:r>
            <a:r>
              <a:rPr lang="en-US" sz="1400" baseline="30000" dirty="0">
                <a:solidFill>
                  <a:srgbClr val="FF0000"/>
                </a:solidFill>
              </a:rPr>
              <a:t>-9</a:t>
            </a:r>
            <a:r>
              <a:rPr lang="en-US" sz="1400" dirty="0">
                <a:solidFill>
                  <a:srgbClr val="FF0000"/>
                </a:solidFill>
              </a:rPr>
              <a:t> atm-cc/s range so the flex hose assembly appears to be </a:t>
            </a:r>
            <a:r>
              <a:rPr lang="en-US" sz="1400">
                <a:solidFill>
                  <a:srgbClr val="FF0000"/>
                </a:solidFill>
              </a:rPr>
              <a:t>the problem.</a:t>
            </a:r>
            <a:endParaRPr lang="en-US" sz="1400" dirty="0">
              <a:solidFill>
                <a:srgbClr val="FF0000"/>
              </a:solidFill>
            </a:endParaRPr>
          </a:p>
          <a:p>
            <a:pPr lvl="1"/>
            <a:r>
              <a:rPr lang="en-US" sz="1400" dirty="0">
                <a:solidFill>
                  <a:srgbClr val="FF0000"/>
                </a:solidFill>
              </a:rPr>
              <a:t>Setting up for a pressure test this morning prior to final preparations for sending the Cryo-Assembly to the test facility.</a:t>
            </a:r>
            <a:endParaRPr lang="en-US" sz="1200" dirty="0">
              <a:solidFill>
                <a:srgbClr val="FF0000"/>
              </a:solidFill>
            </a:endParaRPr>
          </a:p>
          <a:p>
            <a:pPr lvl="2"/>
            <a:endParaRPr lang="en-US" sz="1200" dirty="0">
              <a:solidFill>
                <a:srgbClr val="FF0000"/>
              </a:solidFill>
            </a:endParaRPr>
          </a:p>
          <a:p>
            <a:pPr lvl="2"/>
            <a:endParaRPr lang="en-US" sz="1200" dirty="0">
              <a:solidFill>
                <a:srgbClr val="FF0000"/>
              </a:solidFill>
            </a:endParaRPr>
          </a:p>
          <a:p>
            <a:pPr lvl="2"/>
            <a:endParaRPr lang="en-US" sz="1200" dirty="0">
              <a:solidFill>
                <a:srgbClr val="FF0000"/>
              </a:solidFill>
            </a:endParaRPr>
          </a:p>
          <a:p>
            <a:pPr lvl="2"/>
            <a:endParaRPr lang="en-US" sz="1000" dirty="0">
              <a:solidFill>
                <a:srgbClr val="FF0000"/>
              </a:solidFill>
            </a:endParaRPr>
          </a:p>
          <a:p>
            <a:pPr lvl="1"/>
            <a:endParaRPr lang="en-US" sz="1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8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en-US" sz="1200" dirty="0">
              <a:solidFill>
                <a:srgbClr val="FF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A983C0-B66C-3C5A-F0BC-5A01BB478B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9263" y="4151188"/>
            <a:ext cx="4460035" cy="2007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549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Cryostating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– CA-02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5635690" y="6515100"/>
            <a:ext cx="1890649" cy="24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</a:rPr>
              <a:t>June 10, 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R. Rabehl |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</a:t>
            </a:fld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F2BD8F31-88AB-861F-9140-925F50ADE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881" y="871879"/>
            <a:ext cx="8672513" cy="4045353"/>
          </a:xfrm>
        </p:spPr>
        <p:txBody>
          <a:bodyPr/>
          <a:lstStyle/>
          <a:p>
            <a:r>
              <a:rPr lang="en-US" sz="1600" dirty="0">
                <a:solidFill>
                  <a:srgbClr val="505050"/>
                </a:solidFill>
              </a:rPr>
              <a:t> CA-02 DRs</a:t>
            </a:r>
          </a:p>
          <a:p>
            <a:pPr lvl="1"/>
            <a:r>
              <a:rPr lang="en-US" sz="1400" dirty="0">
                <a:solidFill>
                  <a:srgbClr val="505050"/>
                </a:solidFill>
              </a:rPr>
              <a:t>13503:  Unidentified surfaced blemishes on LD pipe. Awaiting disposition.</a:t>
            </a:r>
          </a:p>
          <a:p>
            <a:pPr lvl="1"/>
            <a:r>
              <a:rPr lang="en-US" sz="1400" dirty="0">
                <a:solidFill>
                  <a:srgbClr val="505050"/>
                </a:solidFill>
              </a:rPr>
              <a:t>13526:  Contact between IFS capillaries and thermal shield extrusions. Awaiting disposition verification.</a:t>
            </a:r>
          </a:p>
          <a:p>
            <a:pPr lvl="1"/>
            <a:r>
              <a:rPr lang="en-US" sz="1400" dirty="0">
                <a:solidFill>
                  <a:srgbClr val="505050"/>
                </a:solidFill>
              </a:rPr>
              <a:t>13527:  FSI target installation screws not torqued to specified value to due lack of an appropriately-rated torque wrench. Awaiting disposition verification.</a:t>
            </a:r>
          </a:p>
          <a:p>
            <a:pPr lvl="1"/>
            <a:r>
              <a:rPr lang="en-US" sz="1400" dirty="0">
                <a:solidFill>
                  <a:srgbClr val="505050"/>
                </a:solidFill>
              </a:rPr>
              <a:t>13545:  Unable to install three studs attached the fixed point support post to the Cold Mass saddle. Awaiting disposition verification.</a:t>
            </a:r>
          </a:p>
          <a:p>
            <a:pPr lvl="1"/>
            <a:r>
              <a:rPr lang="en-US" sz="1400" dirty="0">
                <a:solidFill>
                  <a:srgbClr val="505050"/>
                </a:solidFill>
              </a:rPr>
              <a:t>13552:  Thermal shield is ~5 mm too far towards the Non-IP end such that the thermal shield support pieces cannot be installed at the fixed support post. Awaiting disposition.</a:t>
            </a:r>
          </a:p>
          <a:p>
            <a:pPr lvl="1"/>
            <a:r>
              <a:rPr lang="en-US" sz="1400" dirty="0">
                <a:solidFill>
                  <a:srgbClr val="505050"/>
                </a:solidFill>
              </a:rPr>
              <a:t>13575:  IFS-A wired in the wrong orientation. Awaiting disposition.</a:t>
            </a:r>
          </a:p>
          <a:p>
            <a:pPr lvl="1"/>
            <a:r>
              <a:rPr lang="en-US" sz="1400" dirty="0">
                <a:solidFill>
                  <a:srgbClr val="505050"/>
                </a:solidFill>
              </a:rPr>
              <a:t>13583:  IFS-A RTD miswiring. Awaiting disposition.</a:t>
            </a:r>
          </a:p>
          <a:p>
            <a:pPr lvl="1"/>
            <a:r>
              <a:rPr lang="en-US" sz="1400" dirty="0">
                <a:solidFill>
                  <a:srgbClr val="505050"/>
                </a:solidFill>
              </a:rPr>
              <a:t>13584:  Misalignment between new IFS-A cover and interface ring after welding. Awaiting disposition.</a:t>
            </a:r>
          </a:p>
          <a:p>
            <a:pPr lvl="1"/>
            <a:r>
              <a:rPr lang="en-US" sz="1400" dirty="0">
                <a:solidFill>
                  <a:srgbClr val="FF0000"/>
                </a:solidFill>
              </a:rPr>
              <a:t>13586:  Unstable Pt100 temperature sensor on inboard side of magnet MQXFA05. Used only for controlled warm-up/cool-down monitoring at FNAL. Redundant sensor present. Closed.</a:t>
            </a:r>
          </a:p>
          <a:p>
            <a:pPr lvl="1"/>
            <a:endParaRPr lang="en-US" sz="1400" dirty="0">
              <a:solidFill>
                <a:srgbClr val="FF0000"/>
              </a:solidFill>
            </a:endParaRPr>
          </a:p>
          <a:p>
            <a:pPr lvl="1"/>
            <a:endParaRPr lang="en-US" sz="1400" dirty="0">
              <a:solidFill>
                <a:srgbClr val="505050"/>
              </a:solidFill>
            </a:endParaRPr>
          </a:p>
          <a:p>
            <a:r>
              <a:rPr lang="en-US" sz="1600" dirty="0">
                <a:solidFill>
                  <a:srgbClr val="505050"/>
                </a:solidFill>
              </a:rPr>
              <a:t>CA-02 NCRs</a:t>
            </a:r>
          </a:p>
          <a:p>
            <a:pPr lvl="1"/>
            <a:r>
              <a:rPr lang="en-US" sz="1400" dirty="0">
                <a:solidFill>
                  <a:srgbClr val="505050"/>
                </a:solidFill>
              </a:rPr>
              <a:t>Cold Mass saddle threads/support post installation.</a:t>
            </a:r>
          </a:p>
          <a:p>
            <a:pPr lvl="1"/>
            <a:r>
              <a:rPr lang="en-US" sz="1400" dirty="0">
                <a:solidFill>
                  <a:srgbClr val="505050"/>
                </a:solidFill>
              </a:rPr>
              <a:t>Thermal shield misalignment.</a:t>
            </a:r>
          </a:p>
          <a:p>
            <a:pPr lvl="1"/>
            <a:r>
              <a:rPr lang="en-US" sz="1400" dirty="0">
                <a:solidFill>
                  <a:srgbClr val="505050"/>
                </a:solidFill>
              </a:rPr>
              <a:t>Central support post bearing bolts.</a:t>
            </a:r>
          </a:p>
        </p:txBody>
      </p:sp>
    </p:spTree>
    <p:extLst>
      <p:ext uri="{BB962C8B-B14F-4D97-AF65-F5344CB8AC3E}">
        <p14:creationId xmlns:p14="http://schemas.microsoft.com/office/powerpoint/2010/main" val="1326130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Cryostat – Shipping Posts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5635690" y="6515100"/>
            <a:ext cx="1890649" cy="24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</a:rPr>
              <a:t>June 10, 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R. Rabehl |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</a:t>
            </a:fld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F2BD8F31-88AB-861F-9140-925F50ADE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881" y="871880"/>
            <a:ext cx="8672513" cy="2213470"/>
          </a:xfrm>
        </p:spPr>
        <p:txBody>
          <a:bodyPr/>
          <a:lstStyle/>
          <a:p>
            <a:r>
              <a:rPr lang="en-US" sz="1600" dirty="0">
                <a:solidFill>
                  <a:srgbClr val="505050"/>
                </a:solidFill>
              </a:rPr>
              <a:t>Teamcenter Engineering Order Form ED0033225 submitted</a:t>
            </a:r>
          </a:p>
          <a:p>
            <a:pPr lvl="1"/>
            <a:r>
              <a:rPr lang="en-US" sz="1400" dirty="0">
                <a:solidFill>
                  <a:srgbClr val="505050"/>
                </a:solidFill>
              </a:rPr>
              <a:t>Remaining 2 sets of shipping posts/support plates/cover discs. (Req. 354738 / P.O. 712185)</a:t>
            </a:r>
          </a:p>
          <a:p>
            <a:pPr lvl="2"/>
            <a:r>
              <a:rPr lang="en-US" sz="1200" dirty="0">
                <a:solidFill>
                  <a:srgbClr val="505050"/>
                </a:solidFill>
              </a:rPr>
              <a:t>May 10, 2024 promised date</a:t>
            </a:r>
          </a:p>
          <a:p>
            <a:pPr lvl="2"/>
            <a:r>
              <a:rPr lang="en-US" sz="1200" dirty="0">
                <a:solidFill>
                  <a:srgbClr val="505050"/>
                </a:solidFill>
              </a:rPr>
              <a:t>All items received, in QC</a:t>
            </a:r>
          </a:p>
          <a:p>
            <a:pPr lvl="1"/>
            <a:r>
              <a:rPr lang="en-US" sz="1400" dirty="0">
                <a:solidFill>
                  <a:srgbClr val="505050"/>
                </a:solidFill>
              </a:rPr>
              <a:t>All bolting hardware for the remainder of the project. (Req. 357424)</a:t>
            </a:r>
          </a:p>
          <a:p>
            <a:pPr lvl="2"/>
            <a:r>
              <a:rPr lang="en-US" sz="1200" dirty="0">
                <a:solidFill>
                  <a:srgbClr val="505050"/>
                </a:solidFill>
              </a:rPr>
              <a:t>Placed on SAM.gov due to vendor error in indicating foreign-sourced material.</a:t>
            </a:r>
          </a:p>
          <a:p>
            <a:pPr lvl="2"/>
            <a:r>
              <a:rPr lang="en-US" sz="1200" dirty="0">
                <a:solidFill>
                  <a:srgbClr val="505050"/>
                </a:solidFill>
              </a:rPr>
              <a:t>A set of bolting hardware for CA-02 has been ordered </a:t>
            </a:r>
            <a:r>
              <a:rPr lang="en-US" sz="1200" dirty="0">
                <a:solidFill>
                  <a:srgbClr val="FF0000"/>
                </a:solidFill>
              </a:rPr>
              <a:t>(P.O. 714732). June 17 promised date. </a:t>
            </a:r>
          </a:p>
          <a:p>
            <a:endParaRPr lang="en-US" sz="1600" dirty="0">
              <a:solidFill>
                <a:srgbClr val="505050"/>
              </a:solidFill>
            </a:endParaRPr>
          </a:p>
          <a:p>
            <a:pPr lvl="2"/>
            <a:endParaRPr lang="en-US" sz="1200" dirty="0">
              <a:solidFill>
                <a:srgbClr val="50505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0A25645-7A1A-1337-3000-831B75A149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5741" y="2764168"/>
            <a:ext cx="4723516" cy="3338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056354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32280</TotalTime>
  <Words>496</Words>
  <Application>Microsoft Office PowerPoint</Application>
  <PresentationFormat>On-screen Show (4:3)</PresentationFormat>
  <Paragraphs>51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Helvetica</vt:lpstr>
      <vt:lpstr>FNAL_TemplateMac_060514</vt:lpstr>
      <vt:lpstr>Fermilab: Footer Only</vt:lpstr>
      <vt:lpstr>Cryostat Update</vt:lpstr>
      <vt:lpstr>Cryostating – CA-02</vt:lpstr>
      <vt:lpstr>Cryostating – CA-02</vt:lpstr>
      <vt:lpstr>Cryostat – Shipping Posts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 and Cryo Meeting</dc:title>
  <dc:creator>Sandor Feher x2240 11297N</dc:creator>
  <cp:lastModifiedBy>Roger J Rabehl</cp:lastModifiedBy>
  <cp:revision>862</cp:revision>
  <cp:lastPrinted>2023-02-17T14:39:17Z</cp:lastPrinted>
  <dcterms:created xsi:type="dcterms:W3CDTF">2017-09-11T13:28:24Z</dcterms:created>
  <dcterms:modified xsi:type="dcterms:W3CDTF">2024-06-10T14:09:14Z</dcterms:modified>
</cp:coreProperties>
</file>