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12" r:id="rId2"/>
  </p:sldMasterIdLst>
  <p:notesMasterIdLst>
    <p:notesMasterId r:id="rId7"/>
  </p:notesMasterIdLst>
  <p:handoutMasterIdLst>
    <p:handoutMasterId r:id="rId8"/>
  </p:handoutMasterIdLst>
  <p:sldIdLst>
    <p:sldId id="313" r:id="rId3"/>
    <p:sldId id="311" r:id="rId4"/>
    <p:sldId id="314" r:id="rId5"/>
    <p:sldId id="312" r:id="rId6"/>
  </p:sldIdLst>
  <p:sldSz cx="9144000" cy="6858000" type="screen4x3"/>
  <p:notesSz cx="9283700" cy="6985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404040"/>
    <a:srgbClr val="000000"/>
    <a:srgbClr val="FFFFFF"/>
    <a:srgbClr val="505050"/>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712" autoAdjust="0"/>
  </p:normalViewPr>
  <p:slideViewPr>
    <p:cSldViewPr snapToGrid="0" snapToObjects="1">
      <p:cViewPr varScale="1">
        <p:scale>
          <a:sx n="101" d="100"/>
          <a:sy n="101" d="100"/>
        </p:scale>
        <p:origin x="1680" y="114"/>
      </p:cViewPr>
      <p:guideLst/>
    </p:cSldViewPr>
  </p:slideViewPr>
  <p:notesTextViewPr>
    <p:cViewPr>
      <p:scale>
        <a:sx n="1" d="1"/>
        <a:sy n="1" d="1"/>
      </p:scale>
      <p:origin x="0" y="0"/>
    </p:cViewPr>
  </p:notesTextViewPr>
  <p:notesViewPr>
    <p:cSldViewPr snapToGrid="0" snapToObjects="1">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5258615" y="0"/>
            <a:ext cx="4022936" cy="349250"/>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6/12/2024</a:t>
            </a:fld>
            <a:endParaRPr lang="en-US" altLang="en-US" dirty="0"/>
          </a:p>
        </p:txBody>
      </p:sp>
      <p:sp>
        <p:nvSpPr>
          <p:cNvPr id="4" name="Footer Placeholder 3"/>
          <p:cNvSpPr>
            <a:spLocks noGrp="1"/>
          </p:cNvSpPr>
          <p:nvPr>
            <p:ph type="ftr" sz="quarter" idx="2"/>
          </p:nvPr>
        </p:nvSpPr>
        <p:spPr>
          <a:xfrm>
            <a:off x="1" y="6634538"/>
            <a:ext cx="4022936" cy="349250"/>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258615" y="6634538"/>
            <a:ext cx="4022936" cy="349250"/>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dirty="0"/>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5258615" y="0"/>
            <a:ext cx="4022936" cy="349250"/>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6/12/2024</a:t>
            </a:fld>
            <a:endParaRPr lang="en-US" altLang="en-US" dirty="0"/>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dirty="0"/>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11/08/2023</a:t>
            </a:r>
            <a:endParaRPr lang="en-US" altLang="en-US" dirty="0"/>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K. Burkett for C. Vendetta &amp; K. Jones - Dpt Heads Mtg - PPD Finance</a:t>
            </a:r>
            <a:endParaRPr lang="en-US" b="1" dirty="0"/>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dirty="0"/>
          </a:p>
        </p:txBody>
      </p:sp>
    </p:spTree>
    <p:extLst>
      <p:ext uri="{BB962C8B-B14F-4D97-AF65-F5344CB8AC3E}">
        <p14:creationId xmlns:p14="http://schemas.microsoft.com/office/powerpoint/2010/main" val="428952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11/08/2023</a:t>
            </a:r>
            <a:endParaRPr lang="en-US" altLang="en-US" dirty="0"/>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K. Burkett for C. Vendetta &amp; K. Jones - Dpt Heads Mtg - PPD Finance</a:t>
            </a:r>
            <a:endParaRPr lang="en-US" b="1" dirty="0"/>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dirty="0"/>
          </a:p>
        </p:txBody>
      </p:sp>
    </p:spTree>
    <p:extLst>
      <p:ext uri="{BB962C8B-B14F-4D97-AF65-F5344CB8AC3E}">
        <p14:creationId xmlns:p14="http://schemas.microsoft.com/office/powerpoint/2010/main" val="367338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11/08/2023</a:t>
            </a:r>
            <a:endParaRPr lang="en-US" altLang="en-US" dirty="0"/>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K. Burkett for C. Vendetta &amp; K. Jones - Dpt Heads Mtg - PPD Finance</a:t>
            </a:r>
            <a:endParaRPr lang="en-US" b="1" dirty="0"/>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dirty="0"/>
          </a:p>
        </p:txBody>
      </p:sp>
    </p:spTree>
    <p:extLst>
      <p:ext uri="{BB962C8B-B14F-4D97-AF65-F5344CB8AC3E}">
        <p14:creationId xmlns:p14="http://schemas.microsoft.com/office/powerpoint/2010/main" val="133777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11/08/2023</a:t>
            </a:r>
            <a:endParaRPr lang="en-US" altLang="en-US" dirty="0"/>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K. Burkett for C. Vendetta &amp; K. Jones - Dpt Heads Mtg - PPD Finance</a:t>
            </a:r>
            <a:endParaRPr lang="en-US" b="1" dirty="0"/>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dirty="0"/>
          </a:p>
        </p:txBody>
      </p:sp>
    </p:spTree>
    <p:extLst>
      <p:ext uri="{BB962C8B-B14F-4D97-AF65-F5344CB8AC3E}">
        <p14:creationId xmlns:p14="http://schemas.microsoft.com/office/powerpoint/2010/main" val="388755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11/08/2023</a:t>
            </a:r>
            <a:endParaRPr lang="en-US" altLang="en-US" dirty="0"/>
          </a:p>
        </p:txBody>
      </p:sp>
      <p:sp>
        <p:nvSpPr>
          <p:cNvPr id="6" name="Footer Placeholder 4"/>
          <p:cNvSpPr>
            <a:spLocks noGrp="1"/>
          </p:cNvSpPr>
          <p:nvPr>
            <p:ph type="ftr" sz="quarter" idx="17"/>
          </p:nvPr>
        </p:nvSpPr>
        <p:spPr/>
        <p:txBody>
          <a:bodyPr/>
          <a:lstStyle>
            <a:lvl1pPr>
              <a:defRPr sz="1200" dirty="0" smtClean="0"/>
            </a:lvl1pPr>
          </a:lstStyle>
          <a:p>
            <a:pPr>
              <a:defRPr/>
            </a:pPr>
            <a:r>
              <a:rPr lang="en-US"/>
              <a:t>K. Burkett for C. Vendetta &amp; K. Jones - Dpt Heads Mtg - PPD Finance</a:t>
            </a:r>
            <a:endParaRPr lang="en-US" b="1" dirty="0"/>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dirty="0"/>
          </a:p>
        </p:txBody>
      </p:sp>
    </p:spTree>
    <p:extLst>
      <p:ext uri="{BB962C8B-B14F-4D97-AF65-F5344CB8AC3E}">
        <p14:creationId xmlns:p14="http://schemas.microsoft.com/office/powerpoint/2010/main" val="4263195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11/08/2023</a:t>
            </a:r>
            <a:endParaRPr lang="en-US" alt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K. Burkett for C. Vendetta &amp; K. Jones - Dpt Heads Mtg - PPD Finance</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dirty="0"/>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11/08/2023</a:t>
            </a:r>
            <a:endParaRPr lang="en-US" alt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 Burkett for C. Vendetta &amp; K. Jones - Dpt Heads Mtg - PPD Finance</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dirty="0"/>
          </a:p>
        </p:txBody>
      </p:sp>
      <p:pic>
        <p:nvPicPr>
          <p:cNvPr id="1029" name="Picture 2" descr="HeaderFooter_00603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00776"/>
      </p:ext>
    </p:extLst>
  </p:cSld>
  <p:clrMap bg1="lt1" tx1="dk1" bg2="lt2" tx2="dk2" accent1="accent1" accent2="accent2" accent3="accent3" accent4="accent4" accent5="accent5" accent6="accent6" hlink="hlink" folHlink="folHlink"/>
  <p:sldLayoutIdLst>
    <p:sldLayoutId id="2147484113" r:id="rId1"/>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0537A-0466-FA49-764D-39F3A8827F5E}"/>
              </a:ext>
            </a:extLst>
          </p:cNvPr>
          <p:cNvSpPr>
            <a:spLocks noGrp="1"/>
          </p:cNvSpPr>
          <p:nvPr>
            <p:ph sz="half" idx="15"/>
          </p:nvPr>
        </p:nvSpPr>
        <p:spPr>
          <a:xfrm>
            <a:off x="228598" y="960583"/>
            <a:ext cx="8480836" cy="4453389"/>
          </a:xfrm>
        </p:spPr>
        <p:txBody>
          <a:bodyPr/>
          <a:lstStyle/>
          <a:p>
            <a:pPr marL="0" indent="0">
              <a:buNone/>
            </a:pPr>
            <a:r>
              <a:rPr lang="en-US" dirty="0"/>
              <a:t>Rate changes for June, retroactive to the start of the fiscal year. More details to come, but expect a net increase to rates:</a:t>
            </a:r>
          </a:p>
          <a:p>
            <a:pPr marL="0" indent="0">
              <a:buNone/>
            </a:pPr>
            <a:endParaRPr lang="en-US" sz="1200" dirty="0"/>
          </a:p>
          <a:p>
            <a:r>
              <a:rPr lang="en-US" sz="2000" dirty="0"/>
              <a:t>SLRs – </a:t>
            </a:r>
            <a:r>
              <a:rPr lang="en-US" sz="1600" dirty="0">
                <a:solidFill>
                  <a:srgbClr val="00B050"/>
                </a:solidFill>
              </a:rPr>
              <a:t>Decrease</a:t>
            </a:r>
          </a:p>
          <a:p>
            <a:r>
              <a:rPr lang="en-US" sz="2000" dirty="0"/>
              <a:t>LDRD OH – </a:t>
            </a:r>
            <a:r>
              <a:rPr lang="en-US" sz="1600" dirty="0">
                <a:solidFill>
                  <a:srgbClr val="00B050"/>
                </a:solidFill>
              </a:rPr>
              <a:t>Decrease</a:t>
            </a:r>
            <a:r>
              <a:rPr lang="en-US" sz="1600" dirty="0"/>
              <a:t>, due to pool underspending </a:t>
            </a:r>
          </a:p>
          <a:p>
            <a:r>
              <a:rPr lang="en-US" sz="2000" dirty="0"/>
              <a:t>Program Support OH – </a:t>
            </a:r>
            <a:r>
              <a:rPr lang="en-US" sz="1600" dirty="0">
                <a:solidFill>
                  <a:srgbClr val="FF0000"/>
                </a:solidFill>
              </a:rPr>
              <a:t>Increase</a:t>
            </a:r>
            <a:r>
              <a:rPr lang="en-US" sz="1600" dirty="0"/>
              <a:t>, due to pool overspending</a:t>
            </a:r>
            <a:endParaRPr lang="en-US" dirty="0"/>
          </a:p>
          <a:p>
            <a:r>
              <a:rPr lang="en-US" sz="2000" dirty="0"/>
              <a:t>OPTO Rates </a:t>
            </a:r>
            <a:r>
              <a:rPr lang="en-US" dirty="0"/>
              <a:t>–</a:t>
            </a:r>
            <a:r>
              <a:rPr lang="en-US" sz="1800" dirty="0"/>
              <a:t> </a:t>
            </a:r>
            <a:r>
              <a:rPr lang="en-US" sz="1600" dirty="0">
                <a:solidFill>
                  <a:srgbClr val="FF0000"/>
                </a:solidFill>
              </a:rPr>
              <a:t>Increase</a:t>
            </a:r>
            <a:r>
              <a:rPr lang="en-US" sz="1600" dirty="0"/>
              <a:t>, due to SSVSP payouts. </a:t>
            </a:r>
          </a:p>
          <a:p>
            <a:r>
              <a:rPr lang="en-US" sz="2000" dirty="0"/>
              <a:t>Machine Shop &amp; Construction Engineering </a:t>
            </a:r>
            <a:r>
              <a:rPr lang="en-US" dirty="0"/>
              <a:t>– </a:t>
            </a:r>
            <a:r>
              <a:rPr lang="en-US" sz="1600" dirty="0">
                <a:solidFill>
                  <a:srgbClr val="FF0000"/>
                </a:solidFill>
              </a:rPr>
              <a:t>Increase</a:t>
            </a:r>
          </a:p>
          <a:p>
            <a:endParaRPr lang="en-US" sz="1600" dirty="0">
              <a:sym typeface="Wingdings" panose="05000000000000000000" pitchFamily="2" charset="2"/>
            </a:endParaRPr>
          </a:p>
          <a:p>
            <a:endParaRPr lang="en-US" sz="1600" dirty="0">
              <a:sym typeface="Wingdings" panose="05000000000000000000" pitchFamily="2" charset="2"/>
            </a:endParaRPr>
          </a:p>
          <a:p>
            <a:r>
              <a:rPr lang="en-US" dirty="0">
                <a:sym typeface="Wingdings" panose="05000000000000000000" pitchFamily="2" charset="2"/>
              </a:rPr>
              <a:t>Rate sheets will be updated by the end of June.</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lvl="1"/>
            <a:endParaRPr lang="en-US" dirty="0"/>
          </a:p>
          <a:p>
            <a:endParaRPr lang="en-US" dirty="0"/>
          </a:p>
          <a:p>
            <a:pPr lvl="1"/>
            <a:endParaRPr lang="en-US" dirty="0"/>
          </a:p>
        </p:txBody>
      </p:sp>
      <p:sp>
        <p:nvSpPr>
          <p:cNvPr id="4" name="Title 3">
            <a:extLst>
              <a:ext uri="{FF2B5EF4-FFF2-40B4-BE49-F238E27FC236}">
                <a16:creationId xmlns:a16="http://schemas.microsoft.com/office/drawing/2014/main" id="{E08D8849-2E72-96A0-129F-996EA2D15CD3}"/>
              </a:ext>
            </a:extLst>
          </p:cNvPr>
          <p:cNvSpPr>
            <a:spLocks noGrp="1"/>
          </p:cNvSpPr>
          <p:nvPr>
            <p:ph type="title"/>
          </p:nvPr>
        </p:nvSpPr>
        <p:spPr/>
        <p:txBody>
          <a:bodyPr/>
          <a:lstStyle/>
          <a:p>
            <a:r>
              <a:rPr lang="en-US" dirty="0"/>
              <a:t>FY24 rate changes</a:t>
            </a:r>
          </a:p>
        </p:txBody>
      </p:sp>
      <p:sp>
        <p:nvSpPr>
          <p:cNvPr id="5" name="Date Placeholder 4">
            <a:extLst>
              <a:ext uri="{FF2B5EF4-FFF2-40B4-BE49-F238E27FC236}">
                <a16:creationId xmlns:a16="http://schemas.microsoft.com/office/drawing/2014/main" id="{7BDCF2D5-861D-2C93-3C32-098309A014CC}"/>
              </a:ext>
            </a:extLst>
          </p:cNvPr>
          <p:cNvSpPr>
            <a:spLocks noGrp="1"/>
          </p:cNvSpPr>
          <p:nvPr>
            <p:ph type="dt" sz="half" idx="16"/>
          </p:nvPr>
        </p:nvSpPr>
        <p:spPr/>
        <p:txBody>
          <a:bodyPr/>
          <a:lstStyle/>
          <a:p>
            <a:r>
              <a:rPr lang="en-US" altLang="en-US" dirty="0"/>
              <a:t>6/12/2024</a:t>
            </a:r>
          </a:p>
        </p:txBody>
      </p:sp>
      <p:sp>
        <p:nvSpPr>
          <p:cNvPr id="6" name="Footer Placeholder 5">
            <a:extLst>
              <a:ext uri="{FF2B5EF4-FFF2-40B4-BE49-F238E27FC236}">
                <a16:creationId xmlns:a16="http://schemas.microsoft.com/office/drawing/2014/main" id="{145AEF71-6D45-EF29-6F5A-EE595F31D12C}"/>
              </a:ext>
            </a:extLst>
          </p:cNvPr>
          <p:cNvSpPr>
            <a:spLocks noGrp="1"/>
          </p:cNvSpPr>
          <p:nvPr>
            <p:ph type="ftr" sz="quarter" idx="17"/>
          </p:nvPr>
        </p:nvSpPr>
        <p:spPr/>
        <p:txBody>
          <a:bodyPr/>
          <a:lstStyle/>
          <a:p>
            <a:pPr>
              <a:defRPr/>
            </a:pPr>
            <a:r>
              <a:rPr lang="en-US" dirty="0"/>
              <a:t>C. Vendetta &amp; K. Jones - </a:t>
            </a:r>
            <a:r>
              <a:rPr lang="en-US" dirty="0" err="1"/>
              <a:t>Dpt</a:t>
            </a:r>
            <a:r>
              <a:rPr lang="en-US" dirty="0"/>
              <a:t> Heads Mtg - </a:t>
            </a:r>
            <a:r>
              <a:rPr lang="en-US" dirty="0" err="1"/>
              <a:t>PPD</a:t>
            </a:r>
            <a:r>
              <a:rPr lang="en-US" dirty="0"/>
              <a:t> Finance</a:t>
            </a:r>
            <a:endParaRPr lang="en-US" b="1" dirty="0"/>
          </a:p>
        </p:txBody>
      </p:sp>
      <p:sp>
        <p:nvSpPr>
          <p:cNvPr id="7" name="Slide Number Placeholder 6">
            <a:extLst>
              <a:ext uri="{FF2B5EF4-FFF2-40B4-BE49-F238E27FC236}">
                <a16:creationId xmlns:a16="http://schemas.microsoft.com/office/drawing/2014/main" id="{509ED166-5C16-6F6E-C82D-FB983D272FAA}"/>
              </a:ext>
            </a:extLst>
          </p:cNvPr>
          <p:cNvSpPr>
            <a:spLocks noGrp="1"/>
          </p:cNvSpPr>
          <p:nvPr>
            <p:ph type="sldNum" sz="quarter" idx="18"/>
          </p:nvPr>
        </p:nvSpPr>
        <p:spPr/>
        <p:txBody>
          <a:bodyPr/>
          <a:lstStyle/>
          <a:p>
            <a:fld id="{071AFBCB-9629-4487-8658-FCC7F72DA46F}" type="slidenum">
              <a:rPr lang="en-US" altLang="en-US" smtClean="0"/>
              <a:pPr/>
              <a:t>1</a:t>
            </a:fld>
            <a:endParaRPr lang="en-US" altLang="en-US" dirty="0"/>
          </a:p>
        </p:txBody>
      </p:sp>
      <p:pic>
        <p:nvPicPr>
          <p:cNvPr id="8" name="Picture 7" descr="Careful Cat">
            <a:extLst>
              <a:ext uri="{FF2B5EF4-FFF2-40B4-BE49-F238E27FC236}">
                <a16:creationId xmlns:a16="http://schemas.microsoft.com/office/drawing/2014/main" id="{206063F2-0D79-D9A8-BD9B-CEB5C67AEBBF}"/>
              </a:ext>
            </a:extLst>
          </p:cNvPr>
          <p:cNvPicPr>
            <a:picLocks noChangeAspect="1"/>
          </p:cNvPicPr>
          <p:nvPr/>
        </p:nvPicPr>
        <p:blipFill>
          <a:blip r:embed="rId2"/>
          <a:stretch>
            <a:fillRect/>
          </a:stretch>
        </p:blipFill>
        <p:spPr>
          <a:xfrm>
            <a:off x="7448550" y="4914715"/>
            <a:ext cx="1381125" cy="1381125"/>
          </a:xfrm>
          <a:prstGeom prst="rect">
            <a:avLst/>
          </a:prstGeom>
        </p:spPr>
      </p:pic>
    </p:spTree>
    <p:extLst>
      <p:ext uri="{BB962C8B-B14F-4D97-AF65-F5344CB8AC3E}">
        <p14:creationId xmlns:p14="http://schemas.microsoft.com/office/powerpoint/2010/main" val="305007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0537A-0466-FA49-764D-39F3A8827F5E}"/>
              </a:ext>
            </a:extLst>
          </p:cNvPr>
          <p:cNvSpPr>
            <a:spLocks noGrp="1"/>
          </p:cNvSpPr>
          <p:nvPr>
            <p:ph sz="half" idx="15"/>
          </p:nvPr>
        </p:nvSpPr>
        <p:spPr>
          <a:xfrm>
            <a:off x="228599" y="960583"/>
            <a:ext cx="5345723" cy="2204648"/>
          </a:xfrm>
        </p:spPr>
        <p:txBody>
          <a:bodyPr/>
          <a:lstStyle/>
          <a:p>
            <a:r>
              <a:rPr lang="en-US" dirty="0"/>
              <a:t>Labor resource requests (non-base/non-P6 projects)</a:t>
            </a:r>
          </a:p>
          <a:p>
            <a:pPr lvl="1"/>
            <a:r>
              <a:rPr lang="en-US" dirty="0"/>
              <a:t>Info to come…</a:t>
            </a:r>
          </a:p>
          <a:p>
            <a:endParaRPr lang="en-US" dirty="0"/>
          </a:p>
          <a:p>
            <a:r>
              <a:rPr lang="en-US" dirty="0"/>
              <a:t>Did you receive the below email from Kate? Please ignore. 😊</a:t>
            </a:r>
          </a:p>
          <a:p>
            <a:endParaRPr lang="en-US" dirty="0"/>
          </a:p>
          <a:p>
            <a:pPr lvl="1"/>
            <a:endParaRPr lang="en-US" dirty="0"/>
          </a:p>
        </p:txBody>
      </p:sp>
      <p:sp>
        <p:nvSpPr>
          <p:cNvPr id="4" name="Title 3">
            <a:extLst>
              <a:ext uri="{FF2B5EF4-FFF2-40B4-BE49-F238E27FC236}">
                <a16:creationId xmlns:a16="http://schemas.microsoft.com/office/drawing/2014/main" id="{E08D8849-2E72-96A0-129F-996EA2D15CD3}"/>
              </a:ext>
            </a:extLst>
          </p:cNvPr>
          <p:cNvSpPr>
            <a:spLocks noGrp="1"/>
          </p:cNvSpPr>
          <p:nvPr>
            <p:ph type="title"/>
          </p:nvPr>
        </p:nvSpPr>
        <p:spPr/>
        <p:txBody>
          <a:bodyPr/>
          <a:lstStyle/>
          <a:p>
            <a:r>
              <a:rPr lang="en-US" dirty="0"/>
              <a:t>Summer Planning Exercise (for FY25)</a:t>
            </a:r>
          </a:p>
        </p:txBody>
      </p:sp>
      <p:sp>
        <p:nvSpPr>
          <p:cNvPr id="5" name="Date Placeholder 4">
            <a:extLst>
              <a:ext uri="{FF2B5EF4-FFF2-40B4-BE49-F238E27FC236}">
                <a16:creationId xmlns:a16="http://schemas.microsoft.com/office/drawing/2014/main" id="{7BDCF2D5-861D-2C93-3C32-098309A014CC}"/>
              </a:ext>
            </a:extLst>
          </p:cNvPr>
          <p:cNvSpPr>
            <a:spLocks noGrp="1"/>
          </p:cNvSpPr>
          <p:nvPr>
            <p:ph type="dt" sz="half" idx="16"/>
          </p:nvPr>
        </p:nvSpPr>
        <p:spPr/>
        <p:txBody>
          <a:bodyPr/>
          <a:lstStyle/>
          <a:p>
            <a:r>
              <a:rPr lang="en-US" altLang="en-US" dirty="0"/>
              <a:t>6/12/2024</a:t>
            </a:r>
          </a:p>
        </p:txBody>
      </p:sp>
      <p:sp>
        <p:nvSpPr>
          <p:cNvPr id="6" name="Footer Placeholder 5">
            <a:extLst>
              <a:ext uri="{FF2B5EF4-FFF2-40B4-BE49-F238E27FC236}">
                <a16:creationId xmlns:a16="http://schemas.microsoft.com/office/drawing/2014/main" id="{145AEF71-6D45-EF29-6F5A-EE595F31D12C}"/>
              </a:ext>
            </a:extLst>
          </p:cNvPr>
          <p:cNvSpPr>
            <a:spLocks noGrp="1"/>
          </p:cNvSpPr>
          <p:nvPr>
            <p:ph type="ftr" sz="quarter" idx="17"/>
          </p:nvPr>
        </p:nvSpPr>
        <p:spPr/>
        <p:txBody>
          <a:bodyPr/>
          <a:lstStyle/>
          <a:p>
            <a:pPr>
              <a:defRPr/>
            </a:pPr>
            <a:r>
              <a:rPr lang="en-US" dirty="0"/>
              <a:t>C. Vendetta &amp; K. Jones - </a:t>
            </a:r>
            <a:r>
              <a:rPr lang="en-US" dirty="0" err="1"/>
              <a:t>Dpt</a:t>
            </a:r>
            <a:r>
              <a:rPr lang="en-US" dirty="0"/>
              <a:t> Heads Mtg - </a:t>
            </a:r>
            <a:r>
              <a:rPr lang="en-US" dirty="0" err="1"/>
              <a:t>PPD</a:t>
            </a:r>
            <a:r>
              <a:rPr lang="en-US" dirty="0"/>
              <a:t> Finance</a:t>
            </a:r>
            <a:endParaRPr lang="en-US" b="1" dirty="0"/>
          </a:p>
        </p:txBody>
      </p:sp>
      <p:sp>
        <p:nvSpPr>
          <p:cNvPr id="7" name="Slide Number Placeholder 6">
            <a:extLst>
              <a:ext uri="{FF2B5EF4-FFF2-40B4-BE49-F238E27FC236}">
                <a16:creationId xmlns:a16="http://schemas.microsoft.com/office/drawing/2014/main" id="{509ED166-5C16-6F6E-C82D-FB983D272FAA}"/>
              </a:ext>
            </a:extLst>
          </p:cNvPr>
          <p:cNvSpPr>
            <a:spLocks noGrp="1"/>
          </p:cNvSpPr>
          <p:nvPr>
            <p:ph type="sldNum" sz="quarter" idx="18"/>
          </p:nvPr>
        </p:nvSpPr>
        <p:spPr/>
        <p:txBody>
          <a:bodyPr/>
          <a:lstStyle/>
          <a:p>
            <a:fld id="{071AFBCB-9629-4487-8658-FCC7F72DA46F}" type="slidenum">
              <a:rPr lang="en-US" altLang="en-US" smtClean="0"/>
              <a:pPr/>
              <a:t>2</a:t>
            </a:fld>
            <a:endParaRPr lang="en-US" altLang="en-US" dirty="0"/>
          </a:p>
        </p:txBody>
      </p:sp>
      <p:pic>
        <p:nvPicPr>
          <p:cNvPr id="2056" name="Picture 8" descr="Animated GIF">
            <a:extLst>
              <a:ext uri="{FF2B5EF4-FFF2-40B4-BE49-F238E27FC236}">
                <a16:creationId xmlns:a16="http://schemas.microsoft.com/office/drawing/2014/main" id="{8C4E139A-ED1D-7C1A-9B05-BC38ED772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803" y="960583"/>
            <a:ext cx="2831885" cy="2831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DBA49E-FC6A-2708-C712-4789EFB0E43D}"/>
              </a:ext>
            </a:extLst>
          </p:cNvPr>
          <p:cNvPicPr>
            <a:picLocks noChangeAspect="1"/>
          </p:cNvPicPr>
          <p:nvPr/>
        </p:nvPicPr>
        <p:blipFill>
          <a:blip r:embed="rId3"/>
          <a:stretch>
            <a:fillRect/>
          </a:stretch>
        </p:blipFill>
        <p:spPr>
          <a:xfrm>
            <a:off x="452437" y="3641196"/>
            <a:ext cx="5053011" cy="2397938"/>
          </a:xfrm>
          <a:prstGeom prst="rect">
            <a:avLst/>
          </a:prstGeom>
          <a:ln w="12700">
            <a:solidFill>
              <a:schemeClr val="tx1"/>
            </a:solidFill>
          </a:ln>
        </p:spPr>
      </p:pic>
    </p:spTree>
    <p:extLst>
      <p:ext uri="{BB962C8B-B14F-4D97-AF65-F5344CB8AC3E}">
        <p14:creationId xmlns:p14="http://schemas.microsoft.com/office/powerpoint/2010/main" val="57563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0537A-0466-FA49-764D-39F3A8827F5E}"/>
              </a:ext>
            </a:extLst>
          </p:cNvPr>
          <p:cNvSpPr>
            <a:spLocks noGrp="1"/>
          </p:cNvSpPr>
          <p:nvPr>
            <p:ph sz="half" idx="15"/>
          </p:nvPr>
        </p:nvSpPr>
        <p:spPr>
          <a:xfrm>
            <a:off x="228598" y="960583"/>
            <a:ext cx="8480836" cy="3859067"/>
          </a:xfrm>
        </p:spPr>
        <p:txBody>
          <a:bodyPr/>
          <a:lstStyle/>
          <a:p>
            <a:pPr marL="0" indent="0">
              <a:buNone/>
            </a:pPr>
            <a:r>
              <a:rPr lang="en-US" dirty="0"/>
              <a:t>Indirect request exercise due to the Budget </a:t>
            </a:r>
            <a:r>
              <a:rPr lang="en-US"/>
              <a:t>Office by </a:t>
            </a:r>
            <a:r>
              <a:rPr lang="en-US" dirty="0"/>
              <a:t>June 24.</a:t>
            </a:r>
          </a:p>
          <a:p>
            <a:pPr marL="0" indent="0">
              <a:buNone/>
            </a:pPr>
            <a:endParaRPr lang="en-US" sz="1200" dirty="0"/>
          </a:p>
          <a:p>
            <a:r>
              <a:rPr lang="en-US" sz="2000" dirty="0">
                <a:sym typeface="Wingdings" panose="05000000000000000000" pitchFamily="2" charset="2"/>
              </a:rPr>
              <a:t>Plan for a flat-flat Program Support budget. </a:t>
            </a:r>
          </a:p>
          <a:p>
            <a:r>
              <a:rPr lang="en-US" sz="2000" dirty="0">
                <a:sym typeface="Wingdings" panose="05000000000000000000" pitchFamily="2" charset="2"/>
              </a:rPr>
              <a:t>What big PS changes from FY24 are you expecting? What is the impact if the increases aren’t funded? Are there any planned decreases? Finance will gather this information from department heads in the next week.</a:t>
            </a:r>
          </a:p>
          <a:p>
            <a:endParaRPr lang="en-US" sz="2000" dirty="0">
              <a:sym typeface="Wingdings" panose="05000000000000000000" pitchFamily="2" charset="2"/>
            </a:endParaRPr>
          </a:p>
          <a:p>
            <a:r>
              <a:rPr lang="en-US" sz="2000" dirty="0">
                <a:sym typeface="Wingdings" panose="05000000000000000000" pitchFamily="2" charset="2"/>
              </a:rPr>
              <a:t>Still working on a strategy for planning CSS, which will be down significantly for PPD.</a:t>
            </a: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lvl="1"/>
            <a:endParaRPr lang="en-US" dirty="0"/>
          </a:p>
          <a:p>
            <a:endParaRPr lang="en-US" dirty="0"/>
          </a:p>
          <a:p>
            <a:pPr lvl="1"/>
            <a:endParaRPr lang="en-US" dirty="0"/>
          </a:p>
        </p:txBody>
      </p:sp>
      <p:sp>
        <p:nvSpPr>
          <p:cNvPr id="4" name="Title 3">
            <a:extLst>
              <a:ext uri="{FF2B5EF4-FFF2-40B4-BE49-F238E27FC236}">
                <a16:creationId xmlns:a16="http://schemas.microsoft.com/office/drawing/2014/main" id="{E08D8849-2E72-96A0-129F-996EA2D15CD3}"/>
              </a:ext>
            </a:extLst>
          </p:cNvPr>
          <p:cNvSpPr>
            <a:spLocks noGrp="1"/>
          </p:cNvSpPr>
          <p:nvPr>
            <p:ph type="title"/>
          </p:nvPr>
        </p:nvSpPr>
        <p:spPr/>
        <p:txBody>
          <a:bodyPr/>
          <a:lstStyle/>
          <a:p>
            <a:r>
              <a:rPr lang="en-US" dirty="0"/>
              <a:t>FY25 Indirect requests</a:t>
            </a:r>
          </a:p>
        </p:txBody>
      </p:sp>
      <p:sp>
        <p:nvSpPr>
          <p:cNvPr id="5" name="Date Placeholder 4">
            <a:extLst>
              <a:ext uri="{FF2B5EF4-FFF2-40B4-BE49-F238E27FC236}">
                <a16:creationId xmlns:a16="http://schemas.microsoft.com/office/drawing/2014/main" id="{7BDCF2D5-861D-2C93-3C32-098309A014CC}"/>
              </a:ext>
            </a:extLst>
          </p:cNvPr>
          <p:cNvSpPr>
            <a:spLocks noGrp="1"/>
          </p:cNvSpPr>
          <p:nvPr>
            <p:ph type="dt" sz="half" idx="16"/>
          </p:nvPr>
        </p:nvSpPr>
        <p:spPr/>
        <p:txBody>
          <a:bodyPr/>
          <a:lstStyle/>
          <a:p>
            <a:r>
              <a:rPr lang="en-US" altLang="en-US" dirty="0"/>
              <a:t>6/12/2024</a:t>
            </a:r>
          </a:p>
        </p:txBody>
      </p:sp>
      <p:sp>
        <p:nvSpPr>
          <p:cNvPr id="6" name="Footer Placeholder 5">
            <a:extLst>
              <a:ext uri="{FF2B5EF4-FFF2-40B4-BE49-F238E27FC236}">
                <a16:creationId xmlns:a16="http://schemas.microsoft.com/office/drawing/2014/main" id="{145AEF71-6D45-EF29-6F5A-EE595F31D12C}"/>
              </a:ext>
            </a:extLst>
          </p:cNvPr>
          <p:cNvSpPr>
            <a:spLocks noGrp="1"/>
          </p:cNvSpPr>
          <p:nvPr>
            <p:ph type="ftr" sz="quarter" idx="17"/>
          </p:nvPr>
        </p:nvSpPr>
        <p:spPr/>
        <p:txBody>
          <a:bodyPr/>
          <a:lstStyle/>
          <a:p>
            <a:pPr>
              <a:defRPr/>
            </a:pPr>
            <a:r>
              <a:rPr lang="en-US" dirty="0"/>
              <a:t>C. Vendetta &amp; K. Jones - </a:t>
            </a:r>
            <a:r>
              <a:rPr lang="en-US" dirty="0" err="1"/>
              <a:t>Dpt</a:t>
            </a:r>
            <a:r>
              <a:rPr lang="en-US" dirty="0"/>
              <a:t> Heads Mtg - </a:t>
            </a:r>
            <a:r>
              <a:rPr lang="en-US" dirty="0" err="1"/>
              <a:t>PPD</a:t>
            </a:r>
            <a:r>
              <a:rPr lang="en-US" dirty="0"/>
              <a:t> Finance</a:t>
            </a:r>
            <a:endParaRPr lang="en-US" b="1" dirty="0"/>
          </a:p>
        </p:txBody>
      </p:sp>
      <p:sp>
        <p:nvSpPr>
          <p:cNvPr id="7" name="Slide Number Placeholder 6">
            <a:extLst>
              <a:ext uri="{FF2B5EF4-FFF2-40B4-BE49-F238E27FC236}">
                <a16:creationId xmlns:a16="http://schemas.microsoft.com/office/drawing/2014/main" id="{509ED166-5C16-6F6E-C82D-FB983D272FAA}"/>
              </a:ext>
            </a:extLst>
          </p:cNvPr>
          <p:cNvSpPr>
            <a:spLocks noGrp="1"/>
          </p:cNvSpPr>
          <p:nvPr>
            <p:ph type="sldNum" sz="quarter" idx="18"/>
          </p:nvPr>
        </p:nvSpPr>
        <p:spPr/>
        <p:txBody>
          <a:bodyPr/>
          <a:lstStyle/>
          <a:p>
            <a:fld id="{071AFBCB-9629-4487-8658-FCC7F72DA46F}" type="slidenum">
              <a:rPr lang="en-US" altLang="en-US" smtClean="0"/>
              <a:pPr/>
              <a:t>3</a:t>
            </a:fld>
            <a:endParaRPr lang="en-US" altLang="en-US" dirty="0"/>
          </a:p>
        </p:txBody>
      </p:sp>
      <p:pic>
        <p:nvPicPr>
          <p:cNvPr id="8" name="Picture 7" descr="Hide Cat">
            <a:extLst>
              <a:ext uri="{FF2B5EF4-FFF2-40B4-BE49-F238E27FC236}">
                <a16:creationId xmlns:a16="http://schemas.microsoft.com/office/drawing/2014/main" id="{70A1C214-2B8E-0930-A5B4-9A3128CCF407}"/>
              </a:ext>
            </a:extLst>
          </p:cNvPr>
          <p:cNvPicPr>
            <a:picLocks noChangeAspect="1"/>
          </p:cNvPicPr>
          <p:nvPr/>
        </p:nvPicPr>
        <p:blipFill>
          <a:blip r:embed="rId2"/>
          <a:stretch>
            <a:fillRect/>
          </a:stretch>
        </p:blipFill>
        <p:spPr>
          <a:xfrm>
            <a:off x="7535863" y="4819650"/>
            <a:ext cx="1489484" cy="1489484"/>
          </a:xfrm>
          <a:prstGeom prst="rect">
            <a:avLst/>
          </a:prstGeom>
        </p:spPr>
      </p:pic>
    </p:spTree>
    <p:extLst>
      <p:ext uri="{BB962C8B-B14F-4D97-AF65-F5344CB8AC3E}">
        <p14:creationId xmlns:p14="http://schemas.microsoft.com/office/powerpoint/2010/main" val="236975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0537A-0466-FA49-764D-39F3A8827F5E}"/>
              </a:ext>
            </a:extLst>
          </p:cNvPr>
          <p:cNvSpPr>
            <a:spLocks noGrp="1"/>
          </p:cNvSpPr>
          <p:nvPr>
            <p:ph sz="half" idx="15"/>
          </p:nvPr>
        </p:nvSpPr>
        <p:spPr>
          <a:xfrm>
            <a:off x="228598" y="960583"/>
            <a:ext cx="4800601" cy="5365402"/>
          </a:xfrm>
        </p:spPr>
        <p:txBody>
          <a:bodyPr/>
          <a:lstStyle/>
          <a:p>
            <a:r>
              <a:rPr lang="en-US" dirty="0"/>
              <a:t>More re-org info coming… sometime?</a:t>
            </a:r>
          </a:p>
          <a:p>
            <a:pPr lvl="1"/>
            <a:r>
              <a:rPr lang="en-US" dirty="0"/>
              <a:t>Existing signature authority is still valid</a:t>
            </a:r>
          </a:p>
          <a:p>
            <a:pPr lvl="1"/>
            <a:r>
              <a:rPr lang="en-US" dirty="0"/>
              <a:t>No new </a:t>
            </a:r>
            <a:r>
              <a:rPr lang="en-US" dirty="0" err="1"/>
              <a:t>proj</a:t>
            </a:r>
            <a:r>
              <a:rPr lang="en-US" dirty="0"/>
              <a:t>/task structure yet</a:t>
            </a:r>
          </a:p>
          <a:p>
            <a:r>
              <a:rPr lang="en-US" dirty="0">
                <a:sym typeface="Wingdings" panose="05000000000000000000" pitchFamily="2" charset="2"/>
              </a:rPr>
              <a:t>Take a vacation while you wait!</a:t>
            </a:r>
          </a:p>
          <a:p>
            <a:pPr marL="0"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lvl="1"/>
            <a:endParaRPr lang="en-US" dirty="0"/>
          </a:p>
          <a:p>
            <a:endParaRPr lang="en-US" dirty="0"/>
          </a:p>
          <a:p>
            <a:pPr lvl="1"/>
            <a:endParaRPr lang="en-US" dirty="0"/>
          </a:p>
        </p:txBody>
      </p:sp>
      <p:sp>
        <p:nvSpPr>
          <p:cNvPr id="4" name="Title 3">
            <a:extLst>
              <a:ext uri="{FF2B5EF4-FFF2-40B4-BE49-F238E27FC236}">
                <a16:creationId xmlns:a16="http://schemas.microsoft.com/office/drawing/2014/main" id="{E08D8849-2E72-96A0-129F-996EA2D15CD3}"/>
              </a:ext>
            </a:extLst>
          </p:cNvPr>
          <p:cNvSpPr>
            <a:spLocks noGrp="1"/>
          </p:cNvSpPr>
          <p:nvPr>
            <p:ph type="title"/>
          </p:nvPr>
        </p:nvSpPr>
        <p:spPr/>
        <p:txBody>
          <a:bodyPr/>
          <a:lstStyle/>
          <a:p>
            <a:r>
              <a:rPr lang="en-US" dirty="0"/>
              <a:t>Other News</a:t>
            </a:r>
          </a:p>
        </p:txBody>
      </p:sp>
      <p:sp>
        <p:nvSpPr>
          <p:cNvPr id="5" name="Date Placeholder 4">
            <a:extLst>
              <a:ext uri="{FF2B5EF4-FFF2-40B4-BE49-F238E27FC236}">
                <a16:creationId xmlns:a16="http://schemas.microsoft.com/office/drawing/2014/main" id="{7BDCF2D5-861D-2C93-3C32-098309A014CC}"/>
              </a:ext>
            </a:extLst>
          </p:cNvPr>
          <p:cNvSpPr>
            <a:spLocks noGrp="1"/>
          </p:cNvSpPr>
          <p:nvPr>
            <p:ph type="dt" sz="half" idx="16"/>
          </p:nvPr>
        </p:nvSpPr>
        <p:spPr/>
        <p:txBody>
          <a:bodyPr/>
          <a:lstStyle/>
          <a:p>
            <a:r>
              <a:rPr lang="en-US" altLang="en-US" dirty="0"/>
              <a:t>6/12/2024</a:t>
            </a:r>
          </a:p>
        </p:txBody>
      </p:sp>
      <p:sp>
        <p:nvSpPr>
          <p:cNvPr id="6" name="Footer Placeholder 5">
            <a:extLst>
              <a:ext uri="{FF2B5EF4-FFF2-40B4-BE49-F238E27FC236}">
                <a16:creationId xmlns:a16="http://schemas.microsoft.com/office/drawing/2014/main" id="{145AEF71-6D45-EF29-6F5A-EE595F31D12C}"/>
              </a:ext>
            </a:extLst>
          </p:cNvPr>
          <p:cNvSpPr>
            <a:spLocks noGrp="1"/>
          </p:cNvSpPr>
          <p:nvPr>
            <p:ph type="ftr" sz="quarter" idx="17"/>
          </p:nvPr>
        </p:nvSpPr>
        <p:spPr/>
        <p:txBody>
          <a:bodyPr/>
          <a:lstStyle/>
          <a:p>
            <a:pPr>
              <a:defRPr/>
            </a:pPr>
            <a:r>
              <a:rPr lang="en-US" dirty="0"/>
              <a:t>C. Vendetta &amp; K. Jones - </a:t>
            </a:r>
            <a:r>
              <a:rPr lang="en-US" dirty="0" err="1"/>
              <a:t>Dpt</a:t>
            </a:r>
            <a:r>
              <a:rPr lang="en-US" dirty="0"/>
              <a:t> Heads Mtg - </a:t>
            </a:r>
            <a:r>
              <a:rPr lang="en-US" dirty="0" err="1"/>
              <a:t>PPD</a:t>
            </a:r>
            <a:r>
              <a:rPr lang="en-US" dirty="0"/>
              <a:t> Finance</a:t>
            </a:r>
            <a:endParaRPr lang="en-US" b="1" dirty="0"/>
          </a:p>
        </p:txBody>
      </p:sp>
      <p:sp>
        <p:nvSpPr>
          <p:cNvPr id="7" name="Slide Number Placeholder 6">
            <a:extLst>
              <a:ext uri="{FF2B5EF4-FFF2-40B4-BE49-F238E27FC236}">
                <a16:creationId xmlns:a16="http://schemas.microsoft.com/office/drawing/2014/main" id="{509ED166-5C16-6F6E-C82D-FB983D272FAA}"/>
              </a:ext>
            </a:extLst>
          </p:cNvPr>
          <p:cNvSpPr>
            <a:spLocks noGrp="1"/>
          </p:cNvSpPr>
          <p:nvPr>
            <p:ph type="sldNum" sz="quarter" idx="18"/>
          </p:nvPr>
        </p:nvSpPr>
        <p:spPr/>
        <p:txBody>
          <a:bodyPr/>
          <a:lstStyle/>
          <a:p>
            <a:fld id="{071AFBCB-9629-4487-8658-FCC7F72DA46F}" type="slidenum">
              <a:rPr lang="en-US" altLang="en-US" smtClean="0"/>
              <a:pPr/>
              <a:t>4</a:t>
            </a:fld>
            <a:endParaRPr lang="en-US" altLang="en-US" dirty="0"/>
          </a:p>
        </p:txBody>
      </p:sp>
      <p:pic>
        <p:nvPicPr>
          <p:cNvPr id="1028" name="Picture 4">
            <a:extLst>
              <a:ext uri="{FF2B5EF4-FFF2-40B4-BE49-F238E27FC236}">
                <a16:creationId xmlns:a16="http://schemas.microsoft.com/office/drawing/2014/main" id="{7C6C8904-CD11-740E-4B41-F4088089F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960583"/>
            <a:ext cx="3631956" cy="303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44667"/>
      </p:ext>
    </p:extLst>
  </p:cSld>
  <p:clrMapOvr>
    <a:masterClrMapping/>
  </p:clrMapOvr>
</p:sld>
</file>

<file path=ppt/theme/theme1.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2.xml><?xml version="1.0" encoding="utf-8"?>
<a:theme xmlns:a="http://schemas.openxmlformats.org/drawingml/2006/main" name="1_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14031</TotalTime>
  <Words>285</Words>
  <Application>Microsoft Office PowerPoint</Application>
  <PresentationFormat>On-screen Show (4:3)</PresentationFormat>
  <Paragraphs>64</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Helvetica</vt:lpstr>
      <vt:lpstr>Wingdings</vt:lpstr>
      <vt:lpstr>Fermilab: Footer Only</vt:lpstr>
      <vt:lpstr>1_FNAL_TemplateMac_060514</vt:lpstr>
      <vt:lpstr>FY24 rate changes</vt:lpstr>
      <vt:lpstr>Summer Planning Exercise (for FY25)</vt:lpstr>
      <vt:lpstr>FY25 Indirect requests</vt:lpstr>
      <vt:lpstr>Other News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 C. Dave x 15269N</dc:creator>
  <cp:lastModifiedBy>Corinne M. Vendetta</cp:lastModifiedBy>
  <cp:revision>470</cp:revision>
  <cp:lastPrinted>2019-05-29T16:35:36Z</cp:lastPrinted>
  <dcterms:created xsi:type="dcterms:W3CDTF">2015-04-23T14:43:20Z</dcterms:created>
  <dcterms:modified xsi:type="dcterms:W3CDTF">2024-06-12T16:36:07Z</dcterms:modified>
</cp:coreProperties>
</file>