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7" r:id="rId5"/>
    <p:sldMasterId id="2147483749" r:id="rId6"/>
    <p:sldMasterId id="2147483756" r:id="rId7"/>
    <p:sldMasterId id="2147483764" r:id="rId8"/>
    <p:sldMasterId id="2147483779" r:id="rId9"/>
  </p:sldMasterIdLst>
  <p:notesMasterIdLst>
    <p:notesMasterId r:id="rId31"/>
  </p:notesMasterIdLst>
  <p:handoutMasterIdLst>
    <p:handoutMasterId r:id="rId32"/>
  </p:handoutMasterIdLst>
  <p:sldIdLst>
    <p:sldId id="263" r:id="rId10"/>
    <p:sldId id="667" r:id="rId11"/>
    <p:sldId id="450" r:id="rId12"/>
    <p:sldId id="654" r:id="rId13"/>
    <p:sldId id="300" r:id="rId14"/>
    <p:sldId id="2060" r:id="rId15"/>
    <p:sldId id="728" r:id="rId16"/>
    <p:sldId id="2069" r:id="rId17"/>
    <p:sldId id="2026" r:id="rId18"/>
    <p:sldId id="2030" r:id="rId19"/>
    <p:sldId id="606" r:id="rId20"/>
    <p:sldId id="2053" r:id="rId21"/>
    <p:sldId id="2054" r:id="rId22"/>
    <p:sldId id="2018" r:id="rId23"/>
    <p:sldId id="2032" r:id="rId24"/>
    <p:sldId id="2025" r:id="rId25"/>
    <p:sldId id="2070" r:id="rId26"/>
    <p:sldId id="302" r:id="rId27"/>
    <p:sldId id="303" r:id="rId28"/>
    <p:sldId id="304" r:id="rId29"/>
    <p:sldId id="305" r:id="rId30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71" autoAdjust="0"/>
    <p:restoredTop sz="96270" autoAdjust="0"/>
  </p:normalViewPr>
  <p:slideViewPr>
    <p:cSldViewPr snapToGrid="0" snapToObjects="1" showGuides="1">
      <p:cViewPr>
        <p:scale>
          <a:sx n="118" d="100"/>
          <a:sy n="118" d="100"/>
        </p:scale>
        <p:origin x="672" y="-34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4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10/06/2024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/>
            <a:fld id="{797F7638-404F-4EC4-B426-9B9CE1108BF1}" type="slidenum">
              <a:rPr lang="en-US">
                <a:solidFill>
                  <a:prstClr val="black"/>
                </a:solidFill>
                <a:latin typeface="Calibri"/>
              </a:rPr>
              <a:pPr defTabSz="929579"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959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/>
            <a:fld id="{797F7638-404F-4EC4-B426-9B9CE1108BF1}" type="slidenum">
              <a:rPr lang="en-US">
                <a:solidFill>
                  <a:prstClr val="black"/>
                </a:solidFill>
                <a:latin typeface="Calibri"/>
              </a:rPr>
              <a:pPr defTabSz="929579"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69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/>
            <a:fld id="{797F7638-404F-4EC4-B426-9B9CE1108BF1}" type="slidenum">
              <a:rPr lang="en-US">
                <a:solidFill>
                  <a:prstClr val="black"/>
                </a:solidFill>
                <a:latin typeface="Calibri"/>
              </a:rPr>
              <a:pPr defTabSz="929579"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/>
            <a:fld id="{797F7638-404F-4EC4-B426-9B9CE1108BF1}" type="slidenum">
              <a:rPr lang="en-US">
                <a:solidFill>
                  <a:prstClr val="black"/>
                </a:solidFill>
                <a:latin typeface="Calibri"/>
              </a:rPr>
              <a:pPr defTabSz="929579"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63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/>
            <a:fld id="{797F7638-404F-4EC4-B426-9B9CE1108BF1}" type="slidenum">
              <a:rPr lang="en-US">
                <a:solidFill>
                  <a:prstClr val="black"/>
                </a:solidFill>
                <a:latin typeface="Calibri"/>
              </a:rPr>
              <a:pPr defTabSz="929579"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14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MQXFA17 Analysis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1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s-ES" noProof="0"/>
              <a:t>MQXFA17 Analysis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3"/>
            <a:ext cx="38100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675" dirty="0"/>
              <a:t>logo</a:t>
            </a:r>
          </a:p>
          <a:p>
            <a:pPr algn="ctr"/>
            <a:r>
              <a:rPr lang="en-GB" sz="675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3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MQXFA17 Analysis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1" y="4648200"/>
            <a:ext cx="7918450" cy="381000"/>
          </a:xfrm>
        </p:spPr>
        <p:txBody>
          <a:bodyPr/>
          <a:lstStyle>
            <a:lvl1pPr>
              <a:buFontTx/>
              <a:buNone/>
              <a:defRPr sz="135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MQXFA17 Analysis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9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050"/>
            </a:lvl2pPr>
            <a:lvl3pPr>
              <a:buFontTx/>
              <a:buNone/>
              <a:defRPr sz="1050"/>
            </a:lvl3pPr>
            <a:lvl4pPr>
              <a:buFontTx/>
              <a:buNone/>
              <a:defRPr sz="1050"/>
            </a:lvl4pPr>
            <a:lvl5pPr>
              <a:buFontTx/>
              <a:buNone/>
              <a:defRPr sz="105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31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48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405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433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40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48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MQXFA17 Analysis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51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0026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05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MQXFA17 Analysis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4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7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74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MQXFA17 Analysis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763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635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2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MQXFA17 Analysis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0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84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MQXFA17 Analysis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862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599" y="2819400"/>
            <a:ext cx="7315201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F0242DA-51DE-4C21-B9A7-36B936F30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699726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18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B089CA4B-572E-4326-A774-2F57EF4E57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24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063F3E2C-5D55-4B04-AA84-8D8D11C3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8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0C1B6-764C-4D88-B54E-48CA2BB2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525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27DD60D-D473-4A2A-B2F8-CF21FD6F2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1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1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 b="0" baseline="0">
                <a:solidFill>
                  <a:schemeClr val="accent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MQXFA17 Analysis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257175" marR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2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08720"/>
            <a:ext cx="253122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359529" y="908721"/>
            <a:ext cx="2480723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17" y="961878"/>
            <a:ext cx="1002766" cy="13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4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2"/>
            <a:ext cx="7920000" cy="4906963"/>
          </a:xfrm>
        </p:spPr>
        <p:txBody>
          <a:bodyPr lIns="0" tIns="0" rIns="0" bIns="0"/>
          <a:lstStyle>
            <a:lvl1pPr marL="257175" indent="-257175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557213" indent="-214313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857250" indent="-17145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200150" indent="-17145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1543050" indent="-17145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MQXFA17 Analysis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98" y="6198834"/>
            <a:ext cx="1108730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264042" y="6198834"/>
            <a:ext cx="1086611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50" y="6218133"/>
            <a:ext cx="439233" cy="5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1pPr>
            <a:lvl2pPr marL="6858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500"/>
            </a:lvl2pPr>
            <a:lvl3pPr marL="942975" indent="-257175">
              <a:buClr>
                <a:schemeClr val="bg2"/>
              </a:buClr>
              <a:buFont typeface="Arial" panose="020B0604020202020204" pitchFamily="34" charset="0"/>
              <a:buChar char="•"/>
              <a:defRPr sz="1350"/>
            </a:lvl3pPr>
            <a:lvl4pPr marL="1285875" indent="-257175"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4pPr>
            <a:lvl5pPr marL="1628775" indent="-257175"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150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2057400"/>
            <a:ext cx="4041775" cy="3951288"/>
          </a:xfrm>
        </p:spPr>
        <p:txBody>
          <a:bodyPr/>
          <a:lstStyle>
            <a:lvl1pPr marL="257175" indent="-257175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1pPr>
            <a:lvl2pPr marL="600075" indent="-257175">
              <a:buClr>
                <a:schemeClr val="bg2"/>
              </a:buClr>
              <a:buFont typeface="Arial" panose="020B0604020202020204" pitchFamily="34" charset="0"/>
              <a:buChar char="•"/>
              <a:defRPr sz="1500"/>
            </a:lvl2pPr>
            <a:lvl3pPr marL="900113" indent="-214313">
              <a:buClr>
                <a:schemeClr val="bg2"/>
              </a:buClr>
              <a:buFont typeface="Arial" panose="020B0604020202020204" pitchFamily="34" charset="0"/>
              <a:buChar char="•"/>
              <a:defRPr sz="1350"/>
            </a:lvl3pPr>
            <a:lvl4pPr marL="1243013" indent="-214313"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4pPr>
            <a:lvl5pPr marL="1585913" indent="-214313"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MQXFA17 Analysis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8F6E1-DCAA-4B58-8837-5B94238538F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" y="6126162"/>
            <a:ext cx="1562508" cy="731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1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00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1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1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5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350" kern="1200">
          <a:solidFill>
            <a:schemeClr val="accent5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2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51792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DC2CB3C-DCDD-4E64-8428-2FF00DC9BA7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57" y="6314678"/>
            <a:ext cx="1488643" cy="3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324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MQXFA17 Analysis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73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0D94D72-23F3-4578-B86A-FBACF95F0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1535/" TargetMode="External"/><Relationship Id="rId2" Type="http://schemas.openxmlformats.org/officeDocument/2006/relationships/hyperlink" Target="https://vector-onsite.fnal.gov/GenerateTravelerRequest.asp?qsDocID=3420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63724/" TargetMode="External"/><Relationship Id="rId2" Type="http://schemas.openxmlformats.org/officeDocument/2006/relationships/hyperlink" Target="https://indico.fnal.gov/event/6172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s-hilumi-docdb.fnal.gov/cgi-bin/sso/ShowDocument?docid=515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DRs and NCRs for MQXFA17 NCR analysis </a:t>
            </a:r>
            <a:endParaRPr lang="en-GB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147419"/>
            <a:ext cx="6480000" cy="990600"/>
          </a:xfrm>
        </p:spPr>
        <p:txBody>
          <a:bodyPr>
            <a:normAutofit/>
          </a:bodyPr>
          <a:lstStyle/>
          <a:p>
            <a:r>
              <a:rPr lang="en-US" i="1" dirty="0"/>
              <a:t>Summary of contributions from all MQXF team members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424" y="6141660"/>
            <a:ext cx="1547664" cy="692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447685"/>
          </a:xfrm>
        </p:spPr>
        <p:txBody>
          <a:bodyPr>
            <a:normAutofit lnSpcReduction="10000"/>
          </a:bodyPr>
          <a:lstStyle/>
          <a:p>
            <a:r>
              <a:rPr lang="en-US" sz="1400" b="1" dirty="0"/>
              <a:t>MQXFA Mtg</a:t>
            </a:r>
          </a:p>
          <a:p>
            <a:r>
              <a:rPr lang="en-GB" sz="1400" dirty="0"/>
              <a:t>June 12,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2E1-BDF7-4A4A-9950-A03BA131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152F2-6518-4B27-8620-D4AF936C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D93C5-BC77-4312-B0E1-B1150BED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6C25F-5222-463D-AA2D-025FEA67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59244"/>
            <a:ext cx="4571999" cy="2369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046C72-DF41-4363-B9F2-26BCD13A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9244"/>
            <a:ext cx="4572000" cy="2369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F5953-DFD6-4515-A735-1A9DD8113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7" y="3781014"/>
            <a:ext cx="4574545" cy="2371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C68A9-3C74-450F-BA5C-A69B8AEB3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544" y="3783654"/>
            <a:ext cx="4569455" cy="2368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D0CD39-9B17-D730-948F-D85E8CA7B76A}"/>
              </a:ext>
            </a:extLst>
          </p:cNvPr>
          <p:cNvSpPr txBox="1"/>
          <p:nvPr/>
        </p:nvSpPr>
        <p:spPr>
          <a:xfrm>
            <a:off x="8353835" y="399656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03249F-B4BE-D7DB-B8BB-B9C4CE13F9DF}"/>
              </a:ext>
            </a:extLst>
          </p:cNvPr>
          <p:cNvSpPr txBox="1"/>
          <p:nvPr/>
        </p:nvSpPr>
        <p:spPr>
          <a:xfrm>
            <a:off x="2801814" y="1254654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FBG @ 700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73C6E-C212-3166-5E66-C9C4FC783BCD}"/>
              </a:ext>
            </a:extLst>
          </p:cNvPr>
          <p:cNvSpPr txBox="1"/>
          <p:nvPr/>
        </p:nvSpPr>
        <p:spPr>
          <a:xfrm>
            <a:off x="7258698" y="1254654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FBG @ 1900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04836-AFD9-8145-EA3F-B4E777BCECFD}"/>
              </a:ext>
            </a:extLst>
          </p:cNvPr>
          <p:cNvSpPr txBox="1"/>
          <p:nvPr/>
        </p:nvSpPr>
        <p:spPr>
          <a:xfrm>
            <a:off x="2783391" y="3950574"/>
            <a:ext cx="1786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FBG @ 3800 mm</a:t>
            </a:r>
          </a:p>
        </p:txBody>
      </p:sp>
    </p:spTree>
    <p:extLst>
      <p:ext uri="{BB962C8B-B14F-4D97-AF65-F5344CB8AC3E}">
        <p14:creationId xmlns:p14="http://schemas.microsoft.com/office/powerpoint/2010/main" val="994183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10ACF-0303-4998-8E39-43DD704CC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between arc length excess straight section and spacer-wedge transition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D061E-2D82-42C5-8D57-B706FEAB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61F4D6-DF59-42FE-813A-74532D5A3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435"/>
          <a:stretch/>
        </p:blipFill>
        <p:spPr>
          <a:xfrm>
            <a:off x="92074" y="910065"/>
            <a:ext cx="9051926" cy="5947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CA2CA-274B-4747-8327-5FD460E9404C}"/>
              </a:ext>
            </a:extLst>
          </p:cNvPr>
          <p:cNvSpPr txBox="1"/>
          <p:nvPr/>
        </p:nvSpPr>
        <p:spPr>
          <a:xfrm>
            <a:off x="3347864" y="5582259"/>
            <a:ext cx="444384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5F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dark blue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markers: measured at 207 mm and 4426 mm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Orange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93BE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light blue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markers: measured at 260-300 mm and 4340-4380 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0399E-D510-4608-974C-74EAC80EB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1926" y="6441306"/>
            <a:ext cx="3600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DDF52E-1CE2-FC8E-E638-D461E288C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34" t="49494" r="817" b="2398"/>
          <a:stretch/>
        </p:blipFill>
        <p:spPr>
          <a:xfrm>
            <a:off x="1830" y="17311"/>
            <a:ext cx="3617843" cy="551290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20AB7F-42FE-60F8-CA5C-1FB43952FAF9}"/>
              </a:ext>
            </a:extLst>
          </p:cNvPr>
          <p:cNvSpPr/>
          <p:nvPr/>
        </p:nvSpPr>
        <p:spPr>
          <a:xfrm>
            <a:off x="612000" y="1292087"/>
            <a:ext cx="203009" cy="8249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04CDB4D-CB7B-A7D1-C9B9-6840D3212D74}"/>
              </a:ext>
            </a:extLst>
          </p:cNvPr>
          <p:cNvSpPr/>
          <p:nvPr/>
        </p:nvSpPr>
        <p:spPr>
          <a:xfrm>
            <a:off x="7218096" y="4491080"/>
            <a:ext cx="388417" cy="213428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943AD1-D989-4B89-91ED-F0FAF85E0D72}"/>
              </a:ext>
            </a:extLst>
          </p:cNvPr>
          <p:cNvSpPr/>
          <p:nvPr/>
        </p:nvSpPr>
        <p:spPr>
          <a:xfrm>
            <a:off x="1830" y="900000"/>
            <a:ext cx="813179" cy="4469749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D4ED-F3F8-49E4-8673-41B00573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loading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BDCD-5616-419A-8DDA-5DF42641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For final loading key shim size reached during the pre-load operations, the following </a:t>
            </a:r>
            <a:r>
              <a:rPr lang="en-US" u="sng" dirty="0">
                <a:solidFill>
                  <a:schemeClr val="bg2"/>
                </a:solidFill>
              </a:rPr>
              <a:t>target </a:t>
            </a:r>
            <a:r>
              <a:rPr lang="en-US" u="sng" dirty="0"/>
              <a:t>is set:</a:t>
            </a:r>
            <a:endParaRPr lang="en-US" dirty="0"/>
          </a:p>
          <a:p>
            <a:pPr lvl="0"/>
            <a:r>
              <a:rPr lang="en-US" b="1" i="1" dirty="0"/>
              <a:t>At the end of the pre-loading operation, the sum of the loading shim size and the coil-pack radial dimension deviations in straight section, LE and RE shall be </a:t>
            </a:r>
            <a:r>
              <a:rPr lang="en-US" b="1" i="1" dirty="0">
                <a:solidFill>
                  <a:schemeClr val="bg2"/>
                </a:solidFill>
              </a:rPr>
              <a:t>within</a:t>
            </a:r>
            <a:r>
              <a:rPr lang="en-US" b="1" i="1" dirty="0"/>
              <a:t> the range achieved in magnets </a:t>
            </a:r>
            <a:r>
              <a:rPr lang="en-US" b="1" i="1" dirty="0">
                <a:solidFill>
                  <a:schemeClr val="bg2"/>
                </a:solidFill>
              </a:rPr>
              <a:t>MQXFA14b and MQXFA05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/>
              <a:t>If, with such load key shim, the coil stress measured in </a:t>
            </a:r>
            <a:r>
              <a:rPr lang="en-US" dirty="0">
                <a:solidFill>
                  <a:schemeClr val="bg2"/>
                </a:solidFill>
              </a:rPr>
              <a:t>2+ strain gauges </a:t>
            </a:r>
            <a:r>
              <a:rPr lang="en-US" dirty="0"/>
              <a:t>at the end of the loading or during bladder inflation is above the coil stress spec., </a:t>
            </a:r>
            <a:r>
              <a:rPr lang="en-US" dirty="0">
                <a:solidFill>
                  <a:schemeClr val="bg2"/>
                </a:solidFill>
              </a:rPr>
              <a:t>priority</a:t>
            </a:r>
            <a:r>
              <a:rPr lang="en-US" dirty="0"/>
              <a:t> should be given to keeping the </a:t>
            </a:r>
            <a:r>
              <a:rPr lang="en-US" dirty="0">
                <a:solidFill>
                  <a:schemeClr val="bg2"/>
                </a:solidFill>
              </a:rPr>
              <a:t>coil stress </a:t>
            </a:r>
            <a:r>
              <a:rPr lang="en-US" dirty="0"/>
              <a:t>within the specs. 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D77B1-54B2-4494-BDC6-50969B3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BCB5F-EC98-49C9-8259-3D4DA3C7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78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725144"/>
            <a:ext cx="7920000" cy="7665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42 mils, with the possibility of going to 42-44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/>
        </p:nvGraphicFramePr>
        <p:xfrm>
          <a:off x="611981" y="1430779"/>
          <a:ext cx="7740420" cy="107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952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1676780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Ave 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Shim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Shim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Ave ss + shim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mils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23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/>
        </p:nvGraphicFramePr>
        <p:xfrm>
          <a:off x="612000" y="2502162"/>
          <a:ext cx="7740420" cy="107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952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1676780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Shim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Shim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LE + shim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mils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23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0.882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/>
        </p:nvGraphicFramePr>
        <p:xfrm>
          <a:off x="612000" y="3573545"/>
          <a:ext cx="7740420" cy="1071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952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1676780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28367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Shim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Shim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 + shim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mils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236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3A9F78F-9AB1-AD06-6BF3-545D9E8C4C14}"/>
              </a:ext>
            </a:extLst>
          </p:cNvPr>
          <p:cNvSpPr/>
          <p:nvPr/>
        </p:nvSpPr>
        <p:spPr>
          <a:xfrm>
            <a:off x="2290045" y="4968510"/>
            <a:ext cx="1529395" cy="2670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F245-B53B-43E3-BB8A-EA2D036F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Key-shim size vs. bladder pressure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30B1C-A550-4E01-BFE0-957C1CFB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614A-37B2-4750-AE33-6F45D527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CBCAB-B69C-43B2-8B42-11D87FDCF0B9}"/>
              </a:ext>
            </a:extLst>
          </p:cNvPr>
          <p:cNvSpPr/>
          <p:nvPr/>
        </p:nvSpPr>
        <p:spPr>
          <a:xfrm>
            <a:off x="8691926" y="1892163"/>
            <a:ext cx="486550" cy="103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39E53-885E-4F11-8FB5-61CD7300246F}"/>
              </a:ext>
            </a:extLst>
          </p:cNvPr>
          <p:cNvSpPr/>
          <p:nvPr/>
        </p:nvSpPr>
        <p:spPr>
          <a:xfrm>
            <a:off x="0" y="1925919"/>
            <a:ext cx="648072" cy="103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FEE233-777A-4874-8A09-60A0486DE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163"/>
            <a:ext cx="9144000" cy="988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F82FF-FA33-4071-8104-40882DFF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7036"/>
            <a:ext cx="4572000" cy="3123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16235-9C3B-4E58-867A-C00CDCA3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406" y="3117036"/>
            <a:ext cx="4572000" cy="32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1011-8D8A-4A49-9559-144E5565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2A81-A463-4D83-B865-DCCB03AB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55" y="946174"/>
            <a:ext cx="8555916" cy="1777751"/>
          </a:xfrm>
        </p:spPr>
        <p:txBody>
          <a:bodyPr>
            <a:normAutofit/>
          </a:bodyPr>
          <a:lstStyle/>
          <a:p>
            <a:r>
              <a:rPr lang="en-US" sz="2000" u="sng" dirty="0"/>
              <a:t>For the maximum stress reached during the pre-load operations:</a:t>
            </a:r>
            <a:endParaRPr lang="en-US" sz="2000" dirty="0"/>
          </a:p>
          <a:p>
            <a:pPr lvl="1"/>
            <a:r>
              <a:rPr lang="en-US" sz="2000" b="1" i="1" dirty="0"/>
              <a:t>During the entire pre-load operation, the maximum compression measured on each coil shall never exceed </a:t>
            </a:r>
            <a:r>
              <a:rPr lang="en-US" sz="2000" b="1" i="1" dirty="0">
                <a:solidFill>
                  <a:schemeClr val="bg2"/>
                </a:solidFill>
              </a:rPr>
              <a:t>-120 MPa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FA02D-BCF4-4DC5-A898-D878DD12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6D022-4AEB-4BF3-BBCC-1F7DA14F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6B2A3-52E8-4B66-8E7B-1EA543B59111}"/>
              </a:ext>
            </a:extLst>
          </p:cNvPr>
          <p:cNvSpPr txBox="1"/>
          <p:nvPr/>
        </p:nvSpPr>
        <p:spPr>
          <a:xfrm>
            <a:off x="2798833" y="2539259"/>
            <a:ext cx="326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Peak stress on coils (MPa)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13ACF08-A68A-4D2C-92D9-65FC2C74BF69}"/>
              </a:ext>
            </a:extLst>
          </p:cNvPr>
          <p:cNvGraphicFramePr>
            <a:graphicFrameLocks noGrp="1"/>
          </p:cNvGraphicFramePr>
          <p:nvPr/>
        </p:nvGraphicFramePr>
        <p:xfrm>
          <a:off x="3373413" y="3529395"/>
          <a:ext cx="2438400" cy="381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15639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99299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8242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538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933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64717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4062F8-DB9D-418C-8281-10AF733C9C59}"/>
              </a:ext>
            </a:extLst>
          </p:cNvPr>
          <p:cNvGraphicFramePr>
            <a:graphicFrameLocks noGrp="1"/>
          </p:cNvGraphicFramePr>
          <p:nvPr/>
        </p:nvGraphicFramePr>
        <p:xfrm>
          <a:off x="205227" y="4787860"/>
          <a:ext cx="8774772" cy="381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1231">
                  <a:extLst>
                    <a:ext uri="{9D8B030D-6E8A-4147-A177-3AD203B41FA5}">
                      <a16:colId xmlns:a16="http://schemas.microsoft.com/office/drawing/2014/main" val="245335843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71931239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451303367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36423332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53726986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05389827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0741957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906201736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2427485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69660795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62569803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1707341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CQ4-3800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6470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54462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32D826-A1D5-4315-ACAB-B1FFC3924833}"/>
              </a:ext>
            </a:extLst>
          </p:cNvPr>
          <p:cNvSpPr txBox="1"/>
          <p:nvPr/>
        </p:nvSpPr>
        <p:spPr>
          <a:xfrm>
            <a:off x="3656509" y="31076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Electrical SGs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64339-B440-4908-AA48-8C0AE5EB8207}"/>
              </a:ext>
            </a:extLst>
          </p:cNvPr>
          <p:cNvSpPr txBox="1"/>
          <p:nvPr/>
        </p:nvSpPr>
        <p:spPr>
          <a:xfrm>
            <a:off x="3656509" y="43544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FBGs</a:t>
            </a:r>
          </a:p>
        </p:txBody>
      </p:sp>
    </p:spTree>
    <p:extLst>
      <p:ext uri="{BB962C8B-B14F-4D97-AF65-F5344CB8AC3E}">
        <p14:creationId xmlns:p14="http://schemas.microsoft.com/office/powerpoint/2010/main" val="36438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(shells)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14853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Shell average azimuthal stress: </a:t>
            </a:r>
            <a:r>
              <a:rPr lang="en-US" b="1" i="1" dirty="0">
                <a:solidFill>
                  <a:schemeClr val="bg2"/>
                </a:solidFill>
              </a:rPr>
              <a:t>+58 ±6 MPa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7A1C2-7C19-4556-8C86-96557CE211A7}"/>
              </a:ext>
            </a:extLst>
          </p:cNvPr>
          <p:cNvGraphicFramePr>
            <a:graphicFrameLocks noGrp="1"/>
          </p:cNvGraphicFramePr>
          <p:nvPr/>
        </p:nvGraphicFramePr>
        <p:xfrm>
          <a:off x="1221978" y="3063881"/>
          <a:ext cx="6998495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96486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371DDC-5846-4B75-B670-DCD1E91ED252}"/>
              </a:ext>
            </a:extLst>
          </p:cNvPr>
          <p:cNvGraphicFramePr>
            <a:graphicFrameLocks noGrp="1"/>
          </p:cNvGraphicFramePr>
          <p:nvPr/>
        </p:nvGraphicFramePr>
        <p:xfrm>
          <a:off x="1221978" y="4288362"/>
          <a:ext cx="6981655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39967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4D51E9-EBE6-4813-8D43-44C395B8F632}"/>
              </a:ext>
            </a:extLst>
          </p:cNvPr>
          <p:cNvGraphicFramePr>
            <a:graphicFrameLocks noGrp="1"/>
          </p:cNvGraphicFramePr>
          <p:nvPr/>
        </p:nvGraphicFramePr>
        <p:xfrm>
          <a:off x="1221978" y="5512843"/>
          <a:ext cx="6981655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966437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E4FE8-C213-4CE9-7334-91DAFAB3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F548A-ECDE-721F-A619-6CBC038A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26499-9032-487E-5616-EC19F11E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MQXFA17 Analysis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189CF-555C-97EA-4E82-C8563C9E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22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63049"/>
            <a:ext cx="3831189" cy="385280"/>
          </a:xfrm>
        </p:spPr>
        <p:txBody>
          <a:bodyPr>
            <a:normAutofit/>
          </a:bodyPr>
          <a:lstStyle/>
          <a:p>
            <a:r>
              <a:rPr lang="en-US" sz="1800" dirty="0"/>
              <a:t>Coil length within spec.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– Length, Gaps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07016-B26F-4457-AC76-80C2563D8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990725" y="6318000"/>
            <a:ext cx="6550800" cy="36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4F80044-AB0A-4E6D-A031-AC4332A6D77E}"/>
              </a:ext>
            </a:extLst>
          </p:cNvPr>
          <p:cNvSpPr txBox="1">
            <a:spLocks/>
          </p:cNvSpPr>
          <p:nvPr/>
        </p:nvSpPr>
        <p:spPr>
          <a:xfrm>
            <a:off x="3405900" y="6306272"/>
            <a:ext cx="2332200" cy="265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(207 error in initial pole gap setting)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C6A80-B2B3-1F7E-4927-2C0631400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837" y="3750249"/>
            <a:ext cx="4417663" cy="20153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E278-185C-49D4-F3A6-0F65EBF5F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65" y="1409269"/>
            <a:ext cx="4528875" cy="20153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DE9377-F3D6-A857-F7C7-DFF7008F6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59" y="3750249"/>
            <a:ext cx="4196894" cy="1841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2553C-66D3-4E01-1CB1-C820798D9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736" y="2215587"/>
            <a:ext cx="393954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47" y="193655"/>
            <a:ext cx="7920000" cy="720000"/>
          </a:xfrm>
        </p:spPr>
        <p:txBody>
          <a:bodyPr>
            <a:normAutofit/>
          </a:bodyPr>
          <a:lstStyle/>
          <a:p>
            <a:r>
              <a:rPr lang="en-US" sz="2800" dirty="0"/>
              <a:t>QXFA239 - Reaction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07016-B26F-4457-AC76-80C2563D8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64BBF76-2497-44BB-9F9C-C90F088F34D6}"/>
              </a:ext>
            </a:extLst>
          </p:cNvPr>
          <p:cNvSpPr txBox="1">
            <a:spLocks/>
          </p:cNvSpPr>
          <p:nvPr/>
        </p:nvSpPr>
        <p:spPr>
          <a:xfrm>
            <a:off x="580853" y="762001"/>
            <a:ext cx="6353347" cy="4228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9A3428-7B86-433C-B260-1AFAA4A344C5}"/>
              </a:ext>
            </a:extLst>
          </p:cNvPr>
          <p:cNvSpPr txBox="1">
            <a:spLocks/>
          </p:cNvSpPr>
          <p:nvPr/>
        </p:nvSpPr>
        <p:spPr>
          <a:xfrm>
            <a:off x="362229" y="1105461"/>
            <a:ext cx="3250783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Temperatures and dwell times all within spec.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0BCA5-8E3C-7884-1F98-2711071D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01" y="2960632"/>
            <a:ext cx="3215640" cy="1348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224D6-E9A5-7C96-6C2F-E870ED84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566" y="885209"/>
            <a:ext cx="4170169" cy="55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33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62803-027D-4991-AEFD-93BF1B47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88CC-1FAE-4F41-9FBE-9484474F2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Conductor and Coil 239 DRs/NCRs</a:t>
            </a:r>
          </a:p>
          <a:p>
            <a:r>
              <a:rPr lang="en-US" dirty="0"/>
              <a:t>MQXFA17 Assembly data and NCRs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2DE755-3BB3-49A8-95FE-EDB3CB56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28EEF-139E-426A-B2CC-CDE676C7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8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614A2-6814-441E-A2FA-7A82EBF7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20782"/>
            <a:ext cx="792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Final electrical checks – all passed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07016-B26F-4457-AC76-80C2563D8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EEE545-355A-BB5A-9CB9-4A6CFECEA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961" y="1371600"/>
            <a:ext cx="2865120" cy="4015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AB2F26-6800-707F-37C2-A20EEB256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50" y="3707984"/>
            <a:ext cx="2865120" cy="2110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EED9C-3923-F32D-81F6-62FA958DB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31" y="1600041"/>
            <a:ext cx="4462659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7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QXFA239 - Electrical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07016-B26F-4457-AC76-80C2563D8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788BB-4534-B085-79E8-92B7879A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0" y="1143000"/>
            <a:ext cx="3985260" cy="4777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87E596-7E57-69DB-19BE-23782FDE5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71194"/>
            <a:ext cx="4294800" cy="323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8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4B916-DCE2-481C-AD9E-38D17FBC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239: Conductor &amp; Coil Fabrication DRs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56A56-B9F5-4A46-AA86-99CF45506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239 Travelers and DRs are in FNAL Vector and BNL system:</a:t>
            </a:r>
          </a:p>
          <a:p>
            <a:pPr lvl="1"/>
            <a:r>
              <a:rPr lang="en-US" dirty="0"/>
              <a:t>Vector link to Coil 239 Interface Travelers and DRs: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hlinkClick r:id="rId2"/>
              </a:rPr>
              <a:t>https://vector-onsite.fnal.gov/GenerateTravelerRequest.asp?qsDocID=34203</a:t>
            </a:r>
            <a:endParaRPr lang="en-US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r>
              <a:rPr lang="en-US" dirty="0"/>
              <a:t>Presented at MQXFA17 and MQXFA13b Coils Acceptance Review:</a:t>
            </a:r>
            <a:endParaRPr lang="en-US" sz="2200" dirty="0"/>
          </a:p>
          <a:p>
            <a:pPr lvl="1"/>
            <a:r>
              <a:rPr lang="en-US" sz="1200" dirty="0">
                <a:hlinkClick r:id="rId3"/>
              </a:rPr>
              <a:t>MQXFA17 and MQXFA13b Coils Acceptance Review (October 6, 2023) · INDICO-FNAL (Indico)</a:t>
            </a:r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666E7-0CC6-4639-ABF4-FE1C8125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2E1EB-CAB4-4F09-92E4-70B97C839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30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MQXFA17 Cable QC 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0CF08FF-20BF-4AF6-94D5-A23DE918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97" y="1301486"/>
            <a:ext cx="8412388" cy="599766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All cables passed the required quality control testing per US-HiLumi-Doc 74</a:t>
            </a:r>
          </a:p>
          <a:p>
            <a:r>
              <a:rPr lang="en-US" sz="1800" dirty="0"/>
              <a:t>There were </a:t>
            </a:r>
            <a:r>
              <a:rPr lang="en-US" sz="1800" i="1" dirty="0"/>
              <a:t>No Critical DRs</a:t>
            </a:r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D89A7-0F96-222B-D23C-F68157E88D1A}"/>
              </a:ext>
            </a:extLst>
          </p:cNvPr>
          <p:cNvCxnSpPr/>
          <p:nvPr/>
        </p:nvCxnSpPr>
        <p:spPr>
          <a:xfrm>
            <a:off x="512721" y="881370"/>
            <a:ext cx="823642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05A0F43-F4CF-5FBD-90AF-4868A684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2386135"/>
            <a:ext cx="9013371" cy="31927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87BD94-510E-BE6B-277B-4636E113C4ED}"/>
              </a:ext>
            </a:extLst>
          </p:cNvPr>
          <p:cNvSpPr txBox="1"/>
          <p:nvPr/>
        </p:nvSpPr>
        <p:spPr>
          <a:xfrm>
            <a:off x="2853378" y="5791964"/>
            <a:ext cx="240322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 impact on coil 239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435122-B878-1CCB-10B4-2B861D18897A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2333897" y="4824549"/>
            <a:ext cx="1721092" cy="967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249C5F-ADC5-E0E5-F234-53690A3FA4A5}"/>
              </a:ext>
            </a:extLst>
          </p:cNvPr>
          <p:cNvCxnSpPr>
            <a:stCxn id="3" idx="0"/>
          </p:cNvCxnSpPr>
          <p:nvPr/>
        </p:nvCxnSpPr>
        <p:spPr>
          <a:xfrm flipV="1">
            <a:off x="4054989" y="4763589"/>
            <a:ext cx="2998954" cy="1028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617337F-DFD4-4F13-BC62-5F76F6869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79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QXFA239 - DR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07016-B26F-4457-AC76-80C2563D86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013734" y="6356350"/>
            <a:ext cx="6550800" cy="36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5F39E7-C4D2-4496-B4A0-A3BC2D6A5735}"/>
              </a:ext>
            </a:extLst>
          </p:cNvPr>
          <p:cNvSpPr txBox="1">
            <a:spLocks/>
          </p:cNvSpPr>
          <p:nvPr/>
        </p:nvSpPr>
        <p:spPr>
          <a:xfrm>
            <a:off x="609898" y="1066800"/>
            <a:ext cx="7920000" cy="90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DRs posted to interface traveler.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A5A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0D36AC-9CCE-4903-B05F-BB02B3B9147B}"/>
              </a:ext>
            </a:extLst>
          </p:cNvPr>
          <p:cNvSpPr txBox="1">
            <a:spLocks/>
          </p:cNvSpPr>
          <p:nvPr/>
        </p:nvSpPr>
        <p:spPr>
          <a:xfrm>
            <a:off x="1905000" y="5434476"/>
            <a:ext cx="4921517" cy="6847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Critical = Affecting Form, Fit or Function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B963C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(as found)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DC423B-5B0B-E11F-1FC8-F4C139357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5431"/>
            <a:ext cx="8626781" cy="891521"/>
          </a:xfrm>
          <a:prstGeom prst="rect">
            <a:avLst/>
          </a:prstGeom>
        </p:spPr>
      </p:pic>
      <p:pic>
        <p:nvPicPr>
          <p:cNvPr id="10" name="Picture 9" descr="A blueprint of a circular object&#10;&#10;Description automatically generated">
            <a:extLst>
              <a:ext uri="{FF2B5EF4-FFF2-40B4-BE49-F238E27FC236}">
                <a16:creationId xmlns:a16="http://schemas.microsoft.com/office/drawing/2014/main" id="{26825DEB-3C8A-9781-0226-366BB59779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81" y="3288992"/>
            <a:ext cx="3083819" cy="195514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9EF2C8-023A-0DBB-D809-3C20E5140E3A}"/>
              </a:ext>
            </a:extLst>
          </p:cNvPr>
          <p:cNvCxnSpPr>
            <a:cxnSpLocks/>
          </p:cNvCxnSpPr>
          <p:nvPr/>
        </p:nvCxnSpPr>
        <p:spPr>
          <a:xfrm>
            <a:off x="3962400" y="3334080"/>
            <a:ext cx="304800" cy="780720"/>
          </a:xfrm>
          <a:prstGeom prst="straightConnector1">
            <a:avLst/>
          </a:prstGeom>
          <a:ln w="38100">
            <a:solidFill>
              <a:schemeClr val="accent3"/>
            </a:solidFill>
            <a:headEnd w="lg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0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2850-4EA0-BDA0-25C7-258FB5BC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16E6F8-73C5-C704-F29E-34F75330C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69" y="1035081"/>
            <a:ext cx="8119662" cy="51861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BC09C-B507-A718-1320-2D29112B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CD532-912F-4C69-0A9C-F898E0C2D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97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B14B-DDBE-3770-A2AE-6ABB2B97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1837"/>
            <a:ext cx="7920000" cy="720000"/>
          </a:xfrm>
        </p:spPr>
        <p:txBody>
          <a:bodyPr/>
          <a:lstStyle/>
          <a:p>
            <a:r>
              <a:rPr lang="en-US" dirty="0"/>
              <a:t>MQXFA17 Assembly Data and NCRs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F3BB3B-A749-EA91-8FBC-0A121698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6" y="740546"/>
            <a:ext cx="8179303" cy="57037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MQXFA17 Structure and Shims Review:</a:t>
            </a:r>
          </a:p>
          <a:p>
            <a:pPr lvl="1"/>
            <a:r>
              <a:rPr lang="en-US" sz="1900" dirty="0">
                <a:hlinkClick r:id="rId2"/>
              </a:rPr>
              <a:t>MQXFA17 Structure &amp; Shims Review (October 18, 2023) · INDICO-FNAL (Indico)</a:t>
            </a:r>
            <a:endParaRPr lang="en-US" sz="1900" dirty="0"/>
          </a:p>
          <a:p>
            <a:pPr lvl="1"/>
            <a:r>
              <a:rPr lang="en-US" dirty="0"/>
              <a:t>MQXFA17 NCRs:</a:t>
            </a:r>
          </a:p>
          <a:p>
            <a:pPr lvl="2"/>
            <a:r>
              <a:rPr lang="en-US" dirty="0"/>
              <a:t>#593 – Coil 239 accelerometer issues upon arrival</a:t>
            </a:r>
          </a:p>
          <a:p>
            <a:pPr lvl="2"/>
            <a:r>
              <a:rPr lang="en-US" dirty="0"/>
              <a:t>#601 – Proud pin on Coil 239 at 1365 mm from LE (modified alignment key)</a:t>
            </a:r>
          </a:p>
          <a:p>
            <a:pPr lvl="2"/>
            <a:endParaRPr lang="en-US" dirty="0"/>
          </a:p>
          <a:p>
            <a:r>
              <a:rPr lang="en-US" dirty="0"/>
              <a:t>MQXFA17 Specs Mtg:</a:t>
            </a:r>
          </a:p>
          <a:p>
            <a:pPr lvl="1"/>
            <a:r>
              <a:rPr lang="en-US" sz="1900" dirty="0">
                <a:hlinkClick r:id="rId3"/>
              </a:rPr>
              <a:t>MQXFA17 Spec Meeting (March 15, 2024) · INDICO-FNAL (Indico)</a:t>
            </a:r>
            <a:endParaRPr lang="en-US" sz="1900" dirty="0"/>
          </a:p>
          <a:p>
            <a:pPr lvl="1"/>
            <a:r>
              <a:rPr lang="en-US" dirty="0"/>
              <a:t>“</a:t>
            </a:r>
            <a:r>
              <a:rPr lang="en-US" b="1" dirty="0"/>
              <a:t>MQXFA17 load keys are smaller than target because a coil reached 120 MPa</a:t>
            </a:r>
            <a:r>
              <a:rPr lang="en-US" dirty="0"/>
              <a:t>” (Paolo)</a:t>
            </a:r>
          </a:p>
          <a:p>
            <a:pPr lvl="2"/>
            <a:endParaRPr lang="en-US" dirty="0"/>
          </a:p>
          <a:p>
            <a:r>
              <a:rPr lang="en-US" dirty="0"/>
              <a:t>MQXFA17 Fabrication Report:</a:t>
            </a:r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US-HiLumi-doc-5151-v1"/>
              </a:rPr>
              <a:t>US-HiLumi-doc-5151</a:t>
            </a:r>
            <a:endParaRPr lang="en-US" dirty="0"/>
          </a:p>
          <a:p>
            <a:pPr lvl="1"/>
            <a:r>
              <a:rPr lang="en-US" dirty="0"/>
              <a:t>Critical NCR for Overheated splice</a:t>
            </a:r>
          </a:p>
          <a:p>
            <a:pPr lvl="1"/>
            <a:r>
              <a:rPr lang="en-US" b="1" dirty="0"/>
              <a:t>Critical NCR caused axial-preload unloading twice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A165B-2589-9EED-25C2-0262E9139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MQXFA17 Analysis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D647F7-539F-F5A0-11C4-D0F2EFC37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42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183C-864B-CAB9-F32A-DEA34013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MQXFA17 Critical NCRs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456F6C-6E59-B6C2-4132-26A1CA57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MQXFA17 Analysis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29686-0D44-44E3-CEC1-FB19F3D51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135CE9-7046-0A14-0B6E-AFFD48F0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52" y="900000"/>
            <a:ext cx="7511137" cy="518731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D15406-BCBA-CB20-5C91-61D441BB6D1D}"/>
              </a:ext>
            </a:extLst>
          </p:cNvPr>
          <p:cNvSpPr/>
          <p:nvPr/>
        </p:nvSpPr>
        <p:spPr>
          <a:xfrm>
            <a:off x="975359" y="1602377"/>
            <a:ext cx="7358743" cy="687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9B2A1-912C-4B56-A205-88EAD872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3089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C1F2E1-BDF7-4A4A-9950-A03BA131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(shells)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152F2-6518-4B27-8620-D4AF936C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MQXFA17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D93C5-BC77-4312-B0E1-B1150BED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CB368-B2FB-4940-AEEB-CACEC13C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2114"/>
            <a:ext cx="9144000" cy="30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083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8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39839</TotalTime>
  <Words>891</Words>
  <Application>Microsoft Office PowerPoint</Application>
  <PresentationFormat>On-screen Show (4:3)</PresentationFormat>
  <Paragraphs>274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Thème Office</vt:lpstr>
      <vt:lpstr>4_Thème Office</vt:lpstr>
      <vt:lpstr>7_Thème Office</vt:lpstr>
      <vt:lpstr>3_Thème Office</vt:lpstr>
      <vt:lpstr>8_Thème Office</vt:lpstr>
      <vt:lpstr>10_Thème Office</vt:lpstr>
      <vt:lpstr>DRs and NCRs for MQXFA17 NCR analysis </vt:lpstr>
      <vt:lpstr>Outline</vt:lpstr>
      <vt:lpstr>Coil 239: Conductor &amp; Coil Fabrication DRs</vt:lpstr>
      <vt:lpstr>MQXFA17 Cable QC Summary</vt:lpstr>
      <vt:lpstr>QXFA239 - DR</vt:lpstr>
      <vt:lpstr>PowerPoint Presentation</vt:lpstr>
      <vt:lpstr>MQXFA17 Assembly Data and NCRs</vt:lpstr>
      <vt:lpstr>MQXFA17 Critical NCRs</vt:lpstr>
      <vt:lpstr>Magnet assembly and loading Specifications (shells)</vt:lpstr>
      <vt:lpstr>Magnet assembly and loading Specifications (coils)</vt:lpstr>
      <vt:lpstr>Delta between arc length excess straight section and spacer-wedge transition</vt:lpstr>
      <vt:lpstr>Target loading key shim</vt:lpstr>
      <vt:lpstr>Summary and proposal</vt:lpstr>
      <vt:lpstr>Key-shim size vs. bladder pressure</vt:lpstr>
      <vt:lpstr>Magnet assembly and loading Specifications (coils)</vt:lpstr>
      <vt:lpstr>Magnet assembly and loading Specifications (shells)</vt:lpstr>
      <vt:lpstr>Back up Slides</vt:lpstr>
      <vt:lpstr>QXFA239 – Length, Gaps</vt:lpstr>
      <vt:lpstr>QXFA239 - Reaction</vt:lpstr>
      <vt:lpstr>QXFA239 - Electrical</vt:lpstr>
      <vt:lpstr>QXFA239 - Electrical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</cp:lastModifiedBy>
  <cp:revision>591</cp:revision>
  <cp:lastPrinted>2024-06-06T17:03:50Z</cp:lastPrinted>
  <dcterms:created xsi:type="dcterms:W3CDTF">2016-03-23T12:58:39Z</dcterms:created>
  <dcterms:modified xsi:type="dcterms:W3CDTF">2024-06-11T19:12:01Z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