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>
        <p:scale>
          <a:sx n="95" d="100"/>
          <a:sy n="95" d="100"/>
        </p:scale>
        <p:origin x="1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BC48F-B371-4C07-6DA4-4D978858A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3967F-89DA-1633-361D-F43E3F464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CA068-3604-ADD8-21A0-E433DCA73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D384F-1D46-596A-C948-0C8B3A5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3A36B-FDF1-29B9-D28B-BEEFA7B3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0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1D6C7-AEF9-D347-ABD8-B3278656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6CF8E-0CF6-DC08-17A8-25BD600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59AEE-9440-ECBF-55E9-3BDC8878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28C54-1584-0F6E-B2C9-D4F13698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67382-6B99-A691-4D36-AB11DD71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20BD6-C988-CE5F-A7BE-053B65A08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E18B-2055-B3DC-4ABE-526D440F8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C19C7-0899-EE79-0CC7-40D53465D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7201E-FE0D-6F1E-CC46-2F8CD462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061EB-0253-9C49-8351-4264F9E98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C60F-71E0-7BCB-7B79-8D6EF2C3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955F-62A0-CBDF-04DC-2719A1D02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3C388-553E-B66B-7D25-12D6A0F5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2A99A-9CE9-ECDF-F053-7703814BA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D753-5156-2577-037C-C1A7CB63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7C488-8B82-9685-15F1-6A7CFD32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20599-4B72-19CE-94BA-88BD6D058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04C7F-68DA-A611-DAB2-D92CC838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1CF9-1222-020E-DAAA-ABDF6864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4BAD-A6FB-1EDF-FBC0-03A2D581F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21AD-D560-4D29-0614-E570E240C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63B66-50E0-5590-1773-1BD1534F2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09379-8A33-022C-B7D0-D830C1B97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8294D-F8E1-6D0D-E27E-306ACB9B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6C07D-B93C-1251-5AB1-C7E1CDA1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CE7E9-906E-E770-90BD-4EF61243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9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1713-5A0A-3774-F540-C1C19F9B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B24B9-DB49-72AD-21B5-C937672A3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6DD4AD-4487-B367-4CBE-809E4D724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2FB4D-566F-81EC-7689-C926483F0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FB6660-BAF9-0148-51F7-606DDE99C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653294-7499-9296-65B8-48D75298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0E9B7-D194-2654-86EF-C0AB0FD0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68F6D-7426-3B3F-E244-14CD0A4D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3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0D08-A8BA-68AA-2592-AB6443BF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43B826-3EF0-7598-A6AB-2F8835E3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4395B-173E-3FF9-27C0-36839F1D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226C63-CB2F-EFB6-DF0A-192CC4056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56D38-8341-3F00-BC58-ACB2E956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5F469-077D-56EE-421D-C8ACE213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E450F-33FF-B97B-B7C9-396F02CE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5D697-4984-1707-94DD-6592F51B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293D5-078E-787B-B34B-131090E2C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A951C-6B40-8ACE-96B4-0BC41299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8A738-9133-F36D-A58C-DD3F592A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22C62-3B51-4CC4-96BB-662946B8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7F18-D7EA-D2DD-03DA-FF830C08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65D6-D03B-EBC5-8BB6-80738089A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4E54D6-1D65-1526-491A-AA99C119B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24235-B1C7-862E-33D5-3367D759F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76A14-6F35-9789-8905-09CFBAF1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231BA-C294-07C9-039C-0713F553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3BC24-33FF-3A4D-4D63-97B775EF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0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3FCAD-533C-F20E-BCB3-C91ED2D1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C86CA-8585-30D7-BD6C-AFCF268D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A637A-95BE-7860-DB97-7C71EEAE9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73CE-8EA5-4705-B38B-2D8B7020140A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9FE8A-302E-4F7F-B79E-F5A20967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AAA56-645B-4E09-CA60-6CDEA497D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E59E-F127-46F9-86E8-3FD7E00EC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01AF-4E95-F71A-265E-D0B38C6C1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pTP</a:t>
            </a:r>
            <a:r>
              <a:rPr lang="en-US" dirty="0"/>
              <a:t> coated plate mounting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02D6F-7BC2-E7D0-C6FD-CC4D91DAC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Warner</a:t>
            </a:r>
          </a:p>
          <a:p>
            <a:r>
              <a:rPr lang="en-US" dirty="0"/>
              <a:t>June 11, 2024</a:t>
            </a:r>
          </a:p>
        </p:txBody>
      </p:sp>
    </p:spTree>
    <p:extLst>
      <p:ext uri="{BB962C8B-B14F-4D97-AF65-F5344CB8AC3E}">
        <p14:creationId xmlns:p14="http://schemas.microsoft.com/office/powerpoint/2010/main" val="7408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D49E-8038-894D-FB8C-D71C68D7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08"/>
            <a:ext cx="10515600" cy="699154"/>
          </a:xfrm>
        </p:spPr>
        <p:txBody>
          <a:bodyPr/>
          <a:lstStyle/>
          <a:p>
            <a:r>
              <a:rPr lang="en-US" dirty="0"/>
              <a:t>P6 plan for final module assembly at SURF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0A71-DEB4-B6B8-A56C-0FC1FFA95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280"/>
            <a:ext cx="10515600" cy="47717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 in P6</a:t>
            </a:r>
          </a:p>
          <a:p>
            <a:pPr lvl="1"/>
            <a:r>
              <a:rPr lang="en-US" dirty="0"/>
              <a:t>Module preliminary assembly at assembly sites (complete but without glass plates): </a:t>
            </a:r>
          </a:p>
          <a:p>
            <a:pPr lvl="2"/>
            <a:r>
              <a:rPr lang="en-US" dirty="0"/>
              <a:t>Cathode modules assembled at 2 sites- NIU and one to be determined.</a:t>
            </a:r>
          </a:p>
          <a:p>
            <a:pPr lvl="2"/>
            <a:r>
              <a:rPr lang="en-US" dirty="0"/>
              <a:t>Membrane modules assembled at CIEMAT (Other site? I don’t know of any plans for a second site).</a:t>
            </a:r>
          </a:p>
          <a:p>
            <a:pPr lvl="1"/>
            <a:r>
              <a:rPr lang="en-US" dirty="0"/>
              <a:t>Cold testing – </a:t>
            </a:r>
          </a:p>
          <a:p>
            <a:pPr lvl="2"/>
            <a:r>
              <a:rPr lang="en-US" dirty="0"/>
              <a:t>Cathode modules at CSU, FNAL.</a:t>
            </a:r>
          </a:p>
          <a:p>
            <a:pPr lvl="2"/>
            <a:r>
              <a:rPr lang="en-US" dirty="0"/>
              <a:t>Membrane modules cold tested at CIEMAT.</a:t>
            </a:r>
          </a:p>
          <a:p>
            <a:pPr lvl="1"/>
            <a:r>
              <a:rPr lang="en-US" dirty="0"/>
              <a:t>Glass plates coated at 2 sites: Naples and ???</a:t>
            </a:r>
          </a:p>
          <a:p>
            <a:pPr lvl="1"/>
            <a:r>
              <a:rPr lang="en-US" dirty="0"/>
              <a:t>Plates and modules shipped to SURF for final assembly and installation.</a:t>
            </a:r>
          </a:p>
          <a:p>
            <a:pPr lvl="2"/>
            <a:r>
              <a:rPr lang="en-US" dirty="0"/>
              <a:t>Plates installed into filter frames in surface clean room (already available).</a:t>
            </a:r>
          </a:p>
          <a:p>
            <a:pPr lvl="2"/>
            <a:r>
              <a:rPr lang="en-US" dirty="0"/>
              <a:t>Shipped underground to clean assembly area outside cryostat.</a:t>
            </a:r>
          </a:p>
          <a:p>
            <a:pPr lvl="2"/>
            <a:r>
              <a:rPr lang="en-US" dirty="0"/>
              <a:t>Final warm test and installation into cathodes underground.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3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B79AC4-4996-E56D-7824-2DA0C589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225505"/>
            <a:ext cx="6144491" cy="1189355"/>
          </a:xfrm>
        </p:spPr>
        <p:txBody>
          <a:bodyPr/>
          <a:lstStyle/>
          <a:p>
            <a:r>
              <a:rPr lang="en-US" dirty="0"/>
              <a:t>Clean room at SURF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687E2D-6EF0-E0A9-C463-64899CE7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3" y="1526367"/>
            <a:ext cx="6285807" cy="4907684"/>
          </a:xfrm>
        </p:spPr>
        <p:txBody>
          <a:bodyPr/>
          <a:lstStyle/>
          <a:p>
            <a:r>
              <a:rPr lang="en-US" dirty="0"/>
              <a:t>Existing clean room for installation of both HD and VD modules at SURF.</a:t>
            </a:r>
          </a:p>
          <a:p>
            <a:r>
              <a:rPr lang="en-US" dirty="0"/>
              <a:t>Lighting can be retrofit for </a:t>
            </a:r>
            <a:r>
              <a:rPr lang="en-US" dirty="0" err="1"/>
              <a:t>pTP</a:t>
            </a:r>
            <a:r>
              <a:rPr lang="en-US" dirty="0"/>
              <a:t> requirements.</a:t>
            </a:r>
          </a:p>
          <a:p>
            <a:r>
              <a:rPr lang="en-US" dirty="0"/>
              <a:t>On the surface, but a short walk to the mine shaft.</a:t>
            </a:r>
          </a:p>
          <a:p>
            <a:r>
              <a:rPr lang="en-US" dirty="0"/>
              <a:t>Allows efficient installation of filters on the surface but without extensive transportation.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FAD5A472-4EEE-DE6F-B808-11C1540DE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50" y="225505"/>
            <a:ext cx="4805241" cy="640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81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239E-BFCB-7779-6FCD-3D18C7CA3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43"/>
            <a:ext cx="10515600" cy="818216"/>
          </a:xfrm>
        </p:spPr>
        <p:txBody>
          <a:bodyPr/>
          <a:lstStyle/>
          <a:p>
            <a:r>
              <a:rPr lang="en-US" dirty="0"/>
              <a:t>Pros and cons of P6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5F876-ED55-F12A-7C86-D55410065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8358"/>
            <a:ext cx="10515600" cy="4840941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Keeps filters safely in sealed box for maximum duration, safe from exposure.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Shipping plan validated during ProtoDUNE installation/assembly.</a:t>
            </a:r>
          </a:p>
          <a:p>
            <a:pPr lvl="1"/>
            <a:r>
              <a:rPr lang="en-US" dirty="0"/>
              <a:t>Filter plates not required until immediately before module installation</a:t>
            </a:r>
          </a:p>
          <a:p>
            <a:pPr lvl="2"/>
            <a:r>
              <a:rPr lang="en-US" dirty="0"/>
              <a:t>Separates supply chain for filters from module assembly.</a:t>
            </a:r>
          </a:p>
          <a:p>
            <a:pPr lvl="1"/>
            <a:r>
              <a:rPr lang="en-US" dirty="0"/>
              <a:t>Does not require removing filter plates from assembled modules for cold test.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Requires building more filter storage boxes.</a:t>
            </a:r>
          </a:p>
          <a:p>
            <a:pPr lvl="2"/>
            <a:r>
              <a:rPr lang="en-US" dirty="0"/>
              <a:t>Filter boxes not available for re-use until installation (possibly use VD boxes for FD1?).</a:t>
            </a:r>
          </a:p>
          <a:p>
            <a:pPr lvl="1"/>
            <a:r>
              <a:rPr lang="en-US" dirty="0"/>
              <a:t>Requires shipping modules from Europe to SURF.</a:t>
            </a:r>
          </a:p>
          <a:p>
            <a:pPr lvl="2"/>
            <a:r>
              <a:rPr lang="en-US" dirty="0" err="1"/>
              <a:t>n.b.</a:t>
            </a:r>
            <a:r>
              <a:rPr lang="en-US" dirty="0"/>
              <a:t>: duty-free shipping to the US has been identified</a:t>
            </a:r>
          </a:p>
          <a:p>
            <a:pPr lvl="1"/>
            <a:r>
              <a:rPr lang="en-US" dirty="0"/>
              <a:t>Requires additional labor at SURF (but not underground, so less difficult.</a:t>
            </a:r>
          </a:p>
        </p:txBody>
      </p:sp>
    </p:spTree>
    <p:extLst>
      <p:ext uri="{BB962C8B-B14F-4D97-AF65-F5344CB8AC3E}">
        <p14:creationId xmlns:p14="http://schemas.microsoft.com/office/powerpoint/2010/main" val="31095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8565D-0FB2-FE74-92A5-C650A1188E3E}"/>
              </a:ext>
            </a:extLst>
          </p:cNvPr>
          <p:cNvSpPr txBox="1"/>
          <p:nvPr/>
        </p:nvSpPr>
        <p:spPr>
          <a:xfrm>
            <a:off x="5326430" y="2844225"/>
            <a:ext cx="1539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1988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0CC47EF-56EB-2BD6-8C9C-6A264EE9D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507" y="1877243"/>
            <a:ext cx="10710765" cy="4843878"/>
          </a:xfr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2F825BF0-673B-FD4C-2797-828DA41B6147}"/>
              </a:ext>
            </a:extLst>
          </p:cNvPr>
          <p:cNvSpPr txBox="1">
            <a:spLocks/>
          </p:cNvSpPr>
          <p:nvPr/>
        </p:nvSpPr>
        <p:spPr>
          <a:xfrm>
            <a:off x="140225" y="205532"/>
            <a:ext cx="5842121" cy="130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Updated Vertical Drift Detector Installation Schedule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46664-0598-F80A-3AA3-CBD75D55F833}"/>
              </a:ext>
            </a:extLst>
          </p:cNvPr>
          <p:cNvSpPr txBox="1"/>
          <p:nvPr/>
        </p:nvSpPr>
        <p:spPr>
          <a:xfrm rot="16200000">
            <a:off x="6107704" y="75290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April 2027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D33C8-CEAB-268A-6D12-BF84AF5F388B}"/>
              </a:ext>
            </a:extLst>
          </p:cNvPr>
          <p:cNvCxnSpPr>
            <a:cxnSpLocks/>
          </p:cNvCxnSpPr>
          <p:nvPr/>
        </p:nvCxnSpPr>
        <p:spPr>
          <a:xfrm>
            <a:off x="6697605" y="1580545"/>
            <a:ext cx="0" cy="4293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9F173C-3919-EA30-2E91-80CF5B908328}"/>
              </a:ext>
            </a:extLst>
          </p:cNvPr>
          <p:cNvSpPr txBox="1"/>
          <p:nvPr/>
        </p:nvSpPr>
        <p:spPr>
          <a:xfrm rot="16200000">
            <a:off x="7914229" y="723898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2028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21F36F-EA79-A79C-60BA-AB153787CAD4}"/>
              </a:ext>
            </a:extLst>
          </p:cNvPr>
          <p:cNvCxnSpPr>
            <a:cxnSpLocks/>
          </p:cNvCxnSpPr>
          <p:nvPr/>
        </p:nvCxnSpPr>
        <p:spPr>
          <a:xfrm>
            <a:off x="8585787" y="1551541"/>
            <a:ext cx="0" cy="4293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739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8B3878-C959-B2E6-CE56-D444DEA9D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065" y="910178"/>
            <a:ext cx="10589154" cy="5762256"/>
          </a:xfrm>
        </p:spPr>
      </p:pic>
      <p:sp>
        <p:nvSpPr>
          <p:cNvPr id="3" name="Title 8">
            <a:extLst>
              <a:ext uri="{FF2B5EF4-FFF2-40B4-BE49-F238E27FC236}">
                <a16:creationId xmlns:a16="http://schemas.microsoft.com/office/drawing/2014/main" id="{2F825BF0-673B-FD4C-2797-828DA41B6147}"/>
              </a:ext>
            </a:extLst>
          </p:cNvPr>
          <p:cNvSpPr txBox="1">
            <a:spLocks/>
          </p:cNvSpPr>
          <p:nvPr/>
        </p:nvSpPr>
        <p:spPr>
          <a:xfrm>
            <a:off x="0" y="-188952"/>
            <a:ext cx="5842121" cy="130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Updated Vertical Drift Detector Dichroic Filter Coating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46664-0598-F80A-3AA3-CBD75D55F833}"/>
              </a:ext>
            </a:extLst>
          </p:cNvPr>
          <p:cNvSpPr txBox="1"/>
          <p:nvPr/>
        </p:nvSpPr>
        <p:spPr>
          <a:xfrm rot="16200000">
            <a:off x="4583902" y="423812"/>
            <a:ext cx="838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June 2025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7CD33C8-CEAB-268A-6D12-BF84AF5F388B}"/>
              </a:ext>
            </a:extLst>
          </p:cNvPr>
          <p:cNvCxnSpPr>
            <a:cxnSpLocks/>
          </p:cNvCxnSpPr>
          <p:nvPr/>
        </p:nvCxnSpPr>
        <p:spPr>
          <a:xfrm>
            <a:off x="5003223" y="981632"/>
            <a:ext cx="0" cy="13307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21F36F-EA79-A79C-60BA-AB153787CAD4}"/>
              </a:ext>
            </a:extLst>
          </p:cNvPr>
          <p:cNvCxnSpPr>
            <a:cxnSpLocks/>
          </p:cNvCxnSpPr>
          <p:nvPr/>
        </p:nvCxnSpPr>
        <p:spPr>
          <a:xfrm>
            <a:off x="9746348" y="1074542"/>
            <a:ext cx="0" cy="54335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A70606-3E74-C5A4-6027-BAD22E4F5A11}"/>
              </a:ext>
            </a:extLst>
          </p:cNvPr>
          <p:cNvSpPr txBox="1"/>
          <p:nvPr/>
        </p:nvSpPr>
        <p:spPr>
          <a:xfrm rot="16200000">
            <a:off x="9255532" y="352316"/>
            <a:ext cx="981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March 2027</a:t>
            </a:r>
          </a:p>
        </p:txBody>
      </p:sp>
    </p:spTree>
    <p:extLst>
      <p:ext uri="{BB962C8B-B14F-4D97-AF65-F5344CB8AC3E}">
        <p14:creationId xmlns:p14="http://schemas.microsoft.com/office/powerpoint/2010/main" val="72085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333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pTP coated plate mounting</vt:lpstr>
      <vt:lpstr>P6 plan for final module assembly at SURF</vt:lpstr>
      <vt:lpstr>Clean room at SURF</vt:lpstr>
      <vt:lpstr>Pros and cons of P6 plan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pTP coated plate mounting</dc:title>
  <dc:creator>Warner,David</dc:creator>
  <cp:lastModifiedBy>Warner,David</cp:lastModifiedBy>
  <cp:revision>1</cp:revision>
  <dcterms:created xsi:type="dcterms:W3CDTF">2024-06-10T16:56:48Z</dcterms:created>
  <dcterms:modified xsi:type="dcterms:W3CDTF">2024-06-11T13:56:49Z</dcterms:modified>
</cp:coreProperties>
</file>