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312" r:id="rId3"/>
    <p:sldId id="257" r:id="rId4"/>
    <p:sldId id="266" r:id="rId5"/>
    <p:sldId id="267" r:id="rId6"/>
    <p:sldId id="262" r:id="rId7"/>
    <p:sldId id="263" r:id="rId8"/>
    <p:sldId id="268" r:id="rId9"/>
    <p:sldId id="269" r:id="rId10"/>
    <p:sldId id="314" r:id="rId11"/>
    <p:sldId id="291" r:id="rId12"/>
    <p:sldId id="316" r:id="rId13"/>
    <p:sldId id="301" r:id="rId14"/>
  </p:sldIdLst>
  <p:sldSz cx="9144000" cy="5143500" type="screen16x9"/>
  <p:notesSz cx="6858000" cy="9144000"/>
  <p:embeddedFontLst>
    <p:embeddedFont>
      <p:font typeface="Helvetica Neue" panose="02000503000000020004" pitchFamily="2" charset="0"/>
      <p:regular r:id="rId16"/>
      <p:bold r:id="rId17"/>
      <p:italic r:id="rId18"/>
      <p:boldItalic r:id="rId19"/>
    </p:embeddedFont>
    <p:embeddedFont>
      <p:font typeface="Source Code Pro" panose="020B0509030403020204" pitchFamily="49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94"/>
  </p:normalViewPr>
  <p:slideViewPr>
    <p:cSldViewPr snapToGrid="0">
      <p:cViewPr varScale="1">
        <p:scale>
          <a:sx n="136" d="100"/>
          <a:sy n="136" d="100"/>
        </p:scale>
        <p:origin x="1504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1bdc6f57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5c1bdc6f57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5c1bdc6f57_2_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242390fc1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242390fc1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1955468b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21955468b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a5052f9a1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a5052f9a1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a5052f9a1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a5052f9a1c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a5052f9a1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a5052f9a1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5052f9a1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a5052f9a1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a5052f9a1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a5052f9a1c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a5052f9a1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a5052f9a1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b202327e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b202327e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Title &amp; Content">
  <p:cSld name="Logo Bottom: Title &amp;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513" cy="3794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527200" y="4797800"/>
            <a:ext cx="6379122" cy="338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/>
              <a:t>S. Bhat – Transitioning from the Wilson Cluster for Batch Submission for CPU tasks</a:t>
            </a:r>
            <a:endParaRPr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Picture &amp; Caption">
  <p:cSld name="Logo Bottom: Picture &amp;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>
            <a:spLocks noGrp="1"/>
          </p:cNvSpPr>
          <p:nvPr>
            <p:ph type="pic" idx="2"/>
          </p:nvPr>
        </p:nvSpPr>
        <p:spPr>
          <a:xfrm>
            <a:off x="224073" y="728663"/>
            <a:ext cx="8686800" cy="279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ftr" idx="11"/>
          </p:nvPr>
        </p:nvSpPr>
        <p:spPr>
          <a:xfrm>
            <a:off x="1530603" y="4878160"/>
            <a:ext cx="625195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ayout">
  <p:cSld name="Picture Layou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ftr" idx="11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0"/>
          <p:cNvSpPr>
            <a:spLocks noGrp="1"/>
          </p:cNvSpPr>
          <p:nvPr>
            <p:ph type="pic" idx="2"/>
          </p:nvPr>
        </p:nvSpPr>
        <p:spPr>
          <a:xfrm>
            <a:off x="222250" y="190500"/>
            <a:ext cx="8675688" cy="435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Bottom: Extra Logos">
  <p:cSld name="Logo Bottom: Extra Logo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ftr" idx="11"/>
          </p:nvPr>
        </p:nvSpPr>
        <p:spPr>
          <a:xfrm>
            <a:off x="1530603" y="4878160"/>
            <a:ext cx="6272278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>
            <a:spLocks noGrp="1"/>
          </p:cNvSpPr>
          <p:nvPr>
            <p:ph type="pic" idx="2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1"/>
          <p:cNvSpPr>
            <a:spLocks noGrp="1"/>
          </p:cNvSpPr>
          <p:nvPr>
            <p:ph type="pic" idx="3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>
            <a:spLocks noGrp="1"/>
          </p:cNvSpPr>
          <p:nvPr>
            <p:ph type="pic" idx="4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>
            <a:spLocks noGrp="1"/>
          </p:cNvSpPr>
          <p:nvPr>
            <p:ph type="pic" idx="5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>
            <a:spLocks noGrp="1"/>
          </p:cNvSpPr>
          <p:nvPr>
            <p:ph type="pic" idx="6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1"/>
          <p:cNvSpPr>
            <a:spLocks noGrp="1"/>
          </p:cNvSpPr>
          <p:nvPr>
            <p:ph type="pic" idx="7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>
            <a:spLocks noGrp="1"/>
          </p:cNvSpPr>
          <p:nvPr>
            <p:ph type="pic" idx="8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1"/>
          <p:cNvSpPr>
            <a:spLocks noGrp="1"/>
          </p:cNvSpPr>
          <p:nvPr>
            <p:ph type="pic" idx="9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>
            <a:spLocks noGrp="1"/>
          </p:cNvSpPr>
          <p:nvPr>
            <p:ph type="pic" idx="13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>
            <a:spLocks noGrp="1"/>
          </p:cNvSpPr>
          <p:nvPr>
            <p:ph type="pic" idx="14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>
            <a:spLocks noGrp="1"/>
          </p:cNvSpPr>
          <p:nvPr>
            <p:ph type="pic" idx="15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>
            <a:spLocks noGrp="1"/>
          </p:cNvSpPr>
          <p:nvPr>
            <p:ph type="pic" idx="16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>
            <a:spLocks noGrp="1"/>
          </p:cNvSpPr>
          <p:nvPr>
            <p:ph type="pic" idx="17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>
            <a:spLocks noGrp="1"/>
          </p:cNvSpPr>
          <p:nvPr>
            <p:ph type="pic" idx="18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>
            <a:spLocks noGrp="1"/>
          </p:cNvSpPr>
          <p:nvPr>
            <p:ph type="pic" idx="19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»"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41924" y="3722829"/>
            <a:ext cx="8499231" cy="1146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4" name="Google Shape;74;p15" descr="14-0218-16D.lr.jpg"/>
          <p:cNvPicPr preferRelativeResize="0"/>
          <p:nvPr/>
        </p:nvPicPr>
        <p:blipFill rotWithShape="1">
          <a:blip r:embed="rId2">
            <a:alphaModFix/>
          </a:blip>
          <a:srcRect t="25815" b="25769"/>
          <a:stretch/>
        </p:blipFill>
        <p:spPr>
          <a:xfrm>
            <a:off x="-17762" y="612758"/>
            <a:ext cx="9189720" cy="222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187382"/>
            <a:ext cx="6758089" cy="226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661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736827" y="4878160"/>
            <a:ext cx="675368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1530602" y="4878160"/>
            <a:ext cx="6260399" cy="18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Footer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38" cy="177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6450013" y="3358113"/>
            <a:ext cx="1076325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215900" y="4694147"/>
            <a:ext cx="8699500" cy="148493"/>
            <a:chOff x="600217" y="6258863"/>
            <a:chExt cx="8297721" cy="188846"/>
          </a:xfrm>
        </p:grpSpPr>
        <p:cxnSp>
          <p:nvCxnSpPr>
            <p:cNvPr id="68" name="Google Shape;68;p14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w="76200" cap="flat" cmpd="sng">
              <a:solidFill>
                <a:srgbClr val="99D6EA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69" name="Google Shape;69;p14" descr="FermiLogo_RGB_NALBlue.pn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ifemon.fnal.gov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ifdhc/wiki/Ifdh_comman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rcmengel/jobsub_li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dcvs.fnal.gov/redmine/projects/ifdhc/wiki/Ifdh_commands" TargetMode="External"/><Relationship Id="rId4" Type="http://schemas.openxmlformats.org/officeDocument/2006/relationships/hyperlink" Target="https://fifewiki.fnal.gov/wiki/Getting_started_with_jobsub_li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wiki.fnal.gov/wiki/Getting_started_with_jobsub_li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wiki.fnal.gov/wiki/File_Transfers_in_jobsub_li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fermitools/jobsub_lite/wiki#jobsub_submi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wiki.fnal.gov/wiki/Getting_started_with_jobsub_lite#Managing_Job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341856" y="4061448"/>
            <a:ext cx="8499300" cy="75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" dirty="0"/>
              <a:t>Shreyas Bhat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-US" dirty="0"/>
              <a:t>June 11, 2024</a:t>
            </a: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Helvetica Neue"/>
              <a:buNone/>
            </a:pPr>
            <a:r>
              <a:rPr lang="en" dirty="0"/>
              <a:t>Wilson Cluster Decommissioning and You! - </a:t>
            </a:r>
            <a:r>
              <a:rPr lang="en" dirty="0" err="1"/>
              <a:t>Fermigrid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A0ACF9-3AD7-81CE-002C-1C2FA3627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https://fifemon.fnal.gov</a:t>
            </a:r>
            <a:endParaRPr lang="en-US" dirty="0"/>
          </a:p>
          <a:p>
            <a:pPr lvl="1"/>
            <a:r>
              <a:rPr lang="en-US" dirty="0"/>
              <a:t>From here, can click “Help” to get good overview of our monitoring</a:t>
            </a:r>
          </a:p>
          <a:p>
            <a:pPr lvl="1"/>
            <a:r>
              <a:rPr lang="en-US" dirty="0"/>
              <a:t>Best dashboards:</a:t>
            </a:r>
          </a:p>
          <a:p>
            <a:pPr lvl="2"/>
            <a:r>
              <a:rPr lang="en-US" dirty="0"/>
              <a:t>User Batch Details (look at my running jobs)</a:t>
            </a:r>
          </a:p>
          <a:p>
            <a:pPr lvl="2"/>
            <a:r>
              <a:rPr lang="en-US" dirty="0"/>
              <a:t>User Batch History (look at my completed jobs)</a:t>
            </a:r>
          </a:p>
          <a:p>
            <a:pPr lvl="2"/>
            <a:r>
              <a:rPr lang="en-US" dirty="0"/>
              <a:t>Job Cluster Summary (look at a specific job)</a:t>
            </a:r>
          </a:p>
          <a:p>
            <a:pPr lvl="3"/>
            <a:r>
              <a:rPr lang="en-US" dirty="0"/>
              <a:t>Has link to your cluster’s sandbox, where job script, </a:t>
            </a:r>
            <a:r>
              <a:rPr lang="en-US" dirty="0" err="1"/>
              <a:t>stdout</a:t>
            </a:r>
            <a:r>
              <a:rPr lang="en-US" dirty="0"/>
              <a:t>, and stderr are available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87569-21B6-C90E-97A1-96B9573E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logs/monitoring jobs - Landscape</a:t>
            </a:r>
          </a:p>
        </p:txBody>
      </p:sp>
    </p:spTree>
    <p:extLst>
      <p:ext uri="{BB962C8B-B14F-4D97-AF65-F5344CB8AC3E}">
        <p14:creationId xmlns:p14="http://schemas.microsoft.com/office/powerpoint/2010/main" val="2542899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7"/>
          <p:cNvSpPr txBox="1">
            <a:spLocks noGrp="1"/>
          </p:cNvSpPr>
          <p:nvPr>
            <p:ph type="body" idx="1"/>
          </p:nvPr>
        </p:nvSpPr>
        <p:spPr>
          <a:xfrm>
            <a:off x="235800" y="511501"/>
            <a:ext cx="8672400" cy="41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b="1" i="1" dirty="0" err="1"/>
              <a:t>i</a:t>
            </a:r>
            <a:r>
              <a:rPr lang="en" sz="2000" b="1" i="1" dirty="0" err="1"/>
              <a:t>fdh</a:t>
            </a:r>
            <a:r>
              <a:rPr lang="en" sz="2000" i="1" dirty="0"/>
              <a:t> </a:t>
            </a:r>
            <a:r>
              <a:rPr lang="en" sz="2000" dirty="0"/>
              <a:t>commands to transfer files into/out of jobs </a:t>
            </a:r>
          </a:p>
          <a:p>
            <a:pPr lvl="1"/>
            <a:r>
              <a:rPr lang="en-US" sz="1800" dirty="0"/>
              <a:t>e.g.: </a:t>
            </a:r>
            <a:r>
              <a:rPr lang="en-US" sz="1800" dirty="0" err="1"/>
              <a:t>ifdh</a:t>
            </a:r>
            <a:r>
              <a:rPr lang="en-US" sz="1800" dirty="0"/>
              <a:t> cp /grid/job/path/to/file /</a:t>
            </a:r>
            <a:r>
              <a:rPr lang="en-US" sz="1800" dirty="0" err="1"/>
              <a:t>pnfs</a:t>
            </a:r>
            <a:r>
              <a:rPr lang="en-US" sz="1800" dirty="0"/>
              <a:t>/nova/scratch/users/me/file</a:t>
            </a:r>
          </a:p>
          <a:p>
            <a:pPr lvl="1"/>
            <a:r>
              <a:rPr lang="en-US" sz="1800" dirty="0" err="1"/>
              <a:t>ifdh</a:t>
            </a:r>
            <a:r>
              <a:rPr lang="en-US" sz="1800" dirty="0"/>
              <a:t> cp –D /</a:t>
            </a:r>
            <a:r>
              <a:rPr lang="en-US" sz="1800" dirty="0" err="1"/>
              <a:t>pnfs</a:t>
            </a:r>
            <a:r>
              <a:rPr lang="en-US" sz="1800" dirty="0"/>
              <a:t>/dune/persistent/users/me/directory /local/</a:t>
            </a:r>
            <a:r>
              <a:rPr lang="en-US" sz="1800" dirty="0" err="1"/>
              <a:t>parent_dir</a:t>
            </a:r>
            <a:endParaRPr lang="en-US" sz="1800" dirty="0"/>
          </a:p>
          <a:p>
            <a:pPr lvl="1"/>
            <a:r>
              <a:rPr lang="en-US" sz="1800" dirty="0"/>
              <a:t>Can read/write from/to several /</a:t>
            </a:r>
            <a:r>
              <a:rPr lang="en-US" sz="1800" dirty="0" err="1"/>
              <a:t>pnfs</a:t>
            </a:r>
            <a:r>
              <a:rPr lang="en-US" sz="1800" dirty="0"/>
              <a:t> locations</a:t>
            </a:r>
            <a:endParaRPr sz="1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000" dirty="0"/>
              <a:t>Most experiments/roles do not have </a:t>
            </a:r>
            <a:r>
              <a:rPr lang="en" sz="2000" dirty="0" err="1">
                <a:latin typeface="Courier New"/>
                <a:ea typeface="Courier New"/>
                <a:cs typeface="Courier New"/>
                <a:sym typeface="Courier New"/>
              </a:rPr>
              <a:t>storage.modify</a:t>
            </a:r>
            <a:r>
              <a:rPr lang="en" sz="2000" dirty="0"/>
              <a:t> scope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" sz="2000" dirty="0"/>
              <a:t>cannot overwrite or remove files from jobs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Many /</a:t>
            </a:r>
            <a:r>
              <a:rPr lang="en-US" sz="2000" dirty="0" err="1"/>
              <a:t>cvmfs</a:t>
            </a:r>
            <a:r>
              <a:rPr lang="en-US" sz="2000" dirty="0"/>
              <a:t> mountpoints available inside jobs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In job script, do</a:t>
            </a:r>
            <a:r>
              <a:rPr lang="en-US" sz="1800" b="0" i="0" dirty="0">
                <a:effectLst/>
                <a:latin typeface="Helvetica Neue" panose="02000503000000020004" pitchFamily="2" charset="0"/>
              </a:rPr>
              <a:t>​</a:t>
            </a: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. /</a:t>
            </a:r>
            <a:r>
              <a:rPr lang="en-US" sz="1400" b="0" i="0" u="none" strike="noStrike" dirty="0" err="1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cvmfs</a:t>
            </a:r>
            <a:r>
              <a:rPr lang="en-US" sz="1400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en-US" sz="1400" b="0" i="0" u="none" strike="noStrike" dirty="0" err="1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fermilab.opensciencegrid.org</a:t>
            </a:r>
            <a:r>
              <a:rPr lang="en-US" sz="1400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/products/common/</a:t>
            </a:r>
            <a:r>
              <a:rPr lang="en-US" sz="1400" b="0" i="0" u="none" strike="noStrike" dirty="0" err="1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etc</a:t>
            </a:r>
            <a:r>
              <a:rPr lang="en-US" sz="1400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/</a:t>
            </a:r>
            <a:r>
              <a:rPr lang="en-US" sz="1400" b="0" i="0" u="none" strike="noStrike" dirty="0" err="1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setups.sh</a:t>
            </a:r>
            <a:r>
              <a:rPr lang="en-US" sz="1400" b="0" i="0" dirty="0">
                <a:effectLst/>
                <a:latin typeface="Helvetica Neue" panose="02000503000000020004" pitchFamily="2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setup </a:t>
            </a:r>
            <a:r>
              <a:rPr lang="en-US" sz="1400" b="0" i="0" u="none" strike="noStrike" dirty="0" err="1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ifdhc</a:t>
            </a:r>
            <a:r>
              <a:rPr lang="en-US" sz="1400" b="0" i="0" dirty="0">
                <a:effectLst/>
                <a:latin typeface="Helvetica Neue" panose="02000503000000020004" pitchFamily="2" charset="0"/>
              </a:rPr>
              <a:t>​</a:t>
            </a:r>
            <a:endParaRPr lang="en-US" sz="1400" b="0" i="0" dirty="0">
              <a:effectLst/>
              <a:latin typeface="Arial" panose="020B060402020202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Then use </a:t>
            </a:r>
            <a:r>
              <a:rPr lang="en-US" sz="1400" b="0" i="0" u="none" strike="noStrike" dirty="0" err="1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ifdh</a:t>
            </a:r>
            <a:r>
              <a:rPr lang="en-US" sz="1400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 commands</a:t>
            </a:r>
            <a:endParaRPr lang="en-US"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000" dirty="0"/>
              <a:t>For more details, see </a:t>
            </a:r>
            <a:r>
              <a:rPr lang="en-US" sz="2000" dirty="0">
                <a:hlinkClick r:id="rId3"/>
              </a:rPr>
              <a:t>https://cdcvs.fnal.gov/redmine/projects/ifdhc/wiki/Ifdh_commands</a:t>
            </a:r>
            <a:endParaRPr lang="en-US"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lang="en-US"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  <p:sp>
        <p:nvSpPr>
          <p:cNvPr id="379" name="Google Shape;379;p5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File Transfer Inside Grid Jobs</a:t>
            </a:r>
            <a:endParaRPr dirty="0"/>
          </a:p>
        </p:txBody>
      </p:sp>
      <p:sp>
        <p:nvSpPr>
          <p:cNvPr id="380" name="Google Shape;380;p5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E97153-48A7-B4E6-13E2-5950B2786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Wilson Cluster IO node: </a:t>
            </a:r>
            <a:r>
              <a:rPr lang="en-US" dirty="0" err="1"/>
              <a:t>wcio.fnal.gov</a:t>
            </a:r>
            <a:endParaRPr lang="en-US" dirty="0"/>
          </a:p>
          <a:p>
            <a:pPr lvl="1"/>
            <a:r>
              <a:rPr lang="en-US" dirty="0"/>
              <a:t>Use to transfer data/files from </a:t>
            </a:r>
            <a:r>
              <a:rPr lang="en-US" dirty="0" err="1"/>
              <a:t>Lustre</a:t>
            </a:r>
            <a:r>
              <a:rPr lang="en-US" dirty="0"/>
              <a:t> to /</a:t>
            </a:r>
            <a:r>
              <a:rPr lang="en-US" dirty="0" err="1"/>
              <a:t>nashome</a:t>
            </a:r>
            <a:r>
              <a:rPr lang="en-US" dirty="0"/>
              <a:t> (home </a:t>
            </a:r>
            <a:r>
              <a:rPr lang="en-US" dirty="0" err="1"/>
              <a:t>dir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Currently /exp areas not mounted on </a:t>
            </a:r>
            <a:r>
              <a:rPr lang="en-US" dirty="0" err="1"/>
              <a:t>wcio.fnal.gov</a:t>
            </a:r>
            <a:r>
              <a:rPr lang="en-US" dirty="0"/>
              <a:t> </a:t>
            </a:r>
            <a:r>
              <a:rPr lang="en-US" b="0" i="0" u="none" strike="noStrike" dirty="0">
                <a:solidFill>
                  <a:srgbClr val="505050"/>
                </a:solidFill>
                <a:effectLst/>
                <a:latin typeface="Helvetica Neue" panose="02000503000000020004" pitchFamily="2" charset="0"/>
              </a:rPr>
              <a:t>- under discussion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4384A0-D601-5598-71B1-7ECCC274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your current data to interactive nodes</a:t>
            </a:r>
          </a:p>
        </p:txBody>
      </p:sp>
    </p:spTree>
    <p:extLst>
      <p:ext uri="{BB962C8B-B14F-4D97-AF65-F5344CB8AC3E}">
        <p14:creationId xmlns:p14="http://schemas.microsoft.com/office/powerpoint/2010/main" val="2031087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7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 dirty="0" err="1"/>
              <a:t>Github</a:t>
            </a:r>
            <a:r>
              <a:rPr lang="en" dirty="0"/>
              <a:t> repo for </a:t>
            </a:r>
            <a:r>
              <a:rPr lang="en" dirty="0" err="1"/>
              <a:t>jobsub_lite</a:t>
            </a:r>
            <a:r>
              <a:rPr lang="en" dirty="0"/>
              <a:t>: 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https://github.com/fermitools/jobsub_lite</a:t>
            </a:r>
            <a:r>
              <a:rPr lang="en" dirty="0"/>
              <a:t>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Getting Started with </a:t>
            </a:r>
            <a:r>
              <a:rPr lang="en" dirty="0" err="1"/>
              <a:t>jobsub_lite</a:t>
            </a:r>
            <a:r>
              <a:rPr lang="en" dirty="0"/>
              <a:t>: 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https://fifewiki.fnal.gov/wiki/Getting_started_with_jobsub_lite</a:t>
            </a:r>
            <a:r>
              <a:rPr lang="en" dirty="0"/>
              <a:t>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IFDH Commands: </a:t>
            </a:r>
            <a:r>
              <a:rPr lang="en-US" dirty="0">
                <a:hlinkClick r:id="rId5"/>
              </a:rPr>
              <a:t>https://cdcvs.fnal.gov/redmine/projects/ifdhc/wiki/Ifdh_commands</a:t>
            </a:r>
            <a:r>
              <a:rPr lang="en" dirty="0"/>
              <a:t> </a:t>
            </a:r>
            <a:endParaRPr dirty="0"/>
          </a:p>
        </p:txBody>
      </p:sp>
      <p:sp>
        <p:nvSpPr>
          <p:cNvPr id="449" name="Google Shape;449;p67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50" name="Google Shape;450;p67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C87AE2-D00A-ACBE-4A97-7E09BBA81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IF experiments (nova, dune, mu2e, etc.):</a:t>
            </a:r>
          </a:p>
          <a:p>
            <a:pPr lvl="1"/>
            <a:r>
              <a:rPr lang="en-US" dirty="0"/>
              <a:t>Use experiment interactive nodes.  Usually &lt;experiment&gt;gpvm01-xx.  e.g. novagpvm01</a:t>
            </a:r>
          </a:p>
          <a:p>
            <a:pPr lvl="1"/>
            <a:r>
              <a:rPr lang="en-US" dirty="0"/>
              <a:t>For AD people, accelaigpvm01, marsaccelgpvm01 are two possibilities (if you’re not sure which, contact Jason St. John or Tia Miceli).  Else, EAF.</a:t>
            </a:r>
          </a:p>
          <a:p>
            <a:r>
              <a:rPr lang="en-US" dirty="0"/>
              <a:t>For EAF users:</a:t>
            </a:r>
          </a:p>
          <a:p>
            <a:pPr lvl="1"/>
            <a:r>
              <a:rPr lang="en-US" dirty="0"/>
              <a:t>Select appropriate notebook (FIFE, DUNE, and Generic work), open Terminal</a:t>
            </a:r>
          </a:p>
          <a:p>
            <a:pPr lvl="1"/>
            <a:r>
              <a:rPr lang="en-US" dirty="0"/>
              <a:t>See EAF slides for more details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9884D0-74AB-E7FE-CD60-66FD15612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login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CF3E1-90B4-0E3F-9E22-D1D62CD090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8530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Software for batch/grid job submission and monitoring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Client-only, installed on experiment interactive nodes and EAF</a:t>
            </a:r>
          </a:p>
          <a:p>
            <a:pPr>
              <a:spcBef>
                <a:spcPts val="0"/>
              </a:spcBef>
              <a:buFont typeface="Arial"/>
              <a:buChar char="●"/>
            </a:pPr>
            <a:r>
              <a:rPr lang="en-US" dirty="0" err="1"/>
              <a:t>jobsub_lite</a:t>
            </a:r>
            <a:r>
              <a:rPr lang="en-US" dirty="0"/>
              <a:t> takes user command, converts it to </a:t>
            </a:r>
            <a:r>
              <a:rPr lang="en-US" dirty="0" err="1"/>
              <a:t>HTCondor</a:t>
            </a:r>
            <a:r>
              <a:rPr lang="en-US" dirty="0"/>
              <a:t> (batch system) submission file (Job Definition File), and submits job to grid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dirty="0"/>
              <a:t>More info on </a:t>
            </a:r>
            <a:r>
              <a:rPr lang="en-US" dirty="0" err="1"/>
              <a:t>jobsub_lite</a:t>
            </a:r>
            <a:r>
              <a:rPr lang="en-US" dirty="0"/>
              <a:t>:</a:t>
            </a:r>
            <a:endParaRPr dirty="0"/>
          </a:p>
          <a:p>
            <a:pPr marL="45720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300" u="sng" dirty="0">
                <a:solidFill>
                  <a:schemeClr val="hlink"/>
                </a:solidFill>
                <a:hlinkClick r:id="rId3"/>
              </a:rPr>
              <a:t>https://fifewiki.fnal.gov/wiki/Getting_started_with_jobsub_lite</a:t>
            </a:r>
            <a:r>
              <a:rPr lang="en" sz="2300" dirty="0"/>
              <a:t> </a:t>
            </a:r>
            <a:endParaRPr sz="2300" dirty="0"/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Jobsub_lite</a:t>
            </a:r>
            <a:endParaRPr dirty="0"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$ 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jobsub_submit</a:t>
            </a: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-G 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fermilab</a:t>
            </a: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file:///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usr</a:t>
            </a: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/bin/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printenv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Attempting to get token from https://fermicloud543.fnal.gov:8200 ... failed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Attempting 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kerberos</a:t>
            </a: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auth with https://fermicloud543.fnal.gov:8200 ... succeeded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Attempting to get token from https://fermicloud543.fnal.gov:8200 ... failed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Attempting OIDC authentication with https://fermicloud543.fnal.gov:8200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Complete the authentication at: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 https://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cilogon.org</a:t>
            </a: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/device/?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user_code</a:t>
            </a: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=&lt;code&gt;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No web open command defined, please copy/paste the above to any web browser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Waiting for response in web browser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Storing vault token in /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tmp</a:t>
            </a: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/vt_u10610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Storing bearer token in /</a:t>
            </a:r>
            <a:r>
              <a:rPr lang="en" sz="1200" dirty="0" err="1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tmp</a:t>
            </a: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/bt_token_fermilab_Analysis_10610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Submitting job(s).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1 job(s) submitted to cluster 57106734.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Use job id 57106734.0@jobsub01.fnal.gov to retrieve output</a:t>
            </a:r>
            <a:endParaRPr sz="1200" dirty="0">
              <a:solidFill>
                <a:schemeClr val="accent6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4000" dirty="0">
              <a:solidFill>
                <a:schemeClr val="accent6"/>
              </a:solidFill>
            </a:endParaRPr>
          </a:p>
        </p:txBody>
      </p:sp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jobsub_submit</a:t>
            </a:r>
            <a:endParaRPr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228599" y="728663"/>
            <a:ext cx="8764325" cy="7343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76200" lvl="0" indent="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1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$ </a:t>
            </a:r>
            <a:r>
              <a:rPr lang="en-US" sz="14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jobsub_submit</a:t>
            </a:r>
            <a:r>
              <a:rPr lang="en-US" sz="1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–G</a:t>
            </a:r>
            <a:r>
              <a:rPr lang="en-US" sz="1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nova </a:t>
            </a:r>
            <a:r>
              <a:rPr lang="en-US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–N</a:t>
            </a:r>
            <a:r>
              <a:rPr lang="en-US" sz="1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100 </a:t>
            </a:r>
            <a:r>
              <a:rPr lang="en-US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--tar-file-name</a:t>
            </a:r>
            <a:r>
              <a:rPr lang="en-US" sz="1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14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dropbox</a:t>
            </a:r>
            <a:r>
              <a:rPr lang="en-US" sz="1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:///local/path/to/my/</a:t>
            </a:r>
            <a:r>
              <a:rPr lang="en-US" sz="14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tarball.tar</a:t>
            </a:r>
            <a:r>
              <a:rPr lang="en-US" sz="1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</a:t>
            </a:r>
            <a:r>
              <a:rPr lang="en-US" sz="1400" b="1" dirty="0">
                <a:latin typeface="Source Code Pro" panose="020B0509030403020204" pitchFamily="49" charset="0"/>
                <a:ea typeface="Source Code Pro" panose="020B0509030403020204" pitchFamily="49" charset="0"/>
              </a:rPr>
              <a:t>file://</a:t>
            </a:r>
            <a:r>
              <a:rPr lang="en-US" sz="14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/path/to/myscript script_arg1 script_arg2</a:t>
            </a:r>
            <a:endParaRPr sz="1400" dirty="0">
              <a:latin typeface="Source Code Pro" panose="020B0509030403020204" pitchFamily="49" charset="0"/>
              <a:ea typeface="Source Code Pro" panose="020B0509030403020204" pitchFamily="49" charset="0"/>
            </a:endParaRPr>
          </a:p>
        </p:txBody>
      </p:sp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jobsub_submit</a:t>
            </a:r>
            <a:r>
              <a:rPr lang="en" dirty="0"/>
              <a:t>, explained</a:t>
            </a:r>
            <a:endParaRPr dirty="0"/>
          </a:p>
        </p:txBody>
      </p:sp>
      <p:sp>
        <p:nvSpPr>
          <p:cNvPr id="217" name="Google Shape;217;p33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7F9232-2AA4-FA0F-48E1-B791C2DC7C55}"/>
              </a:ext>
            </a:extLst>
          </p:cNvPr>
          <p:cNvSpPr txBox="1"/>
          <p:nvPr/>
        </p:nvSpPr>
        <p:spPr>
          <a:xfrm>
            <a:off x="222249" y="1463041"/>
            <a:ext cx="77926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i="1" dirty="0"/>
              <a:t>-G </a:t>
            </a:r>
            <a:r>
              <a:rPr lang="en-US" sz="2000" dirty="0"/>
              <a:t>required to designate “group” (usually the experiment you’re on, or accel for AD folks)</a:t>
            </a:r>
          </a:p>
          <a:p>
            <a:pPr marL="285750" indent="-285750">
              <a:buFontTx/>
              <a:buChar char="-"/>
            </a:pPr>
            <a:r>
              <a:rPr lang="en-US" sz="2000" b="1" i="1" dirty="0"/>
              <a:t>-N 100</a:t>
            </a:r>
            <a:r>
              <a:rPr lang="en-US" sz="2000" dirty="0"/>
              <a:t>: Submit cluster of 100 jobs with these parameters</a:t>
            </a:r>
            <a:endParaRPr lang="en-US" sz="2000" b="1" i="1" dirty="0"/>
          </a:p>
          <a:p>
            <a:pPr marL="285750" indent="-285750">
              <a:buFontTx/>
              <a:buChar char="-"/>
            </a:pPr>
            <a:r>
              <a:rPr lang="en-US" sz="2000" b="1" i="1" dirty="0"/>
              <a:t>--tar-file-name</a:t>
            </a:r>
            <a:r>
              <a:rPr lang="en-US" sz="2000" dirty="0"/>
              <a:t> designates a </a:t>
            </a:r>
            <a:r>
              <a:rPr lang="en-US" sz="2000" dirty="0" err="1"/>
              <a:t>tarball</a:t>
            </a:r>
            <a:r>
              <a:rPr lang="en-US" sz="2000" dirty="0"/>
              <a:t> to send to the grid job.  See </a:t>
            </a:r>
            <a:r>
              <a:rPr lang="en-US" sz="2000" dirty="0">
                <a:hlinkClick r:id="rId3"/>
              </a:rPr>
              <a:t>https://fifewiki.fnal.gov/wiki/File_Transfers_in_jobsub_lite</a:t>
            </a:r>
            <a:r>
              <a:rPr lang="en-US" sz="2000" dirty="0"/>
              <a:t> for more details on uploading files to grid jobs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The </a:t>
            </a:r>
            <a:r>
              <a:rPr lang="en-US" sz="2000" b="1" i="1" dirty="0"/>
              <a:t>file:// </a:t>
            </a:r>
            <a:r>
              <a:rPr lang="en-US" sz="2000" dirty="0"/>
              <a:t>URI is used to designate the executable the job should run.  It supports both absolute and relative paths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For full list of </a:t>
            </a:r>
            <a:r>
              <a:rPr lang="en-US" sz="2000" dirty="0" err="1"/>
              <a:t>jobsub_submit</a:t>
            </a:r>
            <a:r>
              <a:rPr lang="en-US" sz="2000" dirty="0"/>
              <a:t> options, see </a:t>
            </a:r>
            <a:r>
              <a:rPr lang="en-US" sz="2000" dirty="0">
                <a:hlinkClick r:id="rId4"/>
              </a:rPr>
              <a:t>https://github.com/fermitools/jobsub_lite/wiki#jobsub_submit</a:t>
            </a:r>
            <a:r>
              <a:rPr lang="en-US" sz="2000" dirty="0"/>
              <a:t> 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First job submission: </a:t>
            </a:r>
            <a:r>
              <a:rPr lang="en" dirty="0" err="1"/>
              <a:t>jobsub</a:t>
            </a:r>
            <a:r>
              <a:rPr lang="en" dirty="0"/>
              <a:t> will pro</a:t>
            </a:r>
            <a:r>
              <a:rPr lang="en-US" dirty="0" err="1"/>
              <a:t>mp</a:t>
            </a:r>
            <a:r>
              <a:rPr lang="en" dirty="0"/>
              <a:t>t user to authenticate with </a:t>
            </a:r>
            <a:r>
              <a:rPr lang="en" dirty="0" err="1"/>
              <a:t>CILogon</a:t>
            </a:r>
            <a:r>
              <a:rPr lang="en" dirty="0"/>
              <a:t> to obtain proper token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 dirty="0">
                <a:latin typeface="Source Code Pro"/>
                <a:ea typeface="Source Code Pro"/>
                <a:cs typeface="Source Code Pro"/>
                <a:sym typeface="Source Code Pro"/>
              </a:rPr>
              <a:t>Attempting OIDC authentication with https://htvaultprod.fnal.gov:8200</a:t>
            </a:r>
            <a:endParaRPr sz="14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 dirty="0">
                <a:latin typeface="Source Code Pro"/>
                <a:ea typeface="Source Code Pro"/>
                <a:cs typeface="Source Code Pro"/>
                <a:sym typeface="Source Code Pro"/>
              </a:rPr>
              <a:t>Complete the authentication at:</a:t>
            </a:r>
            <a:endParaRPr sz="14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 dirty="0">
                <a:latin typeface="Source Code Pro"/>
                <a:ea typeface="Source Code Pro"/>
                <a:cs typeface="Source Code Pro"/>
                <a:sym typeface="Source Code Pro"/>
              </a:rPr>
              <a:t>	https://</a:t>
            </a:r>
            <a:r>
              <a:rPr lang="en" sz="1400" dirty="0" err="1">
                <a:latin typeface="Source Code Pro"/>
                <a:ea typeface="Source Code Pro"/>
                <a:cs typeface="Source Code Pro"/>
                <a:sym typeface="Source Code Pro"/>
              </a:rPr>
              <a:t>cilogon.org</a:t>
            </a:r>
            <a:r>
              <a:rPr lang="en" sz="1400" dirty="0">
                <a:latin typeface="Source Code Pro"/>
                <a:ea typeface="Source Code Pro"/>
                <a:cs typeface="Source Code Pro"/>
                <a:sym typeface="Source Code Pro"/>
              </a:rPr>
              <a:t>/device/?</a:t>
            </a:r>
            <a:r>
              <a:rPr lang="en" sz="1400" dirty="0" err="1">
                <a:latin typeface="Source Code Pro"/>
                <a:ea typeface="Source Code Pro"/>
                <a:cs typeface="Source Code Pro"/>
                <a:sym typeface="Source Code Pro"/>
              </a:rPr>
              <a:t>user_code</a:t>
            </a:r>
            <a:r>
              <a:rPr lang="en" sz="1400" dirty="0">
                <a:latin typeface="Source Code Pro"/>
                <a:ea typeface="Source Code Pro"/>
                <a:cs typeface="Source Code Pro"/>
                <a:sym typeface="Source Code Pro"/>
              </a:rPr>
              <a:t>=_</a:t>
            </a:r>
            <a:r>
              <a:rPr lang="en" sz="1400" dirty="0" err="1">
                <a:latin typeface="Source Code Pro"/>
                <a:ea typeface="Source Code Pro"/>
                <a:cs typeface="Source Code Pro"/>
                <a:sym typeface="Source Code Pro"/>
              </a:rPr>
              <a:t>redacted_user_code</a:t>
            </a:r>
            <a:endParaRPr sz="14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 dirty="0">
                <a:latin typeface="Source Code Pro"/>
                <a:ea typeface="Source Code Pro"/>
                <a:cs typeface="Source Code Pro"/>
                <a:sym typeface="Source Code Pro"/>
              </a:rPr>
              <a:t>No web open command defined, please copy/paste the above to any web browser</a:t>
            </a:r>
            <a:endParaRPr sz="14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400" dirty="0">
                <a:latin typeface="Source Code Pro"/>
                <a:ea typeface="Source Code Pro"/>
                <a:cs typeface="Source Code Pro"/>
                <a:sym typeface="Source Code Pro"/>
              </a:rPr>
              <a:t>Waiting for response in web browser</a:t>
            </a:r>
            <a:endParaRPr sz="1400" dirty="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 dirty="0">
                <a:solidFill>
                  <a:schemeClr val="accent6"/>
                </a:solidFill>
              </a:rPr>
              <a:t>Will need to copy/paste that link into browser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●"/>
            </a:pPr>
            <a:r>
              <a:rPr lang="en" dirty="0">
                <a:solidFill>
                  <a:schemeClr val="accent6"/>
                </a:solidFill>
              </a:rPr>
              <a:t>Authenticate with SERVICES username/password</a:t>
            </a:r>
            <a:endParaRPr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400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First-time authentication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First-time authentication, continued</a:t>
            </a: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1823" y="699661"/>
            <a:ext cx="6840376" cy="3744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3378400" y="730725"/>
            <a:ext cx="578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 txBox="1"/>
          <p:nvPr/>
        </p:nvSpPr>
        <p:spPr>
          <a:xfrm>
            <a:off x="5671325" y="2810500"/>
            <a:ext cx="3193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Select “Fermi National Accelerator Laboratory”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Then click “Log On”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Log in with Services Credentials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9" name="Google Shape;189;p29"/>
          <p:cNvCxnSpPr/>
          <p:nvPr/>
        </p:nvCxnSpPr>
        <p:spPr>
          <a:xfrm rot="10800000">
            <a:off x="5433800" y="3023625"/>
            <a:ext cx="32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29"/>
          <p:cNvCxnSpPr>
            <a:stCxn id="188" idx="1"/>
          </p:cNvCxnSpPr>
          <p:nvPr/>
        </p:nvCxnSpPr>
        <p:spPr>
          <a:xfrm flipH="1">
            <a:off x="4545425" y="3441550"/>
            <a:ext cx="1125900" cy="3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 dirty="0" err="1"/>
              <a:t>jobsub_q</a:t>
            </a:r>
            <a:r>
              <a:rPr lang="en" dirty="0"/>
              <a:t>: see your jobs (e.g. </a:t>
            </a:r>
            <a:r>
              <a:rPr lang="en" sz="2000" dirty="0" err="1">
                <a:latin typeface="Source Code Pro" panose="020B0509030403020204" pitchFamily="49" charset="0"/>
                <a:ea typeface="Source Code Pro" panose="020B0509030403020204" pitchFamily="49" charset="0"/>
              </a:rPr>
              <a:t>jobsub_q</a:t>
            </a:r>
            <a:r>
              <a:rPr lang="en" sz="2000" dirty="0">
                <a:latin typeface="Source Code Pro" panose="020B0509030403020204" pitchFamily="49" charset="0"/>
                <a:ea typeface="Source Code Pro" panose="020B0509030403020204" pitchFamily="49" charset="0"/>
              </a:rPr>
              <a:t> –G nova --user=me</a:t>
            </a:r>
            <a:r>
              <a:rPr lang="en" dirty="0"/>
              <a:t>)</a:t>
            </a:r>
          </a:p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●"/>
            </a:pPr>
            <a:r>
              <a:rPr lang="en" dirty="0"/>
              <a:t>Also, </a:t>
            </a:r>
            <a:r>
              <a:rPr lang="en" dirty="0" err="1"/>
              <a:t>jobsub_hold</a:t>
            </a:r>
            <a:r>
              <a:rPr lang="en" dirty="0"/>
              <a:t>, </a:t>
            </a:r>
            <a:r>
              <a:rPr lang="en" dirty="0" err="1"/>
              <a:t>jobsub_release</a:t>
            </a:r>
            <a:r>
              <a:rPr lang="en" dirty="0"/>
              <a:t>, </a:t>
            </a:r>
            <a:r>
              <a:rPr lang="en" dirty="0" err="1"/>
              <a:t>jobsub_rm</a:t>
            </a:r>
            <a:r>
              <a:rPr lang="en" dirty="0"/>
              <a:t>, etc.  See </a:t>
            </a:r>
            <a:r>
              <a:rPr lang="en-US" dirty="0">
                <a:hlinkClick r:id="rId3"/>
              </a:rPr>
              <a:t>https://fifewiki.fnal.gov/wiki/Getting_started_with_jobsub_lite#Managing_Jobs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 jobs</a:t>
            </a:r>
            <a:endParaRPr/>
          </a:p>
        </p:txBody>
      </p:sp>
      <p:sp>
        <p:nvSpPr>
          <p:cNvPr id="224" name="Google Shape;224;p34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228600" y="728663"/>
            <a:ext cx="8672400" cy="379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$ jobsub_q -G fermilab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JOBSUBJOBID                         	OWNER       	SUBMITTED 	RUNTIME   ST PRIO   SIZE  COMMAND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57106962.0@jobsub01.fnal.gov        	sbhat       	11/30 14:59   0+06:00:10 C	0 1953.1 simple.sh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57106973.0@jobsub01.fnal.gov        	sbhat       	12/01 13:48   0+06:00:27 R	0	0.0 simple.sh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$ jobsub_q -G fermilab 57106973.0@jobsub01.fnal.gov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JOBSUBJOBID                         	OWNER       	SUBMITTED 	RUNTIME   ST PRIO   SIZE  COMMAND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1200">
                <a:latin typeface="Source Code Pro"/>
                <a:ea typeface="Source Code Pro"/>
                <a:cs typeface="Source Code Pro"/>
                <a:sym typeface="Source Code Pro"/>
              </a:rPr>
              <a:t>57106973.0@jobsub01.fnal.gov        	sbhat       	12/01 13:48   0+06:00:27 R	0	0.0 simple.sh</a:t>
            </a:r>
            <a:endParaRPr sz="1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0" name="Google Shape;230;p35"/>
          <p:cNvSpPr txBox="1">
            <a:spLocks noGrp="1"/>
          </p:cNvSpPr>
          <p:nvPr>
            <p:ph type="title"/>
          </p:nvPr>
        </p:nvSpPr>
        <p:spPr>
          <a:xfrm>
            <a:off x="228600" y="188814"/>
            <a:ext cx="8686800" cy="32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jobsub_q</a:t>
            </a:r>
            <a:endParaRPr/>
          </a:p>
        </p:txBody>
      </p:sp>
      <p:sp>
        <p:nvSpPr>
          <p:cNvPr id="231" name="Google Shape;231;p35"/>
          <p:cNvSpPr txBox="1">
            <a:spLocks noGrp="1"/>
          </p:cNvSpPr>
          <p:nvPr>
            <p:ph type="sldNum" idx="12"/>
          </p:nvPr>
        </p:nvSpPr>
        <p:spPr>
          <a:xfrm>
            <a:off x="222250" y="4878160"/>
            <a:ext cx="414300" cy="17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1175</Words>
  <Application>Microsoft Macintosh PowerPoint</Application>
  <PresentationFormat>On-screen Show (16:9)</PresentationFormat>
  <Paragraphs>107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Courier New</vt:lpstr>
      <vt:lpstr>Source Code Pro</vt:lpstr>
      <vt:lpstr>Helvetica Neue</vt:lpstr>
      <vt:lpstr>Arial</vt:lpstr>
      <vt:lpstr>Fermilab_PPT_090815</vt:lpstr>
      <vt:lpstr>PowerPoint Presentation</vt:lpstr>
      <vt:lpstr>Where to login</vt:lpstr>
      <vt:lpstr>Jobsub_lite</vt:lpstr>
      <vt:lpstr>jobsub_submit</vt:lpstr>
      <vt:lpstr>jobsub_submit, explained</vt:lpstr>
      <vt:lpstr>First-time authentication</vt:lpstr>
      <vt:lpstr>First-time authentication, continued</vt:lpstr>
      <vt:lpstr>Manage jobs</vt:lpstr>
      <vt:lpstr>jobsub_q</vt:lpstr>
      <vt:lpstr>Viewing logs/monitoring jobs - Landscape</vt:lpstr>
      <vt:lpstr>File Transfer Inside Grid Jobs</vt:lpstr>
      <vt:lpstr>How to get your current data to interactive nodes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Shreyas Bhat</cp:lastModifiedBy>
  <cp:revision>5</cp:revision>
  <dcterms:modified xsi:type="dcterms:W3CDTF">2024-06-11T18:21:48Z</dcterms:modified>
</cp:coreProperties>
</file>