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371" r:id="rId3"/>
    <p:sldId id="2363" r:id="rId4"/>
    <p:sldId id="2367" r:id="rId5"/>
    <p:sldId id="2368" r:id="rId6"/>
    <p:sldId id="2369" r:id="rId7"/>
    <p:sldId id="23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183"/>
    <a:srgbClr val="E95125"/>
    <a:srgbClr val="00B050"/>
    <a:srgbClr val="F23B0F"/>
    <a:srgbClr val="C5E0B4"/>
    <a:srgbClr val="4472C4"/>
    <a:srgbClr val="216E79"/>
    <a:srgbClr val="176582"/>
    <a:srgbClr val="2B8999"/>
    <a:srgbClr val="4BC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830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AA5D6-645D-7C42-A814-E9B7EBC775BA}" type="datetimeFigureOut">
              <a:rPr lang="en-US" smtClean="0"/>
              <a:t>6/13/24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EE191-8465-7D41-B5B0-52B2730B8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6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EE191-8465-7D41-B5B0-52B2730B83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1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28799"/>
            <a:ext cx="9144000" cy="1681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00344" y="6356350"/>
            <a:ext cx="2743200" cy="365125"/>
          </a:xfrm>
        </p:spPr>
        <p:txBody>
          <a:bodyPr/>
          <a:lstStyle>
            <a:lvl1pPr>
              <a:defRPr sz="1800"/>
            </a:lvl1pPr>
          </a:lstStyle>
          <a:p>
            <a:fld id="{A3AE0841-66DC-0F46-9E18-1EC22739124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44450" cap="rnd">
            <a:gradFill flip="none" rotWithShape="1">
              <a:gsLst>
                <a:gs pos="0">
                  <a:srgbClr val="176582"/>
                </a:gs>
                <a:gs pos="38000">
                  <a:srgbClr val="43DEE4"/>
                </a:gs>
                <a:gs pos="67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C5892D6-1606-DF42-B2F1-4EBE0A68304F}"/>
              </a:ext>
            </a:extLst>
          </p:cNvPr>
          <p:cNvSpPr/>
          <p:nvPr userDrawn="1"/>
        </p:nvSpPr>
        <p:spPr>
          <a:xfrm>
            <a:off x="-1" y="-8606"/>
            <a:ext cx="12211159" cy="1195304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FermiLogoBar_DOE_KO_horiz.eps">
            <a:extLst>
              <a:ext uri="{FF2B5EF4-FFF2-40B4-BE49-F238E27FC236}">
                <a16:creationId xmlns:a16="http://schemas.microsoft.com/office/drawing/2014/main" id="{0116AD60-A04A-5448-9F15-01E7E0443D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2" y="288917"/>
            <a:ext cx="12008243" cy="402316"/>
          </a:xfrm>
          <a:prstGeom prst="rect">
            <a:avLst/>
          </a:prstGeom>
        </p:spPr>
      </p:pic>
      <p:pic>
        <p:nvPicPr>
          <p:cNvPr id="12" name="Picture 11" descr="FermiLogoBar_DOE_KO_horiz.eps">
            <a:extLst>
              <a:ext uri="{FF2B5EF4-FFF2-40B4-BE49-F238E27FC236}">
                <a16:creationId xmlns:a16="http://schemas.microsoft.com/office/drawing/2014/main" id="{CE1AFA61-4005-B34D-AF85-0218C7F57D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88917"/>
            <a:ext cx="11984574" cy="40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19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16569" y="450858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1569" y="1155031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97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65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1" y="914401"/>
            <a:ext cx="11563351" cy="5106266"/>
          </a:xfrm>
          <a:prstGeom prst="rect">
            <a:avLst/>
          </a:prstGeom>
        </p:spPr>
        <p:txBody>
          <a:bodyPr lIns="0" tIns="0" rIns="0" bIns="0"/>
          <a:lstStyle>
            <a:lvl1pPr marL="342900" indent="-228600">
              <a:buFont typeface="Arial" panose="020B0604020202020204" pitchFamily="34" charset="0"/>
              <a:buChar char="•"/>
              <a:defRPr sz="22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71500" indent="-228600">
              <a:buFont typeface="Arial" panose="020B0604020202020204" pitchFamily="34" charset="0"/>
              <a:buChar char="–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00100" indent="-228600">
              <a:buFont typeface="Arial" panose="020B0604020202020204" pitchFamily="34" charset="0"/>
              <a:buChar char="•"/>
              <a:defRPr sz="18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-228600">
              <a:buFont typeface="Arial" panose="020B0604020202020204" pitchFamily="34" charset="0"/>
              <a:buChar char="–"/>
              <a:defRPr sz="16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257300" indent="-228600">
              <a:buFont typeface="Arial" panose="020B0604020202020204" pitchFamily="34" charset="0"/>
              <a:buChar char="•"/>
              <a:defRPr sz="16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48785" y="6485235"/>
            <a:ext cx="1083777" cy="24753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0803" y="6495483"/>
            <a:ext cx="8218636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/>
              <a:t>C. Montanari | Plans for 2024 Summer Shutdown | ICARUS Technical Meeting - June 14, 2023</a:t>
            </a:r>
            <a:endParaRPr lang="en-US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D7BEFE-4E12-4C7B-9CFD-1B5B7EE463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333" y="365126"/>
            <a:ext cx="11057467" cy="43497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51E6A15-BE22-8C44-95C3-04244ECA44DD}"/>
              </a:ext>
            </a:extLst>
          </p:cNvPr>
          <p:cNvSpPr/>
          <p:nvPr userDrawn="1"/>
        </p:nvSpPr>
        <p:spPr>
          <a:xfrm>
            <a:off x="216569" y="155583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8F269A-B0A3-FB4B-8011-174547BEBD07}"/>
              </a:ext>
            </a:extLst>
          </p:cNvPr>
          <p:cNvCxnSpPr/>
          <p:nvPr userDrawn="1"/>
        </p:nvCxnSpPr>
        <p:spPr>
          <a:xfrm>
            <a:off x="441569" y="859756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4B33AC-7C04-1C4F-8DDE-C90373AF4761}"/>
              </a:ext>
            </a:extLst>
          </p:cNvPr>
          <p:cNvCxnSpPr/>
          <p:nvPr userDrawn="1"/>
        </p:nvCxnSpPr>
        <p:spPr>
          <a:xfrm>
            <a:off x="441569" y="6366960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97C6EE-8AD9-ED43-92F6-3A947A89FD5C}"/>
              </a:ext>
            </a:extLst>
          </p:cNvPr>
          <p:cNvSpPr txBox="1">
            <a:spLocks/>
          </p:cNvSpPr>
          <p:nvPr userDrawn="1"/>
        </p:nvSpPr>
        <p:spPr>
          <a:xfrm>
            <a:off x="11077574" y="6485236"/>
            <a:ext cx="552451" cy="247531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 baseline="0" smtClean="0">
                <a:solidFill>
                  <a:srgbClr val="004C97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16569" y="450858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1569" y="1155031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50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24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216569" y="450858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1569" y="1155031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4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983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16569" y="450858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41569" y="1155031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07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216569" y="450858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1569" y="1155031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75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24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83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72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92937"/>
            <a:ext cx="10515600" cy="765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C. Montanari | Plans for 2024 Summer Shutdown | ICARUS Technical Meeting - June 14,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E0841-66DC-0F46-9E18-1EC2273912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8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1" y="1539558"/>
            <a:ext cx="11752132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ICARUS</a:t>
            </a:r>
            <a:br>
              <a:rPr lang="en-US" dirty="0"/>
            </a:br>
            <a:r>
              <a:rPr lang="en-US" dirty="0"/>
              <a:t>Plans for 2024 Summer Shutdown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6798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C. Montanari</a:t>
            </a:r>
          </a:p>
          <a:p>
            <a:r>
              <a:rPr lang="en-US" dirty="0"/>
              <a:t>FNAL </a:t>
            </a:r>
            <a:r>
              <a:rPr lang="mr-IN" dirty="0"/>
              <a:t>–</a:t>
            </a:r>
            <a:r>
              <a:rPr lang="en-US" dirty="0"/>
              <a:t> INFN Pavia</a:t>
            </a:r>
          </a:p>
          <a:p>
            <a:endParaRPr lang="en-US" dirty="0"/>
          </a:p>
          <a:p>
            <a:r>
              <a:rPr lang="en-US" sz="1800" dirty="0"/>
              <a:t>ICARUS Technical Board Meeting – June 14,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75C85D-5B7A-604B-B216-88228D97EB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952" y="5019176"/>
            <a:ext cx="2013048" cy="140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90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Plans for 2024 Summer Shutdown | ICARUS Technical Meeting - June 14,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61" y="193832"/>
            <a:ext cx="1147064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Working Groups Activities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B755035-5425-ED4B-B239-D65655BF75A5}"/>
              </a:ext>
            </a:extLst>
          </p:cNvPr>
          <p:cNvSpPr txBox="1">
            <a:spLocks/>
          </p:cNvSpPr>
          <p:nvPr/>
        </p:nvSpPr>
        <p:spPr>
          <a:xfrm>
            <a:off x="119403" y="956503"/>
            <a:ext cx="11982203" cy="5369141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3429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715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001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0287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2573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  <a:tabLst>
                <a:tab pos="5904000" algn="ctr"/>
              </a:tabLst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                           </a:t>
            </a:r>
            <a:r>
              <a:rPr lang="en-US" sz="2400" b="1" dirty="0">
                <a:solidFill>
                  <a:srgbClr val="E95125"/>
                </a:solidFill>
              </a:rPr>
              <a:t>Beam off on July 12, 2024 - Beam on at the beginning of October 2024</a:t>
            </a:r>
            <a:endParaRPr lang="en-US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TPC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Onsite activities during the second half of August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Trigger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Several hardware tests and upgrades (see slides) happening in August and September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DAQ, Networking, Slow Controls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Slow controls: possible upgrades (to be checked, activity with little or no impact on other activities)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Networking checks (to be checked, activity with little or no impact on other activities)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PMT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Calibration and synchronization at least 3 weeks before the return of neutrino beams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Fine calibration and synchronization done one week before the return of neutrino beams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Arrangement of racks cabling happening sometime during the summer shutdown (see slides)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Laser activities immediately after the shutdown (see slides)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CRT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…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62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Plans for 2024 Summer Shutdown | ICARUS Technical Meeting - June 14,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61" y="193832"/>
            <a:ext cx="1147064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Working Groups Activities (cont.) (See slides)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B755035-5425-ED4B-B239-D65655BF75A5}"/>
              </a:ext>
            </a:extLst>
          </p:cNvPr>
          <p:cNvSpPr txBox="1">
            <a:spLocks/>
          </p:cNvSpPr>
          <p:nvPr/>
        </p:nvSpPr>
        <p:spPr>
          <a:xfrm>
            <a:off x="119403" y="956503"/>
            <a:ext cx="11982203" cy="5369141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3429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715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001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0287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2573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  <a:tabLst>
                <a:tab pos="5904000" algn="ctr"/>
              </a:tabLst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                            </a:t>
            </a:r>
            <a:r>
              <a:rPr lang="en-US" sz="2000" b="1" dirty="0">
                <a:solidFill>
                  <a:srgbClr val="E95125"/>
                </a:solidFill>
              </a:rPr>
              <a:t>Beam off on July 12, 2024 - Beam on at the beginning of October 2024 </a:t>
            </a:r>
          </a:p>
          <a:p>
            <a:pPr marL="358775" lvl="1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  <a:tabLst>
                <a:tab pos="5904000" algn="ctr"/>
              </a:tabLst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Calibrations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…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Drift HV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Test backup desktop, replace UPS batteries, test emergency power down sequence (see slides)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Cryogenics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LN2 pump maintenance 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East LAr pump regular maintenance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West LAr pump regular maintenance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LAr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refill (TBD)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DAQ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Transition of servers to Linux AL9 . Variance for using SL7 (on some servers) granted for Icarus while transition to AL9 is taking place. Test of new operating system requires 3 weeks (8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hrs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working days) (end of July to mid August)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Upgrades of A3818 boards drivers (see slides)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Replacement of obsolete servers (ongoing activity, see slides)</a:t>
            </a:r>
          </a:p>
        </p:txBody>
      </p:sp>
    </p:spTree>
    <p:extLst>
      <p:ext uri="{BB962C8B-B14F-4D97-AF65-F5344CB8AC3E}">
        <p14:creationId xmlns:p14="http://schemas.microsoft.com/office/powerpoint/2010/main" val="364470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Plans for 2024 Summer Shutdown | ICARUS Technical Meeting - June 14,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1" y="193832"/>
            <a:ext cx="1148080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July 2024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BF59C7-432F-2545-ADC7-74F70588B8B1}"/>
              </a:ext>
            </a:extLst>
          </p:cNvPr>
          <p:cNvSpPr/>
          <p:nvPr/>
        </p:nvSpPr>
        <p:spPr>
          <a:xfrm>
            <a:off x="223520" y="6268720"/>
            <a:ext cx="11602720" cy="226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952D330-78B9-D34A-9BFB-B6739F900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613508"/>
              </p:ext>
            </p:extLst>
          </p:nvPr>
        </p:nvGraphicFramePr>
        <p:xfrm>
          <a:off x="354243" y="732775"/>
          <a:ext cx="11187519" cy="556273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98217">
                  <a:extLst>
                    <a:ext uri="{9D8B030D-6E8A-4147-A177-3AD203B41FA5}">
                      <a16:colId xmlns:a16="http://schemas.microsoft.com/office/drawing/2014/main" val="2840336383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3215326962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338460957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718997879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178452802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117172208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2682061929"/>
                    </a:ext>
                  </a:extLst>
                </a:gridCol>
              </a:tblGrid>
              <a:tr h="3834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Saturday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332630"/>
                  </a:ext>
                </a:extLst>
              </a:tr>
              <a:tr h="46321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24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26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27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28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29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316692"/>
                  </a:ext>
                </a:extLst>
              </a:tr>
              <a:tr h="38792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437804"/>
                  </a:ext>
                </a:extLst>
              </a:tr>
              <a:tr h="797414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BEAM OFF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7916"/>
                  </a:ext>
                </a:extLst>
              </a:tr>
              <a:tr h="561411"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WEST </a:t>
                      </a:r>
                      <a:r>
                        <a:rPr lang="en-US" sz="1400" dirty="0" err="1"/>
                        <a:t>LAr</a:t>
                      </a:r>
                      <a:r>
                        <a:rPr lang="en-US" sz="1400" dirty="0"/>
                        <a:t> pump Maintenance</a:t>
                      </a:r>
                    </a:p>
                    <a:p>
                      <a:r>
                        <a:rPr lang="en-US" sz="1400" dirty="0"/>
                        <a:t>Laser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WEST </a:t>
                      </a:r>
                      <a:r>
                        <a:rPr lang="en-US" sz="1400" dirty="0" err="1"/>
                        <a:t>LAr</a:t>
                      </a:r>
                      <a:r>
                        <a:rPr lang="en-US" sz="1400" dirty="0"/>
                        <a:t> pump Maintenance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Laser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WEST </a:t>
                      </a:r>
                      <a:r>
                        <a:rPr lang="en-US" sz="1400" dirty="0" err="1"/>
                        <a:t>LAr</a:t>
                      </a:r>
                      <a:r>
                        <a:rPr lang="en-US" sz="1400" dirty="0"/>
                        <a:t> pump Maintenance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Laser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Laser activities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Laser activities</a:t>
                      </a:r>
                    </a:p>
                    <a:p>
                      <a:endParaRPr lang="en-US" sz="14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856090"/>
                  </a:ext>
                </a:extLst>
              </a:tr>
              <a:tr h="797414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</a:t>
                      </a: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EAST </a:t>
                      </a:r>
                      <a:r>
                        <a:rPr lang="en-US" sz="1400" dirty="0" err="1"/>
                        <a:t>LAr</a:t>
                      </a:r>
                      <a:r>
                        <a:rPr lang="en-US" sz="1400" dirty="0"/>
                        <a:t> pump Maintenance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Laser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EAST </a:t>
                      </a:r>
                      <a:r>
                        <a:rPr lang="en-US" sz="1400" dirty="0" err="1"/>
                        <a:t>LAr</a:t>
                      </a:r>
                      <a:r>
                        <a:rPr lang="en-US" sz="1400" dirty="0"/>
                        <a:t> pump Maintenance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Laser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EAST </a:t>
                      </a:r>
                      <a:r>
                        <a:rPr lang="en-US" sz="1400" dirty="0" err="1"/>
                        <a:t>LAr</a:t>
                      </a:r>
                      <a:r>
                        <a:rPr lang="en-US" sz="1400" dirty="0"/>
                        <a:t> pump Maintenance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Laser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Laser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 </a:t>
                      </a:r>
                    </a:p>
                    <a:p>
                      <a:r>
                        <a:rPr lang="en-US" sz="1400" dirty="0"/>
                        <a:t>No data (7 am – 4 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624423"/>
                  </a:ext>
                </a:extLst>
              </a:tr>
              <a:tr h="797414"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PU4300 LN2 pump maintenance</a:t>
                      </a:r>
                      <a:endParaRPr lang="en-US" sz="1400" strike="sngStrike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Start transition of production servers to AL9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PU4300 LN2 pump maintenance</a:t>
                      </a:r>
                    </a:p>
                    <a:p>
                      <a:endParaRPr lang="en-US" sz="14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PU4300 LN2 pump maintenance</a:t>
                      </a:r>
                    </a:p>
                    <a:p>
                      <a:endParaRPr lang="en-US" sz="14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1400" strike="sngStrike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  <a:p>
                      <a:endParaRPr lang="en-US" sz="14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sz="1400" strike="sngStrike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291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60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Plans for 2024 Summer Shutdown | ICARUS Technical Meeting - June 14,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1" y="193832"/>
            <a:ext cx="1148080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August 2024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952D330-78B9-D34A-9BFB-B6739F900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884703"/>
              </p:ext>
            </p:extLst>
          </p:nvPr>
        </p:nvGraphicFramePr>
        <p:xfrm>
          <a:off x="466003" y="973666"/>
          <a:ext cx="11187519" cy="512501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98217">
                  <a:extLst>
                    <a:ext uri="{9D8B030D-6E8A-4147-A177-3AD203B41FA5}">
                      <a16:colId xmlns:a16="http://schemas.microsoft.com/office/drawing/2014/main" val="2840336383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3215326962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338460957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718997879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178452802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117172208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2682061929"/>
                    </a:ext>
                  </a:extLst>
                </a:gridCol>
              </a:tblGrid>
              <a:tr h="4609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Saturday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332630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28</a:t>
                      </a:r>
                    </a:p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29</a:t>
                      </a:r>
                      <a:endParaRPr lang="en-US" sz="14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endParaRPr lang="en-US" sz="14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316692"/>
                  </a:ext>
                </a:extLst>
              </a:tr>
              <a:tr h="662840">
                <a:tc>
                  <a:txBody>
                    <a:bodyPr/>
                    <a:lstStyle/>
                    <a:p>
                      <a:r>
                        <a:rPr lang="en-US" dirty="0"/>
                        <a:t>4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  <a:p>
                      <a:r>
                        <a:rPr lang="en-US" sz="1400" dirty="0"/>
                        <a:t>Power cut (8 </a:t>
                      </a:r>
                      <a:r>
                        <a:rPr lang="en-US" sz="1400" dirty="0" err="1"/>
                        <a:t>hr</a:t>
                      </a:r>
                      <a:r>
                        <a:rPr lang="en-US" sz="1400" dirty="0"/>
                        <a:t>)</a:t>
                      </a:r>
                    </a:p>
                    <a:p>
                      <a:r>
                        <a:rPr lang="en-US" sz="1400" dirty="0"/>
                        <a:t>Install backup drift HV desktop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  <a:p>
                      <a:r>
                        <a:rPr lang="en-US" sz="1400" dirty="0"/>
                        <a:t>Replacement of drift HV UPS battery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37804"/>
                  </a:ext>
                </a:extLst>
              </a:tr>
              <a:tr h="521623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7916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  <a:p>
                      <a:r>
                        <a:rPr lang="en-US" sz="1400" dirty="0"/>
                        <a:t>TPC works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  <a:p>
                      <a:r>
                        <a:rPr lang="en-US" sz="1400" dirty="0"/>
                        <a:t>TPC works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TPC works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TPC works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End of testing of servers with AL9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TPC works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856090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TPC works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TPC works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TPC works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TPC works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TPC works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624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75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Plans for 2024 Summer Shutdown | ICARUS Technical Meeting - June 14,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1" y="193832"/>
            <a:ext cx="1148080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September 2024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FC312A-876F-594A-9099-66F03BC78D4D}"/>
              </a:ext>
            </a:extLst>
          </p:cNvPr>
          <p:cNvSpPr/>
          <p:nvPr/>
        </p:nvSpPr>
        <p:spPr>
          <a:xfrm>
            <a:off x="223520" y="6268720"/>
            <a:ext cx="11602720" cy="226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952D330-78B9-D34A-9BFB-B6739F900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88592"/>
              </p:ext>
            </p:extLst>
          </p:nvPr>
        </p:nvGraphicFramePr>
        <p:xfrm>
          <a:off x="466003" y="973666"/>
          <a:ext cx="11187519" cy="577543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84717">
                  <a:extLst>
                    <a:ext uri="{9D8B030D-6E8A-4147-A177-3AD203B41FA5}">
                      <a16:colId xmlns:a16="http://schemas.microsoft.com/office/drawing/2014/main" val="2840336383"/>
                    </a:ext>
                  </a:extLst>
                </a:gridCol>
                <a:gridCol w="1711717">
                  <a:extLst>
                    <a:ext uri="{9D8B030D-6E8A-4147-A177-3AD203B41FA5}">
                      <a16:colId xmlns:a16="http://schemas.microsoft.com/office/drawing/2014/main" val="3215326962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3384609577"/>
                    </a:ext>
                  </a:extLst>
                </a:gridCol>
                <a:gridCol w="1729426">
                  <a:extLst>
                    <a:ext uri="{9D8B030D-6E8A-4147-A177-3AD203B41FA5}">
                      <a16:colId xmlns:a16="http://schemas.microsoft.com/office/drawing/2014/main" val="718997879"/>
                    </a:ext>
                  </a:extLst>
                </a:gridCol>
                <a:gridCol w="1666240">
                  <a:extLst>
                    <a:ext uri="{9D8B030D-6E8A-4147-A177-3AD203B41FA5}">
                      <a16:colId xmlns:a16="http://schemas.microsoft.com/office/drawing/2014/main" val="1784528027"/>
                    </a:ext>
                  </a:extLst>
                </a:gridCol>
                <a:gridCol w="1641566">
                  <a:extLst>
                    <a:ext uri="{9D8B030D-6E8A-4147-A177-3AD203B41FA5}">
                      <a16:colId xmlns:a16="http://schemas.microsoft.com/office/drawing/2014/main" val="1171722087"/>
                    </a:ext>
                  </a:extLst>
                </a:gridCol>
                <a:gridCol w="1355636">
                  <a:extLst>
                    <a:ext uri="{9D8B030D-6E8A-4147-A177-3AD203B41FA5}">
                      <a16:colId xmlns:a16="http://schemas.microsoft.com/office/drawing/2014/main" val="2682061929"/>
                    </a:ext>
                  </a:extLst>
                </a:gridCol>
              </a:tblGrid>
              <a:tr h="4609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Saturday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332630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Power cut </a:t>
                      </a:r>
                      <a:r>
                        <a:rPr lang="en-US" sz="1400" dirty="0"/>
                        <a:t>(7-7:30am)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Removal of backup drift HV desktop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316692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37804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  <a:p>
                      <a:r>
                        <a:rPr lang="en-US" sz="1400" dirty="0"/>
                        <a:t>Power cut (7-7:30am)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7916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Grace period for testing readiness for neutrino beams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Grace period for testing readiness for neutrino beams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Grace period for testing readiness for neutrino beams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Grace period for testing readiness for neutrino beams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Grace period for testing readiness for neutrino beams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856090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BEAM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624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13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Plans for 2024 Summer Shutdown | ICARUS Technical Meeting - June 14,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1" y="193832"/>
            <a:ext cx="1148080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Summary of present requirements</a:t>
            </a:r>
          </a:p>
        </p:txBody>
      </p:sp>
    </p:spTree>
    <p:extLst>
      <p:ext uri="{BB962C8B-B14F-4D97-AF65-F5344CB8AC3E}">
        <p14:creationId xmlns:p14="http://schemas.microsoft.com/office/powerpoint/2010/main" val="165897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97518</TotalTime>
  <Words>733</Words>
  <Application>Microsoft Macintosh PowerPoint</Application>
  <PresentationFormat>Widescreen</PresentationFormat>
  <Paragraphs>224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 ICARUS Plans for 2024 Summer Shutdown</vt:lpstr>
      <vt:lpstr>Working Groups Activities</vt:lpstr>
      <vt:lpstr>Working Groups Activities (cont.) (See slides)</vt:lpstr>
      <vt:lpstr>July 2024</vt:lpstr>
      <vt:lpstr>August 2024</vt:lpstr>
      <vt:lpstr>September 2024</vt:lpstr>
      <vt:lpstr>Summary of present 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claudiosilverio1@outlook.com</dc:creator>
  <cp:lastModifiedBy>Claudio Silverio Montanari</cp:lastModifiedBy>
  <cp:revision>563</cp:revision>
  <cp:lastPrinted>2023-03-24T14:42:39Z</cp:lastPrinted>
  <dcterms:created xsi:type="dcterms:W3CDTF">2017-09-26T16:04:38Z</dcterms:created>
  <dcterms:modified xsi:type="dcterms:W3CDTF">2024-06-14T14:49:03Z</dcterms:modified>
</cp:coreProperties>
</file>