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9"/>
  </p:notesMasterIdLst>
  <p:handoutMasterIdLst>
    <p:handoutMasterId r:id="rId10"/>
  </p:handoutMasterIdLst>
  <p:sldIdLst>
    <p:sldId id="275" r:id="rId6"/>
    <p:sldId id="276" r:id="rId7"/>
    <p:sldId id="406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7" d="100"/>
          <a:sy n="107" d="100"/>
        </p:scale>
        <p:origin x="498" y="10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3C01B4C-B0DF-4AF4-9CCC-5F8CC0D1C08B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Salah Chaurize| Booster Operations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87F0C8A-301E-4453-A341-305C40FAC3F1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Salah Chaurize| Booster Operations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6A01B0A-0922-4B69-A7D5-D4C0C86107A4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Salah Chaurize|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DFBFC-758C-4FB7-A270-79A808F98373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Salah Chaurize|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388B042D-C658-4C66-A758-AAA9CF7893E4}" type="datetime1">
              <a:rPr lang="en-US" smtClean="0"/>
              <a:t>6/14/2024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Salah Chaurize| Booster Operations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E5D868AF-4C02-4598-AAA6-688A963F7E38}" type="datetime1">
              <a:rPr lang="en-US" smtClean="0"/>
              <a:t>6/14/2024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Salah Chaurize| Booster Operations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3954299E-F01F-4598-91B7-305AAE110990}" type="datetime1">
              <a:rPr lang="en-US" smtClean="0"/>
              <a:t>6/14/2024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Salah Chaurize| Booster Operations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1D2E6D0-46FE-49D0-A258-BDCB4603F616}" type="datetime1">
              <a:rPr lang="en-US" smtClean="0"/>
              <a:t>6/14/2024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Salah Chaurize| Booster Operations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15981C7E-F731-440D-AE4E-CD2D07776150}" type="datetime1">
              <a:rPr lang="en-US" smtClean="0"/>
              <a:t>6/14/2024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Salah Chaurize| Booster Operations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5FB1BD8-0CEB-4CE5-ABF0-357D9417F8E3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Salah Chaurize| Booster Operations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C2B27A2-E87D-4362-BDB7-0330BAB0CDE5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Salah Chaurize| Booster Operations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C734D30-EEB5-4FD8-8186-EE61530EDFC8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Salah Chaurize| Booster Operations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FE5AEE68-08FC-4AEC-ADA1-2EB4C16011EF}" type="datetime1">
              <a:rPr lang="en-US" smtClean="0"/>
              <a:t>6/14/2024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Salah Chaurize| Booster Operations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</a:t>
            </a:r>
            <a:r>
              <a:rPr lang="en-US" dirty="0" smtClean="0"/>
              <a:t>Operations 	/ </a:t>
            </a:r>
            <a:r>
              <a:rPr lang="en-US" sz="1800" dirty="0" smtClean="0"/>
              <a:t>June 7 - 14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85FEFE9-FF43-440C-BF50-0BA0762D3486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6/14/2024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Salah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Chaurize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|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5199458" y="590812"/>
            <a:ext cx="37159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</a:rPr>
              <a:t>Current conditions:</a:t>
            </a:r>
          </a:p>
          <a:p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93% efficiency, </a:t>
            </a:r>
            <a:r>
              <a:rPr lang="en-US" sz="1800" dirty="0" smtClean="0">
                <a:solidFill>
                  <a:schemeClr val="accent5"/>
                </a:solidFill>
              </a:rPr>
              <a:t>2.3e17 </a:t>
            </a:r>
            <a:r>
              <a:rPr lang="en-US" sz="1800" dirty="0">
                <a:solidFill>
                  <a:schemeClr val="accent5"/>
                </a:solidFill>
              </a:rPr>
              <a:t>p/</a:t>
            </a:r>
            <a:r>
              <a:rPr lang="en-US" sz="1800" dirty="0" err="1">
                <a:solidFill>
                  <a:schemeClr val="accent5"/>
                </a:solidFill>
              </a:rPr>
              <a:t>hr</a:t>
            </a: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$15: </a:t>
            </a:r>
            <a:r>
              <a:rPr lang="en-US" sz="1800" dirty="0" smtClean="0">
                <a:solidFill>
                  <a:schemeClr val="accent5"/>
                </a:solidFill>
              </a:rPr>
              <a:t>4.4e12  </a:t>
            </a:r>
            <a:r>
              <a:rPr lang="en-US" sz="1800" dirty="0">
                <a:solidFill>
                  <a:schemeClr val="accent5"/>
                </a:solidFill>
              </a:rPr>
              <a:t>p/p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$1D: </a:t>
            </a:r>
            <a:r>
              <a:rPr lang="en-US" sz="1800" dirty="0" smtClean="0">
                <a:solidFill>
                  <a:schemeClr val="accent5"/>
                </a:solidFill>
              </a:rPr>
              <a:t>4.4e12 </a:t>
            </a:r>
            <a:r>
              <a:rPr lang="en-US" sz="1800" dirty="0">
                <a:solidFill>
                  <a:schemeClr val="accent5"/>
                </a:solidFill>
              </a:rPr>
              <a:t>p/p</a:t>
            </a: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07" y="2097741"/>
            <a:ext cx="3184852" cy="2316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3" y="654423"/>
            <a:ext cx="5056626" cy="40341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2610144" y="3219086"/>
            <a:ext cx="2112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Access and Digital LLRF Studies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289947" y="4321685"/>
            <a:ext cx="1377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DT : ~4.5hrs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Minor RF trips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Minor vacuum trips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Kicker MK07 cooling fan flow switch </a:t>
            </a:r>
            <a:r>
              <a:rPr lang="en-US" dirty="0" smtClean="0">
                <a:solidFill>
                  <a:schemeClr val="accent5"/>
                </a:solidFill>
              </a:rPr>
              <a:t>repair by </a:t>
            </a:r>
            <a:r>
              <a:rPr lang="en-US" dirty="0" smtClean="0">
                <a:solidFill>
                  <a:schemeClr val="accent5"/>
                </a:solidFill>
              </a:rPr>
              <a:t>Booster </a:t>
            </a:r>
            <a:r>
              <a:rPr lang="en-US" dirty="0">
                <a:solidFill>
                  <a:schemeClr val="accent5"/>
                </a:solidFill>
              </a:rPr>
              <a:t>Group</a:t>
            </a:r>
            <a:r>
              <a:rPr lang="en-US" dirty="0" smtClean="0">
                <a:solidFill>
                  <a:schemeClr val="accent5"/>
                </a:solidFill>
              </a:rPr>
              <a:t>. </a:t>
            </a:r>
            <a:r>
              <a:rPr lang="en-US" dirty="0" smtClean="0">
                <a:solidFill>
                  <a:schemeClr val="accent5"/>
                </a:solidFill>
              </a:rPr>
              <a:t>(Sunday Owl shift)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EAPS cubicle temperature trips expected in afternoons on hotter days</a:t>
            </a: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5"/>
                </a:solidFill>
              </a:rPr>
              <a:t>Wednesday: Quick access for pipe insulation sampling and ~3 </a:t>
            </a:r>
            <a:r>
              <a:rPr lang="en-US" sz="1600" dirty="0">
                <a:solidFill>
                  <a:schemeClr val="accent5"/>
                </a:solidFill>
              </a:rPr>
              <a:t>hours of </a:t>
            </a:r>
            <a:r>
              <a:rPr lang="en-US" sz="1600" dirty="0" smtClean="0">
                <a:solidFill>
                  <a:schemeClr val="accent5"/>
                </a:solidFill>
              </a:rPr>
              <a:t>dedicated new digital LLRF studies. Sent some low intensity beam to BNB successfully by end of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5"/>
                </a:solidFill>
              </a:rPr>
              <a:t>GMPS </a:t>
            </a:r>
            <a:r>
              <a:rPr lang="en-US" sz="1600" dirty="0">
                <a:solidFill>
                  <a:schemeClr val="accent5"/>
                </a:solidFill>
              </a:rPr>
              <a:t>Ground fault meter </a:t>
            </a:r>
            <a:r>
              <a:rPr lang="en-US" sz="1600" dirty="0" smtClean="0">
                <a:solidFill>
                  <a:schemeClr val="accent5"/>
                </a:solidFill>
              </a:rPr>
              <a:t>replacement by Booster Group. </a:t>
            </a:r>
            <a:r>
              <a:rPr lang="en-US" sz="1600" dirty="0">
                <a:solidFill>
                  <a:schemeClr val="accent5"/>
                </a:solidFill>
              </a:rPr>
              <a:t>(Thursday eve shift</a:t>
            </a:r>
            <a:r>
              <a:rPr lang="en-US" sz="1600" dirty="0" smtClean="0">
                <a:solidFill>
                  <a:schemeClr val="accent5"/>
                </a:solidFill>
              </a:rPr>
              <a:t>).</a:t>
            </a:r>
            <a:endParaRPr lang="en-US" sz="1600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5"/>
                </a:solidFill>
              </a:rPr>
              <a:t>Had periods of beam throughput at rates of </a:t>
            </a:r>
            <a:r>
              <a:rPr lang="en-US" sz="1600" dirty="0" smtClean="0">
                <a:solidFill>
                  <a:schemeClr val="accent5"/>
                </a:solidFill>
              </a:rPr>
              <a:t>2.4E17p/hr. </a:t>
            </a:r>
            <a:r>
              <a:rPr lang="en-US" sz="1600" dirty="0">
                <a:solidFill>
                  <a:schemeClr val="accent5"/>
                </a:solidFill>
              </a:rPr>
              <a:t>O</a:t>
            </a:r>
            <a:r>
              <a:rPr lang="en-US" sz="1600" dirty="0" smtClean="0">
                <a:solidFill>
                  <a:schemeClr val="accent5"/>
                </a:solidFill>
              </a:rPr>
              <a:t>ptimized MI8 Line Collimator limits and MI8 </a:t>
            </a:r>
            <a:r>
              <a:rPr lang="en-US" sz="1600" dirty="0" err="1" smtClean="0">
                <a:solidFill>
                  <a:schemeClr val="accent5"/>
                </a:solidFill>
              </a:rPr>
              <a:t>autotune</a:t>
            </a:r>
            <a:r>
              <a:rPr lang="en-US" sz="1600" dirty="0" smtClean="0">
                <a:solidFill>
                  <a:schemeClr val="accent5"/>
                </a:solidFill>
              </a:rPr>
              <a:t> settings allowing return to more typical beam throughput to users. Thanks to MI/RR for their updates. </a:t>
            </a:r>
            <a:endParaRPr lang="en-US" sz="1600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5"/>
                </a:solidFill>
              </a:rPr>
              <a:t>E4R power supply commissioning done with resistive </a:t>
            </a:r>
            <a:r>
              <a:rPr lang="en-US" sz="1600" dirty="0" smtClean="0">
                <a:solidFill>
                  <a:schemeClr val="accent5"/>
                </a:solidFill>
              </a:rPr>
              <a:t>load PESD/Booster </a:t>
            </a:r>
            <a:r>
              <a:rPr lang="en-US" sz="1600" dirty="0" err="1" smtClean="0">
                <a:solidFill>
                  <a:schemeClr val="accent5"/>
                </a:solidFill>
              </a:rPr>
              <a:t>grps</a:t>
            </a:r>
            <a:r>
              <a:rPr lang="en-US" sz="1600" dirty="0" smtClean="0">
                <a:solidFill>
                  <a:schemeClr val="accent5"/>
                </a:solidFill>
              </a:rPr>
              <a:t>. </a:t>
            </a:r>
            <a:endParaRPr lang="en-US" sz="1600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5"/>
                </a:solidFill>
              </a:rPr>
              <a:t>Thanks to Ops for maintaining Booster beam operations</a:t>
            </a:r>
            <a:endParaRPr lang="en-US" sz="16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AE765B9-1D12-4F45-B93D-EB675368024B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Salah Chaurize| Booster Operations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14C4-BD48-2D48-74DA-923D3BE2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539" y="130099"/>
            <a:ext cx="6172200" cy="518511"/>
          </a:xfrm>
        </p:spPr>
        <p:txBody>
          <a:bodyPr/>
          <a:lstStyle/>
          <a:p>
            <a:r>
              <a:rPr lang="en-US" dirty="0"/>
              <a:t>Booster Studies-2024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949C-1BA8-208F-F239-BBCA5A46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81" y="582638"/>
            <a:ext cx="6058514" cy="46712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Proposed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554831" lvl="2" indent="0">
              <a:lnSpc>
                <a:spcPct val="120000"/>
              </a:lnSpc>
              <a:buNone/>
            </a:pPr>
            <a:endParaRPr lang="en-US" dirty="0"/>
          </a:p>
          <a:p>
            <a:pPr lvl="2" indent="-302419">
              <a:lnSpc>
                <a:spcPct val="120000"/>
              </a:lnSpc>
            </a:pPr>
            <a:endParaRPr lang="en-US" dirty="0"/>
          </a:p>
          <a:p>
            <a:pPr lvl="2" indent="-302419">
              <a:lnSpc>
                <a:spcPct val="120000"/>
              </a:lnSpc>
            </a:pPr>
            <a:endParaRPr lang="en-US" dirty="0"/>
          </a:p>
          <a:p>
            <a:pPr lvl="2" indent="-302419">
              <a:lnSpc>
                <a:spcPct val="120000"/>
              </a:lnSpc>
            </a:pPr>
            <a:endParaRPr lang="en-US" dirty="0"/>
          </a:p>
          <a:p>
            <a:pPr lvl="2"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7" b="9744"/>
          <a:stretch/>
        </p:blipFill>
        <p:spPr>
          <a:xfrm>
            <a:off x="1091838" y="1018240"/>
            <a:ext cx="6725195" cy="347830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D64833-0210-4999-B6BB-5BBCA76D12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75F9CD-6D4E-484F-A503-8CABD6B7B676}" type="datetime1">
              <a:rPr lang="en-US" smtClean="0"/>
              <a:t>6/14/2024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Salah Chaurize| Booster Operations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01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11532</TotalTime>
  <Words>195</Words>
  <Application>Microsoft Office PowerPoint</Application>
  <PresentationFormat>On-screen Show (16:9)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ＭＳ Ｐゴシック</vt:lpstr>
      <vt:lpstr>Arial</vt:lpstr>
      <vt:lpstr>Calibri</vt:lpstr>
      <vt:lpstr>Courier New</vt:lpstr>
      <vt:lpstr>Geneva</vt:lpstr>
      <vt:lpstr>Helvetica</vt:lpstr>
      <vt:lpstr>Wingdings</vt:lpstr>
      <vt:lpstr>Fermilab_PPT_090915</vt:lpstr>
      <vt:lpstr>Office Theme</vt:lpstr>
      <vt:lpstr>Booster Operations  / June 7 - 14</vt:lpstr>
      <vt:lpstr>Summary</vt:lpstr>
      <vt:lpstr>Booster Studies-2024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bd-cap-cns2pc</cp:lastModifiedBy>
  <cp:revision>103</cp:revision>
  <cp:lastPrinted>2014-01-20T19:40:21Z</cp:lastPrinted>
  <dcterms:created xsi:type="dcterms:W3CDTF">2021-08-20T13:25:13Z</dcterms:created>
  <dcterms:modified xsi:type="dcterms:W3CDTF">2024-06-14T13:50:25Z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