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4"/>
  </p:notesMasterIdLst>
  <p:sldIdLst>
    <p:sldId id="256" r:id="rId2"/>
    <p:sldId id="257" r:id="rId3"/>
    <p:sldId id="258" r:id="rId4"/>
    <p:sldId id="263" r:id="rId5"/>
    <p:sldId id="264" r:id="rId6"/>
    <p:sldId id="265" r:id="rId7"/>
    <p:sldId id="259" r:id="rId8"/>
    <p:sldId id="261" r:id="rId9"/>
    <p:sldId id="262" r:id="rId10"/>
    <p:sldId id="267" r:id="rId11"/>
    <p:sldId id="268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CCFF"/>
    <a:srgbClr val="D76FCB"/>
    <a:srgbClr val="004C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1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1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E37C66-2549-4160-B049-9D2D74B3576F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0974F-86B8-4921-9805-145B3C6D4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067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ECA82-AD7F-4DC9-B88A-015F607744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122363"/>
            <a:ext cx="9944100" cy="238760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Enter title as shown on the 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10763C-52C6-4795-ABAC-D244C66B7B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688976"/>
            <a:ext cx="9944100" cy="156882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004C9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and Title</a:t>
            </a:r>
          </a:p>
          <a:p>
            <a:r>
              <a:rPr lang="en-US" dirty="0"/>
              <a:t>Full name of the review</a:t>
            </a:r>
          </a:p>
          <a:p>
            <a:r>
              <a:rPr lang="en-US" dirty="0"/>
              <a:t>25-28 April 2023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514D9D6-B7A1-4722-AA42-A98134ADCE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63100" y="5346699"/>
            <a:ext cx="2362200" cy="388937"/>
          </a:xfrm>
        </p:spPr>
        <p:txBody>
          <a:bodyPr lIns="0" rIns="0" bIns="0" anchor="b" anchorCtr="0">
            <a:normAutofit/>
          </a:bodyPr>
          <a:lstStyle>
            <a:lvl1pPr marL="0" indent="0" algn="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Enter Version Info</a:t>
            </a:r>
          </a:p>
        </p:txBody>
      </p:sp>
    </p:spTree>
    <p:extLst>
      <p:ext uri="{BB962C8B-B14F-4D97-AF65-F5344CB8AC3E}">
        <p14:creationId xmlns:p14="http://schemas.microsoft.com/office/powerpoint/2010/main" val="2681407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932DD0-193F-4189-A8D3-D47A905AB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07.17.2024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3D73D5-E3DE-4FCF-997A-8898D7575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Lewis | Controls for Air and Nitrogen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145F8F-D4F1-450B-8244-3CEDC1565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39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sion Trac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13D2A-E145-466F-AF03-3D3ABF88C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07.17.2024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6E750-8E3B-4E81-8698-7EDA317F8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Lewis | Controls for Air and Nitrogen Systems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B980B-E849-47BE-B045-A03CE7969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89C083-7C50-5EE0-FD0C-E21C8FCEE038}"/>
              </a:ext>
            </a:extLst>
          </p:cNvPr>
          <p:cNvSpPr txBox="1"/>
          <p:nvPr userDrawn="1"/>
        </p:nvSpPr>
        <p:spPr>
          <a:xfrm>
            <a:off x="266700" y="192024"/>
            <a:ext cx="10515600" cy="722376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r>
              <a:rPr lang="en-US" sz="2200" b="1" dirty="0">
                <a:solidFill>
                  <a:srgbClr val="004C97"/>
                </a:solidFill>
                <a:latin typeface="+mj-lt"/>
              </a:rPr>
              <a:t>Version Tracker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5ACAFE2-382F-E9EB-EEAD-19B26D6DFD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6700" y="1066799"/>
            <a:ext cx="116586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3744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552BE-FE48-45A9-B7E1-732126897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90501"/>
            <a:ext cx="10515600" cy="7239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EC27D-B554-49AD-8B87-B38950B1B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077231"/>
            <a:ext cx="571724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3E6177-AFCA-4652-A663-E0B8240879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0" y="1905064"/>
            <a:ext cx="5717241" cy="43433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CDD57E-933C-4756-AFB3-B000B18325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8059" y="1066800"/>
            <a:ext cx="571724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534DC1-5CBE-47A6-958E-2A9AB177E1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8059" y="1901142"/>
            <a:ext cx="5717241" cy="43472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DA5A53-D1B4-4257-BAC1-7AF71FB12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07.17.2024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E8C157-E7AA-4594-9938-12963E420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Lewis | Controls for Air and Nitrogen Systems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D2C328-5D58-4CB5-AE56-54397014A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34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76E88-885C-4E35-99E9-48887D401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66EA7-9874-470A-B0B8-FD685BCF2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06762-718C-45A9-B4B9-E7E8B06B9D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BB6638-FBA1-4A04-9E2B-C5AE3654D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07.17.2024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824622-BD84-412D-9082-9BB5D1E3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Lewis | Controls for Air and Nitrogen Systems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8DAC68-D5C5-4D6C-A6BA-DCCB5A213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09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B225F-2AFE-4D12-86C5-A1486082B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29F05A-5148-44F2-B06A-0EC7587FCE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C75AE9-CA5D-4050-9B70-DFD20F0F89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461638-996E-49ED-8333-45DDA7352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07.17.2024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8BFFE2-F321-4DC4-BD74-30A66C7F0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Lewis | Controls for Air and Nitrogen Systems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3EF049-E744-451A-87EC-792ED74E1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94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68874-F147-4402-9226-4D5D12DAF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C1EA6-1F04-42CA-B271-85282F9B7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13D2A-E145-466F-AF03-3D3ABF88C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07.17.2024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6E750-8E3B-4E81-8698-7EDA317F8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Lewis | Controls for Air and Nitrogen Systems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B980B-E849-47BE-B045-A03CE7969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382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Charge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68874-F147-4402-9226-4D5D12DAF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C1EA6-1F04-42CA-B271-85282F9B7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13D2A-E145-466F-AF03-3D3ABF88C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07.17.2024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6E750-8E3B-4E81-8698-7EDA317F8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Lewis | Controls for Air and Nitrogen Systems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B980B-E849-47BE-B045-A03CE7969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41C691D-B78E-4452-A994-DDD1446599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2720" y="36576"/>
            <a:ext cx="1828800" cy="329184"/>
          </a:xfrm>
          <a:solidFill>
            <a:schemeClr val="accent6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40005" dist="22860" dir="5400000" algn="ctr" rotWithShape="0">
              <a:schemeClr val="bg2">
                <a:lumMod val="10000"/>
                <a:alpha val="35000"/>
              </a:schemeClr>
            </a:outerShdw>
          </a:effectLst>
        </p:spPr>
        <p:txBody>
          <a:bodyPr lIns="0" tIns="0" rIns="0" bIns="0" anchor="ctr" anchorCtr="1">
            <a:normAutofit/>
          </a:bodyPr>
          <a:lstStyle>
            <a:lvl1pPr marL="0" indent="0">
              <a:buNone/>
              <a:defRPr sz="1200" b="1" cap="all" baseline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CHARGE QUESTION 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96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075BC-A2D6-44DC-9D6F-0D79398FB7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523845"/>
            <a:ext cx="10515600" cy="1810310"/>
          </a:xfrm>
        </p:spPr>
        <p:txBody>
          <a:bodyPr anchor="ctr" anchorCtr="1"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Enter Section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FE2BFC-BDDE-400D-A973-8DA8D3C2653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406153"/>
            <a:ext cx="10515600" cy="1683497"/>
          </a:xfrm>
        </p:spPr>
        <p:txBody>
          <a:bodyPr anchor="t" anchorCtr="1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Section sub-header, if needed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F2F73-7B90-4C3C-9CD4-8C94C8027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07.17.2024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06B51F-335C-46FD-AC20-0E9ACBB3F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Lewis | Controls for Air and Nitrogen Systems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47743-D367-41E3-899D-01ECCFDAB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128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0BE04-534F-4D40-A6D2-BAE70F5D8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4BA0B-C83F-4313-9C0D-7DCE65AC63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699" y="1068106"/>
            <a:ext cx="5730689" cy="51802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D098A-3DF3-419F-8C10-B4DF8D2DA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4613" y="1068106"/>
            <a:ext cx="5730688" cy="5180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14606-ADDC-4332-92B8-24E575328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07.17.2024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A721B9-410A-4746-9E94-39C7A8721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Lewis | Controls for Air and Nitrogen Systems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4F6DA6-9DCD-4AE0-B468-627DC9810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02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and Charge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0BE04-534F-4D40-A6D2-BAE70F5D8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4BA0B-C83F-4313-9C0D-7DCE65AC63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699" y="1068106"/>
            <a:ext cx="5730689" cy="51802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D098A-3DF3-419F-8C10-B4DF8D2DA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4613" y="1068106"/>
            <a:ext cx="5730688" cy="5180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14606-ADDC-4332-92B8-24E575328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07.17.2024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A721B9-410A-4746-9E94-39C7A8721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Lewis | Controls for Air and Nitrogen Systems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4F6DA6-9DCD-4AE0-B468-627DC9810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3449A1B-CA32-4CDE-9D7B-5A113561A9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2720" y="36576"/>
            <a:ext cx="1828800" cy="329184"/>
          </a:xfrm>
          <a:solidFill>
            <a:schemeClr val="accent6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40005" dist="22860" dir="5400000" algn="ctr" rotWithShape="0">
              <a:schemeClr val="bg2">
                <a:lumMod val="10000"/>
                <a:alpha val="35000"/>
              </a:schemeClr>
            </a:outerShdw>
          </a:effectLst>
        </p:spPr>
        <p:txBody>
          <a:bodyPr lIns="0" tIns="0" rIns="0" bIns="0" anchor="ctr" anchorCtr="1">
            <a:normAutofit/>
          </a:bodyPr>
          <a:lstStyle>
            <a:lvl1pPr marL="0" indent="0">
              <a:buNone/>
              <a:defRPr sz="1200" b="1" cap="all" baseline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CHARGE QUESTION 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012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6C403-C89C-450D-A436-F7B6D3F8E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889867-0823-40EA-A7A5-E88FDCD16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07.17.2024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EF6DB3-0553-45E9-8885-BBA0FA2D5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Lewis | Controls for Air and Nitrogen Systems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92459A-EEEF-4AB1-A20D-5C2D33034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5849FA-23B8-4364-B074-2DB375C122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699" y="1068106"/>
            <a:ext cx="5730689" cy="51802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1D33200-88A0-4E82-9F2B-120E4C4B5B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89662" y="1068012"/>
            <a:ext cx="5730689" cy="518029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34214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 and Charge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6C403-C89C-450D-A436-F7B6D3F8E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889867-0823-40EA-A7A5-E88FDCD16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07.17.2024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EF6DB3-0553-45E9-8885-BBA0FA2D5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Lewis | Controls for Air and Nitrogen Systems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92459A-EEEF-4AB1-A20D-5C2D33034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5849FA-23B8-4364-B074-2DB375C122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699" y="1068106"/>
            <a:ext cx="5730689" cy="51802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1D33200-88A0-4E82-9F2B-120E4C4B5B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89662" y="1068012"/>
            <a:ext cx="5730689" cy="518029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DBE56495-495F-4648-A26E-D8C8BFEF0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32720" y="36576"/>
            <a:ext cx="1828800" cy="329184"/>
          </a:xfrm>
          <a:solidFill>
            <a:schemeClr val="accent6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40005" dist="22860" dir="5400000" algn="ctr" rotWithShape="0">
              <a:schemeClr val="bg2">
                <a:lumMod val="10000"/>
                <a:alpha val="35000"/>
              </a:schemeClr>
            </a:outerShdw>
          </a:effectLst>
        </p:spPr>
        <p:txBody>
          <a:bodyPr lIns="0" tIns="0" rIns="0" bIns="0" anchor="ctr" anchorCtr="1">
            <a:normAutofit/>
          </a:bodyPr>
          <a:lstStyle>
            <a:lvl1pPr marL="0" indent="0">
              <a:buNone/>
              <a:defRPr sz="1200" b="1" cap="all" baseline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CHARGE QUESTION 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283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8ACD5-4E42-4219-BD6D-330CC1F89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E6E4A6-9526-4171-A80F-5FF0BBD46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07.17.2024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A59077-F042-47DA-B89E-5D5BCECDF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Lewis | Controls for Air and Nitrogen Systems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F80D5E-E85A-4958-9303-B74093D41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7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D35C49-7E6B-48D8-B67F-8103B5CEA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90500"/>
            <a:ext cx="10515600" cy="7239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883545-BB2E-4574-B71E-E64E6D508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066799"/>
            <a:ext cx="11658600" cy="5181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C0BCCD-1B4D-4AE6-AA77-2A93CCC5BD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56651" y="6539725"/>
            <a:ext cx="1104900" cy="18745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004C97"/>
                </a:solidFill>
              </a:defRPr>
            </a:lvl1pPr>
          </a:lstStyle>
          <a:p>
            <a:r>
              <a:rPr lang="en-US"/>
              <a:t>07.17.2024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0786B-1A70-41CC-976B-301C8181A3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94498" y="6539725"/>
            <a:ext cx="6893052" cy="18745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004C97"/>
                </a:solidFill>
              </a:defRPr>
            </a:lvl1pPr>
          </a:lstStyle>
          <a:p>
            <a:r>
              <a:rPr lang="en-US"/>
              <a:t>J. Lewis | Controls for Air and Nitrogen Systems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36DCE-5EA1-4C2F-BC29-5732E8C54B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3455" y="6539725"/>
            <a:ext cx="454745" cy="18745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rgbClr val="004C97"/>
                </a:solidFill>
              </a:defRPr>
            </a:lvl1pPr>
          </a:lstStyle>
          <a:p>
            <a:fld id="{EFEA031F-3946-4BBC-949C-5EB2BB7BA0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6F5AB0-A7FF-4A8B-A755-8206E37B5E64}"/>
              </a:ext>
            </a:extLst>
          </p:cNvPr>
          <p:cNvCxnSpPr>
            <a:cxnSpLocks/>
          </p:cNvCxnSpPr>
          <p:nvPr/>
        </p:nvCxnSpPr>
        <p:spPr>
          <a:xfrm>
            <a:off x="266700" y="6416393"/>
            <a:ext cx="11658600" cy="0"/>
          </a:xfrm>
          <a:prstGeom prst="line">
            <a:avLst/>
          </a:prstGeom>
          <a:ln w="25400"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1C8D2DD-51B6-423E-89D4-0224D76EB4D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290509" y="6476587"/>
            <a:ext cx="1518036" cy="31372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CA4F82-BF93-9994-B647-166991E931E9}"/>
              </a:ext>
            </a:extLst>
          </p:cNvPr>
          <p:cNvCxnSpPr>
            <a:cxnSpLocks/>
          </p:cNvCxnSpPr>
          <p:nvPr userDrawn="1"/>
        </p:nvCxnSpPr>
        <p:spPr>
          <a:xfrm>
            <a:off x="266700" y="6416393"/>
            <a:ext cx="11658600" cy="0"/>
          </a:xfrm>
          <a:prstGeom prst="line">
            <a:avLst/>
          </a:prstGeom>
          <a:ln w="25400"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31A83AAD-E279-355B-DEC9-65FAE26BB1BB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290509" y="6476587"/>
            <a:ext cx="1518036" cy="31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291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2" r:id="rId9"/>
    <p:sldLayoutId id="2147483673" r:id="rId10"/>
    <p:sldLayoutId id="2147483676" r:id="rId11"/>
    <p:sldLayoutId id="2147483671" r:id="rId12"/>
    <p:sldLayoutId id="2147483674" r:id="rId13"/>
    <p:sldLayoutId id="2147483675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rgbClr val="004C9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HGGothicE" panose="020B0909000000000000" pitchFamily="49" charset="-128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84263" indent="-169863" algn="l" defTabSz="914400" rtl="0" eaLnBrk="1" latinLnBrk="0" hangingPunct="1">
        <a:lnSpc>
          <a:spcPct val="100000"/>
        </a:lnSpc>
        <a:spcBef>
          <a:spcPts val="500"/>
        </a:spcBef>
        <a:buSzPct val="88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84313" indent="-169863" algn="l" defTabSz="914400" rtl="0" eaLnBrk="1" latinLnBrk="0" hangingPunct="1">
        <a:lnSpc>
          <a:spcPct val="90000"/>
        </a:lnSpc>
        <a:spcBef>
          <a:spcPts val="500"/>
        </a:spcBef>
        <a:buSzPct val="90000"/>
        <a:buFont typeface="HGGothicE" panose="020B0909000000000000" pitchFamily="49" charset="-128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89125" indent="-169863" algn="l" defTabSz="914400" rtl="0" eaLnBrk="1" latinLnBrk="0" hangingPunct="1">
        <a:lnSpc>
          <a:spcPct val="90000"/>
        </a:lnSpc>
        <a:spcBef>
          <a:spcPts val="5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orient="horz" pos="72" userDrawn="1">
          <p15:clr>
            <a:srgbClr val="F26B43"/>
          </p15:clr>
        </p15:guide>
        <p15:guide id="21" pos="72" userDrawn="1">
          <p15:clr>
            <a:srgbClr val="F26B43"/>
          </p15:clr>
        </p15:guide>
        <p15:guide id="22" orient="horz" pos="4248" userDrawn="1">
          <p15:clr>
            <a:srgbClr val="F26B43"/>
          </p15:clr>
        </p15:guide>
        <p15:guide id="23" pos="7608" userDrawn="1">
          <p15:clr>
            <a:srgbClr val="F26B43"/>
          </p15:clr>
        </p15:guide>
        <p15:guide id="24" orient="horz" pos="120" userDrawn="1">
          <p15:clr>
            <a:srgbClr val="F26B43"/>
          </p15:clr>
        </p15:guide>
        <p15:guide id="25" orient="horz" pos="576" userDrawn="1">
          <p15:clr>
            <a:srgbClr val="F26B43"/>
          </p15:clr>
        </p15:guide>
        <p15:guide id="26" pos="168" userDrawn="1">
          <p15:clr>
            <a:srgbClr val="F26B43"/>
          </p15:clr>
        </p15:guide>
        <p15:guide id="27" pos="6792" userDrawn="1">
          <p15:clr>
            <a:srgbClr val="F26B43"/>
          </p15:clr>
        </p15:guide>
        <p15:guide id="28" orient="horz" pos="672" userDrawn="1">
          <p15:clr>
            <a:srgbClr val="F26B43"/>
          </p15:clr>
        </p15:guide>
        <p15:guide id="29" orient="horz" pos="3936" userDrawn="1">
          <p15:clr>
            <a:srgbClr val="F26B43"/>
          </p15:clr>
        </p15:guide>
        <p15:guide id="30" pos="7512" userDrawn="1">
          <p15:clr>
            <a:srgbClr val="F26B43"/>
          </p15:clr>
        </p15:guide>
        <p15:guide id="31" orient="horz" pos="4128" userDrawn="1">
          <p15:clr>
            <a:srgbClr val="F26B43"/>
          </p15:clr>
        </p15:guide>
        <p15:guide id="32" orient="horz" pos="4032" userDrawn="1">
          <p15:clr>
            <a:srgbClr val="F26B43"/>
          </p15:clr>
        </p15:guide>
        <p15:guide id="33" pos="240" userDrawn="1">
          <p15:clr>
            <a:srgbClr val="F26B43"/>
          </p15:clr>
        </p15:guide>
        <p15:guide id="34" pos="528" userDrawn="1">
          <p15:clr>
            <a:srgbClr val="F26B43"/>
          </p15:clr>
        </p15:guide>
        <p15:guide id="35" pos="744" userDrawn="1">
          <p15:clr>
            <a:srgbClr val="F26B43"/>
          </p15:clr>
        </p15:guide>
        <p15:guide id="36" pos="1680" userDrawn="1">
          <p15:clr>
            <a:srgbClr val="F26B43"/>
          </p15:clr>
        </p15:guide>
        <p15:guide id="37" pos="1440" userDrawn="1">
          <p15:clr>
            <a:srgbClr val="F26B43"/>
          </p15:clr>
        </p15:guide>
        <p15:guide id="38" pos="60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CF42B-819F-4447-9AF2-409343A609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Controls for Air and Nitrogen Systems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A5C7E3-2C28-466B-930E-93050AB7CE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J. Lewis</a:t>
            </a:r>
          </a:p>
          <a:p>
            <a:r>
              <a:rPr lang="en-US" dirty="0"/>
              <a:t>Integration Meeting</a:t>
            </a:r>
          </a:p>
          <a:p>
            <a:r>
              <a:rPr lang="en-US" dirty="0"/>
              <a:t>17 July 2024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2A5102-62D1-4E55-99A0-A7F846D643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v1 – posted DD Month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663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0F317-90C5-7F19-BDB3-BAA24B390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System Deliverables by NSCF Subcontractor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21543-09A3-2C6E-FC56-F9D185F5AF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Complete controls systems using commercial software with a fully implemented Human Machine Interface (HMI)</a:t>
            </a:r>
          </a:p>
          <a:p>
            <a:pPr lvl="1"/>
            <a:r>
              <a:rPr lang="en-US" dirty="0"/>
              <a:t>Separate systems for PLC vs DDC based</a:t>
            </a:r>
          </a:p>
          <a:p>
            <a:pPr lvl="2"/>
            <a:r>
              <a:rPr lang="en-US" dirty="0" err="1"/>
              <a:t>Readonly</a:t>
            </a:r>
            <a:r>
              <a:rPr lang="en-US" dirty="0"/>
              <a:t> access to data from other system via gateway</a:t>
            </a:r>
          </a:p>
          <a:p>
            <a:pPr lvl="1"/>
            <a:r>
              <a:rPr lang="en-US" dirty="0"/>
              <a:t>Includes servers and workstations</a:t>
            </a:r>
          </a:p>
          <a:p>
            <a:pPr lvl="2"/>
            <a:r>
              <a:rPr lang="en-US" dirty="0"/>
              <a:t>Question:  Where to house servers and gateway?</a:t>
            </a:r>
          </a:p>
          <a:p>
            <a:pPr lvl="1"/>
            <a:r>
              <a:rPr lang="en-US" dirty="0"/>
              <a:t>Can run on any internet-connected computer</a:t>
            </a:r>
          </a:p>
          <a:p>
            <a:pPr lvl="2"/>
            <a:r>
              <a:rPr lang="en-US" dirty="0"/>
              <a:t>E.g. laptop</a:t>
            </a:r>
          </a:p>
          <a:p>
            <a:pPr lvl="2"/>
            <a:r>
              <a:rPr lang="en-US" dirty="0"/>
              <a:t>Subject to network security</a:t>
            </a:r>
          </a:p>
          <a:p>
            <a:pPr lvl="1"/>
            <a:r>
              <a:rPr lang="en-US" dirty="0"/>
              <a:t>Will include settings of all devices</a:t>
            </a:r>
          </a:p>
          <a:p>
            <a:pPr lvl="2"/>
            <a:r>
              <a:rPr lang="en-US" dirty="0"/>
              <a:t>NSCF commissioning agent will balance all systems prior to AUP</a:t>
            </a:r>
          </a:p>
          <a:p>
            <a:pPr lvl="2"/>
            <a:r>
              <a:rPr lang="en-US" dirty="0"/>
              <a:t>Beamline should bring them back to update settings once TSP, horns, and absorber pile are fully installed</a:t>
            </a:r>
          </a:p>
          <a:p>
            <a:pPr lvl="1"/>
            <a:r>
              <a:rPr lang="en-US" dirty="0"/>
              <a:t>Will include sequences for different operations conditions</a:t>
            </a:r>
          </a:p>
          <a:p>
            <a:pPr lvl="2"/>
            <a:r>
              <a:rPr lang="en-US" dirty="0"/>
              <a:t>Beam-on, NHU access, bunker nitrogen fill, etc.</a:t>
            </a:r>
          </a:p>
          <a:p>
            <a:r>
              <a:rPr lang="en-US" dirty="0"/>
              <a:t>Complete listing of all BACnet I/O variables</a:t>
            </a:r>
          </a:p>
          <a:p>
            <a:pPr lvl="1"/>
            <a:r>
              <a:rPr lang="en-US" dirty="0"/>
              <a:t>Includes settings and alarm levels</a:t>
            </a:r>
          </a:p>
          <a:p>
            <a:pPr lvl="1"/>
            <a:r>
              <a:rPr lang="en-US" dirty="0"/>
              <a:t>Can integrate with ACNET/ACORN using EPICs interface</a:t>
            </a:r>
          </a:p>
          <a:p>
            <a:pPr lvl="2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819DAD-33E3-4035-CB1B-E488C7499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07.17.2024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F6F8C-67D2-77A6-6D3F-FC9EE74D6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Lewis | Controls for Air and Nitrogen Systems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F46F1-3D5D-2963-F57A-492CB4268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046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D34C0-CE09-A5D1-425F-81ECBF440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System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F370B-956F-E685-9A1E-404DC5BA3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Standalone system delivered at AUP</a:t>
            </a:r>
          </a:p>
          <a:p>
            <a:pPr lvl="1"/>
            <a:r>
              <a:rPr lang="en-US" dirty="0"/>
              <a:t>Less than ideal for MCR</a:t>
            </a:r>
          </a:p>
          <a:p>
            <a:pPr lvl="1"/>
            <a:r>
              <a:rPr lang="en-US" dirty="0"/>
              <a:t>Need to integrate to ACNET?</a:t>
            </a:r>
          </a:p>
          <a:p>
            <a:pPr lvl="2"/>
            <a:r>
              <a:rPr lang="en-US" dirty="0"/>
              <a:t>At what level?</a:t>
            </a:r>
          </a:p>
          <a:p>
            <a:pPr lvl="3"/>
            <a:r>
              <a:rPr lang="en-US" dirty="0"/>
              <a:t>Routine monitoring only </a:t>
            </a:r>
          </a:p>
          <a:p>
            <a:pPr lvl="3"/>
            <a:r>
              <a:rPr lang="en-US" dirty="0"/>
              <a:t>Include all monitoring and control functions</a:t>
            </a:r>
          </a:p>
          <a:p>
            <a:pPr lvl="4"/>
            <a:r>
              <a:rPr lang="en-US" dirty="0"/>
              <a:t>Can effectively function as an alternative workstation reading or setting values</a:t>
            </a:r>
          </a:p>
          <a:p>
            <a:pPr lvl="2"/>
            <a:r>
              <a:rPr lang="en-US" dirty="0"/>
              <a:t>Issue for ACORN, Ops?</a:t>
            </a:r>
          </a:p>
          <a:p>
            <a:pPr lvl="2"/>
            <a:r>
              <a:rPr lang="en-US" dirty="0"/>
              <a:t>I would keep software off LBNF project</a:t>
            </a:r>
          </a:p>
          <a:p>
            <a:r>
              <a:rPr lang="en-US" dirty="0"/>
              <a:t>What is desired complexity of sequences?</a:t>
            </a:r>
          </a:p>
          <a:p>
            <a:pPr lvl="1"/>
            <a:r>
              <a:rPr lang="en-US" dirty="0"/>
              <a:t>Include all three complexes in each sequence?</a:t>
            </a:r>
          </a:p>
          <a:p>
            <a:pPr lvl="1"/>
            <a:r>
              <a:rPr lang="en-US" dirty="0"/>
              <a:t>Need small-group discussion.  Volunteers?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C1779-C94F-4F38-177A-209B58AF4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07.17.2024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E667FE-56E5-A435-2CA3-081461E41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Lewis | Controls for Air and Nitrogen Systems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F0630-1AA3-9600-C72D-876123D17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036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A00D0-5C0D-61F1-B5D5-21879ABE5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B2432-C1EE-CD18-D040-F97284886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Validate equipment control/ownership</a:t>
            </a:r>
          </a:p>
          <a:p>
            <a:r>
              <a:rPr lang="en-US" dirty="0"/>
              <a:t>Include commissioning agent prior to beam startup</a:t>
            </a:r>
          </a:p>
          <a:p>
            <a:r>
              <a:rPr lang="en-US" dirty="0"/>
              <a:t>Update network counts</a:t>
            </a:r>
          </a:p>
          <a:p>
            <a:r>
              <a:rPr lang="en-US" dirty="0"/>
              <a:t>Schedule installation of AD network devices during NSCF construction</a:t>
            </a:r>
          </a:p>
          <a:p>
            <a:r>
              <a:rPr lang="en-US" dirty="0"/>
              <a:t>Review operations sequences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F235EE-DFB6-5B6B-D69A-415CC966D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07.17.2024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CDCCD-C5EA-2F88-EA89-A7FC628C6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Lewis | Controls for Air and Nitrogen Systems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17025C-D063-228F-E062-9997AD259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36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17B56-CA28-951A-E6E8-C3D1AE994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D971B-63C1-0321-E1E6-A6FCB2CF9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066799"/>
            <a:ext cx="6346751" cy="5181601"/>
          </a:xfrm>
        </p:spPr>
        <p:txBody>
          <a:bodyPr/>
          <a:lstStyle/>
          <a:p>
            <a:r>
              <a:rPr lang="en-US" dirty="0"/>
              <a:t>NSCF designing and installing all air and nitrogen handling systems</a:t>
            </a:r>
          </a:p>
          <a:p>
            <a:pPr lvl="1"/>
            <a:r>
              <a:rPr lang="en-US" dirty="0"/>
              <a:t>Includes cooling of target and absorber piles</a:t>
            </a:r>
          </a:p>
          <a:p>
            <a:pPr lvl="1"/>
            <a:r>
              <a:rPr lang="en-US" dirty="0"/>
              <a:t>Will use PLCs with HVAC communications standards</a:t>
            </a:r>
          </a:p>
          <a:p>
            <a:pPr lvl="2"/>
            <a:r>
              <a:rPr lang="en-US" dirty="0"/>
              <a:t>BACnet (ASHRAE 135)</a:t>
            </a:r>
          </a:p>
          <a:p>
            <a:pPr lvl="1"/>
            <a:r>
              <a:rPr lang="en-US" dirty="0"/>
              <a:t>Includes full suite of software for operations</a:t>
            </a:r>
          </a:p>
          <a:p>
            <a:r>
              <a:rPr lang="en-US" dirty="0"/>
              <a:t>ISD responsible for comfort systems and infrastructure</a:t>
            </a:r>
          </a:p>
          <a:p>
            <a:pPr lvl="1"/>
            <a:r>
              <a:rPr lang="en-US" dirty="0"/>
              <a:t>Won’t accept responsibility for process systems for program elements, i.e. Beamline cooling</a:t>
            </a:r>
          </a:p>
          <a:p>
            <a:r>
              <a:rPr lang="en-US" dirty="0"/>
              <a:t>AD must control Beamline systems and RAP</a:t>
            </a:r>
          </a:p>
          <a:p>
            <a:r>
              <a:rPr lang="en-US" dirty="0"/>
              <a:t>Hybrid ownership and control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BAE56-D212-51BE-F57A-C674DD6AB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07.17.2024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9C0B8-01F9-948B-9F9C-4F37AE304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Lewis | Controls for Air and Nitrogen Systems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C7661-30F9-1E8A-91DF-0D1143F37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CFA37A-7CA2-E0BE-A959-D924F53FF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299" y="311017"/>
            <a:ext cx="5086245" cy="561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29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65543D6-DAAA-B6A1-076A-338370B1D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1" y="190500"/>
            <a:ext cx="5829300" cy="723901"/>
          </a:xfrm>
        </p:spPr>
        <p:txBody>
          <a:bodyPr/>
          <a:lstStyle/>
          <a:p>
            <a:r>
              <a:rPr lang="en-US" dirty="0"/>
              <a:t>System Types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B5E776-67FB-CCE3-5D8B-4B63A4ED3C7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All systems are controlled over IP</a:t>
            </a:r>
          </a:p>
          <a:p>
            <a:pPr lvl="1"/>
            <a:r>
              <a:rPr lang="en-US" dirty="0"/>
              <a:t>Assign to networks based on beam-on control</a:t>
            </a:r>
          </a:p>
          <a:p>
            <a:pPr lvl="2"/>
            <a:r>
              <a:rPr lang="en-US" dirty="0"/>
              <a:t>Shutdown control in attached table is for purposes of maintenance, not day-to-day operation</a:t>
            </a:r>
          </a:p>
          <a:p>
            <a:r>
              <a:rPr lang="en-US" dirty="0"/>
              <a:t>Need information shared between networks</a:t>
            </a:r>
          </a:p>
          <a:p>
            <a:pPr lvl="1"/>
            <a:r>
              <a:rPr lang="en-US" dirty="0"/>
              <a:t>Examples:</a:t>
            </a:r>
          </a:p>
          <a:p>
            <a:pPr lvl="2"/>
            <a:r>
              <a:rPr lang="en-US" dirty="0"/>
              <a:t>AD needs temp of chillers from ISD network</a:t>
            </a:r>
          </a:p>
          <a:p>
            <a:pPr lvl="2"/>
            <a:r>
              <a:rPr lang="en-US" dirty="0"/>
              <a:t>ISD needs status of DOAS units from AD network</a:t>
            </a:r>
          </a:p>
          <a:p>
            <a:pPr lvl="1"/>
            <a:r>
              <a:rPr lang="en-US" dirty="0"/>
              <a:t>Require gateway to communicate between networks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93676AD-5B77-647A-0F1F-1769010E2BE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05085242"/>
              </p:ext>
            </p:extLst>
          </p:nvPr>
        </p:nvGraphicFramePr>
        <p:xfrm>
          <a:off x="6194430" y="190500"/>
          <a:ext cx="5730870" cy="5463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0162">
                  <a:extLst>
                    <a:ext uri="{9D8B030D-6E8A-4147-A177-3AD203B41FA5}">
                      <a16:colId xmlns:a16="http://schemas.microsoft.com/office/drawing/2014/main" val="2184225621"/>
                    </a:ext>
                  </a:extLst>
                </a:gridCol>
                <a:gridCol w="724395">
                  <a:extLst>
                    <a:ext uri="{9D8B030D-6E8A-4147-A177-3AD203B41FA5}">
                      <a16:colId xmlns:a16="http://schemas.microsoft.com/office/drawing/2014/main" val="730672858"/>
                    </a:ext>
                  </a:extLst>
                </a:gridCol>
                <a:gridCol w="890654">
                  <a:extLst>
                    <a:ext uri="{9D8B030D-6E8A-4147-A177-3AD203B41FA5}">
                      <a16:colId xmlns:a16="http://schemas.microsoft.com/office/drawing/2014/main" val="1766901835"/>
                    </a:ext>
                  </a:extLst>
                </a:gridCol>
                <a:gridCol w="855024">
                  <a:extLst>
                    <a:ext uri="{9D8B030D-6E8A-4147-A177-3AD203B41FA5}">
                      <a16:colId xmlns:a16="http://schemas.microsoft.com/office/drawing/2014/main" val="1946151017"/>
                    </a:ext>
                  </a:extLst>
                </a:gridCol>
                <a:gridCol w="688769">
                  <a:extLst>
                    <a:ext uri="{9D8B030D-6E8A-4147-A177-3AD203B41FA5}">
                      <a16:colId xmlns:a16="http://schemas.microsoft.com/office/drawing/2014/main" val="1023567651"/>
                    </a:ext>
                  </a:extLst>
                </a:gridCol>
                <a:gridCol w="821866">
                  <a:extLst>
                    <a:ext uri="{9D8B030D-6E8A-4147-A177-3AD203B41FA5}">
                      <a16:colId xmlns:a16="http://schemas.microsoft.com/office/drawing/2014/main" val="440188486"/>
                    </a:ext>
                  </a:extLst>
                </a:gridCol>
              </a:tblGrid>
              <a:tr h="5457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Type</a:t>
                      </a: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Owner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Beam-on Control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Shutdown control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Control Type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Network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01738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NHUs</a:t>
                      </a: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PLC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77611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Absorber pile AHU</a:t>
                      </a: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PLC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33339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RAP AHU</a:t>
                      </a: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PLC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74306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Exhaust Fans for enclosures</a:t>
                      </a: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PLC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35635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RAP Exhaust (EE-EF1)</a:t>
                      </a: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PLC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9240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OPAV DOAS</a:t>
                      </a: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PLC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78373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High-bay AHU</a:t>
                      </a: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DDC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ISD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66430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RAW, HPS, Controls room cooling</a:t>
                      </a: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DDC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43043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Air-cooled chillers</a:t>
                      </a: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DDC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ISD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06955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Hot and cold water pumps</a:t>
                      </a: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DDC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ISD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47677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 heaters</a:t>
                      </a: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DDC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ISD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86882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Evaporator System and condensate pumps</a:t>
                      </a:r>
                    </a:p>
                  </a:txBody>
                  <a:tcPr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PLC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40838893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CB9EDA-8DE4-4833-E8E8-78522C6DC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07.17.2024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F7919-36C1-98D1-B39E-701DAD798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Lewis | Controls for Air and Nitrogen Systems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23D9A-E6B2-8B48-8087-770DF588B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578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FFE8B-5A15-7A41-B77A-E769CD333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Maps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19E56-E144-2C77-0BD9-5A1B6443D78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Graphical representation of system types for all three complexes (PB, TC, AC)</a:t>
            </a:r>
          </a:p>
          <a:p>
            <a:pPr lvl="1"/>
            <a:r>
              <a:rPr lang="en-US" dirty="0"/>
              <a:t>See DocDB-31413</a:t>
            </a:r>
          </a:p>
          <a:p>
            <a:pPr lvl="2"/>
            <a:r>
              <a:rPr lang="en-US" dirty="0"/>
              <a:t>Diagrams currently from 60%</a:t>
            </a:r>
          </a:p>
          <a:p>
            <a:pPr lvl="2"/>
            <a:r>
              <a:rPr lang="en-US" dirty="0"/>
              <a:t>To be updated soon</a:t>
            </a:r>
          </a:p>
          <a:p>
            <a:pPr lvl="2"/>
            <a:r>
              <a:rPr lang="en-US" dirty="0"/>
              <a:t>Spreadsheet is up to date</a:t>
            </a:r>
          </a:p>
          <a:p>
            <a:r>
              <a:rPr lang="en-US" dirty="0"/>
              <a:t>Key</a:t>
            </a:r>
          </a:p>
          <a:p>
            <a:pPr lvl="1"/>
            <a:r>
              <a:rPr lang="en-US" dirty="0"/>
              <a:t>PLC, AD owned</a:t>
            </a:r>
          </a:p>
          <a:p>
            <a:pPr lvl="1"/>
            <a:r>
              <a:rPr lang="en-US" dirty="0"/>
              <a:t>PLC, ISD owned</a:t>
            </a:r>
          </a:p>
          <a:p>
            <a:pPr lvl="1"/>
            <a:r>
              <a:rPr lang="en-US" dirty="0"/>
              <a:t>DDC, ISD owned</a:t>
            </a:r>
          </a:p>
          <a:p>
            <a:pPr lvl="1"/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2097E6D7-BC08-4A95-906D-BCFE2C2C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185" y="914401"/>
            <a:ext cx="6505815" cy="5291528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94194A-100C-2170-5BBF-24E8998B8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07.17.2024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D181BE-F66D-8946-22DC-DB34824D7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Lewis | Controls for Air and Nitrogen Systems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CDBE58-B9E2-307D-7A02-842CB1ABC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4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35B7581-F5B2-D544-98A7-0C47E65A1BF8}"/>
              </a:ext>
            </a:extLst>
          </p:cNvPr>
          <p:cNvGrpSpPr/>
          <p:nvPr/>
        </p:nvGrpSpPr>
        <p:grpSpPr>
          <a:xfrm>
            <a:off x="3094079" y="3738717"/>
            <a:ext cx="320633" cy="942308"/>
            <a:chOff x="3094079" y="3738717"/>
            <a:chExt cx="320633" cy="9423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4DC87B0-56AD-FE72-1B00-51BE9882AE34}"/>
                </a:ext>
              </a:extLst>
            </p:cNvPr>
            <p:cNvSpPr/>
            <p:nvPr/>
          </p:nvSpPr>
          <p:spPr>
            <a:xfrm>
              <a:off x="3094079" y="3738717"/>
              <a:ext cx="320633" cy="1874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AB0C034-0472-4956-D861-4CE14A18A8F0}"/>
                </a:ext>
              </a:extLst>
            </p:cNvPr>
            <p:cNvSpPr/>
            <p:nvPr/>
          </p:nvSpPr>
          <p:spPr>
            <a:xfrm>
              <a:off x="3094079" y="4108521"/>
              <a:ext cx="320633" cy="187452"/>
            </a:xfrm>
            <a:prstGeom prst="rect">
              <a:avLst/>
            </a:prstGeom>
            <a:solidFill>
              <a:srgbClr val="D76FC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691529F-DFF8-228D-DE6C-5D9EC0D4C786}"/>
                </a:ext>
              </a:extLst>
            </p:cNvPr>
            <p:cNvSpPr/>
            <p:nvPr/>
          </p:nvSpPr>
          <p:spPr>
            <a:xfrm>
              <a:off x="3094079" y="4493573"/>
              <a:ext cx="320633" cy="187452"/>
            </a:xfrm>
            <a:prstGeom prst="rect">
              <a:avLst/>
            </a:prstGeom>
            <a:solidFill>
              <a:srgbClr val="3BCC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7727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C79F5-78C9-9EEA-41E7-E90946C82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90500"/>
            <a:ext cx="10515600" cy="462643"/>
          </a:xfrm>
        </p:spPr>
        <p:txBody>
          <a:bodyPr/>
          <a:lstStyle/>
          <a:p>
            <a:r>
              <a:rPr lang="en-US" dirty="0"/>
              <a:t>System Map: TC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85D499A-ED4D-9514-B8D1-BDEACAFD2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45" y="602069"/>
            <a:ext cx="9858110" cy="5653862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BB2A98-05F9-357D-6F0A-365FE522E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07.17.2024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2C2252-B99D-FBE1-229D-8CD827FB3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Lewis | Controls for Air and Nitrogen Systems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1EA44B-AE84-B290-C4D3-E31E0D948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56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A70E7-EF65-0337-A1D1-D04BD1E27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Map: AC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3588864-F3CD-84C0-D961-B0F2D4C3B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653" y="130823"/>
            <a:ext cx="7868305" cy="6079972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B46D3-38A5-896B-3F5B-87DC93270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07.17.2024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F60DC0-0C77-23FE-F7E0-27831A0FE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Lewis | Controls for Air and Nitrogen Systems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440E20-78A5-5B9C-A273-D41E16159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15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C7525FA-5CCE-2393-5159-5023555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130824"/>
            <a:ext cx="10515600" cy="464238"/>
          </a:xfrm>
        </p:spPr>
        <p:txBody>
          <a:bodyPr/>
          <a:lstStyle/>
          <a:p>
            <a:r>
              <a:rPr lang="en-US" dirty="0"/>
              <a:t>Networking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A599FC0-03DF-189E-0215-BEC91B605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595060"/>
            <a:ext cx="11501747" cy="2991287"/>
          </a:xfrm>
        </p:spPr>
        <p:txBody>
          <a:bodyPr/>
          <a:lstStyle/>
          <a:p>
            <a:r>
              <a:rPr lang="en-US" dirty="0"/>
              <a:t>All network switches to be provided by lab to contractor</a:t>
            </a:r>
          </a:p>
          <a:p>
            <a:pPr lvl="1"/>
            <a:r>
              <a:rPr lang="en-US" dirty="0"/>
              <a:t>AD for ACNET</a:t>
            </a:r>
          </a:p>
          <a:p>
            <a:pPr lvl="2"/>
            <a:r>
              <a:rPr lang="en-US" dirty="0"/>
              <a:t>Connect beamline HVAC systems on isolated VLAN for commissioning </a:t>
            </a:r>
          </a:p>
          <a:p>
            <a:pPr lvl="3"/>
            <a:r>
              <a:rPr lang="en-US" dirty="0"/>
              <a:t>Per Tim </a:t>
            </a:r>
            <a:r>
              <a:rPr lang="en-US" dirty="0" err="1"/>
              <a:t>Zingleman</a:t>
            </a:r>
            <a:endParaRPr lang="en-US" dirty="0"/>
          </a:p>
          <a:p>
            <a:pPr lvl="1"/>
            <a:r>
              <a:rPr lang="en-US" dirty="0"/>
              <a:t>CD site network for ISD</a:t>
            </a:r>
          </a:p>
          <a:p>
            <a:pPr lvl="2"/>
            <a:r>
              <a:rPr lang="en-US" dirty="0"/>
              <a:t>They also have a secure VLAN for building automation systems</a:t>
            </a:r>
          </a:p>
          <a:p>
            <a:pPr lvl="1"/>
            <a:r>
              <a:rPr lang="en-US" dirty="0"/>
              <a:t>Need port counts for all facilities</a:t>
            </a:r>
          </a:p>
          <a:p>
            <a:pPr lvl="2"/>
            <a:r>
              <a:rPr lang="en-US" dirty="0"/>
              <a:t>Complete table below!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A2C1BF-E650-6C92-EEB0-B39AEC047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07.17.2024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81CB0F-9C64-ADA6-6EA8-C447C3648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Lewis | Controls for Air and Nitrogen Systems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A64CAE-9445-0256-3918-52FB999E1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7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AF83C1-DCDB-7AA2-48AC-92921CE9C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454" y="3378278"/>
            <a:ext cx="8141092" cy="297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414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21EDD9-8AF0-3B29-07AC-C79C7B56C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2" r="20992"/>
          <a:stretch/>
        </p:blipFill>
        <p:spPr>
          <a:xfrm>
            <a:off x="2605207" y="0"/>
            <a:ext cx="7491402" cy="6541135"/>
          </a:xfr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594E3A2-A97D-08F7-4A07-B996C4150DAC}"/>
              </a:ext>
            </a:extLst>
          </p:cNvPr>
          <p:cNvGrpSpPr/>
          <p:nvPr/>
        </p:nvGrpSpPr>
        <p:grpSpPr>
          <a:xfrm>
            <a:off x="2894477" y="675260"/>
            <a:ext cx="698283" cy="228600"/>
            <a:chOff x="7558749" y="969264"/>
            <a:chExt cx="698283" cy="2286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8F6514E-5B4B-B6BF-AA22-552B3F8D11FB}"/>
                </a:ext>
              </a:extLst>
            </p:cNvPr>
            <p:cNvCxnSpPr>
              <a:cxnSpLocks/>
            </p:cNvCxnSpPr>
            <p:nvPr/>
          </p:nvCxnSpPr>
          <p:spPr>
            <a:xfrm>
              <a:off x="7571232" y="969264"/>
              <a:ext cx="685800" cy="228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E17701B-5AB8-2424-6D81-E91610CC53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8749" y="969264"/>
              <a:ext cx="685800" cy="228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CF8889F-BD6D-A97C-B76E-5DAC91FB0EEA}"/>
              </a:ext>
            </a:extLst>
          </p:cNvPr>
          <p:cNvGrpSpPr/>
          <p:nvPr/>
        </p:nvGrpSpPr>
        <p:grpSpPr>
          <a:xfrm>
            <a:off x="5605673" y="675260"/>
            <a:ext cx="698283" cy="228600"/>
            <a:chOff x="7558749" y="969264"/>
            <a:chExt cx="698283" cy="2286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BD31710-414B-F093-C3B8-DFF0EE1C1403}"/>
                </a:ext>
              </a:extLst>
            </p:cNvPr>
            <p:cNvCxnSpPr>
              <a:cxnSpLocks/>
            </p:cNvCxnSpPr>
            <p:nvPr/>
          </p:nvCxnSpPr>
          <p:spPr>
            <a:xfrm>
              <a:off x="7571232" y="969264"/>
              <a:ext cx="685800" cy="228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65AD502-1547-3F22-E9D4-D2EC807B8B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8749" y="969264"/>
              <a:ext cx="685800" cy="228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95BD875-1D29-B7BB-5E5A-46A7AD0FC02A}"/>
              </a:ext>
            </a:extLst>
          </p:cNvPr>
          <p:cNvGrpSpPr/>
          <p:nvPr/>
        </p:nvGrpSpPr>
        <p:grpSpPr>
          <a:xfrm>
            <a:off x="8082173" y="675260"/>
            <a:ext cx="698283" cy="228600"/>
            <a:chOff x="7558749" y="969264"/>
            <a:chExt cx="698283" cy="2286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17156A1-36CD-D821-D064-9540A5DCAC58}"/>
                </a:ext>
              </a:extLst>
            </p:cNvPr>
            <p:cNvCxnSpPr>
              <a:cxnSpLocks/>
            </p:cNvCxnSpPr>
            <p:nvPr/>
          </p:nvCxnSpPr>
          <p:spPr>
            <a:xfrm>
              <a:off x="7571232" y="969264"/>
              <a:ext cx="685800" cy="228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8D6494C-6B25-E55A-1974-5A5BC927A6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8749" y="969264"/>
              <a:ext cx="685800" cy="228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E02EBC6-0E16-46E3-3635-9D4B8EE2A2BC}"/>
              </a:ext>
            </a:extLst>
          </p:cNvPr>
          <p:cNvCxnSpPr/>
          <p:nvPr/>
        </p:nvCxnSpPr>
        <p:spPr>
          <a:xfrm>
            <a:off x="4141400" y="551816"/>
            <a:ext cx="3657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5160D21-2FB3-9B68-FBA8-4C30CBD395ED}"/>
              </a:ext>
            </a:extLst>
          </p:cNvPr>
          <p:cNvCxnSpPr/>
          <p:nvPr/>
        </p:nvCxnSpPr>
        <p:spPr>
          <a:xfrm>
            <a:off x="6899840" y="557912"/>
            <a:ext cx="3657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Content Placeholder 4">
            <a:extLst>
              <a:ext uri="{FF2B5EF4-FFF2-40B4-BE49-F238E27FC236}">
                <a16:creationId xmlns:a16="http://schemas.microsoft.com/office/drawing/2014/main" id="{38CF3255-0234-9A28-C407-4CCB3541B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6" t="2471" r="66210" b="91517"/>
          <a:stretch/>
        </p:blipFill>
        <p:spPr>
          <a:xfrm>
            <a:off x="2705791" y="3329308"/>
            <a:ext cx="886969" cy="393189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EA0A98A-520C-11AB-F380-65EB16780C94}"/>
              </a:ext>
            </a:extLst>
          </p:cNvPr>
          <p:cNvCxnSpPr>
            <a:cxnSpLocks/>
          </p:cNvCxnSpPr>
          <p:nvPr/>
        </p:nvCxnSpPr>
        <p:spPr>
          <a:xfrm>
            <a:off x="6168028" y="3435224"/>
            <a:ext cx="15943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3F6BD17-65B6-973A-C51A-2BF0ECCD3622}"/>
              </a:ext>
            </a:extLst>
          </p:cNvPr>
          <p:cNvCxnSpPr>
            <a:cxnSpLocks/>
          </p:cNvCxnSpPr>
          <p:nvPr/>
        </p:nvCxnSpPr>
        <p:spPr>
          <a:xfrm>
            <a:off x="4434008" y="3450464"/>
            <a:ext cx="14264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FBFCBE9-60D6-4859-1473-021762152912}"/>
              </a:ext>
            </a:extLst>
          </p:cNvPr>
          <p:cNvCxnSpPr>
            <a:cxnSpLocks/>
          </p:cNvCxnSpPr>
          <p:nvPr/>
        </p:nvCxnSpPr>
        <p:spPr>
          <a:xfrm>
            <a:off x="3580277" y="3525902"/>
            <a:ext cx="5611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1C77A61-3C03-1EF9-60A6-619CE272023B}"/>
              </a:ext>
            </a:extLst>
          </p:cNvPr>
          <p:cNvCxnSpPr>
            <a:cxnSpLocks/>
          </p:cNvCxnSpPr>
          <p:nvPr/>
        </p:nvCxnSpPr>
        <p:spPr>
          <a:xfrm>
            <a:off x="7975784" y="3435224"/>
            <a:ext cx="13868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2EF96E2-D93D-47FB-042B-2871B0AFC319}"/>
              </a:ext>
            </a:extLst>
          </p:cNvPr>
          <p:cNvCxnSpPr>
            <a:cxnSpLocks/>
          </p:cNvCxnSpPr>
          <p:nvPr/>
        </p:nvCxnSpPr>
        <p:spPr>
          <a:xfrm flipV="1">
            <a:off x="9362624" y="2098041"/>
            <a:ext cx="0" cy="13371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F0F3352-DE38-2C4B-C609-22B688840763}"/>
              </a:ext>
            </a:extLst>
          </p:cNvPr>
          <p:cNvCxnSpPr>
            <a:cxnSpLocks/>
          </p:cNvCxnSpPr>
          <p:nvPr/>
        </p:nvCxnSpPr>
        <p:spPr>
          <a:xfrm flipV="1">
            <a:off x="9343753" y="551816"/>
            <a:ext cx="0" cy="12692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C81A41CB-F814-B70B-D007-964DB72F9E2D}"/>
              </a:ext>
            </a:extLst>
          </p:cNvPr>
          <p:cNvSpPr txBox="1"/>
          <p:nvPr/>
        </p:nvSpPr>
        <p:spPr>
          <a:xfrm>
            <a:off x="8979133" y="1821042"/>
            <a:ext cx="729239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Gateway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7EA7CE5-1E27-73EC-E171-C9CFF59D9956}"/>
              </a:ext>
            </a:extLst>
          </p:cNvPr>
          <p:cNvCxnSpPr>
            <a:cxnSpLocks/>
          </p:cNvCxnSpPr>
          <p:nvPr/>
        </p:nvCxnSpPr>
        <p:spPr>
          <a:xfrm flipH="1" flipV="1">
            <a:off x="9376698" y="821367"/>
            <a:ext cx="1234440" cy="178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57CD486-E046-075C-16BE-5549FAB469AD}"/>
              </a:ext>
            </a:extLst>
          </p:cNvPr>
          <p:cNvCxnSpPr>
            <a:cxnSpLocks/>
          </p:cNvCxnSpPr>
          <p:nvPr/>
        </p:nvCxnSpPr>
        <p:spPr>
          <a:xfrm flipH="1" flipV="1">
            <a:off x="9376698" y="2677478"/>
            <a:ext cx="1234440" cy="178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C444014D-6F1E-ABBA-54AC-1952BA2ACA72}"/>
              </a:ext>
            </a:extLst>
          </p:cNvPr>
          <p:cNvSpPr txBox="1"/>
          <p:nvPr/>
        </p:nvSpPr>
        <p:spPr>
          <a:xfrm>
            <a:off x="10644082" y="690857"/>
            <a:ext cx="1234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Dedicated ISD </a:t>
            </a:r>
            <a:r>
              <a:rPr lang="en-US" sz="1200" dirty="0" err="1"/>
              <a:t>vlan</a:t>
            </a:r>
            <a:r>
              <a:rPr lang="en-US" sz="1200" dirty="0"/>
              <a:t> on site network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E92C9A8-EE82-D30E-6FD5-59042803D72B}"/>
              </a:ext>
            </a:extLst>
          </p:cNvPr>
          <p:cNvSpPr txBox="1"/>
          <p:nvPr/>
        </p:nvSpPr>
        <p:spPr>
          <a:xfrm>
            <a:off x="10644082" y="2532620"/>
            <a:ext cx="1234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Dedicated ACNET </a:t>
            </a:r>
            <a:r>
              <a:rPr lang="en-US" sz="1200" dirty="0" err="1"/>
              <a:t>vlan</a:t>
            </a:r>
            <a:r>
              <a:rPr lang="en-US" sz="1200" dirty="0"/>
              <a:t> on isolated AD network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18411BB-55B2-9697-AEAD-E7A38ED24C96}"/>
              </a:ext>
            </a:extLst>
          </p:cNvPr>
          <p:cNvSpPr/>
          <p:nvPr/>
        </p:nvSpPr>
        <p:spPr>
          <a:xfrm>
            <a:off x="6350908" y="189751"/>
            <a:ext cx="317746" cy="139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2EF860-FBB4-1F67-C5A8-54B666F3F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90500"/>
            <a:ext cx="1887405" cy="713359"/>
          </a:xfrm>
        </p:spPr>
        <p:txBody>
          <a:bodyPr/>
          <a:lstStyle/>
          <a:p>
            <a:r>
              <a:rPr lang="en-US" dirty="0"/>
              <a:t>Network Diagram</a:t>
            </a:r>
          </a:p>
        </p:txBody>
      </p:sp>
    </p:spTree>
    <p:extLst>
      <p:ext uri="{BB962C8B-B14F-4D97-AF65-F5344CB8AC3E}">
        <p14:creationId xmlns:p14="http://schemas.microsoft.com/office/powerpoint/2010/main" val="1783565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2559D-1ABE-2125-6491-5FF2BD3E5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Permit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F0688-8431-6833-888E-9666C01C3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permit signal for each PLC-based subsystem</a:t>
            </a:r>
          </a:p>
          <a:p>
            <a:pPr lvl="1"/>
            <a:r>
              <a:rPr lang="en-US" dirty="0"/>
              <a:t>Example: TC-NHU-1</a:t>
            </a:r>
          </a:p>
          <a:p>
            <a:pPr lvl="1"/>
            <a:r>
              <a:rPr lang="en-US" dirty="0"/>
              <a:t>Will be logical AND for all alarm tests for that subsystem</a:t>
            </a:r>
          </a:p>
          <a:p>
            <a:r>
              <a:rPr lang="en-US" dirty="0"/>
              <a:t>Require saving snapshot of all quantities when permit is dropped for a subsystem</a:t>
            </a:r>
          </a:p>
          <a:p>
            <a:r>
              <a:rPr lang="en-US" dirty="0"/>
              <a:t>Relay contact or TTL signal (TBD)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B7A35-8F02-E71A-11E5-7D448F49E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07.17.2024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08EED-060C-B7D2-16F4-C137BC86E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Lewis | Controls for Air and Nitrogen Systems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97C2C-7CBD-2AB9-5BED-A5FA90345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332867"/>
      </p:ext>
    </p:extLst>
  </p:cSld>
  <p:clrMapOvr>
    <a:masterClrMapping/>
  </p:clrMapOvr>
</p:sld>
</file>

<file path=ppt/theme/theme1.xml><?xml version="1.0" encoding="utf-8"?>
<a:theme xmlns:a="http://schemas.openxmlformats.org/drawingml/2006/main" name="LBNFDUNEUS">
  <a:themeElements>
    <a:clrScheme name="LBNFDUNE-US 2022">
      <a:dk1>
        <a:srgbClr val="63666A"/>
      </a:dk1>
      <a:lt1>
        <a:sysClr val="window" lastClr="FFFFFF"/>
      </a:lt1>
      <a:dk2>
        <a:srgbClr val="44546A"/>
      </a:dk2>
      <a:lt2>
        <a:srgbClr val="E7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3C1"/>
      </a:hlink>
      <a:folHlink>
        <a:srgbClr val="954F72"/>
      </a:folHlink>
    </a:clrScheme>
    <a:fontScheme name="Custom 1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BNF Template.potx" id="{17D0330F-4FA3-4A8A-AF24-10939E3754E3}" vid="{7C7308F6-FF41-4472-8E3A-B0775C7164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LBNF Template</Template>
  <TotalTime>1649</TotalTime>
  <Words>792</Words>
  <Application>Microsoft Office PowerPoint</Application>
  <PresentationFormat>Widescreen</PresentationFormat>
  <Paragraphs>199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HGGothicE</vt:lpstr>
      <vt:lpstr>Arial</vt:lpstr>
      <vt:lpstr>Calibri</vt:lpstr>
      <vt:lpstr>Helvetica</vt:lpstr>
      <vt:lpstr>LBNFDUNEUS</vt:lpstr>
      <vt:lpstr>Controls for Air and Nitrogen Systems</vt:lpstr>
      <vt:lpstr>Overview</vt:lpstr>
      <vt:lpstr>System Types</vt:lpstr>
      <vt:lpstr>System Maps</vt:lpstr>
      <vt:lpstr>System Map: TC</vt:lpstr>
      <vt:lpstr>System Map: AC</vt:lpstr>
      <vt:lpstr>Networking</vt:lpstr>
      <vt:lpstr>Network Diagram</vt:lpstr>
      <vt:lpstr>Beam Permit</vt:lpstr>
      <vt:lpstr>Control System Deliverables by NSCF Subcontractor</vt:lpstr>
      <vt:lpstr>Control System Issues</vt:lpstr>
      <vt:lpstr>Action Items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Controls for Air and Nitrogen Systems</dc:title>
  <dc:creator>Jonathan Lewis</dc:creator>
  <cp:lastModifiedBy>Jonathan Lewis</cp:lastModifiedBy>
  <cp:revision>2</cp:revision>
  <dcterms:created xsi:type="dcterms:W3CDTF">2024-07-15T17:03:39Z</dcterms:created>
  <dcterms:modified xsi:type="dcterms:W3CDTF">2024-07-16T20:32:41Z</dcterms:modified>
</cp:coreProperties>
</file>