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31" r:id="rId3"/>
    <p:sldId id="858" r:id="rId4"/>
    <p:sldId id="870" r:id="rId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9424C-A6D4-A5B9-CE1A-BD6288C16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E099C-21C2-F4BB-C4E1-D1496B3D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86B8-07E3-DFF6-A63C-EF1D6099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CEE5-57F8-0677-9F28-918057C2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9034B-0D92-2534-84AB-ABB31C67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5373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47B3-7B9C-77ED-836F-6BE42E03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D6694-6619-0633-F3F8-CC312D9D5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E0AC8-FF20-EB61-1810-E73EA448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5E74-B9C0-290E-06BC-F863AFBD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C920-91DD-B562-94AA-6C476F43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7836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423DC-8CD8-1972-C885-202B6EE1C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1702A-9C9A-D67E-32D2-F3174FE68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64867-50EC-3C3A-12DA-EE021FA4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85004-883C-580D-D77B-B2C8F87C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F492-A646-F997-91C4-3FFFD75C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019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8AC7-D2D0-9B36-B1CB-040975F1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4261-C5DB-A201-EF1F-DF6F072A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5582-04F5-1C33-F13A-1A329CC0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C0871-B735-920C-044F-2BFF43A5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5EEF-E41C-6FCE-3E94-4597F7D0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9925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EAFA0-AF8A-17BE-1E8C-060494E3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59521-6D66-6D69-7BEC-51FF53AA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FCAAC-7ABC-06AB-249B-02341501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44306-B118-87C5-C2A1-39F26584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63B6E-42AB-BB80-0662-DBAF3C3D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3270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9D93-4EB4-60D2-2518-1BD5E686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75BC-3CE0-6ED7-C541-8AB72735E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E4D5A-7BEF-D91A-B940-7F661FB4C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79C7-2F84-FC95-21B4-E2D804C9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3D8B4-012F-7D89-D316-FEED3A9A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6F541-A62A-7C9D-7FEC-D43E240B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279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0B1F-F865-7011-C600-11EC57A3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12850-AB0F-0B61-C327-A836E6243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B0825-9DF6-F5B2-E472-E7CBF611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DECB8-956A-12AB-4AA3-0C14DACF4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5FE26-32FC-8927-D80B-23EA52663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5958E-CD64-4A97-427F-9DF85049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90C7D-EB39-E090-B7EF-3C2D76EA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DF9EB-4E7F-B633-C2DF-EEFC0272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6228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3BD0-B659-7CAE-4EA3-DC56F82A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B13AD-23EA-F18D-9889-7A2E92C8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29362-1F1B-75C6-45C4-C4DD09DE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9C22-C256-D7F7-3770-B480B642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924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90787-2FF5-D00C-E7DF-D0F468E8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5173B-C0E1-AAD0-E73B-87B49B39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88567-8147-FD4E-9E9D-11F87EB8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3989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EB38-F079-E73F-9D3F-830BF912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43D6-1DB7-CC3C-C8AE-FC804413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57AF-FDBB-8A7F-78F0-879DCDF7A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94D2A-6895-BB30-26CB-FD172F63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D189B-257E-918B-72B5-57C4B049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03052-6386-1FC4-517E-C0978658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215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319C-2816-8690-3552-FE6C0B87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F612E-5BE2-83EC-AB0B-465AB89EA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483F8-8A99-F750-2C6C-C1A1CD30E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FDB14-5A6B-FCD8-C585-6CFA97A4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8D29-05F4-A9BF-2FDD-B6379D9F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A00B5-292E-9819-A68A-39037921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68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85AA7-AAE1-6D9B-8CB4-F6502BA6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AC011-9662-4457-91A9-750BF7E0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11D27-ABBD-67E7-1FB1-C613CE8DE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B7B8C-4AB6-DB4C-9DFE-E1179AD2B308}" type="datetimeFigureOut">
              <a:rPr lang="en-IL" smtClean="0"/>
              <a:t>18/06/2024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9CCC0-3A4A-7210-0D73-537C4ADB2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73F5-A94D-ED25-EFB3-81F9AB2F7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4D65DA-5A22-F348-A134-C11E7600C19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07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279256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s://arxiv.org/abs/2007.13616v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3BD2D1-3410-2BB1-E715-BFBFC781A589}"/>
              </a:ext>
            </a:extLst>
          </p:cNvPr>
          <p:cNvSpPr/>
          <p:nvPr/>
        </p:nvSpPr>
        <p:spPr>
          <a:xfrm>
            <a:off x="21775" y="-23753"/>
            <a:ext cx="12203875" cy="6857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4C88F-6ADC-F291-4A4E-A7A8B6112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L" sz="4800" b="1" dirty="0">
                <a:solidFill>
                  <a:schemeClr val="bg2"/>
                </a:solidFill>
                <a:latin typeface="Garamond" panose="02020404030301010803" pitchFamily="18" charset="0"/>
              </a:rPr>
              <a:t>GridPix with Pasive Bipolar Grid in high M</a:t>
            </a:r>
            <a:r>
              <a:rPr lang="en-US" sz="4800" b="1" dirty="0">
                <a:solidFill>
                  <a:schemeClr val="bg2"/>
                </a:solidFill>
                <a:latin typeface="Garamond" panose="02020404030301010803" pitchFamily="18" charset="0"/>
              </a:rPr>
              <a:t>a</a:t>
            </a:r>
            <a:r>
              <a:rPr lang="en-IL" sz="4800" b="1" dirty="0">
                <a:solidFill>
                  <a:schemeClr val="bg2"/>
                </a:solidFill>
                <a:latin typeface="Garamond" panose="02020404030301010803" pitchFamily="18" charset="0"/>
              </a:rPr>
              <a:t>gnetic 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DAE46-F79F-6E94-4D5F-A2431AAC3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L" b="1" u="sng" dirty="0">
                <a:solidFill>
                  <a:schemeClr val="bg2"/>
                </a:solidFill>
                <a:latin typeface="Garamond" panose="02020404030301010803" pitchFamily="18" charset="0"/>
              </a:rPr>
              <a:t>E Shulga </a:t>
            </a:r>
            <a:r>
              <a:rPr lang="en-IL" b="1" dirty="0">
                <a:solidFill>
                  <a:schemeClr val="bg2"/>
                </a:solidFill>
                <a:latin typeface="Garamond" panose="02020404030301010803" pitchFamily="18" charset="0"/>
              </a:rPr>
              <a:t>(SBU), </a:t>
            </a:r>
            <a: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  <a:t>J. Kaminsky (Bonn), A. </a:t>
            </a:r>
            <a:r>
              <a:rPr lang="en-US" b="1" dirty="0" err="1">
                <a:solidFill>
                  <a:schemeClr val="bg2"/>
                </a:solidFill>
                <a:latin typeface="Garamond" panose="02020404030301010803" pitchFamily="18" charset="0"/>
              </a:rPr>
              <a:t>Milov</a:t>
            </a:r>
            <a: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  <a:t> (WIS)</a:t>
            </a:r>
            <a:b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chemeClr val="bg2"/>
                </a:solidFill>
                <a:latin typeface="Garamond" panose="02020404030301010803" pitchFamily="18" charset="0"/>
              </a:rPr>
              <a:t>SBU &amp; BNL Gas-Detector Lab </a:t>
            </a:r>
            <a:endParaRPr lang="en-IL" b="1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FE1863-D1F0-DE41-8011-ABE82880E2C3}"/>
              </a:ext>
            </a:extLst>
          </p:cNvPr>
          <p:cNvSpPr/>
          <p:nvPr/>
        </p:nvSpPr>
        <p:spPr>
          <a:xfrm>
            <a:off x="21775" y="-23753"/>
            <a:ext cx="12203875" cy="6857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4EECD0-30DF-BA48-8922-0160D7AC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0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Ion Blocking by the Passive Bipolar Grid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BB033-85CF-C841-BB3E-E6053FE3E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12" b="2565"/>
          <a:stretch/>
        </p:blipFill>
        <p:spPr>
          <a:xfrm>
            <a:off x="70967" y="794317"/>
            <a:ext cx="4869195" cy="4634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EE36CF-2661-5F4A-A4C0-FC8763D1996B}"/>
              </a:ext>
            </a:extLst>
          </p:cNvPr>
          <p:cNvSpPr/>
          <p:nvPr/>
        </p:nvSpPr>
        <p:spPr>
          <a:xfrm>
            <a:off x="5189913" y="3937781"/>
            <a:ext cx="6980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Results show that IBF can be suppressed down to 0 with a cost of 45% of primary electrons @ B≥1.2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Comparison to simulations have been performed, better measured gases provide better results, improvement could be obtained in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Beam test was performed @ the Argon National Laboratory to increase magnetic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Garfield++ simulations have shown good results for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/CH4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834D2-2F12-9541-9427-903FFE61F23D}"/>
              </a:ext>
            </a:extLst>
          </p:cNvPr>
          <p:cNvSpPr/>
          <p:nvPr/>
        </p:nvSpPr>
        <p:spPr>
          <a:xfrm>
            <a:off x="237876" y="5067455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hlinkClick r:id="rId3"/>
              </a:rPr>
              <a:t>IEEE:9279256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31EC-4246-CB47-BAF5-D9F6A5FD7756}"/>
              </a:ext>
            </a:extLst>
          </p:cNvPr>
          <p:cNvSpPr/>
          <p:nvPr/>
        </p:nvSpPr>
        <p:spPr>
          <a:xfrm>
            <a:off x="237876" y="4672787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arXiv:2007.13616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C8984DC-3EDC-95B5-B0C6-41129274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latin typeface="Garamond" panose="02020404030301010803" pitchFamily="18" charset="0"/>
              </a:rPr>
              <a:t>E Shulga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03C971A-7B29-A6E3-175E-5517137A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0E515CD-338C-AE45-9F23-DAC133551249}" type="slidenum">
              <a:rPr lang="en-US" smtClean="0">
                <a:latin typeface="Garamond" panose="02020404030301010803" pitchFamily="18" charset="0"/>
              </a:rPr>
              <a:t>2</a:t>
            </a:fld>
            <a:endParaRPr lang="en-US">
              <a:latin typeface="Garamond" panose="020204040303010108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8E247D-4AB5-6DEE-ED30-74BAA5D6E2F0}"/>
              </a:ext>
            </a:extLst>
          </p:cNvPr>
          <p:cNvGrpSpPr/>
          <p:nvPr/>
        </p:nvGrpSpPr>
        <p:grpSpPr>
          <a:xfrm>
            <a:off x="5432418" y="613954"/>
            <a:ext cx="4662873" cy="3427720"/>
            <a:chOff x="5432418" y="613954"/>
            <a:chExt cx="4662873" cy="342772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B609A9-C81C-9743-88EA-C3FBA4B8A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090319" y="-43946"/>
              <a:ext cx="3347071" cy="466287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2B6E5C-DE6B-E14E-DD66-B93D299002EE}"/>
                </a:ext>
              </a:extLst>
            </p:cNvPr>
            <p:cNvSpPr txBox="1"/>
            <p:nvPr/>
          </p:nvSpPr>
          <p:spPr>
            <a:xfrm>
              <a:off x="7553483" y="3672342"/>
              <a:ext cx="235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  <a:r>
                <a:rPr lang="en-IL" b="1" dirty="0"/>
                <a:t>raction of electrons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6B51E5-1C50-6BD2-A279-7F2FA8F9D684}"/>
                </a:ext>
              </a:extLst>
            </p:cNvPr>
            <p:cNvSpPr txBox="1"/>
            <p:nvPr/>
          </p:nvSpPr>
          <p:spPr>
            <a:xfrm rot="16200000">
              <a:off x="4504568" y="1645301"/>
              <a:ext cx="2163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F</a:t>
              </a:r>
              <a:r>
                <a:rPr lang="en-IL" sz="1400" b="1" dirty="0"/>
                <a:t>raction of ions going back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CBBD23-9F23-5F69-8F3D-19FC04C876C8}"/>
                </a:ext>
              </a:extLst>
            </p:cNvPr>
            <p:cNvSpPr txBox="1"/>
            <p:nvPr/>
          </p:nvSpPr>
          <p:spPr>
            <a:xfrm>
              <a:off x="9766655" y="3594975"/>
              <a:ext cx="290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L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83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4FB9F3-A41A-1836-8AD7-0B63D7070A2F}"/>
              </a:ext>
            </a:extLst>
          </p:cNvPr>
          <p:cNvSpPr/>
          <p:nvPr/>
        </p:nvSpPr>
        <p:spPr>
          <a:xfrm>
            <a:off x="-11875" y="2"/>
            <a:ext cx="12203875" cy="6857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89186-1CA3-3747-89DB-278F4E4A7A0C}"/>
              </a:ext>
            </a:extLst>
          </p:cNvPr>
          <p:cNvSpPr txBox="1"/>
          <p:nvPr/>
        </p:nvSpPr>
        <p:spPr>
          <a:xfrm>
            <a:off x="0" y="9259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BPG effect on the drift of electrons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89297-AFD7-DA42-8BD4-DA5860A704C5}"/>
              </a:ext>
            </a:extLst>
          </p:cNvPr>
          <p:cNvSpPr txBox="1"/>
          <p:nvPr/>
        </p:nvSpPr>
        <p:spPr>
          <a:xfrm>
            <a:off x="1151761" y="622924"/>
            <a:ext cx="734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Garfield++ Simulations </a:t>
            </a:r>
            <a:r>
              <a:rPr lang="en-US" sz="2000" b="1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Ar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/CH</a:t>
            </a:r>
            <a:r>
              <a:rPr lang="en-US" sz="2000" b="1" baseline="-25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4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(90:10)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: 55 µm binning</a:t>
            </a:r>
          </a:p>
          <a:p>
            <a:endParaRPr lang="en-US" sz="2000" dirty="0">
              <a:solidFill>
                <a:schemeClr val="bg2">
                  <a:lumMod val="9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A2A8-425B-0F41-98C4-472D430C8EF3}"/>
              </a:ext>
            </a:extLst>
          </p:cNvPr>
          <p:cNvSpPr txBox="1"/>
          <p:nvPr/>
        </p:nvSpPr>
        <p:spPr>
          <a:xfrm>
            <a:off x="1151761" y="5785643"/>
            <a:ext cx="995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Linear bias corresponding to Lorentz angle</a:t>
            </a:r>
          </a:p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Designed a setup with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GridPix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 detector (from Bonn group) to measure the bias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A00C0-5487-AF4E-8E89-61401DEF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1338"/>
            <a:ext cx="6054952" cy="4351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A9871C-4B61-414A-80C0-00C9238F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1" y="1341339"/>
            <a:ext cx="6054950" cy="43510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94AECF5-9003-4443-9873-D664029164BD}"/>
              </a:ext>
            </a:extLst>
          </p:cNvPr>
          <p:cNvGrpSpPr/>
          <p:nvPr/>
        </p:nvGrpSpPr>
        <p:grpSpPr>
          <a:xfrm>
            <a:off x="1216479" y="1580380"/>
            <a:ext cx="6946539" cy="369332"/>
            <a:chOff x="2797458" y="956618"/>
            <a:chExt cx="694653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F30F72-AF9B-5644-98D2-00E503EB540A}"/>
                </a:ext>
              </a:extLst>
            </p:cNvPr>
            <p:cNvSpPr txBox="1"/>
            <p:nvPr/>
          </p:nvSpPr>
          <p:spPr>
            <a:xfrm>
              <a:off x="2797458" y="956618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B=0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106267-8921-FA4B-BEAF-390E109064E5}"/>
                </a:ext>
              </a:extLst>
            </p:cNvPr>
            <p:cNvSpPr txBox="1"/>
            <p:nvPr/>
          </p:nvSpPr>
          <p:spPr>
            <a:xfrm>
              <a:off x="8852406" y="956618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B=1.2 T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94A0C-A360-F822-26C6-16E7F4EA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latin typeface="Garamond" panose="02020404030301010803" pitchFamily="18" charset="0"/>
              </a:rPr>
              <a:t>E Shulga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7ACBFC0-2505-A59F-7A99-A22B977F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0E515CD-338C-AE45-9F23-DAC133551249}" type="slidenum">
              <a:rPr lang="en-US" smtClean="0">
                <a:latin typeface="Garamond" panose="02020404030301010803" pitchFamily="18" charset="0"/>
              </a:rPr>
              <a:t>3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9DE3E-7233-E8D4-A37F-F447D46FAFB8}"/>
              </a:ext>
            </a:extLst>
          </p:cNvPr>
          <p:cNvSpPr txBox="1"/>
          <p:nvPr/>
        </p:nvSpPr>
        <p:spPr>
          <a:xfrm>
            <a:off x="2133013" y="1009673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b="1" dirty="0">
                <a:solidFill>
                  <a:schemeClr val="bg2"/>
                </a:solidFill>
              </a:rPr>
              <a:t>No magnetic field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CDB1E-DB42-850E-24CB-A26E1696CA5F}"/>
              </a:ext>
            </a:extLst>
          </p:cNvPr>
          <p:cNvSpPr txBox="1"/>
          <p:nvPr/>
        </p:nvSpPr>
        <p:spPr>
          <a:xfrm>
            <a:off x="8187963" y="98095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b="1" dirty="0">
                <a:solidFill>
                  <a:schemeClr val="bg2"/>
                </a:solidFill>
              </a:rPr>
              <a:t>With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98370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4FB9F3-A41A-1836-8AD7-0B63D7070A2F}"/>
              </a:ext>
            </a:extLst>
          </p:cNvPr>
          <p:cNvSpPr/>
          <p:nvPr/>
        </p:nvSpPr>
        <p:spPr>
          <a:xfrm>
            <a:off x="-11875" y="2"/>
            <a:ext cx="12203875" cy="6857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89186-1CA3-3747-89DB-278F4E4A7A0C}"/>
              </a:ext>
            </a:extLst>
          </p:cNvPr>
          <p:cNvSpPr txBox="1"/>
          <p:nvPr/>
        </p:nvSpPr>
        <p:spPr>
          <a:xfrm>
            <a:off x="0" y="9259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BPG effect on the drift of electrons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8A2A8-425B-0F41-98C4-472D430C8EF3}"/>
              </a:ext>
            </a:extLst>
          </p:cNvPr>
          <p:cNvSpPr txBox="1"/>
          <p:nvPr/>
        </p:nvSpPr>
        <p:spPr>
          <a:xfrm>
            <a:off x="1115987" y="5050702"/>
            <a:ext cx="995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Setup is at SBU (designed by Me and J. Kaminsky produced @ Weizmann &amp; Bonn)</a:t>
            </a:r>
          </a:p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Setting up DAQ system (SRS)</a:t>
            </a:r>
          </a:p>
          <a:p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Plan to perform measurements @ BNL or ANL with &gt;1 T magnetic field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162271D-0DFC-05B6-F68C-107387189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5" b="13679"/>
          <a:stretch/>
        </p:blipFill>
        <p:spPr>
          <a:xfrm>
            <a:off x="6094240" y="704323"/>
            <a:ext cx="5793536" cy="4195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46A98-A5FB-3C1F-3372-CDE5ADC0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6" y="704324"/>
            <a:ext cx="5593645" cy="4195234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FE463B5-8E40-95D5-3A85-9F9AAC07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latin typeface="Garamond" panose="02020404030301010803" pitchFamily="18" charset="0"/>
              </a:rPr>
              <a:t>E Shulga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D85C481-A518-3CF4-2C87-BBF90609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0E515CD-338C-AE45-9F23-DAC133551249}" type="slidenum">
              <a:rPr lang="en-US" smtClean="0">
                <a:latin typeface="Garamond" panose="02020404030301010803" pitchFamily="18" charset="0"/>
              </a:rPr>
              <a:t>4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4" name="Picture 3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7CD0F1E-173D-19E6-1BAB-CC9D106FB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62895" y="24791"/>
            <a:ext cx="4178369" cy="55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235</Words>
  <Application>Microsoft Macintosh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Garamond</vt:lpstr>
      <vt:lpstr>Office Theme</vt:lpstr>
      <vt:lpstr>GridPix with Pasive Bipolar Grid in high Magnetic Field</vt:lpstr>
      <vt:lpstr>Ion Blocking by the Passive Bipolar Grid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Evgeny Shulga</dc:creator>
  <cp:lastModifiedBy>Evgeny Shulga</cp:lastModifiedBy>
  <cp:revision>4</cp:revision>
  <dcterms:created xsi:type="dcterms:W3CDTF">2024-06-17T17:43:37Z</dcterms:created>
  <dcterms:modified xsi:type="dcterms:W3CDTF">2024-06-18T19:42:46Z</dcterms:modified>
</cp:coreProperties>
</file>