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6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7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68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4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3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8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2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4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8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1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6A509-B4C0-4E3C-ACB4-63FBD264EFF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CDD6C-2640-4159-B728-C5122D8A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5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t="46658" r="71764" b="-1"/>
          <a:stretch/>
        </p:blipFill>
        <p:spPr>
          <a:xfrm>
            <a:off x="7576708" y="4218254"/>
            <a:ext cx="1230746" cy="149297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6748" y="3962339"/>
            <a:ext cx="2249008" cy="18661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9298" y="39479"/>
            <a:ext cx="11526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RDC6 - Gaseous Detector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4478" y="978482"/>
            <a:ext cx="73267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Scope: </a:t>
            </a:r>
            <a:r>
              <a:rPr lang="en-US" sz="1900" dirty="0" smtClean="0"/>
              <a:t>develop </a:t>
            </a:r>
            <a:r>
              <a:rPr lang="en-US" sz="1900" dirty="0"/>
              <a:t>novel gaseous avalanche detector schemes (e.g., MPGDs) to </a:t>
            </a:r>
            <a:r>
              <a:rPr lang="en-US" sz="1900" dirty="0" smtClean="0"/>
              <a:t>advance instrumentation for experiments at the forefront </a:t>
            </a:r>
            <a:r>
              <a:rPr lang="en-US" sz="1900" dirty="0"/>
              <a:t>of particle/nuclear </a:t>
            </a:r>
            <a:r>
              <a:rPr lang="en-US" sz="1900" dirty="0" smtClean="0"/>
              <a:t>physics &amp; support US </a:t>
            </a:r>
            <a:r>
              <a:rPr lang="en-US" sz="1900" dirty="0"/>
              <a:t>science </a:t>
            </a:r>
            <a:r>
              <a:rPr lang="en-US" sz="1900" dirty="0" smtClean="0"/>
              <a:t>mission.</a:t>
            </a:r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F2D3AB50-D175-1D92-E785-312FCE08F3A0}"/>
              </a:ext>
            </a:extLst>
          </p:cNvPr>
          <p:cNvSpPr txBox="1"/>
          <p:nvPr/>
        </p:nvSpPr>
        <p:spPr>
          <a:xfrm>
            <a:off x="5461160" y="1791167"/>
            <a:ext cx="45918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38"/>
              </a:lnSpc>
            </a:pPr>
            <a:r>
              <a:rPr sz="1300" dirty="0">
                <a:latin typeface="Arial"/>
                <a:cs typeface="Arial"/>
              </a:rPr>
              <a:t>,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19" name="object 6">
            <a:extLst>
              <a:ext uri="{FF2B5EF4-FFF2-40B4-BE49-F238E27FC236}">
                <a16:creationId xmlns:a16="http://schemas.microsoft.com/office/drawing/2014/main" id="{33191488-9F3A-BCB0-6323-A250515CA7E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30869" y="883264"/>
            <a:ext cx="4448639" cy="1916137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1803" y="1887674"/>
            <a:ext cx="749490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Work Plan:</a:t>
            </a:r>
          </a:p>
          <a:p>
            <a:r>
              <a:rPr lang="en-US" dirty="0" smtClean="0"/>
              <a:t>Train </a:t>
            </a:r>
            <a:r>
              <a:rPr lang="en-US" dirty="0"/>
              <a:t>a postdoctoral fellow </a:t>
            </a:r>
            <a:r>
              <a:rPr lang="en-US" dirty="0" smtClean="0"/>
              <a:t>to work on designing innovative gaseous avalanche </a:t>
            </a:r>
            <a:r>
              <a:rPr lang="en-US" dirty="0"/>
              <a:t>architectures to address </a:t>
            </a:r>
            <a:r>
              <a:rPr lang="en-US" dirty="0" smtClean="0"/>
              <a:t>challenges </a:t>
            </a:r>
            <a:r>
              <a:rPr lang="en-US" dirty="0"/>
              <a:t>of </a:t>
            </a:r>
            <a:r>
              <a:rPr lang="en-US" dirty="0" smtClean="0"/>
              <a:t>future </a:t>
            </a:r>
            <a:r>
              <a:rPr lang="en-US" dirty="0"/>
              <a:t>experiments (HEP, NP, rare event search, …)</a:t>
            </a:r>
          </a:p>
          <a:p>
            <a:endParaRPr lang="en-US" sz="800" b="1" dirty="0" smtClean="0"/>
          </a:p>
          <a:p>
            <a:r>
              <a:rPr lang="en-US" b="1" dirty="0" smtClean="0"/>
              <a:t>Milestones:</a:t>
            </a:r>
          </a:p>
          <a:p>
            <a:r>
              <a:rPr lang="en-US" dirty="0" smtClean="0"/>
              <a:t>-) </a:t>
            </a:r>
            <a:r>
              <a:rPr lang="en-US" dirty="0"/>
              <a:t>Identify technical challenges, define specifications and requirements for a class of different </a:t>
            </a:r>
            <a:r>
              <a:rPr lang="en-US" dirty="0" smtClean="0"/>
              <a:t>experiments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 RD6 collaborative effort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US" dirty="0" smtClean="0"/>
              <a:t>-) Develop expertise/skills </a:t>
            </a:r>
            <a:r>
              <a:rPr lang="en-US" dirty="0"/>
              <a:t>in radiation detector physics and </a:t>
            </a:r>
            <a:r>
              <a:rPr lang="en-US" dirty="0" smtClean="0"/>
              <a:t>simulation </a:t>
            </a:r>
            <a:r>
              <a:rPr lang="en-US" dirty="0"/>
              <a:t>tools (GEANT4, electric field finite element analysis, GARFIELD++, etc</a:t>
            </a:r>
            <a:r>
              <a:rPr lang="en-US" dirty="0" smtClean="0"/>
              <a:t>.)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 @ FRIB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-) </a:t>
            </a:r>
            <a:r>
              <a:rPr lang="en-US" dirty="0" smtClean="0"/>
              <a:t>Design </a:t>
            </a:r>
            <a:r>
              <a:rPr lang="en-US" dirty="0"/>
              <a:t>effective solutions </a:t>
            </a:r>
            <a:r>
              <a:rPr lang="en-US" dirty="0" smtClean="0"/>
              <a:t>() to </a:t>
            </a:r>
            <a:r>
              <a:rPr lang="en-US" dirty="0"/>
              <a:t>achieve </a:t>
            </a:r>
            <a:r>
              <a:rPr lang="en-US" dirty="0" smtClean="0"/>
              <a:t>performance </a:t>
            </a:r>
            <a:r>
              <a:rPr lang="en-US" dirty="0"/>
              <a:t>goals </a:t>
            </a:r>
            <a:r>
              <a:rPr lang="en-US" dirty="0" smtClean="0"/>
              <a:t>&amp; </a:t>
            </a:r>
            <a:r>
              <a:rPr lang="en-US" dirty="0"/>
              <a:t>mitigate </a:t>
            </a:r>
            <a:r>
              <a:rPr lang="en-US" dirty="0" smtClean="0"/>
              <a:t>identified challenges/problems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RD6 collaborative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effort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-) Prototyping and testing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RD6 collaborative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effort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176213" indent="-176213"/>
            <a:endParaRPr lang="en-US" sz="800" dirty="0"/>
          </a:p>
          <a:p>
            <a:r>
              <a:rPr lang="en-US" b="1" dirty="0"/>
              <a:t>Significance of the Project</a:t>
            </a:r>
            <a:r>
              <a:rPr lang="en-US" b="1" dirty="0" smtClean="0"/>
              <a:t>:</a:t>
            </a:r>
            <a:endParaRPr lang="en-US" dirty="0"/>
          </a:p>
          <a:p>
            <a:pPr marL="230188" indent="-230188"/>
            <a:r>
              <a:rPr lang="en-US" dirty="0" smtClean="0"/>
              <a:t>-) Advance the gaseous detector technologies and applications</a:t>
            </a:r>
          </a:p>
          <a:p>
            <a:pPr marL="230188" indent="-230188"/>
            <a:r>
              <a:rPr lang="en-US" dirty="0" smtClean="0"/>
              <a:t>-) Create bridges between the different RDC6 groups.</a:t>
            </a:r>
          </a:p>
          <a:p>
            <a:pPr marL="230188" indent="-230188"/>
            <a:r>
              <a:rPr lang="en-US" dirty="0" smtClean="0"/>
              <a:t>-) Training next </a:t>
            </a:r>
            <a:r>
              <a:rPr lang="en-US" dirty="0"/>
              <a:t>generation of </a:t>
            </a:r>
            <a:r>
              <a:rPr lang="en-US" dirty="0" smtClean="0"/>
              <a:t>experts </a:t>
            </a:r>
            <a:r>
              <a:rPr lang="en-US" dirty="0"/>
              <a:t>in </a:t>
            </a:r>
            <a:r>
              <a:rPr lang="en-US" dirty="0" smtClean="0"/>
              <a:t>radiation detector physics.</a:t>
            </a:r>
          </a:p>
          <a:p>
            <a:endParaRPr lang="en-US" sz="2000" b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7022237" y="5757634"/>
            <a:ext cx="52235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Example: M-THGEM for TPC operated in Active-Target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</a:rPr>
              <a:t>Operation in </a:t>
            </a:r>
            <a:r>
              <a:rPr lang="en-US" b="1" u="sng" dirty="0">
                <a:solidFill>
                  <a:srgbClr val="0000FF"/>
                </a:solidFill>
              </a:rPr>
              <a:t>p</a:t>
            </a:r>
            <a:r>
              <a:rPr lang="en-US" b="1" u="sng" dirty="0" smtClean="0">
                <a:solidFill>
                  <a:srgbClr val="0000FF"/>
                </a:solidFill>
              </a:rPr>
              <a:t>ure elemental gas providing 5 times higher luminosity</a:t>
            </a:r>
            <a:endParaRPr lang="en-US" b="1" u="sng" dirty="0">
              <a:solidFill>
                <a:srgbClr val="0000FF"/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9696451" y="3641927"/>
            <a:ext cx="349528" cy="4273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546615" y="19820"/>
            <a:ext cx="4637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Large variety of MPGD architectures: originally developed for HEP, spread to other fields, including NP, rare event search, etc…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2547" y="2781989"/>
            <a:ext cx="44865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Problem: </a:t>
            </a:r>
            <a:r>
              <a:rPr lang="en-US" sz="1600" dirty="0" smtClean="0"/>
              <a:t>each </a:t>
            </a:r>
            <a:r>
              <a:rPr lang="en-US" sz="1600" dirty="0"/>
              <a:t>application has unique </a:t>
            </a:r>
            <a:r>
              <a:rPr lang="en-US" sz="1600" dirty="0" smtClean="0"/>
              <a:t>requirements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 MPGD versatility </a:t>
            </a:r>
            <a:r>
              <a:rPr lang="en-US" sz="1600" dirty="0" smtClean="0"/>
              <a:t>allows readout scheme designed to </a:t>
            </a:r>
            <a:r>
              <a:rPr lang="en-US" sz="1600" dirty="0"/>
              <a:t>meet the needs of specific situations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294900" y="3884634"/>
            <a:ext cx="1303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FRIB </a:t>
            </a:r>
            <a:r>
              <a:rPr lang="en-US" dirty="0" smtClean="0"/>
              <a:t>AT-TPC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49298" y="594723"/>
            <a:ext cx="5823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212121"/>
                </a:solidFill>
                <a:latin typeface="wf_segoe-ui_normal"/>
              </a:rPr>
              <a:t>Project Title: Advanced </a:t>
            </a:r>
            <a:r>
              <a:rPr lang="en-US" b="1" dirty="0">
                <a:solidFill>
                  <a:srgbClr val="212121"/>
                </a:solidFill>
                <a:latin typeface="wf_segoe-ui_normal"/>
              </a:rPr>
              <a:t>gas amplification structures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l="71948" t="47988" r="-1664" b="-856"/>
          <a:stretch/>
        </p:blipFill>
        <p:spPr>
          <a:xfrm>
            <a:off x="8583792" y="4245708"/>
            <a:ext cx="1262808" cy="145643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667466" y="3876376"/>
            <a:ext cx="196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Multi-layer THGEM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50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16216</TotalTime>
  <Words>246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wf_segoe-ui_normal</vt:lpstr>
      <vt:lpstr>Wingdings</vt:lpstr>
      <vt:lpstr>Office Theme</vt:lpstr>
      <vt:lpstr>PowerPoint Presentation</vt:lpstr>
    </vt:vector>
  </TitlesOfParts>
  <Company>MSU NSCL/FRIB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Cortesi, Marco</dc:creator>
  <cp:lastModifiedBy>Cortesi, Marco</cp:lastModifiedBy>
  <cp:revision>85</cp:revision>
  <dcterms:created xsi:type="dcterms:W3CDTF">2024-04-28T00:24:46Z</dcterms:created>
  <dcterms:modified xsi:type="dcterms:W3CDTF">2024-06-18T07:15:27Z</dcterms:modified>
</cp:coreProperties>
</file>