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56" r:id="rId2"/>
    <p:sldId id="273" r:id="rId3"/>
    <p:sldId id="274" r:id="rId4"/>
    <p:sldId id="281" r:id="rId5"/>
    <p:sldId id="296" r:id="rId6"/>
    <p:sldId id="292" r:id="rId7"/>
    <p:sldId id="291" r:id="rId8"/>
    <p:sldId id="293" r:id="rId9"/>
    <p:sldId id="107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37C66-2549-4160-B049-9D2D74B3576F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974F-86B8-4921-9805-145B3C6D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A82-AD7F-4DC9-B88A-015F60774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944100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Enter title as shown on the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763C-52C6-4795-ABAC-D244C66B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88976"/>
            <a:ext cx="9944100" cy="156882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4C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Title</a:t>
            </a:r>
          </a:p>
          <a:p>
            <a:r>
              <a:rPr lang="en-US" dirty="0"/>
              <a:t>Full name of the review</a:t>
            </a:r>
          </a:p>
          <a:p>
            <a:r>
              <a:rPr lang="en-US" dirty="0"/>
              <a:t>25-28 April 2023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4D9D6-B7A1-4722-AA42-A98134ADC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3100" y="5346699"/>
            <a:ext cx="2362200" cy="388937"/>
          </a:xfrm>
        </p:spPr>
        <p:txBody>
          <a:bodyPr lIns="0" rIns="0" bIns="0"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Version Info</a:t>
            </a:r>
          </a:p>
        </p:txBody>
      </p:sp>
    </p:spTree>
    <p:extLst>
      <p:ext uri="{BB962C8B-B14F-4D97-AF65-F5344CB8AC3E}">
        <p14:creationId xmlns:p14="http://schemas.microsoft.com/office/powerpoint/2010/main" val="268140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32DD0-193F-4189-A8D3-D47A905A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73D5-E3DE-4FCF-997A-8898D757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45F8F-D4F1-450B-8244-3CEDC15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C083-7C50-5EE0-FD0C-E21C8FCEE038}"/>
              </a:ext>
            </a:extLst>
          </p:cNvPr>
          <p:cNvSpPr txBox="1"/>
          <p:nvPr userDrawn="1"/>
        </p:nvSpPr>
        <p:spPr>
          <a:xfrm>
            <a:off x="266700" y="192024"/>
            <a:ext cx="10515600" cy="722376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US" sz="2200" b="1" dirty="0">
                <a:solidFill>
                  <a:srgbClr val="004C97"/>
                </a:solidFill>
                <a:latin typeface="+mj-lt"/>
              </a:rPr>
              <a:t>Version Tracker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ACAFE2-382F-E9EB-EEAD-19B26D6D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066799"/>
            <a:ext cx="1165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74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2BE-FE48-45A9-B7E1-73212689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C27D-B554-49AD-8B87-B38950B1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77231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6177-AFCA-4652-A663-E0B824087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905064"/>
            <a:ext cx="5717241" cy="434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D57E-933C-4756-AFB3-B000B183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059" y="1066800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4DC1-5CBE-47A6-958E-2A9AB177E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059" y="1901142"/>
            <a:ext cx="5717241" cy="434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5A53-D1B4-4257-BAC1-7AF71FB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C157-E7AA-4594-9938-12963E4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2C328-5D58-4CB5-AE56-5439701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E88-885C-4E35-99E9-48887D4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EA7-9874-470A-B0B8-FD685BCF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6762-718C-45A9-B4B9-E7E8B06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638-FBA1-4A04-9E2B-C5AE3654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4622-BD84-412D-9082-9BB5D1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AC68-D5C5-4D6C-A6BA-DCCB5A2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225F-2AFE-4D12-86C5-A148608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9F05A-5148-44F2-B06A-0EC7587F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5AE9-CA5D-4050-9B70-DFD20F0F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1638-996E-49ED-8333-45DDA735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FE2-F321-4DC4-BD74-30A66C7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F049-E744-451A-87EC-792ED74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2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Hurh | Target Exchange System TDR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17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81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55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94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C691D-B78E-4452-A994-DDD144659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5BC-A2D6-44DC-9D6F-0D79398F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845"/>
            <a:ext cx="10515600" cy="1810310"/>
          </a:xfrm>
        </p:spPr>
        <p:txBody>
          <a:bodyPr anchor="ctr" anchorCtr="1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Enter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2BFC-BDDE-400D-A973-8DA8D3C265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406153"/>
            <a:ext cx="10515600" cy="168349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sub-header,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2F73-7B90-4C3C-9CD4-8C94C802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B51F-335C-46FD-AC20-0E9ACBB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743-D367-41E3-899D-01ECCFD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49A1B-CA32-4CDE-9D7B-5A113561A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42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E56495-495F-4648-A26E-D8C8BFEF0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8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CD5-4E42-4219-BD6D-330CC1F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6E4A6-9526-4171-A80F-5FF0BBD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077-F042-47DA-B89E-5D5BCEC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0D5E-E85A-4958-9303-B74093D4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5C49-7E6B-48D8-B67F-8103B5CE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3545-BB2E-4574-B71E-E64E6D5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66799"/>
            <a:ext cx="11658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CCD-1B4D-4AE6-AA77-2A93CCC5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651" y="6539725"/>
            <a:ext cx="1104900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86B-1A70-41CC-976B-301C8181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4498" y="6539725"/>
            <a:ext cx="6893052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6DCE-5EA1-4C2F-BC29-5732E8C5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55" y="6539725"/>
            <a:ext cx="454745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4C97"/>
                </a:solidFill>
              </a:defRPr>
            </a:lvl1pPr>
          </a:lstStyle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F5AB0-A7FF-4A8B-A755-8206E37B5E64}"/>
              </a:ext>
            </a:extLst>
          </p:cNvPr>
          <p:cNvCxnSpPr>
            <a:cxnSpLocks/>
          </p:cNvCxnSpPr>
          <p:nvPr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C8D2DD-51B6-423E-89D4-0224D76EB4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A4F82-BF93-9994-B647-166991E931E9}"/>
              </a:ext>
            </a:extLst>
          </p:cNvPr>
          <p:cNvCxnSpPr>
            <a:cxnSpLocks/>
          </p:cNvCxnSpPr>
          <p:nvPr userDrawn="1"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3AAD-E279-355B-DEC9-65FAE26BB1B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6" r:id="rId11"/>
    <p:sldLayoutId id="2147483671" r:id="rId12"/>
    <p:sldLayoutId id="2147483674" r:id="rId13"/>
    <p:sldLayoutId id="2147483675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4C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100000"/>
        </a:lnSpc>
        <a:spcBef>
          <a:spcPts val="500"/>
        </a:spcBef>
        <a:buSzPct val="88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orient="horz" pos="72" userDrawn="1">
          <p15:clr>
            <a:srgbClr val="F26B43"/>
          </p15:clr>
        </p15:guide>
        <p15:guide id="21" pos="72" userDrawn="1">
          <p15:clr>
            <a:srgbClr val="F26B43"/>
          </p15:clr>
        </p15:guide>
        <p15:guide id="22" orient="horz" pos="4248" userDrawn="1">
          <p15:clr>
            <a:srgbClr val="F26B43"/>
          </p15:clr>
        </p15:guide>
        <p15:guide id="23" pos="7608" userDrawn="1">
          <p15:clr>
            <a:srgbClr val="F26B43"/>
          </p15:clr>
        </p15:guide>
        <p15:guide id="24" orient="horz" pos="120" userDrawn="1">
          <p15:clr>
            <a:srgbClr val="F26B43"/>
          </p15:clr>
        </p15:guide>
        <p15:guide id="25" orient="horz" pos="576" userDrawn="1">
          <p15:clr>
            <a:srgbClr val="F26B43"/>
          </p15:clr>
        </p15:guide>
        <p15:guide id="26" pos="168" userDrawn="1">
          <p15:clr>
            <a:srgbClr val="F26B43"/>
          </p15:clr>
        </p15:guide>
        <p15:guide id="27" pos="6792" userDrawn="1">
          <p15:clr>
            <a:srgbClr val="F26B43"/>
          </p15:clr>
        </p15:guide>
        <p15:guide id="28" orient="horz" pos="672" userDrawn="1">
          <p15:clr>
            <a:srgbClr val="F26B43"/>
          </p15:clr>
        </p15:guide>
        <p15:guide id="29" orient="horz" pos="3936" userDrawn="1">
          <p15:clr>
            <a:srgbClr val="F26B43"/>
          </p15:clr>
        </p15:guide>
        <p15:guide id="30" pos="7512" userDrawn="1">
          <p15:clr>
            <a:srgbClr val="F26B43"/>
          </p15:clr>
        </p15:guide>
        <p15:guide id="31" orient="horz" pos="4128" userDrawn="1">
          <p15:clr>
            <a:srgbClr val="F26B43"/>
          </p15:clr>
        </p15:guide>
        <p15:guide id="32" orient="horz" pos="4032" userDrawn="1">
          <p15:clr>
            <a:srgbClr val="F26B43"/>
          </p15:clr>
        </p15:guide>
        <p15:guide id="33" pos="240" userDrawn="1">
          <p15:clr>
            <a:srgbClr val="F26B43"/>
          </p15:clr>
        </p15:guide>
        <p15:guide id="34" pos="528" userDrawn="1">
          <p15:clr>
            <a:srgbClr val="F26B43"/>
          </p15:clr>
        </p15:guide>
        <p15:guide id="35" pos="744" userDrawn="1">
          <p15:clr>
            <a:srgbClr val="F26B43"/>
          </p15:clr>
        </p15:guide>
        <p15:guide id="36" pos="1680" userDrawn="1">
          <p15:clr>
            <a:srgbClr val="F26B43"/>
          </p15:clr>
        </p15:guide>
        <p15:guide id="37" pos="1440" userDrawn="1">
          <p15:clr>
            <a:srgbClr val="F26B43"/>
          </p15:clr>
        </p15:guide>
        <p15:guide id="38" pos="6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F42B-819F-4447-9AF2-409343A60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LBNF project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C7E3-2C28-466B-930E-93050AB7C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Hurh, LBNF </a:t>
            </a:r>
            <a:r>
              <a:rPr lang="en-US" dirty="0" err="1"/>
              <a:t>Targetry</a:t>
            </a:r>
            <a:r>
              <a:rPr lang="en-US" dirty="0"/>
              <a:t> Technical Manager</a:t>
            </a:r>
          </a:p>
          <a:p>
            <a:r>
              <a:rPr lang="en-US" dirty="0"/>
              <a:t>Target Exchange System Technical Design Review</a:t>
            </a:r>
          </a:p>
          <a:p>
            <a:r>
              <a:rPr lang="en-US" dirty="0"/>
              <a:t>24-25 June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DC2C0-82C2-C97E-7561-D63C7CB98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B56-CA28-951A-E6E8-C3D1AE99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971B-63C1-0321-E1E6-A6FCB2CF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solidFill>
                <a:srgbClr val="004C97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AE56-D212-51BE-F57A-C674DD6A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C0B8-01F9-948B-9F9C-4F37AE3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07FC8-1632-864D-33E2-337A8B3D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Placeholder 8" descr="A picture containing outdoor, grass, sky, nature&#10;&#10;Description automatically generated">
            <a:extLst>
              <a:ext uri="{FF2B5EF4-FFF2-40B4-BE49-F238E27FC236}">
                <a16:creationId xmlns:a16="http://schemas.microsoft.com/office/drawing/2014/main" id="{4B2DFB54-8624-E9ED-D90B-7E1F06961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r="29788"/>
          <a:stretch>
            <a:fillRect/>
          </a:stretch>
        </p:blipFill>
        <p:spPr>
          <a:xfrm>
            <a:off x="6189662" y="1068012"/>
            <a:ext cx="5730689" cy="51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000" dirty="0"/>
              <a:t>P. Hurh</a:t>
            </a:r>
          </a:p>
          <a:p>
            <a:pPr lvl="1"/>
            <a:r>
              <a:rPr lang="en-US" sz="1800" dirty="0"/>
              <a:t>Target Systems Department (FNAL)</a:t>
            </a:r>
          </a:p>
          <a:p>
            <a:pPr lvl="2"/>
            <a:r>
              <a:rPr lang="en-US" sz="1600" dirty="0"/>
              <a:t>LBNF Beamline Level 4 Technical Manager for </a:t>
            </a:r>
            <a:r>
              <a:rPr lang="en-US" sz="1600" dirty="0" err="1"/>
              <a:t>Targetry</a:t>
            </a:r>
            <a:endParaRPr lang="en-US" sz="1600" dirty="0"/>
          </a:p>
          <a:p>
            <a:pPr lvl="2"/>
            <a:r>
              <a:rPr lang="en-US" sz="1600" dirty="0"/>
              <a:t>Project Engineering Group Leader</a:t>
            </a:r>
          </a:p>
          <a:p>
            <a:pPr lvl="1"/>
            <a:r>
              <a:rPr lang="en-US" sz="1800" dirty="0"/>
              <a:t>34+ years at Fermilab</a:t>
            </a:r>
          </a:p>
          <a:p>
            <a:pPr lvl="2"/>
            <a:r>
              <a:rPr lang="en-US" sz="1600" dirty="0"/>
              <a:t>Mechanical Support Department Head (2005 – 2015)</a:t>
            </a:r>
          </a:p>
          <a:p>
            <a:pPr lvl="2"/>
            <a:r>
              <a:rPr lang="en-US" sz="1600" dirty="0"/>
              <a:t>Target Systems Department Deputy (2015 – 2020)</a:t>
            </a:r>
          </a:p>
          <a:p>
            <a:pPr lvl="1"/>
            <a:r>
              <a:rPr lang="en-US" sz="1800" dirty="0"/>
              <a:t>24+ years with Target Facilities</a:t>
            </a:r>
          </a:p>
          <a:p>
            <a:pPr lvl="2"/>
            <a:r>
              <a:rPr lang="en-US" sz="1600" dirty="0" err="1"/>
              <a:t>RaDIATE</a:t>
            </a:r>
            <a:r>
              <a:rPr lang="en-US" sz="1600" dirty="0"/>
              <a:t> collaboration program coordinator (2013 – 2020)</a:t>
            </a:r>
          </a:p>
          <a:p>
            <a:pPr lvl="2"/>
            <a:r>
              <a:rPr lang="en-US" sz="1600" dirty="0"/>
              <a:t>Fermilab HPT R&amp;D program leader (2012 – 2020)</a:t>
            </a:r>
          </a:p>
          <a:p>
            <a:pPr lvl="2"/>
            <a:r>
              <a:rPr lang="en-US" sz="1600" dirty="0" err="1"/>
              <a:t>NuMI-NOvA</a:t>
            </a:r>
            <a:r>
              <a:rPr lang="en-US" sz="1600" dirty="0"/>
              <a:t> target liaison with RAL</a:t>
            </a:r>
          </a:p>
          <a:p>
            <a:pPr lvl="2"/>
            <a:r>
              <a:rPr lang="en-US" sz="1600" dirty="0"/>
              <a:t>Anti-proton target facility (AP-0) lead engineer</a:t>
            </a:r>
          </a:p>
          <a:p>
            <a:pPr lvl="2"/>
            <a:r>
              <a:rPr lang="en-US" sz="1600" dirty="0"/>
              <a:t>Lead engineer on AP-0 SEM, Target, Lithium Lens and Pulsed Magnet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A5335-B978-D840-B8DC-E75C3B98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299" y="432610"/>
            <a:ext cx="2039814" cy="284397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67637F-661B-EE86-E073-321DB989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0B60-511B-B396-BEFD-7363D640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C518-51FB-D197-28D5-A9615DEE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LBNF </a:t>
            </a:r>
            <a:r>
              <a:rPr lang="en-US" dirty="0" err="1"/>
              <a:t>Targetry</a:t>
            </a:r>
            <a:r>
              <a:rPr lang="en-US" dirty="0"/>
              <a:t> Scope Division</a:t>
            </a:r>
          </a:p>
          <a:p>
            <a:r>
              <a:rPr lang="en-US" dirty="0"/>
              <a:t>Interface Documentation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6EEE-30FA-4272-4933-E9537C8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D71C-7748-E464-D4F8-AAC2068F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284B-CA04-0A7C-1713-F62D7E9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7BF8B-DB56-1041-F124-3615B44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4" t="14687" b="4756"/>
          <a:stretch/>
        </p:blipFill>
        <p:spPr>
          <a:xfrm>
            <a:off x="4700789" y="609601"/>
            <a:ext cx="7354244" cy="49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0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AB7A-7903-874D-83DF-9B3CB4D9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Targetry</a:t>
            </a:r>
            <a:r>
              <a:rPr lang="en-US" dirty="0"/>
              <a:t> WBS Scope Division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DAFF2-F452-0546-99E8-623C0483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217B3-23E8-E74E-8892-E971134A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8E34B2-36BD-1641-A9AA-97A9ED12E336}"/>
              </a:ext>
            </a:extLst>
          </p:cNvPr>
          <p:cNvSpPr/>
          <p:nvPr/>
        </p:nvSpPr>
        <p:spPr>
          <a:xfrm>
            <a:off x="965773" y="1191802"/>
            <a:ext cx="4652549" cy="5092496"/>
          </a:xfrm>
          <a:prstGeom prst="roundRect">
            <a:avLst>
              <a:gd name="adj" fmla="val 45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RAL Contribution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Mounting Supports to Horn A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Prototype and Production Targets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 Position Thermometer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Features for Beam-based Alignment (“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Bafflette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”)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Target Exchange System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Manipulators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Target Container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Remote connections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 He Gas Cooling System</a:t>
            </a:r>
          </a:p>
          <a:p>
            <a:pPr marL="784225" lvl="3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Design and Major Components (e.g. Compressors, Heat Exchangers)</a:t>
            </a:r>
          </a:p>
          <a:p>
            <a:pPr marL="784225" lvl="3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Shielded pipe feedthrough (in Target Utility Block)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Instrumented Baffle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Baffle Carrier</a:t>
            </a:r>
          </a:p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7BA9D0-EF5C-C144-A402-FA112FB696C7}"/>
              </a:ext>
            </a:extLst>
          </p:cNvPr>
          <p:cNvSpPr/>
          <p:nvPr/>
        </p:nvSpPr>
        <p:spPr>
          <a:xfrm>
            <a:off x="6573680" y="1191802"/>
            <a:ext cx="4542256" cy="5092496"/>
          </a:xfrm>
          <a:prstGeom prst="roundRect">
            <a:avLst>
              <a:gd name="adj" fmla="val 45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LBNF-FNAL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Horns WBS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Horn A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Horn A module + TUB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Baffle Module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 Beam Instrumentation WBS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Beam–based Alignment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Read-out for Target Position Thermometer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Remote Handling WBS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Workcell</a:t>
            </a:r>
            <a:r>
              <a:rPr lang="en-US" sz="1400" dirty="0">
                <a:solidFill>
                  <a:schemeClr val="bg1"/>
                </a:solidFill>
              </a:rPr>
              <a:t> support</a:t>
            </a:r>
          </a:p>
          <a:p>
            <a:pPr marL="784225" lvl="2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Interface to </a:t>
            </a:r>
            <a:r>
              <a:rPr lang="en-US" sz="1400" dirty="0" err="1">
                <a:solidFill>
                  <a:schemeClr val="bg1"/>
                </a:solidFill>
              </a:rPr>
              <a:t>Workcell</a:t>
            </a:r>
            <a:r>
              <a:rPr lang="en-US" sz="1400" dirty="0">
                <a:solidFill>
                  <a:schemeClr val="bg1"/>
                </a:solidFill>
              </a:rPr>
              <a:t> CF WBS (manipulators, Pb glass window)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Targetry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WBS</a:t>
            </a:r>
          </a:p>
          <a:p>
            <a:pPr marL="784225" lvl="3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 Gas Cooling Piping and Engineering Notes</a:t>
            </a:r>
          </a:p>
          <a:p>
            <a:pPr marL="784225" lvl="3" indent="-3270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 Gas Instruments and Controls (including PLC programming)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FBC2A46F-DC2F-5D4C-8CF9-85E47634FBD4}"/>
              </a:ext>
            </a:extLst>
          </p:cNvPr>
          <p:cNvSpPr/>
          <p:nvPr/>
        </p:nvSpPr>
        <p:spPr>
          <a:xfrm>
            <a:off x="5472547" y="1600457"/>
            <a:ext cx="1246906" cy="45126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49F9767-9F4C-3D43-A877-BEA3E8F8F0DA}"/>
              </a:ext>
            </a:extLst>
          </p:cNvPr>
          <p:cNvSpPr/>
          <p:nvPr/>
        </p:nvSpPr>
        <p:spPr>
          <a:xfrm>
            <a:off x="5472547" y="2502982"/>
            <a:ext cx="1246907" cy="451262"/>
          </a:xfrm>
          <a:prstGeom prst="leftRightArrow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3000"/>
                </a:schemeClr>
              </a:gs>
              <a:gs pos="35000">
                <a:schemeClr val="accent6">
                  <a:tint val="37000"/>
                  <a:satMod val="300000"/>
                  <a:alpha val="29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965A1195-5559-FF4E-BE81-C75445A86299}"/>
              </a:ext>
            </a:extLst>
          </p:cNvPr>
          <p:cNvSpPr/>
          <p:nvPr/>
        </p:nvSpPr>
        <p:spPr>
          <a:xfrm>
            <a:off x="5472547" y="3506705"/>
            <a:ext cx="1246907" cy="451262"/>
          </a:xfrm>
          <a:prstGeom prst="leftRightArrow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3000"/>
                </a:schemeClr>
              </a:gs>
              <a:gs pos="35000">
                <a:schemeClr val="accent6">
                  <a:tint val="37000"/>
                  <a:satMod val="300000"/>
                  <a:alpha val="29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0F0E86D7-BDAB-AE40-8E97-2D186E3B06E9}"/>
              </a:ext>
            </a:extLst>
          </p:cNvPr>
          <p:cNvSpPr/>
          <p:nvPr/>
        </p:nvSpPr>
        <p:spPr>
          <a:xfrm>
            <a:off x="5472547" y="5038622"/>
            <a:ext cx="1246907" cy="451262"/>
          </a:xfrm>
          <a:prstGeom prst="leftRightArrow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3000"/>
                </a:schemeClr>
              </a:gs>
              <a:gs pos="35000">
                <a:schemeClr val="accent6">
                  <a:tint val="37000"/>
                  <a:satMod val="300000"/>
                  <a:alpha val="29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D1AF5-0741-F949-9A89-DD36A44AC38D}"/>
              </a:ext>
            </a:extLst>
          </p:cNvPr>
          <p:cNvSpPr txBox="1"/>
          <p:nvPr/>
        </p:nvSpPr>
        <p:spPr>
          <a:xfrm>
            <a:off x="7879519" y="140222"/>
            <a:ext cx="431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Formal RAL Scope Listed in Project Planning Document (PPD) – Part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0B655-F6F4-20CE-1AC3-B114DF02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387B-72A8-7D4B-AAD6-9245D6EF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– RAL &lt;-&gt; FNAL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FDB04-C952-7647-AE10-67C9F4D2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DA834-CDEA-D148-9DF0-AADBB334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9816C-35E9-DE4D-B5F4-0E2D603B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C12ED-2B4A-B863-559D-A4E2C6526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5" r="17893"/>
          <a:stretch/>
        </p:blipFill>
        <p:spPr>
          <a:xfrm>
            <a:off x="6096001" y="190500"/>
            <a:ext cx="5562698" cy="618077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271906-323C-3261-A079-B1ABA26B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066799"/>
            <a:ext cx="5979555" cy="51816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High Level In-Kind Contribution Definitions are set forth by the Project Planning Document, agreed to by both Fermilab and UKRI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LBNF Beamline Project maintains Interface Control Documents (ICD) which are accessed through a master LBNF Beamline Interface Matrix spreadsheet maintained on the LBNF </a:t>
            </a:r>
            <a:r>
              <a:rPr lang="en-US" sz="1800" dirty="0" err="1"/>
              <a:t>Sharepoint</a:t>
            </a:r>
            <a:r>
              <a:rPr lang="en-US" sz="1800" dirty="0"/>
              <a:t> site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LBNF &lt;-&gt; RAL interfaces for the Target Exchange System are documented via the ICD’s with LBNF </a:t>
            </a:r>
            <a:r>
              <a:rPr lang="en-US" sz="1800" dirty="0" err="1"/>
              <a:t>Targetry</a:t>
            </a:r>
            <a:r>
              <a:rPr lang="en-US" sz="1800" dirty="0"/>
              <a:t> (FNAL) &lt;-&gt; UKRI </a:t>
            </a:r>
            <a:r>
              <a:rPr lang="en-US" sz="1800" dirty="0" err="1"/>
              <a:t>Targetry</a:t>
            </a:r>
            <a:r>
              <a:rPr lang="en-US" sz="1800" dirty="0"/>
              <a:t> (RAL) interfaces listed as part of the </a:t>
            </a:r>
            <a:r>
              <a:rPr lang="en-US" sz="1800" dirty="0" err="1"/>
              <a:t>Targetry</a:t>
            </a:r>
            <a:r>
              <a:rPr lang="en-US" sz="1800" dirty="0"/>
              <a:t> &lt;-&gt; Remote Handling ICD (ICD31)</a:t>
            </a:r>
          </a:p>
        </p:txBody>
      </p:sp>
    </p:spTree>
    <p:extLst>
      <p:ext uri="{BB962C8B-B14F-4D97-AF65-F5344CB8AC3E}">
        <p14:creationId xmlns:p14="http://schemas.microsoft.com/office/powerpoint/2010/main" val="379732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F26E-0C98-824A-9CDB-002F43A2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Beamline Interface Matrix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E3DD8F-A76C-47BE-678B-140279583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20456-08EF-CE43-823F-63D05865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FEA1E-AF18-B744-ADFE-DF7CE5FE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A6640-652F-1B43-8722-4C294363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06151-9519-8846-B5C4-D489DA4B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7148"/>
            <a:ext cx="9144000" cy="470370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EE0736-ACD7-C845-B0C7-313578634D93}"/>
              </a:ext>
            </a:extLst>
          </p:cNvPr>
          <p:cNvSpPr/>
          <p:nvPr/>
        </p:nvSpPr>
        <p:spPr>
          <a:xfrm>
            <a:off x="4797729" y="4955209"/>
            <a:ext cx="4458985" cy="10274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Interactive Spreadsheet that includes Interface Control Documents</a:t>
            </a:r>
          </a:p>
        </p:txBody>
      </p:sp>
    </p:spTree>
    <p:extLst>
      <p:ext uri="{BB962C8B-B14F-4D97-AF65-F5344CB8AC3E}">
        <p14:creationId xmlns:p14="http://schemas.microsoft.com/office/powerpoint/2010/main" val="315377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AF57D9-0A5D-E84E-BD8A-B4FFC0FF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Control Documents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DA5F-4E68-114E-B7F0-E661B3C2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5A070-24C6-3445-ADE8-5CE750D7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4EC9A-F7BA-E143-B02F-D48360AB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945129-EE0E-594F-8D7D-C40BD249F843}"/>
              </a:ext>
            </a:extLst>
          </p:cNvPr>
          <p:cNvSpPr/>
          <p:nvPr/>
        </p:nvSpPr>
        <p:spPr>
          <a:xfrm>
            <a:off x="210913" y="968940"/>
            <a:ext cx="8347459" cy="3846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ICD related to this Review: </a:t>
            </a:r>
            <a:r>
              <a:rPr lang="en-US" dirty="0" err="1"/>
              <a:t>Targetry</a:t>
            </a:r>
            <a:r>
              <a:rPr lang="en-US" dirty="0"/>
              <a:t> &lt;-&gt; Remote Handling (ICD31)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7EEFF-F0EB-A31A-C5A7-620CC85E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5" y="1482224"/>
            <a:ext cx="3972602" cy="4240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3AD9BB-036A-E473-A92D-25272F87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15" y="1404950"/>
            <a:ext cx="7556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A874-D69E-214F-A3BF-EA4C5F85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ICD interface table defines boundaries and points to specification and parameter documents for interface details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632FF-FECC-354D-BA58-DA12530B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24-June-24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00856-7CFD-DA41-84F5-5E84F4F3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D1A8F-5794-764E-939A-EF231BB8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E6C11-F7DA-D74C-A677-351799D2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205406"/>
            <a:ext cx="8293100" cy="35806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7C4D2-BE90-8F46-AD8B-87B057280856}"/>
              </a:ext>
            </a:extLst>
          </p:cNvPr>
          <p:cNvGrpSpPr/>
          <p:nvPr/>
        </p:nvGrpSpPr>
        <p:grpSpPr>
          <a:xfrm>
            <a:off x="2186951" y="2692772"/>
            <a:ext cx="6811767" cy="1150706"/>
            <a:chOff x="339047" y="5157627"/>
            <a:chExt cx="6811767" cy="115070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117747C-7B60-544C-B6DD-59F88CBA3058}"/>
                </a:ext>
              </a:extLst>
            </p:cNvPr>
            <p:cNvSpPr/>
            <p:nvPr/>
          </p:nvSpPr>
          <p:spPr>
            <a:xfrm>
              <a:off x="339047" y="5157627"/>
              <a:ext cx="3955551" cy="11507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4215BBD-34F8-4549-A995-51119D2A6187}"/>
                </a:ext>
              </a:extLst>
            </p:cNvPr>
            <p:cNvSpPr/>
            <p:nvPr/>
          </p:nvSpPr>
          <p:spPr>
            <a:xfrm>
              <a:off x="565079" y="5280770"/>
              <a:ext cx="1448656" cy="8939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Interface Matrix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898C799-65A2-4946-82CE-690D380EBDB6}"/>
                </a:ext>
              </a:extLst>
            </p:cNvPr>
            <p:cNvSpPr/>
            <p:nvPr/>
          </p:nvSpPr>
          <p:spPr>
            <a:xfrm>
              <a:off x="2506894" y="5270496"/>
              <a:ext cx="1448656" cy="8939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Interface Control Documents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2A5F0F-FAA3-FE41-B5B3-813F0757E854}"/>
                </a:ext>
              </a:extLst>
            </p:cNvPr>
            <p:cNvSpPr/>
            <p:nvPr/>
          </p:nvSpPr>
          <p:spPr>
            <a:xfrm>
              <a:off x="4633645" y="5229399"/>
              <a:ext cx="1448656" cy="46130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Specification Documents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0459F6D-453A-064A-89FD-E587CC70EA08}"/>
                </a:ext>
              </a:extLst>
            </p:cNvPr>
            <p:cNvSpPr/>
            <p:nvPr/>
          </p:nvSpPr>
          <p:spPr>
            <a:xfrm>
              <a:off x="5702158" y="5784204"/>
              <a:ext cx="1448656" cy="46130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Specification Documents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7C0D426-74EC-374C-A2D4-E773F66EB66E}"/>
                </a:ext>
              </a:extLst>
            </p:cNvPr>
            <p:cNvSpPr/>
            <p:nvPr/>
          </p:nvSpPr>
          <p:spPr>
            <a:xfrm>
              <a:off x="1803115" y="5603889"/>
              <a:ext cx="873303" cy="22721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id="{2CE1191F-B5A2-254B-85A9-1872E21BA909}"/>
                </a:ext>
              </a:extLst>
            </p:cNvPr>
            <p:cNvSpPr/>
            <p:nvPr/>
          </p:nvSpPr>
          <p:spPr>
            <a:xfrm rot="21044066">
              <a:off x="3790610" y="5445017"/>
              <a:ext cx="986319" cy="214431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>
              <a:extLst>
                <a:ext uri="{FF2B5EF4-FFF2-40B4-BE49-F238E27FC236}">
                  <a16:creationId xmlns:a16="http://schemas.microsoft.com/office/drawing/2014/main" id="{C96749BA-12E1-0E42-84CD-3285F5AEDA9C}"/>
                </a:ext>
              </a:extLst>
            </p:cNvPr>
            <p:cNvSpPr/>
            <p:nvPr/>
          </p:nvSpPr>
          <p:spPr>
            <a:xfrm rot="329372">
              <a:off x="3813368" y="5850027"/>
              <a:ext cx="2026170" cy="197456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DD43D2-3CC6-1841-AEA6-3DFC22A3EBC7}"/>
              </a:ext>
            </a:extLst>
          </p:cNvPr>
          <p:cNvSpPr txBox="1"/>
          <p:nvPr/>
        </p:nvSpPr>
        <p:spPr>
          <a:xfrm>
            <a:off x="1637016" y="4879573"/>
            <a:ext cx="8917969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ICD’s and Specification documents are under development. For Target Exchange System: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Boundaries and dependency/requirement relationships have been established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Values for specification documents are being finalized and have been updated with latest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Currently, the Interface Matrix file and main Parameters &amp; Specification Document resides on </a:t>
            </a:r>
            <a:r>
              <a:rPr lang="en-US" sz="1400" dirty="0" err="1"/>
              <a:t>Sharepoint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138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6F80-EF84-2633-8AE3-DBEE3AD3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Parameters and Specifications Table contain specifications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919F-D675-1B23-74F8-E6510C6B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24-June-24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59CA-AB20-EDFD-649B-CE634783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Hurh | Target Exchange System TDR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8E0E-F6B2-FB0F-9D30-253625EF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D3A24-09CE-E96D-0AA6-1EA0EB01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7" y="940266"/>
            <a:ext cx="10885545" cy="52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2254"/>
      </p:ext>
    </p:extLst>
  </p:cSld>
  <p:clrMapOvr>
    <a:masterClrMapping/>
  </p:clrMapOvr>
</p:sld>
</file>

<file path=ppt/theme/theme1.xml><?xml version="1.0" encoding="utf-8"?>
<a:theme xmlns:a="http://schemas.openxmlformats.org/drawingml/2006/main" name="LBNFDUNEUS">
  <a:themeElements>
    <a:clrScheme name="LBNFDUNE-US 2022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NFDUNEUS Presentation Template" id="{95237D4C-489F-47DC-8122-D773261D41A2}" vid="{A7B27F23-9770-4A00-B675-9852460BE1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LBNFDUNEUS</Template>
  <TotalTime>3296</TotalTime>
  <Words>564</Words>
  <Application>Microsoft Macintosh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HGGothicE</vt:lpstr>
      <vt:lpstr>Arial</vt:lpstr>
      <vt:lpstr>Calibri</vt:lpstr>
      <vt:lpstr>Helvetica</vt:lpstr>
      <vt:lpstr>Lucida Grande</vt:lpstr>
      <vt:lpstr>LBNFDUNEUS</vt:lpstr>
      <vt:lpstr>LBNF project introduction</vt:lpstr>
      <vt:lpstr>Presenter Background</vt:lpstr>
      <vt:lpstr>Outline</vt:lpstr>
      <vt:lpstr>Targetry WBS Scope Division</vt:lpstr>
      <vt:lpstr>Interfaces – RAL &lt;-&gt; FNAL</vt:lpstr>
      <vt:lpstr>LBNF Beamline Interface Matrix</vt:lpstr>
      <vt:lpstr>Interface Control Documents</vt:lpstr>
      <vt:lpstr>ICD interface table defines boundaries and points to specification and parameter documents for interface details</vt:lpstr>
      <vt:lpstr>Beamline Parameters and Specifications Table contain specifications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 project introduction</dc:title>
  <dc:creator>Patrick G Hurh</dc:creator>
  <cp:lastModifiedBy>Patrick G Hurh</cp:lastModifiedBy>
  <cp:revision>13</cp:revision>
  <dcterms:created xsi:type="dcterms:W3CDTF">2023-03-18T19:51:17Z</dcterms:created>
  <dcterms:modified xsi:type="dcterms:W3CDTF">2024-06-23T18:52:25Z</dcterms:modified>
</cp:coreProperties>
</file>