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08" r:id="rId2"/>
    <p:sldId id="2519" r:id="rId3"/>
    <p:sldId id="258" r:id="rId4"/>
    <p:sldId id="257" r:id="rId5"/>
    <p:sldId id="281" r:id="rId6"/>
    <p:sldId id="259" r:id="rId7"/>
    <p:sldId id="260" r:id="rId8"/>
    <p:sldId id="261" r:id="rId9"/>
    <p:sldId id="2511" r:id="rId10"/>
    <p:sldId id="2512" r:id="rId11"/>
    <p:sldId id="2520" r:id="rId12"/>
    <p:sldId id="283" r:id="rId13"/>
    <p:sldId id="2513" r:id="rId14"/>
    <p:sldId id="2509" r:id="rId15"/>
    <p:sldId id="2510" r:id="rId16"/>
    <p:sldId id="2521" r:id="rId17"/>
    <p:sldId id="280" r:id="rId18"/>
    <p:sldId id="2514" r:id="rId19"/>
    <p:sldId id="279" r:id="rId20"/>
    <p:sldId id="2515" r:id="rId21"/>
    <p:sldId id="2516" r:id="rId22"/>
    <p:sldId id="2517" r:id="rId23"/>
    <p:sldId id="275" r:id="rId24"/>
    <p:sldId id="284" r:id="rId25"/>
    <p:sldId id="2522" r:id="rId26"/>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100" d="100"/>
          <a:sy n="100" d="100"/>
        </p:scale>
        <p:origin x="108" y="7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B7841-7093-9B33-66C5-60BF91C554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6B4427-2BBB-7EEF-3FEF-060140232C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CF073B-B06C-95A7-4FEB-B1172BF71524}"/>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5" name="Footer Placeholder 4">
            <a:extLst>
              <a:ext uri="{FF2B5EF4-FFF2-40B4-BE49-F238E27FC236}">
                <a16:creationId xmlns:a16="http://schemas.microsoft.com/office/drawing/2014/main" id="{8D0B8D4C-56CE-1672-598B-227E02652B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C69046-9B34-16A1-B31B-2B839B9A7A64}"/>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3261022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28F2-4D7A-1E22-BFC0-802467FD5C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AD144B-A241-1107-C982-8BF6446F03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CA9C30-9598-094C-F843-667F59C9361B}"/>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5" name="Footer Placeholder 4">
            <a:extLst>
              <a:ext uri="{FF2B5EF4-FFF2-40B4-BE49-F238E27FC236}">
                <a16:creationId xmlns:a16="http://schemas.microsoft.com/office/drawing/2014/main" id="{E37D72A9-7907-0DE0-7827-15D80E3690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91C2D0-A42B-1A6D-B2C3-4E53F0CDA1A1}"/>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3937685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FC1B4B-45BC-2672-D848-0E227D09FD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D8C088-230C-73A1-6FE8-C11424B9D5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6C32AB-BDB7-D31C-A662-B91B5CC78EA2}"/>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5" name="Footer Placeholder 4">
            <a:extLst>
              <a:ext uri="{FF2B5EF4-FFF2-40B4-BE49-F238E27FC236}">
                <a16:creationId xmlns:a16="http://schemas.microsoft.com/office/drawing/2014/main" id="{21D83DA6-870C-095B-BC63-0D6BBEAB2C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7D016A-6A0C-543D-534C-1A9321CCFE94}"/>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40342273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a:extLst>
              <a:ext uri="{28A0092B-C50C-407E-A947-70E740481C1C}">
                <a14:useLocalDpi xmlns:a14="http://schemas.microsoft.com/office/drawing/2010/main" val="0"/>
              </a:ext>
            </a:extLst>
          </a:blip>
          <a:srcRect t="29524" b="29524"/>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a:extLst>
              <a:ext uri="{28A0092B-C50C-407E-A947-70E740481C1C}">
                <a14:useLocalDpi xmlns:a14="http://schemas.microsoft.com/office/drawing/2010/main" val="0"/>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184888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1" name="Text Placeholder 2"/>
          <p:cNvSpPr>
            <a:spLocks noGrp="1"/>
          </p:cNvSpPr>
          <p:nvPr>
            <p:ph type="body" idx="11"/>
          </p:nvPr>
        </p:nvSpPr>
        <p:spPr>
          <a:xfrm>
            <a:off x="609605" y="5175906"/>
            <a:ext cx="4023360" cy="915332"/>
          </a:xfrm>
          <a:prstGeom prst="rect">
            <a:avLst/>
          </a:prstGeom>
        </p:spPr>
        <p:txBody>
          <a:bodyPr lIns="0" tIns="0" rIns="0" bIns="0" anchor="t" anchorCtr="0"/>
          <a:lstStyle>
            <a:lvl1pPr marL="0" indent="0">
              <a:buNone/>
              <a:defRPr sz="1600" b="0" i="0" baseline="0">
                <a:solidFill>
                  <a:srgbClr val="00B5E2"/>
                </a:solidFill>
                <a:latin typeface="Helvetic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4" name="Picture Placeholder 12"/>
          <p:cNvSpPr>
            <a:spLocks noGrp="1"/>
          </p:cNvSpPr>
          <p:nvPr>
            <p:ph type="pic" sz="quarter" idx="15"/>
          </p:nvPr>
        </p:nvSpPr>
        <p:spPr>
          <a:xfrm>
            <a:off x="4955118" y="1238250"/>
            <a:ext cx="6711949" cy="4852988"/>
          </a:xfrm>
          <a:prstGeom prst="rect">
            <a:avLst/>
          </a:prstGeom>
        </p:spPr>
        <p:txBody>
          <a:bodyPr vert="horz"/>
          <a:lstStyle>
            <a:lvl1pPr marL="0" indent="0">
              <a:buFontTx/>
              <a:buNone/>
              <a:defRPr>
                <a:solidFill>
                  <a:srgbClr val="63666A"/>
                </a:solidFill>
                <a:latin typeface="Helvetica"/>
              </a:defRPr>
            </a:lvl1pPr>
          </a:lstStyle>
          <a:p>
            <a:pPr lvl="0"/>
            <a:endParaRPr lang="en-US" noProof="0" dirty="0"/>
          </a:p>
        </p:txBody>
      </p:sp>
      <p:sp>
        <p:nvSpPr>
          <p:cNvPr id="6" name="Date Placeholder 3"/>
          <p:cNvSpPr>
            <a:spLocks noGrp="1"/>
          </p:cNvSpPr>
          <p:nvPr>
            <p:ph type="dt" sz="half" idx="16"/>
          </p:nvPr>
        </p:nvSpPr>
        <p:spPr/>
        <p:txBody>
          <a:bodyPr/>
          <a:lstStyle>
            <a:lvl1pPr>
              <a:defRPr sz="1200" baseline="0" smtClean="0">
                <a:solidFill>
                  <a:srgbClr val="004C97"/>
                </a:solidFill>
                <a:latin typeface="Helvetica"/>
              </a:defRPr>
            </a:lvl1pPr>
          </a:lstStyle>
          <a:p>
            <a:pPr>
              <a:defRPr/>
            </a:pPr>
            <a:r>
              <a:rPr lang="en-US"/>
              <a:t>MM.DD.YY</a:t>
            </a:r>
            <a:endParaRPr lang="en-US" dirty="0"/>
          </a:p>
        </p:txBody>
      </p:sp>
      <p:sp>
        <p:nvSpPr>
          <p:cNvPr id="7" name="Footer Placeholder 4"/>
          <p:cNvSpPr>
            <a:spLocks noGrp="1"/>
          </p:cNvSpPr>
          <p:nvPr>
            <p:ph type="ftr" sz="quarter" idx="17"/>
          </p:nvPr>
        </p:nvSpPr>
        <p:spPr/>
        <p:txBody>
          <a:bodyPr/>
          <a:lstStyle>
            <a:lvl1pPr>
              <a:defRPr sz="1200" baseline="0" dirty="0">
                <a:solidFill>
                  <a:srgbClr val="004C97"/>
                </a:solidFill>
                <a:latin typeface="Helvetica"/>
              </a:defRPr>
            </a:lvl1pPr>
          </a:lstStyle>
          <a:p>
            <a:pPr>
              <a:defRPr/>
            </a:pPr>
            <a:r>
              <a:rPr lang="en-US"/>
              <a:t>Presenter's Name | Presentation Title</a:t>
            </a:r>
          </a:p>
        </p:txBody>
      </p:sp>
      <p:sp>
        <p:nvSpPr>
          <p:cNvPr id="8" name="Slide Number Placeholder 5"/>
          <p:cNvSpPr>
            <a:spLocks noGrp="1"/>
          </p:cNvSpPr>
          <p:nvPr>
            <p:ph type="sldNum" sz="quarter" idx="18"/>
          </p:nvPr>
        </p:nvSpPr>
        <p:spPr/>
        <p:txBody>
          <a:bodyPr/>
          <a:lstStyle>
            <a:lvl1pPr>
              <a:defRPr sz="1200" b="1" i="0" baseline="0" smtClean="0">
                <a:solidFill>
                  <a:srgbClr val="004C97"/>
                </a:solidFill>
                <a:latin typeface="Helvetica"/>
              </a:defRPr>
            </a:lvl1pPr>
          </a:lstStyle>
          <a:p>
            <a:pPr>
              <a:defRPr/>
            </a:pPr>
            <a:fld id="{609735B5-E0F8-D44A-A3DE-E2CD0DCDE7CF}" type="slidenum">
              <a:rPr lang="en-US"/>
              <a:pPr>
                <a:defRPr/>
              </a:pPr>
              <a:t>‹#›</a:t>
            </a:fld>
            <a:endParaRPr lang="en-US" dirty="0"/>
          </a:p>
        </p:txBody>
      </p:sp>
      <p:sp>
        <p:nvSpPr>
          <p:cNvPr id="2" name="Title 1"/>
          <p:cNvSpPr>
            <a:spLocks noGrp="1"/>
          </p:cNvSpPr>
          <p:nvPr>
            <p:ph type="title"/>
          </p:nvPr>
        </p:nvSpPr>
        <p:spPr>
          <a:xfrm>
            <a:off x="609600" y="429098"/>
            <a:ext cx="11057467" cy="647102"/>
          </a:xfrm>
          <a:prstGeom prst="rect">
            <a:avLst/>
          </a:prstGeom>
        </p:spPr>
        <p:txBody>
          <a:bodyPr vert="horz" lIns="0" tIns="0" rIns="0" bIns="0"/>
          <a:lstStyle>
            <a:lvl1pPr algn="l">
              <a:defRPr sz="2200" b="1" i="0" baseline="0">
                <a:solidFill>
                  <a:srgbClr val="004C97"/>
                </a:solidFill>
                <a:latin typeface="Helvetica"/>
              </a:defRPr>
            </a:lvl1pPr>
          </a:lstStyle>
          <a:p>
            <a:r>
              <a:rPr lang="en-US" dirty="0"/>
              <a:t>Click to edit Master title style</a:t>
            </a:r>
          </a:p>
        </p:txBody>
      </p:sp>
      <p:sp>
        <p:nvSpPr>
          <p:cNvPr id="9" name="Content Placeholder 2"/>
          <p:cNvSpPr>
            <a:spLocks noGrp="1"/>
          </p:cNvSpPr>
          <p:nvPr>
            <p:ph idx="19"/>
          </p:nvPr>
        </p:nvSpPr>
        <p:spPr>
          <a:xfrm>
            <a:off x="609600" y="1238250"/>
            <a:ext cx="4023365" cy="3722688"/>
          </a:xfrm>
          <a:prstGeom prst="rect">
            <a:avLst/>
          </a:prstGeom>
        </p:spPr>
        <p:txBody>
          <a:bodyPr lIns="0" rIns="0"/>
          <a:lstStyle>
            <a:lvl1pPr marL="256032" indent="-265176">
              <a:lnSpc>
                <a:spcPct val="100000"/>
              </a:lnSpc>
              <a:spcBef>
                <a:spcPts val="0"/>
              </a:spcBef>
              <a:spcAft>
                <a:spcPts val="0"/>
              </a:spcAft>
              <a:buFont typeface="Arial"/>
              <a:buChar char="•"/>
              <a:defRPr sz="2200" b="0" i="0">
                <a:solidFill>
                  <a:srgbClr val="63666A"/>
                </a:solidFill>
                <a:latin typeface="Helvetica"/>
              </a:defRPr>
            </a:lvl1pPr>
            <a:lvl2pPr marL="320040" indent="256032">
              <a:lnSpc>
                <a:spcPct val="100000"/>
              </a:lnSpc>
              <a:spcBef>
                <a:spcPts val="1032"/>
              </a:spcBef>
              <a:spcAft>
                <a:spcPts val="0"/>
              </a:spcAft>
              <a:buSzPct val="90000"/>
              <a:buFont typeface="Lucida Grande"/>
              <a:buChar char="-"/>
              <a:defRPr sz="2000" b="0" i="0">
                <a:solidFill>
                  <a:srgbClr val="63666A"/>
                </a:solidFill>
                <a:latin typeface="Helvetica"/>
              </a:defRPr>
            </a:lvl2pPr>
            <a:lvl3pPr marL="640080" indent="228600">
              <a:lnSpc>
                <a:spcPct val="100000"/>
              </a:lnSpc>
              <a:spcBef>
                <a:spcPts val="1032"/>
              </a:spcBef>
              <a:spcAft>
                <a:spcPts val="0"/>
              </a:spcAft>
              <a:buSzPct val="88000"/>
              <a:buFont typeface="Arial"/>
              <a:buChar char="•"/>
              <a:defRPr sz="1800" b="0" i="0">
                <a:solidFill>
                  <a:srgbClr val="63666A"/>
                </a:solidFill>
                <a:latin typeface="Helvetica"/>
              </a:defRPr>
            </a:lvl3pPr>
            <a:lvl4pPr marL="914400" indent="228600">
              <a:lnSpc>
                <a:spcPct val="100000"/>
              </a:lnSpc>
              <a:spcBef>
                <a:spcPts val="1032"/>
              </a:spcBef>
              <a:spcAft>
                <a:spcPts val="0"/>
              </a:spcAft>
              <a:buSzPct val="90000"/>
              <a:buFont typeface="Lucida Grande"/>
              <a:buChar char="-"/>
              <a:defRPr sz="1600" b="0" i="0">
                <a:solidFill>
                  <a:srgbClr val="63666A"/>
                </a:solidFill>
                <a:latin typeface="Helvetica"/>
              </a:defRPr>
            </a:lvl4pPr>
            <a:lvl5pPr marL="1143000" indent="192024">
              <a:lnSpc>
                <a:spcPct val="100000"/>
              </a:lnSpc>
              <a:spcBef>
                <a:spcPts val="1032"/>
              </a:spcBef>
              <a:spcAft>
                <a:spcPts val="0"/>
              </a:spcAft>
              <a:buSzPct val="88000"/>
              <a:buFont typeface="Arial"/>
              <a:buChar char="•"/>
              <a:defRPr sz="140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4579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08CFA-D1D7-D912-0B6B-3441C13EBC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B6E0C1-5367-F6C7-A74D-294E3D5DAD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FEBB8F-611B-C579-4ECE-5DC0EDA04ED4}"/>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5" name="Footer Placeholder 4">
            <a:extLst>
              <a:ext uri="{FF2B5EF4-FFF2-40B4-BE49-F238E27FC236}">
                <a16:creationId xmlns:a16="http://schemas.microsoft.com/office/drawing/2014/main" id="{9F342C01-9375-781E-8332-5B974F07F1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F032EA-2ACA-DA73-4D9E-A523FFFF2528}"/>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335085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28BD5-FBA7-2FB9-2298-9C58C773BC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F154B5-020E-6BF9-06E3-81C4FF97C66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205B0C-CED1-5D4F-0E8F-40997F997FD6}"/>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5" name="Footer Placeholder 4">
            <a:extLst>
              <a:ext uri="{FF2B5EF4-FFF2-40B4-BE49-F238E27FC236}">
                <a16:creationId xmlns:a16="http://schemas.microsoft.com/office/drawing/2014/main" id="{8D949C9A-3096-A172-D2D5-F976A5D1F4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D904D-ECE4-A218-56FD-4E4994F74A24}"/>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420739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C7E0-D3D1-9D08-F7AA-1DA61A6C6B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6B2B8-B3CC-2F06-E53C-0D97AC713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10BE67-D27F-26F5-E8CA-AABCA08A61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C0FB13E-7DFC-A945-833E-E7D23E704297}"/>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6" name="Footer Placeholder 5">
            <a:extLst>
              <a:ext uri="{FF2B5EF4-FFF2-40B4-BE49-F238E27FC236}">
                <a16:creationId xmlns:a16="http://schemas.microsoft.com/office/drawing/2014/main" id="{4CD648DD-C0FE-0798-1BC8-7332AD43CE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9D2B98A-D21C-263F-2DBD-531A5AA6B987}"/>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2717465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403CF-C0A0-F540-56BE-74361D08DF8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15337-8782-B4F3-A378-12915AB6BA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6529A8-1465-C327-E1C3-641E25041E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0539CA-8A0F-85F2-57BE-1F1BEF6464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F1973-9BE0-A7E9-9461-1FC78BE258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D2AA70-D8E4-0255-F231-89DD8A861E03}"/>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8" name="Footer Placeholder 7">
            <a:extLst>
              <a:ext uri="{FF2B5EF4-FFF2-40B4-BE49-F238E27FC236}">
                <a16:creationId xmlns:a16="http://schemas.microsoft.com/office/drawing/2014/main" id="{5B158B4B-9737-F5DA-F4DA-8E7B6FBFE7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5E646A-B1AC-25B0-2B47-88376811A48D}"/>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609660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53E0-BD58-A30E-8F16-16BE1B08B6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02977F-818B-1F59-48BC-1CF9518B7903}"/>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4" name="Footer Placeholder 3">
            <a:extLst>
              <a:ext uri="{FF2B5EF4-FFF2-40B4-BE49-F238E27FC236}">
                <a16:creationId xmlns:a16="http://schemas.microsoft.com/office/drawing/2014/main" id="{13B3BA0A-67F3-15DE-C481-5DD0987FF87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A66AF9-4379-2D1F-C0A2-AD5F8DE4CD77}"/>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2873658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783D910-2B3B-96E3-975D-686970C4089A}"/>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3" name="Footer Placeholder 2">
            <a:extLst>
              <a:ext uri="{FF2B5EF4-FFF2-40B4-BE49-F238E27FC236}">
                <a16:creationId xmlns:a16="http://schemas.microsoft.com/office/drawing/2014/main" id="{B27AD37B-DC52-2191-906D-8E8579DBBC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A04FB6-AD5B-B8B5-B9CE-98E8630D86DE}"/>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2125991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BDF1A-A75D-55C9-134E-994A95CD63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8F9688-7B83-80D7-2168-A6E67A315B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F5DE6F-FFDF-F883-46CC-B4168C9034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A1E69E-D92C-7301-4FA6-914E15D70A9E}"/>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6" name="Footer Placeholder 5">
            <a:extLst>
              <a:ext uri="{FF2B5EF4-FFF2-40B4-BE49-F238E27FC236}">
                <a16:creationId xmlns:a16="http://schemas.microsoft.com/office/drawing/2014/main" id="{04F8C644-00A3-9625-9B90-FCF0A087E7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B9D5BD-4EAE-5091-DED2-23EB2673DECE}"/>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3977652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B5F3A-CF95-E647-F4C5-782C55B4A7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065078-26BB-9D7E-D126-FD60BC429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3017B8-EB5E-4CAA-4CC3-889B22C1BA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6C95CD-C5C6-6248-AFB8-8679ECEE5209}"/>
              </a:ext>
            </a:extLst>
          </p:cNvPr>
          <p:cNvSpPr>
            <a:spLocks noGrp="1"/>
          </p:cNvSpPr>
          <p:nvPr>
            <p:ph type="dt" sz="half" idx="10"/>
          </p:nvPr>
        </p:nvSpPr>
        <p:spPr/>
        <p:txBody>
          <a:bodyPr/>
          <a:lstStyle/>
          <a:p>
            <a:fld id="{5A42FDF1-73AB-476B-8B8C-35915A92FE1D}" type="datetimeFigureOut">
              <a:rPr lang="en-US" smtClean="0"/>
              <a:t>12/15/2023</a:t>
            </a:fld>
            <a:endParaRPr lang="en-US"/>
          </a:p>
        </p:txBody>
      </p:sp>
      <p:sp>
        <p:nvSpPr>
          <p:cNvPr id="6" name="Footer Placeholder 5">
            <a:extLst>
              <a:ext uri="{FF2B5EF4-FFF2-40B4-BE49-F238E27FC236}">
                <a16:creationId xmlns:a16="http://schemas.microsoft.com/office/drawing/2014/main" id="{6E14C961-7318-5998-020F-84C2523C50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C7CB6-5152-126A-F4F2-AED738D22A51}"/>
              </a:ext>
            </a:extLst>
          </p:cNvPr>
          <p:cNvSpPr>
            <a:spLocks noGrp="1"/>
          </p:cNvSpPr>
          <p:nvPr>
            <p:ph type="sldNum" sz="quarter" idx="12"/>
          </p:nvPr>
        </p:nvSpPr>
        <p:spPr/>
        <p:txBody>
          <a:bodyPr/>
          <a:lstStyle/>
          <a:p>
            <a:fld id="{2E40ECC8-1C91-4716-8FC9-F4A374C2DC08}" type="slidenum">
              <a:rPr lang="en-US" smtClean="0"/>
              <a:t>‹#›</a:t>
            </a:fld>
            <a:endParaRPr lang="en-US"/>
          </a:p>
        </p:txBody>
      </p:sp>
    </p:spTree>
    <p:extLst>
      <p:ext uri="{BB962C8B-B14F-4D97-AF65-F5344CB8AC3E}">
        <p14:creationId xmlns:p14="http://schemas.microsoft.com/office/powerpoint/2010/main" val="3857388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AA3F64-C84C-3759-D7A7-A035C44DB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30C447-D87E-5279-5186-6B55FFD8AD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FD3447-2FB6-B5B5-9F46-5F4520639D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42FDF1-73AB-476B-8B8C-35915A92FE1D}" type="datetimeFigureOut">
              <a:rPr lang="en-US" smtClean="0"/>
              <a:t>12/15/2023</a:t>
            </a:fld>
            <a:endParaRPr lang="en-US"/>
          </a:p>
        </p:txBody>
      </p:sp>
      <p:sp>
        <p:nvSpPr>
          <p:cNvPr id="5" name="Footer Placeholder 4">
            <a:extLst>
              <a:ext uri="{FF2B5EF4-FFF2-40B4-BE49-F238E27FC236}">
                <a16:creationId xmlns:a16="http://schemas.microsoft.com/office/drawing/2014/main" id="{7A13FFD0-E3F4-EF1D-7D53-CA288BE7F1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7E20BE-24F4-B242-39F5-A7B090138B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40ECC8-1C91-4716-8FC9-F4A374C2DC08}" type="slidenum">
              <a:rPr lang="en-US" smtClean="0"/>
              <a:t>‹#›</a:t>
            </a:fld>
            <a:endParaRPr lang="en-US"/>
          </a:p>
        </p:txBody>
      </p:sp>
    </p:spTree>
    <p:extLst>
      <p:ext uri="{BB962C8B-B14F-4D97-AF65-F5344CB8AC3E}">
        <p14:creationId xmlns:p14="http://schemas.microsoft.com/office/powerpoint/2010/main" val="38063741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6.tmp"/><Relationship Id="rId3" Type="http://schemas.openxmlformats.org/officeDocument/2006/relationships/image" Target="../media/image13.tmp"/><Relationship Id="rId7" Type="http://schemas.openxmlformats.org/officeDocument/2006/relationships/image" Target="../media/image4.tmp"/><Relationship Id="rId2" Type="http://schemas.openxmlformats.org/officeDocument/2006/relationships/image" Target="../media/image12.tmp"/><Relationship Id="rId1" Type="http://schemas.openxmlformats.org/officeDocument/2006/relationships/slideLayout" Target="../slideLayouts/slideLayout7.xml"/><Relationship Id="rId6" Type="http://schemas.openxmlformats.org/officeDocument/2006/relationships/image" Target="../media/image15.tmp"/><Relationship Id="rId5" Type="http://schemas.openxmlformats.org/officeDocument/2006/relationships/image" Target="../media/image14.png"/><Relationship Id="rId4" Type="http://schemas.openxmlformats.org/officeDocument/2006/relationships/image" Target="../media/image7.tmp"/><Relationship Id="rId9" Type="http://schemas.openxmlformats.org/officeDocument/2006/relationships/image" Target="../media/image17.tmp"/></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8.tmp"/><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tmp"/><Relationship Id="rId2" Type="http://schemas.openxmlformats.org/officeDocument/2006/relationships/image" Target="../media/image20.tmp"/><Relationship Id="rId1" Type="http://schemas.openxmlformats.org/officeDocument/2006/relationships/slideLayout" Target="../slideLayouts/slideLayout7.xml"/><Relationship Id="rId4" Type="http://schemas.openxmlformats.org/officeDocument/2006/relationships/image" Target="../media/image22.tmp"/></Relationships>
</file>

<file path=ppt/slides/_rels/slide13.xml.rels><?xml version="1.0" encoding="UTF-8" standalone="yes"?>
<Relationships xmlns="http://schemas.openxmlformats.org/package/2006/relationships"><Relationship Id="rId3" Type="http://schemas.openxmlformats.org/officeDocument/2006/relationships/image" Target="../media/image24.tmp"/><Relationship Id="rId2" Type="http://schemas.openxmlformats.org/officeDocument/2006/relationships/image" Target="../media/image23.tmp"/><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25.tmp"/><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15.xml.rels><?xml version="1.0" encoding="UTF-8" standalone="yes"?>
<Relationships xmlns="http://schemas.openxmlformats.org/package/2006/relationships"><Relationship Id="rId3" Type="http://schemas.openxmlformats.org/officeDocument/2006/relationships/image" Target="../media/image7.tmp"/><Relationship Id="rId2" Type="http://schemas.openxmlformats.org/officeDocument/2006/relationships/image" Target="../media/image27.tmp"/><Relationship Id="rId1" Type="http://schemas.openxmlformats.org/officeDocument/2006/relationships/slideLayout" Target="../slideLayouts/slideLayout7.xml"/><Relationship Id="rId4" Type="http://schemas.openxmlformats.org/officeDocument/2006/relationships/image" Target="../media/image26.tmp"/></Relationships>
</file>

<file path=ppt/slides/_rels/slide16.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image" Target="../media/image28.tmp"/><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image" Target="../media/image31.tmp"/><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tmp"/><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6.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1.tmp"/><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tmp"/><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tmp"/><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tmp"/><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tmp"/><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tmp"/><Relationship Id="rId2" Type="http://schemas.openxmlformats.org/officeDocument/2006/relationships/image" Target="../media/image11.tmp"/><Relationship Id="rId1" Type="http://schemas.openxmlformats.org/officeDocument/2006/relationships/slideLayout" Target="../slideLayouts/slideLayout7.xml"/><Relationship Id="rId5" Type="http://schemas.openxmlformats.org/officeDocument/2006/relationships/image" Target="../media/image7.tmp"/><Relationship Id="rId4" Type="http://schemas.openxmlformats.org/officeDocument/2006/relationships/image" Target="../media/image5.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29845" y="4074604"/>
            <a:ext cx="11332309" cy="1003049"/>
          </a:xfrm>
        </p:spPr>
        <p:txBody>
          <a:bodyPr>
            <a:noAutofit/>
          </a:bodyPr>
          <a:lstStyle/>
          <a:p>
            <a:r>
              <a:rPr lang="en-US" sz="2400" dirty="0">
                <a:latin typeface="Helvetica" charset="0"/>
              </a:rPr>
              <a:t>LBNF Target Hall and Work Cell Video System</a:t>
            </a:r>
            <a:endParaRPr lang="en-US" sz="2400" dirty="0"/>
          </a:p>
        </p:txBody>
      </p:sp>
      <p:sp>
        <p:nvSpPr>
          <p:cNvPr id="4" name="Text Placeholder 3"/>
          <p:cNvSpPr>
            <a:spLocks noGrp="1"/>
          </p:cNvSpPr>
          <p:nvPr>
            <p:ph type="body" sz="quarter" idx="10"/>
          </p:nvPr>
        </p:nvSpPr>
        <p:spPr>
          <a:xfrm>
            <a:off x="429845" y="4952962"/>
            <a:ext cx="11332308" cy="1680135"/>
          </a:xfrm>
        </p:spPr>
        <p:txBody>
          <a:bodyPr/>
          <a:lstStyle/>
          <a:p>
            <a:r>
              <a:rPr lang="en-US" sz="2000" dirty="0">
                <a:latin typeface="Helvetica" charset="0"/>
              </a:rPr>
              <a:t>Vladimir Sidorov</a:t>
            </a:r>
          </a:p>
          <a:p>
            <a:r>
              <a:rPr lang="en-US" sz="2000" dirty="0">
                <a:latin typeface="Helvetica" charset="0"/>
              </a:rPr>
              <a:t>October 17, 2023</a:t>
            </a:r>
          </a:p>
          <a:p>
            <a:endParaRPr lang="en-US" sz="1867" dirty="0"/>
          </a:p>
        </p:txBody>
      </p:sp>
      <p:pic>
        <p:nvPicPr>
          <p:cNvPr id="6" name="Picture 5">
            <a:extLst>
              <a:ext uri="{FF2B5EF4-FFF2-40B4-BE49-F238E27FC236}">
                <a16:creationId xmlns:a16="http://schemas.microsoft.com/office/drawing/2014/main" id="{8FCCF353-1BA1-B376-513E-471CAEAB2E77}"/>
              </a:ext>
            </a:extLst>
          </p:cNvPr>
          <p:cNvPicPr>
            <a:picLocks noChangeAspect="1"/>
          </p:cNvPicPr>
          <p:nvPr/>
        </p:nvPicPr>
        <p:blipFill>
          <a:blip r:embed="rId2"/>
          <a:stretch>
            <a:fillRect/>
          </a:stretch>
        </p:blipFill>
        <p:spPr>
          <a:xfrm>
            <a:off x="2810837" y="6344188"/>
            <a:ext cx="9144000" cy="343338"/>
          </a:xfrm>
          <a:prstGeom prst="rect">
            <a:avLst/>
          </a:prstGeom>
        </p:spPr>
      </p:pic>
    </p:spTree>
    <p:extLst>
      <p:ext uri="{BB962C8B-B14F-4D97-AF65-F5344CB8AC3E}">
        <p14:creationId xmlns:p14="http://schemas.microsoft.com/office/powerpoint/2010/main" val="1989597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blueprint&#10;&#10;Description automatically generated">
            <a:extLst>
              <a:ext uri="{FF2B5EF4-FFF2-40B4-BE49-F238E27FC236}">
                <a16:creationId xmlns:a16="http://schemas.microsoft.com/office/drawing/2014/main" id="{E6D2CB97-6E2C-E980-3F81-E06511E8F419}"/>
              </a:ext>
            </a:extLst>
          </p:cNvPr>
          <p:cNvPicPr>
            <a:picLocks noChangeAspect="1"/>
          </p:cNvPicPr>
          <p:nvPr/>
        </p:nvPicPr>
        <p:blipFill rotWithShape="1">
          <a:blip r:embed="rId2">
            <a:extLst>
              <a:ext uri="{28A0092B-C50C-407E-A947-70E740481C1C}">
                <a14:useLocalDpi xmlns:a14="http://schemas.microsoft.com/office/drawing/2010/main" val="0"/>
              </a:ext>
            </a:extLst>
          </a:blip>
          <a:srcRect l="61744" t="13737" r="10579" b="46711"/>
          <a:stretch/>
        </p:blipFill>
        <p:spPr>
          <a:xfrm>
            <a:off x="6410826" y="1130968"/>
            <a:ext cx="5676900" cy="4928043"/>
          </a:xfrm>
          <a:prstGeom prst="rect">
            <a:avLst/>
          </a:prstGeom>
        </p:spPr>
      </p:pic>
      <p:pic>
        <p:nvPicPr>
          <p:cNvPr id="5" name="Picture 4" descr="A blueprint of a building&#10;&#10;Description automatically generated">
            <a:extLst>
              <a:ext uri="{FF2B5EF4-FFF2-40B4-BE49-F238E27FC236}">
                <a16:creationId xmlns:a16="http://schemas.microsoft.com/office/drawing/2014/main" id="{43386B1D-AEAE-A95C-20F5-60A2C1D404BA}"/>
              </a:ext>
            </a:extLst>
          </p:cNvPr>
          <p:cNvPicPr>
            <a:picLocks noChangeAspect="1"/>
          </p:cNvPicPr>
          <p:nvPr/>
        </p:nvPicPr>
        <p:blipFill rotWithShape="1">
          <a:blip r:embed="rId3">
            <a:extLst>
              <a:ext uri="{28A0092B-C50C-407E-A947-70E740481C1C}">
                <a14:useLocalDpi xmlns:a14="http://schemas.microsoft.com/office/drawing/2010/main" val="0"/>
              </a:ext>
            </a:extLst>
          </a:blip>
          <a:srcRect l="51772" t="14442" r="20303" b="46261"/>
          <a:stretch/>
        </p:blipFill>
        <p:spPr>
          <a:xfrm>
            <a:off x="482201" y="1195137"/>
            <a:ext cx="5765196" cy="4928043"/>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028B120E-8FFC-31D9-46A4-88E40D9229B2}"/>
              </a:ext>
            </a:extLst>
          </p:cNvPr>
          <p:cNvPicPr>
            <a:picLocks noChangeAspect="1"/>
          </p:cNvPicPr>
          <p:nvPr/>
        </p:nvPicPr>
        <p:blipFill rotWithShape="1">
          <a:blip r:embed="rId4">
            <a:extLst>
              <a:ext uri="{28A0092B-C50C-407E-A947-70E740481C1C}">
                <a14:useLocalDpi xmlns:a14="http://schemas.microsoft.com/office/drawing/2010/main" val="0"/>
              </a:ext>
            </a:extLst>
          </a:blip>
          <a:srcRect l="19626" t="40667" r="58067" b="14421"/>
          <a:stretch/>
        </p:blipFill>
        <p:spPr>
          <a:xfrm>
            <a:off x="5533942" y="3837553"/>
            <a:ext cx="233196" cy="281595"/>
          </a:xfrm>
          <a:prstGeom prst="rect">
            <a:avLst/>
          </a:prstGeom>
        </p:spPr>
      </p:pic>
      <p:pic>
        <p:nvPicPr>
          <p:cNvPr id="6" name="Picture 5" descr="A close-up of a camera&#10;&#10;Description automatically generated">
            <a:extLst>
              <a:ext uri="{FF2B5EF4-FFF2-40B4-BE49-F238E27FC236}">
                <a16:creationId xmlns:a16="http://schemas.microsoft.com/office/drawing/2014/main" id="{2F468EE7-4535-CAB5-C242-F371AB52FEC0}"/>
              </a:ext>
            </a:extLst>
          </p:cNvPr>
          <p:cNvPicPr>
            <a:picLocks noChangeAspect="1"/>
          </p:cNvPicPr>
          <p:nvPr/>
        </p:nvPicPr>
        <p:blipFill rotWithShape="1">
          <a:blip r:embed="rId5">
            <a:extLst>
              <a:ext uri="{28A0092B-C50C-407E-A947-70E740481C1C}">
                <a14:useLocalDpi xmlns:a14="http://schemas.microsoft.com/office/drawing/2010/main" val="0"/>
              </a:ext>
            </a:extLst>
          </a:blip>
          <a:srcRect l="32361" t="13777" r="28296" b="13323"/>
          <a:stretch/>
        </p:blipFill>
        <p:spPr>
          <a:xfrm>
            <a:off x="966536" y="3858722"/>
            <a:ext cx="268705" cy="263916"/>
          </a:xfrm>
          <a:prstGeom prst="rect">
            <a:avLst/>
          </a:prstGeom>
        </p:spPr>
      </p:pic>
      <p:pic>
        <p:nvPicPr>
          <p:cNvPr id="8" name="Picture 7" descr="A computer screen shot of a robot&#10;&#10;Description automatically generated">
            <a:extLst>
              <a:ext uri="{FF2B5EF4-FFF2-40B4-BE49-F238E27FC236}">
                <a16:creationId xmlns:a16="http://schemas.microsoft.com/office/drawing/2014/main" id="{284A4FAE-A7EF-01AE-3343-45110918CBDA}"/>
              </a:ext>
            </a:extLst>
          </p:cNvPr>
          <p:cNvPicPr>
            <a:picLocks noChangeAspect="1"/>
          </p:cNvPicPr>
          <p:nvPr/>
        </p:nvPicPr>
        <p:blipFill rotWithShape="1">
          <a:blip r:embed="rId6">
            <a:extLst>
              <a:ext uri="{28A0092B-C50C-407E-A947-70E740481C1C}">
                <a14:useLocalDpi xmlns:a14="http://schemas.microsoft.com/office/drawing/2010/main" val="0"/>
              </a:ext>
            </a:extLst>
          </a:blip>
          <a:srcRect l="46842" t="15112" r="33750" b="11769"/>
          <a:stretch/>
        </p:blipFill>
        <p:spPr>
          <a:xfrm>
            <a:off x="2804886" y="3858722"/>
            <a:ext cx="127436" cy="263916"/>
          </a:xfrm>
          <a:prstGeom prst="rect">
            <a:avLst/>
          </a:prstGeom>
        </p:spPr>
      </p:pic>
      <p:pic>
        <p:nvPicPr>
          <p:cNvPr id="9" name="Picture 8" descr="A computer screen shot of a robot&#10;&#10;Description automatically generated">
            <a:extLst>
              <a:ext uri="{FF2B5EF4-FFF2-40B4-BE49-F238E27FC236}">
                <a16:creationId xmlns:a16="http://schemas.microsoft.com/office/drawing/2014/main" id="{146E7FC8-5ACD-5F31-3061-640FCBA4C1E3}"/>
              </a:ext>
            </a:extLst>
          </p:cNvPr>
          <p:cNvPicPr>
            <a:picLocks noChangeAspect="1"/>
          </p:cNvPicPr>
          <p:nvPr/>
        </p:nvPicPr>
        <p:blipFill rotWithShape="1">
          <a:blip r:embed="rId6">
            <a:extLst>
              <a:ext uri="{28A0092B-C50C-407E-A947-70E740481C1C}">
                <a14:useLocalDpi xmlns:a14="http://schemas.microsoft.com/office/drawing/2010/main" val="0"/>
              </a:ext>
            </a:extLst>
          </a:blip>
          <a:srcRect l="46842" t="15112" r="33750" b="11769"/>
          <a:stretch/>
        </p:blipFill>
        <p:spPr>
          <a:xfrm>
            <a:off x="4981073" y="3073201"/>
            <a:ext cx="127436" cy="263916"/>
          </a:xfrm>
          <a:prstGeom prst="rect">
            <a:avLst/>
          </a:prstGeom>
        </p:spPr>
      </p:pic>
      <p:pic>
        <p:nvPicPr>
          <p:cNvPr id="10" name="Picture 9" descr="A computer screen shot of a robot&#10;&#10;Description automatically generated">
            <a:extLst>
              <a:ext uri="{FF2B5EF4-FFF2-40B4-BE49-F238E27FC236}">
                <a16:creationId xmlns:a16="http://schemas.microsoft.com/office/drawing/2014/main" id="{2053D933-C49C-247F-A891-839C6965BA84}"/>
              </a:ext>
            </a:extLst>
          </p:cNvPr>
          <p:cNvPicPr>
            <a:picLocks noChangeAspect="1"/>
          </p:cNvPicPr>
          <p:nvPr/>
        </p:nvPicPr>
        <p:blipFill rotWithShape="1">
          <a:blip r:embed="rId6">
            <a:extLst>
              <a:ext uri="{28A0092B-C50C-407E-A947-70E740481C1C}">
                <a14:useLocalDpi xmlns:a14="http://schemas.microsoft.com/office/drawing/2010/main" val="0"/>
              </a:ext>
            </a:extLst>
          </a:blip>
          <a:srcRect l="46842" t="15112" r="33750" b="11769"/>
          <a:stretch/>
        </p:blipFill>
        <p:spPr>
          <a:xfrm>
            <a:off x="10908631" y="3185106"/>
            <a:ext cx="127436" cy="263916"/>
          </a:xfrm>
          <a:prstGeom prst="rect">
            <a:avLst/>
          </a:prstGeom>
        </p:spPr>
      </p:pic>
      <p:pic>
        <p:nvPicPr>
          <p:cNvPr id="11" name="Picture 10" descr="A close-up of a camera&#10;&#10;Description automatically generated">
            <a:extLst>
              <a:ext uri="{FF2B5EF4-FFF2-40B4-BE49-F238E27FC236}">
                <a16:creationId xmlns:a16="http://schemas.microsoft.com/office/drawing/2014/main" id="{6DEFBFB5-7228-FF62-9E32-A4DEB401ADC8}"/>
              </a:ext>
            </a:extLst>
          </p:cNvPr>
          <p:cNvPicPr>
            <a:picLocks noChangeAspect="1"/>
          </p:cNvPicPr>
          <p:nvPr/>
        </p:nvPicPr>
        <p:blipFill rotWithShape="1">
          <a:blip r:embed="rId5">
            <a:extLst>
              <a:ext uri="{28A0092B-C50C-407E-A947-70E740481C1C}">
                <a14:useLocalDpi xmlns:a14="http://schemas.microsoft.com/office/drawing/2010/main" val="0"/>
              </a:ext>
            </a:extLst>
          </a:blip>
          <a:srcRect l="32361" t="13777" r="28296" b="13323"/>
          <a:stretch/>
        </p:blipFill>
        <p:spPr>
          <a:xfrm>
            <a:off x="6837946" y="3837553"/>
            <a:ext cx="268705" cy="263916"/>
          </a:xfrm>
          <a:prstGeom prst="rect">
            <a:avLst/>
          </a:prstGeom>
        </p:spPr>
      </p:pic>
      <p:pic>
        <p:nvPicPr>
          <p:cNvPr id="12" name="Picture 11" descr="A computer screen shot of a robot&#10;&#10;Description automatically generated">
            <a:extLst>
              <a:ext uri="{FF2B5EF4-FFF2-40B4-BE49-F238E27FC236}">
                <a16:creationId xmlns:a16="http://schemas.microsoft.com/office/drawing/2014/main" id="{490D505A-EC30-D6F5-DEAD-8EBD1293E955}"/>
              </a:ext>
            </a:extLst>
          </p:cNvPr>
          <p:cNvPicPr>
            <a:picLocks noChangeAspect="1"/>
          </p:cNvPicPr>
          <p:nvPr/>
        </p:nvPicPr>
        <p:blipFill rotWithShape="1">
          <a:blip r:embed="rId6">
            <a:extLst>
              <a:ext uri="{28A0092B-C50C-407E-A947-70E740481C1C}">
                <a14:useLocalDpi xmlns:a14="http://schemas.microsoft.com/office/drawing/2010/main" val="0"/>
              </a:ext>
            </a:extLst>
          </a:blip>
          <a:srcRect l="46842" t="15112" r="33750" b="11769"/>
          <a:stretch/>
        </p:blipFill>
        <p:spPr>
          <a:xfrm>
            <a:off x="8674216" y="3817838"/>
            <a:ext cx="127436" cy="263916"/>
          </a:xfrm>
          <a:prstGeom prst="rect">
            <a:avLst/>
          </a:prstGeom>
        </p:spPr>
      </p:pic>
      <p:pic>
        <p:nvPicPr>
          <p:cNvPr id="15" name="Picture 14" descr="Graphical user interface, text, application&#10;&#10;Description automatically generated">
            <a:extLst>
              <a:ext uri="{FF2B5EF4-FFF2-40B4-BE49-F238E27FC236}">
                <a16:creationId xmlns:a16="http://schemas.microsoft.com/office/drawing/2014/main" id="{DDEB990C-354A-7DE8-0D0D-C2E5E0C4A367}"/>
              </a:ext>
            </a:extLst>
          </p:cNvPr>
          <p:cNvPicPr>
            <a:picLocks noChangeAspect="1"/>
          </p:cNvPicPr>
          <p:nvPr/>
        </p:nvPicPr>
        <p:blipFill rotWithShape="1">
          <a:blip r:embed="rId7">
            <a:extLst>
              <a:ext uri="{28A0092B-C50C-407E-A947-70E740481C1C}">
                <a14:useLocalDpi xmlns:a14="http://schemas.microsoft.com/office/drawing/2010/main" val="0"/>
              </a:ext>
            </a:extLst>
          </a:blip>
          <a:srcRect l="25867" t="37427" r="62403" b="44093"/>
          <a:stretch/>
        </p:blipFill>
        <p:spPr>
          <a:xfrm rot="10573051" flipV="1">
            <a:off x="10631820" y="4831577"/>
            <a:ext cx="126830" cy="119838"/>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1C2C79FA-9CD3-792F-E40C-1AFC4325F0F5}"/>
              </a:ext>
            </a:extLst>
          </p:cNvPr>
          <p:cNvPicPr>
            <a:picLocks noChangeAspect="1"/>
          </p:cNvPicPr>
          <p:nvPr/>
        </p:nvPicPr>
        <p:blipFill rotWithShape="1">
          <a:blip r:embed="rId7">
            <a:extLst>
              <a:ext uri="{28A0092B-C50C-407E-A947-70E740481C1C}">
                <a14:useLocalDpi xmlns:a14="http://schemas.microsoft.com/office/drawing/2010/main" val="0"/>
              </a:ext>
            </a:extLst>
          </a:blip>
          <a:srcRect l="25867" t="37427" r="62403" b="44093"/>
          <a:stretch/>
        </p:blipFill>
        <p:spPr>
          <a:xfrm>
            <a:off x="11296359" y="4831577"/>
            <a:ext cx="126829" cy="119837"/>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A7BBED35-25F4-8AE6-7256-FF1BAE13C8A6}"/>
              </a:ext>
            </a:extLst>
          </p:cNvPr>
          <p:cNvPicPr>
            <a:picLocks noChangeAspect="1"/>
          </p:cNvPicPr>
          <p:nvPr/>
        </p:nvPicPr>
        <p:blipFill rotWithShape="1">
          <a:blip r:embed="rId7">
            <a:extLst>
              <a:ext uri="{28A0092B-C50C-407E-A947-70E740481C1C}">
                <a14:useLocalDpi xmlns:a14="http://schemas.microsoft.com/office/drawing/2010/main" val="0"/>
              </a:ext>
            </a:extLst>
          </a:blip>
          <a:srcRect l="25867" t="37427" r="62403" b="44093"/>
          <a:stretch/>
        </p:blipFill>
        <p:spPr>
          <a:xfrm>
            <a:off x="10972653" y="4439027"/>
            <a:ext cx="126828" cy="119836"/>
          </a:xfrm>
          <a:prstGeom prst="rect">
            <a:avLst/>
          </a:prstGeom>
        </p:spPr>
      </p:pic>
      <p:pic>
        <p:nvPicPr>
          <p:cNvPr id="19" name="Picture 18" descr="A screenshot of a computer&#10;&#10;Description automatically generated">
            <a:extLst>
              <a:ext uri="{FF2B5EF4-FFF2-40B4-BE49-F238E27FC236}">
                <a16:creationId xmlns:a16="http://schemas.microsoft.com/office/drawing/2014/main" id="{1AA2FE7E-BAAB-9232-4FE0-812CDF6038C3}"/>
              </a:ext>
            </a:extLst>
          </p:cNvPr>
          <p:cNvPicPr>
            <a:picLocks noChangeAspect="1"/>
          </p:cNvPicPr>
          <p:nvPr/>
        </p:nvPicPr>
        <p:blipFill rotWithShape="1">
          <a:blip r:embed="rId8">
            <a:extLst>
              <a:ext uri="{28A0092B-C50C-407E-A947-70E740481C1C}">
                <a14:useLocalDpi xmlns:a14="http://schemas.microsoft.com/office/drawing/2010/main" val="0"/>
              </a:ext>
            </a:extLst>
          </a:blip>
          <a:srcRect l="61793" t="18822" r="30855" b="19181"/>
          <a:stretch/>
        </p:blipFill>
        <p:spPr>
          <a:xfrm>
            <a:off x="4027504" y="4558863"/>
            <a:ext cx="215633" cy="999529"/>
          </a:xfrm>
          <a:prstGeom prst="rect">
            <a:avLst/>
          </a:prstGeom>
        </p:spPr>
      </p:pic>
      <p:pic>
        <p:nvPicPr>
          <p:cNvPr id="23" name="Picture 22" descr="A screenshot of a computer&#10;&#10;Description automatically generated">
            <a:extLst>
              <a:ext uri="{FF2B5EF4-FFF2-40B4-BE49-F238E27FC236}">
                <a16:creationId xmlns:a16="http://schemas.microsoft.com/office/drawing/2014/main" id="{C3393CBF-8732-FF67-A1E4-C0D0F534ED89}"/>
              </a:ext>
            </a:extLst>
          </p:cNvPr>
          <p:cNvPicPr>
            <a:picLocks noChangeAspect="1"/>
          </p:cNvPicPr>
          <p:nvPr/>
        </p:nvPicPr>
        <p:blipFill rotWithShape="1">
          <a:blip r:embed="rId9">
            <a:extLst>
              <a:ext uri="{28A0092B-C50C-407E-A947-70E740481C1C}">
                <a14:useLocalDpi xmlns:a14="http://schemas.microsoft.com/office/drawing/2010/main" val="0"/>
              </a:ext>
            </a:extLst>
          </a:blip>
          <a:srcRect l="58290" t="15710" r="32763" b="6255"/>
          <a:stretch/>
        </p:blipFill>
        <p:spPr>
          <a:xfrm>
            <a:off x="1429536" y="4562288"/>
            <a:ext cx="201832" cy="967602"/>
          </a:xfrm>
          <a:prstGeom prst="rect">
            <a:avLst/>
          </a:prstGeom>
        </p:spPr>
      </p:pic>
      <p:sp>
        <p:nvSpPr>
          <p:cNvPr id="4" name="TextBox 3">
            <a:extLst>
              <a:ext uri="{FF2B5EF4-FFF2-40B4-BE49-F238E27FC236}">
                <a16:creationId xmlns:a16="http://schemas.microsoft.com/office/drawing/2014/main" id="{9E480443-7C6A-3FB4-F5CC-DBCF10DBE0ED}"/>
              </a:ext>
            </a:extLst>
          </p:cNvPr>
          <p:cNvSpPr txBox="1"/>
          <p:nvPr/>
        </p:nvSpPr>
        <p:spPr>
          <a:xfrm>
            <a:off x="2356113" y="4876812"/>
            <a:ext cx="1779207" cy="338554"/>
          </a:xfrm>
          <a:prstGeom prst="rect">
            <a:avLst/>
          </a:prstGeom>
          <a:noFill/>
        </p:spPr>
        <p:txBody>
          <a:bodyPr wrap="square" rtlCol="0">
            <a:spAutoFit/>
          </a:bodyPr>
          <a:lstStyle/>
          <a:p>
            <a:r>
              <a:rPr lang="en-US" sz="1600" dirty="0"/>
              <a:t>SP-ES4136</a:t>
            </a:r>
          </a:p>
        </p:txBody>
      </p:sp>
      <p:cxnSp>
        <p:nvCxnSpPr>
          <p:cNvPr id="13" name="Straight Arrow Connector 12">
            <a:extLst>
              <a:ext uri="{FF2B5EF4-FFF2-40B4-BE49-F238E27FC236}">
                <a16:creationId xmlns:a16="http://schemas.microsoft.com/office/drawing/2014/main" id="{FFB3373A-7A45-C761-E79D-8621C01631D1}"/>
              </a:ext>
            </a:extLst>
          </p:cNvPr>
          <p:cNvCxnSpPr>
            <a:stCxn id="4" idx="1"/>
            <a:endCxn id="6" idx="2"/>
          </p:cNvCxnSpPr>
          <p:nvPr/>
        </p:nvCxnSpPr>
        <p:spPr>
          <a:xfrm flipH="1" flipV="1">
            <a:off x="1100889" y="4122638"/>
            <a:ext cx="1255224" cy="9234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D8B4DDC-BF5E-68B7-1ADA-4793D126A886}"/>
              </a:ext>
            </a:extLst>
          </p:cNvPr>
          <p:cNvCxnSpPr>
            <a:stCxn id="4" idx="1"/>
          </p:cNvCxnSpPr>
          <p:nvPr/>
        </p:nvCxnSpPr>
        <p:spPr>
          <a:xfrm flipV="1">
            <a:off x="2356113" y="4038000"/>
            <a:ext cx="441628" cy="100808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645D347-81D7-2080-D3C6-37ECFE3B8298}"/>
              </a:ext>
            </a:extLst>
          </p:cNvPr>
          <p:cNvCxnSpPr>
            <a:endCxn id="9" idx="1"/>
          </p:cNvCxnSpPr>
          <p:nvPr/>
        </p:nvCxnSpPr>
        <p:spPr>
          <a:xfrm flipV="1">
            <a:off x="3381095" y="3205159"/>
            <a:ext cx="1599978" cy="18409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24CD096-A4A0-6E3E-E257-BBA858236295}"/>
              </a:ext>
            </a:extLst>
          </p:cNvPr>
          <p:cNvCxnSpPr>
            <a:endCxn id="2" idx="2"/>
          </p:cNvCxnSpPr>
          <p:nvPr/>
        </p:nvCxnSpPr>
        <p:spPr>
          <a:xfrm flipV="1">
            <a:off x="3389240" y="4119148"/>
            <a:ext cx="2261300" cy="9394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C4F66A3-1DC1-9DE5-B40D-7764A70D9198}"/>
              </a:ext>
            </a:extLst>
          </p:cNvPr>
          <p:cNvSpPr txBox="1"/>
          <p:nvPr/>
        </p:nvSpPr>
        <p:spPr>
          <a:xfrm>
            <a:off x="8379833" y="2998563"/>
            <a:ext cx="1779207" cy="338554"/>
          </a:xfrm>
          <a:prstGeom prst="rect">
            <a:avLst/>
          </a:prstGeom>
          <a:noFill/>
        </p:spPr>
        <p:txBody>
          <a:bodyPr wrap="square" rtlCol="0">
            <a:spAutoFit/>
          </a:bodyPr>
          <a:lstStyle/>
          <a:p>
            <a:r>
              <a:rPr lang="en-US" sz="1600" dirty="0"/>
              <a:t>SP-ES4136</a:t>
            </a:r>
          </a:p>
        </p:txBody>
      </p:sp>
      <p:sp>
        <p:nvSpPr>
          <p:cNvPr id="26" name="TextBox 25">
            <a:extLst>
              <a:ext uri="{FF2B5EF4-FFF2-40B4-BE49-F238E27FC236}">
                <a16:creationId xmlns:a16="http://schemas.microsoft.com/office/drawing/2014/main" id="{49614BCE-C2C0-ACC3-542C-FFF41E61BC46}"/>
              </a:ext>
            </a:extLst>
          </p:cNvPr>
          <p:cNvSpPr txBox="1"/>
          <p:nvPr/>
        </p:nvSpPr>
        <p:spPr>
          <a:xfrm>
            <a:off x="9370041" y="3858722"/>
            <a:ext cx="788999" cy="338554"/>
          </a:xfrm>
          <a:prstGeom prst="rect">
            <a:avLst/>
          </a:prstGeom>
          <a:noFill/>
        </p:spPr>
        <p:txBody>
          <a:bodyPr wrap="none" rtlCol="0">
            <a:spAutoFit/>
          </a:bodyPr>
          <a:lstStyle/>
          <a:p>
            <a:r>
              <a:rPr lang="en-US" sz="1600" dirty="0"/>
              <a:t>SD4-B1</a:t>
            </a:r>
          </a:p>
        </p:txBody>
      </p:sp>
      <p:cxnSp>
        <p:nvCxnSpPr>
          <p:cNvPr id="28" name="Straight Arrow Connector 27">
            <a:extLst>
              <a:ext uri="{FF2B5EF4-FFF2-40B4-BE49-F238E27FC236}">
                <a16:creationId xmlns:a16="http://schemas.microsoft.com/office/drawing/2014/main" id="{32752D1C-9702-6D31-5E0F-47FF3CF540FA}"/>
              </a:ext>
            </a:extLst>
          </p:cNvPr>
          <p:cNvCxnSpPr/>
          <p:nvPr/>
        </p:nvCxnSpPr>
        <p:spPr>
          <a:xfrm>
            <a:off x="10202779" y="4203032"/>
            <a:ext cx="769570" cy="23599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8617A677-3B48-765C-7C6C-49CDC22A04F3}"/>
              </a:ext>
            </a:extLst>
          </p:cNvPr>
          <p:cNvCxnSpPr>
            <a:endCxn id="15" idx="0"/>
          </p:cNvCxnSpPr>
          <p:nvPr/>
        </p:nvCxnSpPr>
        <p:spPr>
          <a:xfrm>
            <a:off x="10202779" y="4197276"/>
            <a:ext cx="492456" cy="630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DE041F8-121C-665A-7FAF-259A84BB5AF1}"/>
              </a:ext>
            </a:extLst>
          </p:cNvPr>
          <p:cNvCxnSpPr/>
          <p:nvPr/>
        </p:nvCxnSpPr>
        <p:spPr>
          <a:xfrm>
            <a:off x="10212367" y="4197276"/>
            <a:ext cx="1083992" cy="6302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C1AE9B88-5EB9-4801-4F9C-6DAB06269B5F}"/>
              </a:ext>
            </a:extLst>
          </p:cNvPr>
          <p:cNvSpPr txBox="1"/>
          <p:nvPr/>
        </p:nvSpPr>
        <p:spPr>
          <a:xfrm>
            <a:off x="3943747" y="180975"/>
            <a:ext cx="2846228" cy="646331"/>
          </a:xfrm>
          <a:prstGeom prst="rect">
            <a:avLst/>
          </a:prstGeom>
          <a:noFill/>
        </p:spPr>
        <p:txBody>
          <a:bodyPr wrap="none" rtlCol="0">
            <a:spAutoFit/>
          </a:bodyPr>
          <a:lstStyle/>
          <a:p>
            <a:r>
              <a:rPr lang="en-US" dirty="0"/>
              <a:t>Target Hall Cameras location</a:t>
            </a:r>
          </a:p>
          <a:p>
            <a:endParaRPr lang="en-US" dirty="0"/>
          </a:p>
        </p:txBody>
      </p:sp>
      <p:sp>
        <p:nvSpPr>
          <p:cNvPr id="7" name="TextBox 6">
            <a:extLst>
              <a:ext uri="{FF2B5EF4-FFF2-40B4-BE49-F238E27FC236}">
                <a16:creationId xmlns:a16="http://schemas.microsoft.com/office/drawing/2014/main" id="{366E5C8B-4B95-F69D-C6D2-81BBA5DF9C30}"/>
              </a:ext>
            </a:extLst>
          </p:cNvPr>
          <p:cNvSpPr txBox="1"/>
          <p:nvPr/>
        </p:nvSpPr>
        <p:spPr>
          <a:xfrm>
            <a:off x="1045325" y="630349"/>
            <a:ext cx="7357399" cy="338554"/>
          </a:xfrm>
          <a:prstGeom prst="rect">
            <a:avLst/>
          </a:prstGeom>
          <a:noFill/>
        </p:spPr>
        <p:txBody>
          <a:bodyPr wrap="none" rtlCol="0">
            <a:spAutoFit/>
          </a:bodyPr>
          <a:lstStyle/>
          <a:p>
            <a:r>
              <a:rPr lang="en-US" sz="1600" dirty="0"/>
              <a:t>The Target Hall cameras location will be finalized during the remote handling dry rans. </a:t>
            </a:r>
          </a:p>
        </p:txBody>
      </p:sp>
      <p:cxnSp>
        <p:nvCxnSpPr>
          <p:cNvPr id="20" name="Straight Arrow Connector 19">
            <a:extLst>
              <a:ext uri="{FF2B5EF4-FFF2-40B4-BE49-F238E27FC236}">
                <a16:creationId xmlns:a16="http://schemas.microsoft.com/office/drawing/2014/main" id="{26035391-5A2E-9031-4963-5DC16BBB11DA}"/>
              </a:ext>
            </a:extLst>
          </p:cNvPr>
          <p:cNvCxnSpPr>
            <a:cxnSpLocks/>
            <a:stCxn id="25" idx="1"/>
          </p:cNvCxnSpPr>
          <p:nvPr/>
        </p:nvCxnSpPr>
        <p:spPr>
          <a:xfrm flipH="1">
            <a:off x="6938015" y="3167840"/>
            <a:ext cx="1441818" cy="6499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7A058628-82AD-1DC6-9585-9A7CDC632A51}"/>
              </a:ext>
            </a:extLst>
          </p:cNvPr>
          <p:cNvCxnSpPr>
            <a:stCxn id="25" idx="1"/>
            <a:endCxn id="12" idx="0"/>
          </p:cNvCxnSpPr>
          <p:nvPr/>
        </p:nvCxnSpPr>
        <p:spPr>
          <a:xfrm>
            <a:off x="8379833" y="3167840"/>
            <a:ext cx="358101" cy="64999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7823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mputer screen shot of a computer program&#10;&#10;Description automatically generated">
            <a:extLst>
              <a:ext uri="{FF2B5EF4-FFF2-40B4-BE49-F238E27FC236}">
                <a16:creationId xmlns:a16="http://schemas.microsoft.com/office/drawing/2014/main" id="{543400A6-78DB-43D8-12D0-6961B655C797}"/>
              </a:ext>
            </a:extLst>
          </p:cNvPr>
          <p:cNvPicPr>
            <a:picLocks noChangeAspect="1"/>
          </p:cNvPicPr>
          <p:nvPr/>
        </p:nvPicPr>
        <p:blipFill rotWithShape="1">
          <a:blip r:embed="rId2">
            <a:extLst>
              <a:ext uri="{28A0092B-C50C-407E-A947-70E740481C1C}">
                <a14:useLocalDpi xmlns:a14="http://schemas.microsoft.com/office/drawing/2010/main" val="0"/>
              </a:ext>
            </a:extLst>
          </a:blip>
          <a:srcRect l="17763" t="23969" r="1297" b="4038"/>
          <a:stretch/>
        </p:blipFill>
        <p:spPr>
          <a:xfrm>
            <a:off x="765952" y="756396"/>
            <a:ext cx="10435448" cy="5102096"/>
          </a:xfrm>
          <a:prstGeom prst="rect">
            <a:avLst/>
          </a:prstGeom>
        </p:spPr>
      </p:pic>
      <p:sp>
        <p:nvSpPr>
          <p:cNvPr id="3" name="TextBox 2">
            <a:extLst>
              <a:ext uri="{FF2B5EF4-FFF2-40B4-BE49-F238E27FC236}">
                <a16:creationId xmlns:a16="http://schemas.microsoft.com/office/drawing/2014/main" id="{0B8C4C2B-82DA-BF4C-EF8A-0EEED9033B84}"/>
              </a:ext>
            </a:extLst>
          </p:cNvPr>
          <p:cNvSpPr txBox="1"/>
          <p:nvPr/>
        </p:nvSpPr>
        <p:spPr>
          <a:xfrm>
            <a:off x="8093953" y="345874"/>
            <a:ext cx="2288703" cy="307777"/>
          </a:xfrm>
          <a:prstGeom prst="rect">
            <a:avLst/>
          </a:prstGeom>
          <a:noFill/>
        </p:spPr>
        <p:txBody>
          <a:bodyPr wrap="none" rtlCol="0">
            <a:spAutoFit/>
          </a:bodyPr>
          <a:lstStyle/>
          <a:p>
            <a:r>
              <a:rPr lang="en-US" sz="1400" dirty="0"/>
              <a:t>Traveling SP-ES4136 cameras</a:t>
            </a:r>
          </a:p>
        </p:txBody>
      </p:sp>
      <p:cxnSp>
        <p:nvCxnSpPr>
          <p:cNvPr id="5" name="Straight Arrow Connector 4">
            <a:extLst>
              <a:ext uri="{FF2B5EF4-FFF2-40B4-BE49-F238E27FC236}">
                <a16:creationId xmlns:a16="http://schemas.microsoft.com/office/drawing/2014/main" id="{8E3D8F9C-F79B-DDC0-CD03-9EE02F0BE63A}"/>
              </a:ext>
            </a:extLst>
          </p:cNvPr>
          <p:cNvCxnSpPr>
            <a:stCxn id="3" idx="2"/>
          </p:cNvCxnSpPr>
          <p:nvPr/>
        </p:nvCxnSpPr>
        <p:spPr>
          <a:xfrm flipH="1">
            <a:off x="8410575" y="653651"/>
            <a:ext cx="827730" cy="12132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7D26395D-AEEA-BFC9-2E0F-485DF6D269EA}"/>
              </a:ext>
            </a:extLst>
          </p:cNvPr>
          <p:cNvCxnSpPr>
            <a:stCxn id="3" idx="2"/>
          </p:cNvCxnSpPr>
          <p:nvPr/>
        </p:nvCxnSpPr>
        <p:spPr>
          <a:xfrm flipH="1">
            <a:off x="8783053" y="653651"/>
            <a:ext cx="455252" cy="121324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9E6655-C498-9680-481E-E3070A243916}"/>
              </a:ext>
            </a:extLst>
          </p:cNvPr>
          <p:cNvSpPr txBox="1"/>
          <p:nvPr/>
        </p:nvSpPr>
        <p:spPr>
          <a:xfrm>
            <a:off x="4025812" y="518391"/>
            <a:ext cx="1247457" cy="307777"/>
          </a:xfrm>
          <a:prstGeom prst="rect">
            <a:avLst/>
          </a:prstGeom>
          <a:noFill/>
        </p:spPr>
        <p:txBody>
          <a:bodyPr wrap="none" rtlCol="0">
            <a:spAutoFit/>
          </a:bodyPr>
          <a:lstStyle/>
          <a:p>
            <a:r>
              <a:rPr lang="en-US" sz="1400" dirty="0"/>
              <a:t>SD423-SMW-1</a:t>
            </a:r>
          </a:p>
        </p:txBody>
      </p:sp>
      <p:cxnSp>
        <p:nvCxnSpPr>
          <p:cNvPr id="10" name="Straight Arrow Connector 9">
            <a:extLst>
              <a:ext uri="{FF2B5EF4-FFF2-40B4-BE49-F238E27FC236}">
                <a16:creationId xmlns:a16="http://schemas.microsoft.com/office/drawing/2014/main" id="{5705FE30-AFB8-8AC9-3665-BF034EA16A3F}"/>
              </a:ext>
            </a:extLst>
          </p:cNvPr>
          <p:cNvCxnSpPr>
            <a:cxnSpLocks/>
          </p:cNvCxnSpPr>
          <p:nvPr/>
        </p:nvCxnSpPr>
        <p:spPr>
          <a:xfrm flipH="1">
            <a:off x="4299284" y="826168"/>
            <a:ext cx="350256" cy="3374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23AD714-4B50-699B-A530-79B6E5B26384}"/>
              </a:ext>
            </a:extLst>
          </p:cNvPr>
          <p:cNvCxnSpPr>
            <a:cxnSpLocks/>
            <a:stCxn id="8" idx="2"/>
          </p:cNvCxnSpPr>
          <p:nvPr/>
        </p:nvCxnSpPr>
        <p:spPr>
          <a:xfrm>
            <a:off x="4649541" y="826168"/>
            <a:ext cx="82880" cy="33741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50F9A605-B809-FC73-8185-59BBECD741C0}"/>
              </a:ext>
            </a:extLst>
          </p:cNvPr>
          <p:cNvSpPr txBox="1"/>
          <p:nvPr/>
        </p:nvSpPr>
        <p:spPr>
          <a:xfrm>
            <a:off x="3943747" y="180975"/>
            <a:ext cx="2846228" cy="646331"/>
          </a:xfrm>
          <a:prstGeom prst="rect">
            <a:avLst/>
          </a:prstGeom>
          <a:noFill/>
        </p:spPr>
        <p:txBody>
          <a:bodyPr wrap="none" rtlCol="0">
            <a:spAutoFit/>
          </a:bodyPr>
          <a:lstStyle/>
          <a:p>
            <a:r>
              <a:rPr lang="en-US" dirty="0"/>
              <a:t>Target Hall Cameras location</a:t>
            </a:r>
          </a:p>
          <a:p>
            <a:endParaRPr lang="en-US" dirty="0"/>
          </a:p>
        </p:txBody>
      </p:sp>
      <p:sp>
        <p:nvSpPr>
          <p:cNvPr id="9" name="TextBox 8">
            <a:extLst>
              <a:ext uri="{FF2B5EF4-FFF2-40B4-BE49-F238E27FC236}">
                <a16:creationId xmlns:a16="http://schemas.microsoft.com/office/drawing/2014/main" id="{ADCBE319-F870-99C5-C764-48F33FCDEADA}"/>
              </a:ext>
            </a:extLst>
          </p:cNvPr>
          <p:cNvSpPr txBox="1"/>
          <p:nvPr/>
        </p:nvSpPr>
        <p:spPr>
          <a:xfrm>
            <a:off x="1388257" y="387064"/>
            <a:ext cx="1057918" cy="338554"/>
          </a:xfrm>
          <a:prstGeom prst="rect">
            <a:avLst/>
          </a:prstGeom>
          <a:noFill/>
        </p:spPr>
        <p:txBody>
          <a:bodyPr wrap="none" rtlCol="0">
            <a:spAutoFit/>
          </a:bodyPr>
          <a:lstStyle/>
          <a:p>
            <a:r>
              <a:rPr lang="en-US" sz="1600" dirty="0"/>
              <a:t>SP-ES4136</a:t>
            </a:r>
          </a:p>
        </p:txBody>
      </p:sp>
      <p:pic>
        <p:nvPicPr>
          <p:cNvPr id="11" name="Picture 10" descr="A close-up of a camera&#10;&#10;Description automatically generated">
            <a:extLst>
              <a:ext uri="{FF2B5EF4-FFF2-40B4-BE49-F238E27FC236}">
                <a16:creationId xmlns:a16="http://schemas.microsoft.com/office/drawing/2014/main" id="{16987874-0694-AACC-331A-C1FDE9190919}"/>
              </a:ext>
            </a:extLst>
          </p:cNvPr>
          <p:cNvPicPr>
            <a:picLocks noChangeAspect="1"/>
          </p:cNvPicPr>
          <p:nvPr/>
        </p:nvPicPr>
        <p:blipFill rotWithShape="1">
          <a:blip r:embed="rId3">
            <a:extLst>
              <a:ext uri="{28A0092B-C50C-407E-A947-70E740481C1C}">
                <a14:useLocalDpi xmlns:a14="http://schemas.microsoft.com/office/drawing/2010/main" val="0"/>
              </a:ext>
            </a:extLst>
          </a:blip>
          <a:srcRect l="32361" t="13777" r="28296" b="13323"/>
          <a:stretch/>
        </p:blipFill>
        <p:spPr>
          <a:xfrm>
            <a:off x="856247" y="1324070"/>
            <a:ext cx="268705" cy="263916"/>
          </a:xfrm>
          <a:prstGeom prst="rect">
            <a:avLst/>
          </a:prstGeom>
        </p:spPr>
      </p:pic>
      <p:cxnSp>
        <p:nvCxnSpPr>
          <p:cNvPr id="15" name="Straight Arrow Connector 14">
            <a:extLst>
              <a:ext uri="{FF2B5EF4-FFF2-40B4-BE49-F238E27FC236}">
                <a16:creationId xmlns:a16="http://schemas.microsoft.com/office/drawing/2014/main" id="{1B3F90F1-9FDC-24F6-1F0C-3617D1AD41BD}"/>
              </a:ext>
            </a:extLst>
          </p:cNvPr>
          <p:cNvCxnSpPr>
            <a:stCxn id="9" idx="1"/>
            <a:endCxn id="11" idx="0"/>
          </p:cNvCxnSpPr>
          <p:nvPr/>
        </p:nvCxnSpPr>
        <p:spPr>
          <a:xfrm flipH="1">
            <a:off x="990600" y="556341"/>
            <a:ext cx="397657" cy="7677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white object with a square object on it&#10;&#10;Description automatically generated with medium confidence">
            <a:extLst>
              <a:ext uri="{FF2B5EF4-FFF2-40B4-BE49-F238E27FC236}">
                <a16:creationId xmlns:a16="http://schemas.microsoft.com/office/drawing/2014/main" id="{5FCEF4E5-345D-3F5E-9B3E-4F775A5E2278}"/>
              </a:ext>
            </a:extLst>
          </p:cNvPr>
          <p:cNvPicPr>
            <a:picLocks noChangeAspect="1"/>
          </p:cNvPicPr>
          <p:nvPr/>
        </p:nvPicPr>
        <p:blipFill rotWithShape="1">
          <a:blip r:embed="rId4">
            <a:extLst>
              <a:ext uri="{28A0092B-C50C-407E-A947-70E740481C1C}">
                <a14:useLocalDpi xmlns:a14="http://schemas.microsoft.com/office/drawing/2010/main" val="0"/>
              </a:ext>
            </a:extLst>
          </a:blip>
          <a:srcRect l="30724" t="15958" r="28856" b="11326"/>
          <a:stretch/>
        </p:blipFill>
        <p:spPr>
          <a:xfrm>
            <a:off x="850609" y="1324134"/>
            <a:ext cx="279980" cy="266978"/>
          </a:xfrm>
          <a:prstGeom prst="rect">
            <a:avLst/>
          </a:prstGeom>
        </p:spPr>
      </p:pic>
    </p:spTree>
    <p:extLst>
      <p:ext uri="{BB962C8B-B14F-4D97-AF65-F5344CB8AC3E}">
        <p14:creationId xmlns:p14="http://schemas.microsoft.com/office/powerpoint/2010/main" val="321204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building&#10;&#10;Description automatically generated">
            <a:extLst>
              <a:ext uri="{FF2B5EF4-FFF2-40B4-BE49-F238E27FC236}">
                <a16:creationId xmlns:a16="http://schemas.microsoft.com/office/drawing/2014/main" id="{D4311275-589D-2DE3-D269-6BC019A71685}"/>
              </a:ext>
            </a:extLst>
          </p:cNvPr>
          <p:cNvPicPr>
            <a:picLocks noChangeAspect="1"/>
          </p:cNvPicPr>
          <p:nvPr/>
        </p:nvPicPr>
        <p:blipFill rotWithShape="1">
          <a:blip r:embed="rId2">
            <a:extLst>
              <a:ext uri="{28A0092B-C50C-407E-A947-70E740481C1C}">
                <a14:useLocalDpi xmlns:a14="http://schemas.microsoft.com/office/drawing/2010/main" val="0"/>
              </a:ext>
            </a:extLst>
          </a:blip>
          <a:srcRect l="17734" t="43036" b="17453"/>
          <a:stretch/>
        </p:blipFill>
        <p:spPr>
          <a:xfrm>
            <a:off x="389479" y="3590199"/>
            <a:ext cx="9055705" cy="2390776"/>
          </a:xfrm>
          <a:prstGeom prst="rect">
            <a:avLst/>
          </a:prstGeom>
        </p:spPr>
      </p:pic>
      <p:pic>
        <p:nvPicPr>
          <p:cNvPr id="5" name="Picture 4" descr="A computer screen shot of a computer&#10;&#10;Description automatically generated">
            <a:extLst>
              <a:ext uri="{FF2B5EF4-FFF2-40B4-BE49-F238E27FC236}">
                <a16:creationId xmlns:a16="http://schemas.microsoft.com/office/drawing/2014/main" id="{E99584F1-F6D1-0C50-CA04-3C97BD407689}"/>
              </a:ext>
            </a:extLst>
          </p:cNvPr>
          <p:cNvPicPr>
            <a:picLocks noChangeAspect="1"/>
          </p:cNvPicPr>
          <p:nvPr/>
        </p:nvPicPr>
        <p:blipFill rotWithShape="1">
          <a:blip r:embed="rId3">
            <a:extLst>
              <a:ext uri="{28A0092B-C50C-407E-A947-70E740481C1C}">
                <a14:useLocalDpi xmlns:a14="http://schemas.microsoft.com/office/drawing/2010/main" val="0"/>
              </a:ext>
            </a:extLst>
          </a:blip>
          <a:srcRect l="20468" t="43408" r="860" b="12337"/>
          <a:stretch/>
        </p:blipFill>
        <p:spPr>
          <a:xfrm>
            <a:off x="565588" y="3385529"/>
            <a:ext cx="9039225" cy="2794997"/>
          </a:xfrm>
          <a:prstGeom prst="rect">
            <a:avLst/>
          </a:prstGeom>
        </p:spPr>
      </p:pic>
      <p:sp>
        <p:nvSpPr>
          <p:cNvPr id="28" name="TextBox 27">
            <a:extLst>
              <a:ext uri="{FF2B5EF4-FFF2-40B4-BE49-F238E27FC236}">
                <a16:creationId xmlns:a16="http://schemas.microsoft.com/office/drawing/2014/main" id="{0A81C92A-37E4-7053-212F-4B87F57AD771}"/>
              </a:ext>
            </a:extLst>
          </p:cNvPr>
          <p:cNvSpPr txBox="1"/>
          <p:nvPr/>
        </p:nvSpPr>
        <p:spPr>
          <a:xfrm>
            <a:off x="6084738" y="734536"/>
            <a:ext cx="947567" cy="307777"/>
          </a:xfrm>
          <a:prstGeom prst="rect">
            <a:avLst/>
          </a:prstGeom>
          <a:noFill/>
        </p:spPr>
        <p:txBody>
          <a:bodyPr wrap="none" rtlCol="0">
            <a:spAutoFit/>
          </a:bodyPr>
          <a:lstStyle/>
          <a:p>
            <a:r>
              <a:rPr lang="en-US" sz="1400" dirty="0"/>
              <a:t>SP-ES4136</a:t>
            </a:r>
          </a:p>
        </p:txBody>
      </p:sp>
      <p:sp>
        <p:nvSpPr>
          <p:cNvPr id="31" name="TextBox 30">
            <a:extLst>
              <a:ext uri="{FF2B5EF4-FFF2-40B4-BE49-F238E27FC236}">
                <a16:creationId xmlns:a16="http://schemas.microsoft.com/office/drawing/2014/main" id="{97C345E2-19FF-F5B4-11C7-D6D29AEAB1B6}"/>
              </a:ext>
            </a:extLst>
          </p:cNvPr>
          <p:cNvSpPr txBox="1"/>
          <p:nvPr/>
        </p:nvSpPr>
        <p:spPr>
          <a:xfrm>
            <a:off x="4872208" y="3094754"/>
            <a:ext cx="947567" cy="307777"/>
          </a:xfrm>
          <a:prstGeom prst="rect">
            <a:avLst/>
          </a:prstGeom>
          <a:noFill/>
        </p:spPr>
        <p:txBody>
          <a:bodyPr wrap="none" rtlCol="0">
            <a:spAutoFit/>
          </a:bodyPr>
          <a:lstStyle/>
          <a:p>
            <a:r>
              <a:rPr lang="en-US" sz="1400" dirty="0"/>
              <a:t>SP-ES4136</a:t>
            </a:r>
          </a:p>
        </p:txBody>
      </p:sp>
      <p:cxnSp>
        <p:nvCxnSpPr>
          <p:cNvPr id="33" name="Straight Arrow Connector 32">
            <a:extLst>
              <a:ext uri="{FF2B5EF4-FFF2-40B4-BE49-F238E27FC236}">
                <a16:creationId xmlns:a16="http://schemas.microsoft.com/office/drawing/2014/main" id="{C0B32699-2F59-DFE9-641B-12469DAE983D}"/>
              </a:ext>
            </a:extLst>
          </p:cNvPr>
          <p:cNvCxnSpPr>
            <a:cxnSpLocks/>
            <a:stCxn id="31" idx="3"/>
          </p:cNvCxnSpPr>
          <p:nvPr/>
        </p:nvCxnSpPr>
        <p:spPr>
          <a:xfrm>
            <a:off x="5819775" y="3248643"/>
            <a:ext cx="829678" cy="444663"/>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5" name="Straight Arrow Connector 34">
            <a:extLst>
              <a:ext uri="{FF2B5EF4-FFF2-40B4-BE49-F238E27FC236}">
                <a16:creationId xmlns:a16="http://schemas.microsoft.com/office/drawing/2014/main" id="{0EC7BA58-1FBF-94E5-7A46-0A56450FF526}"/>
              </a:ext>
            </a:extLst>
          </p:cNvPr>
          <p:cNvCxnSpPr>
            <a:cxnSpLocks/>
            <a:stCxn id="31" idx="1"/>
          </p:cNvCxnSpPr>
          <p:nvPr/>
        </p:nvCxnSpPr>
        <p:spPr>
          <a:xfrm flipH="1">
            <a:off x="4050632" y="3248643"/>
            <a:ext cx="821576" cy="64156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0DD25B36-8E0C-28E3-2DED-F6A6A500C5AD}"/>
              </a:ext>
            </a:extLst>
          </p:cNvPr>
          <p:cNvCxnSpPr>
            <a:cxnSpLocks/>
            <a:stCxn id="31" idx="3"/>
          </p:cNvCxnSpPr>
          <p:nvPr/>
        </p:nvCxnSpPr>
        <p:spPr>
          <a:xfrm>
            <a:off x="5819775" y="3248643"/>
            <a:ext cx="1500019" cy="35855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38" name="TextBox 37">
            <a:extLst>
              <a:ext uri="{FF2B5EF4-FFF2-40B4-BE49-F238E27FC236}">
                <a16:creationId xmlns:a16="http://schemas.microsoft.com/office/drawing/2014/main" id="{9F89E634-3CAF-B070-B76B-CB49CACB7402}"/>
              </a:ext>
            </a:extLst>
          </p:cNvPr>
          <p:cNvSpPr txBox="1"/>
          <p:nvPr/>
        </p:nvSpPr>
        <p:spPr>
          <a:xfrm>
            <a:off x="9684628" y="4227611"/>
            <a:ext cx="947567" cy="307777"/>
          </a:xfrm>
          <a:prstGeom prst="rect">
            <a:avLst/>
          </a:prstGeom>
          <a:noFill/>
        </p:spPr>
        <p:txBody>
          <a:bodyPr wrap="none" rtlCol="0">
            <a:spAutoFit/>
          </a:bodyPr>
          <a:lstStyle/>
          <a:p>
            <a:r>
              <a:rPr lang="en-US" sz="1400" dirty="0"/>
              <a:t>SP-ES4136</a:t>
            </a:r>
          </a:p>
        </p:txBody>
      </p:sp>
      <p:cxnSp>
        <p:nvCxnSpPr>
          <p:cNvPr id="40" name="Straight Arrow Connector 39">
            <a:extLst>
              <a:ext uri="{FF2B5EF4-FFF2-40B4-BE49-F238E27FC236}">
                <a16:creationId xmlns:a16="http://schemas.microsoft.com/office/drawing/2014/main" id="{11A4E04F-6D9B-DEE9-C924-F9CF89F3A7C9}"/>
              </a:ext>
            </a:extLst>
          </p:cNvPr>
          <p:cNvCxnSpPr>
            <a:stCxn id="38" idx="1"/>
          </p:cNvCxnSpPr>
          <p:nvPr/>
        </p:nvCxnSpPr>
        <p:spPr>
          <a:xfrm flipH="1">
            <a:off x="9524999" y="4381500"/>
            <a:ext cx="159629" cy="214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2" name="TextBox 41">
            <a:extLst>
              <a:ext uri="{FF2B5EF4-FFF2-40B4-BE49-F238E27FC236}">
                <a16:creationId xmlns:a16="http://schemas.microsoft.com/office/drawing/2014/main" id="{99DCDB44-22B4-9DB7-7794-CEA5EA17D3E1}"/>
              </a:ext>
            </a:extLst>
          </p:cNvPr>
          <p:cNvSpPr txBox="1"/>
          <p:nvPr/>
        </p:nvSpPr>
        <p:spPr>
          <a:xfrm>
            <a:off x="3943747" y="180975"/>
            <a:ext cx="2846228" cy="646331"/>
          </a:xfrm>
          <a:prstGeom prst="rect">
            <a:avLst/>
          </a:prstGeom>
          <a:noFill/>
        </p:spPr>
        <p:txBody>
          <a:bodyPr wrap="none" rtlCol="0">
            <a:spAutoFit/>
          </a:bodyPr>
          <a:lstStyle/>
          <a:p>
            <a:r>
              <a:rPr lang="en-US" dirty="0"/>
              <a:t>Target Hall Cameras location</a:t>
            </a:r>
          </a:p>
          <a:p>
            <a:endParaRPr lang="en-US" dirty="0"/>
          </a:p>
        </p:txBody>
      </p:sp>
      <p:sp>
        <p:nvSpPr>
          <p:cNvPr id="44" name="TextBox 43">
            <a:extLst>
              <a:ext uri="{FF2B5EF4-FFF2-40B4-BE49-F238E27FC236}">
                <a16:creationId xmlns:a16="http://schemas.microsoft.com/office/drawing/2014/main" id="{AAB91575-A3B4-C056-5382-185D4E3D011E}"/>
              </a:ext>
            </a:extLst>
          </p:cNvPr>
          <p:cNvSpPr txBox="1"/>
          <p:nvPr/>
        </p:nvSpPr>
        <p:spPr>
          <a:xfrm>
            <a:off x="9684628" y="5153025"/>
            <a:ext cx="1612749" cy="369332"/>
          </a:xfrm>
          <a:prstGeom prst="rect">
            <a:avLst/>
          </a:prstGeom>
          <a:noFill/>
        </p:spPr>
        <p:txBody>
          <a:bodyPr wrap="none" rtlCol="0">
            <a:spAutoFit/>
          </a:bodyPr>
          <a:lstStyle/>
          <a:p>
            <a:r>
              <a:rPr lang="en-US" dirty="0"/>
              <a:t>DOWNSTREAM</a:t>
            </a:r>
          </a:p>
        </p:txBody>
      </p:sp>
      <p:pic>
        <p:nvPicPr>
          <p:cNvPr id="12" name="Picture 11" descr="A screenshot of a computer&#10;&#10;Description automatically generated">
            <a:extLst>
              <a:ext uri="{FF2B5EF4-FFF2-40B4-BE49-F238E27FC236}">
                <a16:creationId xmlns:a16="http://schemas.microsoft.com/office/drawing/2014/main" id="{CC9FFC8B-8ECE-9FDB-2246-EFD0F1A59E3A}"/>
              </a:ext>
            </a:extLst>
          </p:cNvPr>
          <p:cNvPicPr>
            <a:picLocks noChangeAspect="1"/>
          </p:cNvPicPr>
          <p:nvPr/>
        </p:nvPicPr>
        <p:blipFill rotWithShape="1">
          <a:blip r:embed="rId4">
            <a:extLst>
              <a:ext uri="{28A0092B-C50C-407E-A947-70E740481C1C}">
                <a14:useLocalDpi xmlns:a14="http://schemas.microsoft.com/office/drawing/2010/main" val="0"/>
              </a:ext>
            </a:extLst>
          </a:blip>
          <a:srcRect l="19325" t="38690" r="1644" b="29019"/>
          <a:stretch/>
        </p:blipFill>
        <p:spPr>
          <a:xfrm>
            <a:off x="802105" y="1062086"/>
            <a:ext cx="8802708" cy="1977051"/>
          </a:xfrm>
          <a:prstGeom prst="rect">
            <a:avLst/>
          </a:prstGeom>
        </p:spPr>
      </p:pic>
      <p:cxnSp>
        <p:nvCxnSpPr>
          <p:cNvPr id="15" name="Straight Arrow Connector 14">
            <a:extLst>
              <a:ext uri="{FF2B5EF4-FFF2-40B4-BE49-F238E27FC236}">
                <a16:creationId xmlns:a16="http://schemas.microsoft.com/office/drawing/2014/main" id="{4875817A-142D-C127-271A-1C7988F28F9F}"/>
              </a:ext>
            </a:extLst>
          </p:cNvPr>
          <p:cNvCxnSpPr/>
          <p:nvPr/>
        </p:nvCxnSpPr>
        <p:spPr>
          <a:xfrm flipH="1">
            <a:off x="5510943" y="888425"/>
            <a:ext cx="573795" cy="918178"/>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E909E1BD-A213-360A-4641-21F85B385472}"/>
              </a:ext>
            </a:extLst>
          </p:cNvPr>
          <p:cNvCxnSpPr>
            <a:cxnSpLocks/>
            <a:stCxn id="28" idx="3"/>
          </p:cNvCxnSpPr>
          <p:nvPr/>
        </p:nvCxnSpPr>
        <p:spPr>
          <a:xfrm>
            <a:off x="7032305" y="888425"/>
            <a:ext cx="1258201" cy="906363"/>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418476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computer&#10;&#10;Description automatically generated">
            <a:extLst>
              <a:ext uri="{FF2B5EF4-FFF2-40B4-BE49-F238E27FC236}">
                <a16:creationId xmlns:a16="http://schemas.microsoft.com/office/drawing/2014/main" id="{AB4CE046-B719-4601-5020-F8ABC8F1952A}"/>
              </a:ext>
            </a:extLst>
          </p:cNvPr>
          <p:cNvPicPr>
            <a:picLocks noChangeAspect="1"/>
          </p:cNvPicPr>
          <p:nvPr/>
        </p:nvPicPr>
        <p:blipFill rotWithShape="1">
          <a:blip r:embed="rId2">
            <a:extLst>
              <a:ext uri="{28A0092B-C50C-407E-A947-70E740481C1C}">
                <a14:useLocalDpi xmlns:a14="http://schemas.microsoft.com/office/drawing/2010/main" val="0"/>
              </a:ext>
            </a:extLst>
          </a:blip>
          <a:srcRect l="44007" t="61251" r="25796" b="14753"/>
          <a:stretch/>
        </p:blipFill>
        <p:spPr>
          <a:xfrm>
            <a:off x="538188" y="1574129"/>
            <a:ext cx="9985434" cy="4361832"/>
          </a:xfrm>
          <a:prstGeom prst="rect">
            <a:avLst/>
          </a:prstGeom>
        </p:spPr>
      </p:pic>
      <p:sp>
        <p:nvSpPr>
          <p:cNvPr id="2" name="TextBox 1">
            <a:extLst>
              <a:ext uri="{FF2B5EF4-FFF2-40B4-BE49-F238E27FC236}">
                <a16:creationId xmlns:a16="http://schemas.microsoft.com/office/drawing/2014/main" id="{1F6838C9-6F05-0630-90FD-8ECACAF68FD4}"/>
              </a:ext>
            </a:extLst>
          </p:cNvPr>
          <p:cNvSpPr txBox="1"/>
          <p:nvPr/>
        </p:nvSpPr>
        <p:spPr>
          <a:xfrm>
            <a:off x="3604841" y="207240"/>
            <a:ext cx="4595169" cy="369332"/>
          </a:xfrm>
          <a:prstGeom prst="rect">
            <a:avLst/>
          </a:prstGeom>
          <a:noFill/>
        </p:spPr>
        <p:txBody>
          <a:bodyPr wrap="none" rtlCol="0">
            <a:spAutoFit/>
          </a:bodyPr>
          <a:lstStyle/>
          <a:p>
            <a:r>
              <a:rPr lang="en-US" dirty="0"/>
              <a:t>Target Hall portable cameras in Horn C location</a:t>
            </a:r>
          </a:p>
        </p:txBody>
      </p:sp>
      <p:pic>
        <p:nvPicPr>
          <p:cNvPr id="5" name="Picture 4" descr="A computer screen shot of a lamp&#10;&#10;Description automatically generated">
            <a:extLst>
              <a:ext uri="{FF2B5EF4-FFF2-40B4-BE49-F238E27FC236}">
                <a16:creationId xmlns:a16="http://schemas.microsoft.com/office/drawing/2014/main" id="{B4294F95-4873-88C9-A4D3-9569323549B3}"/>
              </a:ext>
            </a:extLst>
          </p:cNvPr>
          <p:cNvPicPr>
            <a:picLocks noChangeAspect="1"/>
          </p:cNvPicPr>
          <p:nvPr/>
        </p:nvPicPr>
        <p:blipFill rotWithShape="1">
          <a:blip r:embed="rId3">
            <a:extLst>
              <a:ext uri="{28A0092B-C50C-407E-A947-70E740481C1C}">
                <a14:useLocalDpi xmlns:a14="http://schemas.microsoft.com/office/drawing/2010/main" val="0"/>
              </a:ext>
            </a:extLst>
          </a:blip>
          <a:srcRect l="60157" t="26549" r="32578" b="8366"/>
          <a:stretch/>
        </p:blipFill>
        <p:spPr>
          <a:xfrm>
            <a:off x="10767987" y="967629"/>
            <a:ext cx="1023963" cy="5042029"/>
          </a:xfrm>
          <a:prstGeom prst="rect">
            <a:avLst/>
          </a:prstGeom>
        </p:spPr>
      </p:pic>
      <p:sp>
        <p:nvSpPr>
          <p:cNvPr id="6" name="TextBox 5">
            <a:extLst>
              <a:ext uri="{FF2B5EF4-FFF2-40B4-BE49-F238E27FC236}">
                <a16:creationId xmlns:a16="http://schemas.microsoft.com/office/drawing/2014/main" id="{ADD547B9-A3EC-8B8D-2A8C-845ED5A67CED}"/>
              </a:ext>
            </a:extLst>
          </p:cNvPr>
          <p:cNvSpPr txBox="1"/>
          <p:nvPr/>
        </p:nvSpPr>
        <p:spPr>
          <a:xfrm>
            <a:off x="784559" y="782963"/>
            <a:ext cx="9127883" cy="584775"/>
          </a:xfrm>
          <a:prstGeom prst="rect">
            <a:avLst/>
          </a:prstGeom>
          <a:noFill/>
        </p:spPr>
        <p:txBody>
          <a:bodyPr wrap="none" rtlCol="0">
            <a:spAutoFit/>
          </a:bodyPr>
          <a:lstStyle/>
          <a:p>
            <a:r>
              <a:rPr lang="en-US" sz="1600" dirty="0"/>
              <a:t>The portable camera is attached to the telescopic post and can be installed in the target hall at any location.</a:t>
            </a:r>
          </a:p>
          <a:p>
            <a:r>
              <a:rPr lang="en-US" sz="1600" dirty="0"/>
              <a:t>It can be installed close to the bunker to view the module removing and installation.</a:t>
            </a:r>
          </a:p>
        </p:txBody>
      </p:sp>
      <p:sp>
        <p:nvSpPr>
          <p:cNvPr id="7" name="TextBox 6">
            <a:extLst>
              <a:ext uri="{FF2B5EF4-FFF2-40B4-BE49-F238E27FC236}">
                <a16:creationId xmlns:a16="http://schemas.microsoft.com/office/drawing/2014/main" id="{CEE5104A-8FF2-FB56-145C-14C3931A632C}"/>
              </a:ext>
            </a:extLst>
          </p:cNvPr>
          <p:cNvSpPr txBox="1"/>
          <p:nvPr/>
        </p:nvSpPr>
        <p:spPr>
          <a:xfrm>
            <a:off x="10295059" y="737373"/>
            <a:ext cx="1720664" cy="369332"/>
          </a:xfrm>
          <a:prstGeom prst="rect">
            <a:avLst/>
          </a:prstGeom>
          <a:noFill/>
        </p:spPr>
        <p:txBody>
          <a:bodyPr wrap="none" rtlCol="0">
            <a:spAutoFit/>
          </a:bodyPr>
          <a:lstStyle/>
          <a:p>
            <a:r>
              <a:rPr lang="en-US" dirty="0"/>
              <a:t>Portable camera</a:t>
            </a:r>
          </a:p>
        </p:txBody>
      </p:sp>
    </p:spTree>
    <p:extLst>
      <p:ext uri="{BB962C8B-B14F-4D97-AF65-F5344CB8AC3E}">
        <p14:creationId xmlns:p14="http://schemas.microsoft.com/office/powerpoint/2010/main" val="105402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machine&#10;&#10;Description automatically generated">
            <a:extLst>
              <a:ext uri="{FF2B5EF4-FFF2-40B4-BE49-F238E27FC236}">
                <a16:creationId xmlns:a16="http://schemas.microsoft.com/office/drawing/2014/main" id="{7B5E9762-10EB-0C8D-E991-BC73789D7FD8}"/>
              </a:ext>
            </a:extLst>
          </p:cNvPr>
          <p:cNvPicPr>
            <a:picLocks noChangeAspect="1"/>
          </p:cNvPicPr>
          <p:nvPr/>
        </p:nvPicPr>
        <p:blipFill rotWithShape="1">
          <a:blip r:embed="rId2">
            <a:extLst>
              <a:ext uri="{28A0092B-C50C-407E-A947-70E740481C1C}">
                <a14:useLocalDpi xmlns:a14="http://schemas.microsoft.com/office/drawing/2010/main" val="0"/>
              </a:ext>
            </a:extLst>
          </a:blip>
          <a:srcRect l="25066" t="36025" r="11316" b="12837"/>
          <a:stretch/>
        </p:blipFill>
        <p:spPr>
          <a:xfrm>
            <a:off x="938463" y="1008537"/>
            <a:ext cx="10552003" cy="4662347"/>
          </a:xfrm>
          <a:prstGeom prst="rect">
            <a:avLst/>
          </a:prstGeom>
        </p:spPr>
      </p:pic>
      <p:sp>
        <p:nvSpPr>
          <p:cNvPr id="2" name="Rectangle 1">
            <a:extLst>
              <a:ext uri="{FF2B5EF4-FFF2-40B4-BE49-F238E27FC236}">
                <a16:creationId xmlns:a16="http://schemas.microsoft.com/office/drawing/2014/main" id="{1597AB5F-4539-F485-DAD0-6F54C4E1AE0F}"/>
              </a:ext>
            </a:extLst>
          </p:cNvPr>
          <p:cNvSpPr/>
          <p:nvPr/>
        </p:nvSpPr>
        <p:spPr>
          <a:xfrm>
            <a:off x="3392905" y="1726934"/>
            <a:ext cx="2462463" cy="4571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Graphical user interface, text, application&#10;&#10;Description automatically generated">
            <a:extLst>
              <a:ext uri="{FF2B5EF4-FFF2-40B4-BE49-F238E27FC236}">
                <a16:creationId xmlns:a16="http://schemas.microsoft.com/office/drawing/2014/main" id="{4E6E08AB-25BA-88B2-6530-4043373B6A05}"/>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3481892" y="1713459"/>
            <a:ext cx="126828" cy="119836"/>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2F5BA803-9A77-86CE-89C3-C47D70578538}"/>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4070598" y="1712735"/>
            <a:ext cx="126828" cy="119836"/>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10BAC7AB-BD1F-7893-966C-86748684E11F}"/>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4659304" y="1712735"/>
            <a:ext cx="126828" cy="119836"/>
          </a:xfrm>
          <a:prstGeom prst="rect">
            <a:avLst/>
          </a:prstGeom>
        </p:spPr>
      </p:pic>
      <p:pic>
        <p:nvPicPr>
          <p:cNvPr id="7" name="Picture 6" descr="Graphical user interface, text, application&#10;&#10;Description automatically generated">
            <a:extLst>
              <a:ext uri="{FF2B5EF4-FFF2-40B4-BE49-F238E27FC236}">
                <a16:creationId xmlns:a16="http://schemas.microsoft.com/office/drawing/2014/main" id="{01055F28-26DC-0192-5B77-54E2725C10DB}"/>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5728540" y="1712735"/>
            <a:ext cx="126828" cy="119836"/>
          </a:xfrm>
          <a:prstGeom prst="rect">
            <a:avLst/>
          </a:prstGeom>
        </p:spPr>
      </p:pic>
      <p:pic>
        <p:nvPicPr>
          <p:cNvPr id="11" name="Picture 10" descr="A computer screen shot of a lamp&#10;&#10;Description automatically generated">
            <a:extLst>
              <a:ext uri="{FF2B5EF4-FFF2-40B4-BE49-F238E27FC236}">
                <a16:creationId xmlns:a16="http://schemas.microsoft.com/office/drawing/2014/main" id="{A2A3349C-3111-70C8-31E7-F05B95D0C39C}"/>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a:off x="9131881" y="1486514"/>
            <a:ext cx="184484" cy="572278"/>
          </a:xfrm>
          <a:prstGeom prst="rect">
            <a:avLst/>
          </a:prstGeom>
        </p:spPr>
      </p:pic>
      <p:pic>
        <p:nvPicPr>
          <p:cNvPr id="12" name="Picture 11" descr="A computer screen shot of a lamp&#10;&#10;Description automatically generated">
            <a:extLst>
              <a:ext uri="{FF2B5EF4-FFF2-40B4-BE49-F238E27FC236}">
                <a16:creationId xmlns:a16="http://schemas.microsoft.com/office/drawing/2014/main" id="{69973AF7-79E1-1026-55BE-3AF2E5665BF2}"/>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a:off x="9942007" y="1486514"/>
            <a:ext cx="184484" cy="572278"/>
          </a:xfrm>
          <a:prstGeom prst="rect">
            <a:avLst/>
          </a:prstGeom>
        </p:spPr>
      </p:pic>
      <p:sp>
        <p:nvSpPr>
          <p:cNvPr id="8" name="TextBox 7">
            <a:extLst>
              <a:ext uri="{FF2B5EF4-FFF2-40B4-BE49-F238E27FC236}">
                <a16:creationId xmlns:a16="http://schemas.microsoft.com/office/drawing/2014/main" id="{65B825E0-1266-B502-1EC9-FA0BD086AC84}"/>
              </a:ext>
            </a:extLst>
          </p:cNvPr>
          <p:cNvSpPr txBox="1"/>
          <p:nvPr/>
        </p:nvSpPr>
        <p:spPr>
          <a:xfrm>
            <a:off x="3251915" y="280007"/>
            <a:ext cx="4205382" cy="369332"/>
          </a:xfrm>
          <a:prstGeom prst="rect">
            <a:avLst/>
          </a:prstGeom>
          <a:noFill/>
        </p:spPr>
        <p:txBody>
          <a:bodyPr wrap="none" rtlCol="0">
            <a:spAutoFit/>
          </a:bodyPr>
          <a:lstStyle/>
          <a:p>
            <a:r>
              <a:rPr lang="en-US" dirty="0"/>
              <a:t>Target Hall cameras in Horns A,B,C location</a:t>
            </a:r>
          </a:p>
        </p:txBody>
      </p:sp>
      <p:sp>
        <p:nvSpPr>
          <p:cNvPr id="9" name="TextBox 8">
            <a:extLst>
              <a:ext uri="{FF2B5EF4-FFF2-40B4-BE49-F238E27FC236}">
                <a16:creationId xmlns:a16="http://schemas.microsoft.com/office/drawing/2014/main" id="{A2FE287F-611F-A0CB-E016-7F995F145121}"/>
              </a:ext>
            </a:extLst>
          </p:cNvPr>
          <p:cNvSpPr txBox="1"/>
          <p:nvPr/>
        </p:nvSpPr>
        <p:spPr>
          <a:xfrm>
            <a:off x="3060120" y="720185"/>
            <a:ext cx="1417376" cy="338554"/>
          </a:xfrm>
          <a:prstGeom prst="rect">
            <a:avLst/>
          </a:prstGeom>
          <a:noFill/>
        </p:spPr>
        <p:txBody>
          <a:bodyPr wrap="none" rtlCol="0">
            <a:spAutoFit/>
          </a:bodyPr>
          <a:lstStyle/>
          <a:p>
            <a:r>
              <a:rPr lang="en-US" sz="1600" dirty="0"/>
              <a:t>Horn A SD4-B1</a:t>
            </a:r>
          </a:p>
        </p:txBody>
      </p:sp>
      <p:cxnSp>
        <p:nvCxnSpPr>
          <p:cNvPr id="13" name="Straight Arrow Connector 12">
            <a:extLst>
              <a:ext uri="{FF2B5EF4-FFF2-40B4-BE49-F238E27FC236}">
                <a16:creationId xmlns:a16="http://schemas.microsoft.com/office/drawing/2014/main" id="{C9DDBAAF-9FEB-ADDE-7F2B-97C96FDCCF7F}"/>
              </a:ext>
            </a:extLst>
          </p:cNvPr>
          <p:cNvCxnSpPr>
            <a:cxnSpLocks/>
            <a:stCxn id="9" idx="2"/>
          </p:cNvCxnSpPr>
          <p:nvPr/>
        </p:nvCxnSpPr>
        <p:spPr>
          <a:xfrm flipH="1">
            <a:off x="3535108" y="1058739"/>
            <a:ext cx="233700" cy="68884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5F458061-5AB5-EE94-10E9-FE804638FB8A}"/>
              </a:ext>
            </a:extLst>
          </p:cNvPr>
          <p:cNvCxnSpPr>
            <a:cxnSpLocks/>
            <a:stCxn id="9" idx="2"/>
            <a:endCxn id="5" idx="0"/>
          </p:cNvCxnSpPr>
          <p:nvPr/>
        </p:nvCxnSpPr>
        <p:spPr>
          <a:xfrm>
            <a:off x="3768808" y="1058739"/>
            <a:ext cx="365204" cy="6539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90A29E1-F405-E0BE-1CAE-3519204C64D1}"/>
              </a:ext>
            </a:extLst>
          </p:cNvPr>
          <p:cNvSpPr txBox="1"/>
          <p:nvPr/>
        </p:nvSpPr>
        <p:spPr>
          <a:xfrm>
            <a:off x="4624136" y="695084"/>
            <a:ext cx="1417376" cy="338554"/>
          </a:xfrm>
          <a:prstGeom prst="rect">
            <a:avLst/>
          </a:prstGeom>
          <a:noFill/>
        </p:spPr>
        <p:txBody>
          <a:bodyPr wrap="none" rtlCol="0">
            <a:spAutoFit/>
          </a:bodyPr>
          <a:lstStyle/>
          <a:p>
            <a:r>
              <a:rPr lang="en-US" sz="1600" dirty="0"/>
              <a:t>Horn B SD4-B1</a:t>
            </a:r>
          </a:p>
        </p:txBody>
      </p:sp>
      <p:cxnSp>
        <p:nvCxnSpPr>
          <p:cNvPr id="23" name="Straight Arrow Connector 22">
            <a:extLst>
              <a:ext uri="{FF2B5EF4-FFF2-40B4-BE49-F238E27FC236}">
                <a16:creationId xmlns:a16="http://schemas.microsoft.com/office/drawing/2014/main" id="{F68F5972-3861-A89E-5D71-CA84EF6CEC38}"/>
              </a:ext>
            </a:extLst>
          </p:cNvPr>
          <p:cNvCxnSpPr/>
          <p:nvPr/>
        </p:nvCxnSpPr>
        <p:spPr>
          <a:xfrm flipH="1">
            <a:off x="4786132" y="1058739"/>
            <a:ext cx="515784" cy="6345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4DBB193-6EA6-F76C-438D-BA19184C3F73}"/>
              </a:ext>
            </a:extLst>
          </p:cNvPr>
          <p:cNvCxnSpPr>
            <a:endCxn id="7" idx="0"/>
          </p:cNvCxnSpPr>
          <p:nvPr/>
        </p:nvCxnSpPr>
        <p:spPr>
          <a:xfrm>
            <a:off x="5332824" y="1055929"/>
            <a:ext cx="459130" cy="6568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5970C4C3-C90B-FD97-A056-0D830773A675}"/>
              </a:ext>
            </a:extLst>
          </p:cNvPr>
          <p:cNvSpPr txBox="1"/>
          <p:nvPr/>
        </p:nvSpPr>
        <p:spPr>
          <a:xfrm>
            <a:off x="8709115" y="695084"/>
            <a:ext cx="1407758" cy="338554"/>
          </a:xfrm>
          <a:prstGeom prst="rect">
            <a:avLst/>
          </a:prstGeom>
          <a:noFill/>
        </p:spPr>
        <p:txBody>
          <a:bodyPr wrap="none" rtlCol="0">
            <a:spAutoFit/>
          </a:bodyPr>
          <a:lstStyle/>
          <a:p>
            <a:r>
              <a:rPr lang="en-US" sz="1600" dirty="0"/>
              <a:t>Horn C SD4-B1</a:t>
            </a:r>
          </a:p>
        </p:txBody>
      </p:sp>
      <p:cxnSp>
        <p:nvCxnSpPr>
          <p:cNvPr id="28" name="Straight Arrow Connector 27">
            <a:extLst>
              <a:ext uri="{FF2B5EF4-FFF2-40B4-BE49-F238E27FC236}">
                <a16:creationId xmlns:a16="http://schemas.microsoft.com/office/drawing/2014/main" id="{C4D6F93D-6E67-2573-AE25-5D6E62A52763}"/>
              </a:ext>
            </a:extLst>
          </p:cNvPr>
          <p:cNvCxnSpPr>
            <a:cxnSpLocks/>
          </p:cNvCxnSpPr>
          <p:nvPr/>
        </p:nvCxnSpPr>
        <p:spPr>
          <a:xfrm flipH="1">
            <a:off x="9203316" y="1033638"/>
            <a:ext cx="208635" cy="45287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C34ED02-9B41-038B-DE7C-74ED712F7A4F}"/>
              </a:ext>
            </a:extLst>
          </p:cNvPr>
          <p:cNvCxnSpPr>
            <a:stCxn id="26" idx="2"/>
          </p:cNvCxnSpPr>
          <p:nvPr/>
        </p:nvCxnSpPr>
        <p:spPr>
          <a:xfrm>
            <a:off x="9412994" y="1033638"/>
            <a:ext cx="529013" cy="55923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879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machine&#10;&#10;Description automatically generated">
            <a:extLst>
              <a:ext uri="{FF2B5EF4-FFF2-40B4-BE49-F238E27FC236}">
                <a16:creationId xmlns:a16="http://schemas.microsoft.com/office/drawing/2014/main" id="{82813924-8582-67B5-0A52-05A552476DB8}"/>
              </a:ext>
            </a:extLst>
          </p:cNvPr>
          <p:cNvPicPr>
            <a:picLocks noChangeAspect="1"/>
          </p:cNvPicPr>
          <p:nvPr/>
        </p:nvPicPr>
        <p:blipFill rotWithShape="1">
          <a:blip r:embed="rId2">
            <a:extLst>
              <a:ext uri="{28A0092B-C50C-407E-A947-70E740481C1C}">
                <a14:useLocalDpi xmlns:a14="http://schemas.microsoft.com/office/drawing/2010/main" val="0"/>
              </a:ext>
            </a:extLst>
          </a:blip>
          <a:srcRect l="24737" t="27679" r="12039" b="28875"/>
          <a:stretch/>
        </p:blipFill>
        <p:spPr>
          <a:xfrm>
            <a:off x="729917" y="1155032"/>
            <a:ext cx="10935917" cy="4130841"/>
          </a:xfrm>
          <a:prstGeom prst="rect">
            <a:avLst/>
          </a:prstGeom>
        </p:spPr>
      </p:pic>
      <p:pic>
        <p:nvPicPr>
          <p:cNvPr id="4" name="Picture 3" descr="Graphical user interface, text, application&#10;&#10;Description automatically generated">
            <a:extLst>
              <a:ext uri="{FF2B5EF4-FFF2-40B4-BE49-F238E27FC236}">
                <a16:creationId xmlns:a16="http://schemas.microsoft.com/office/drawing/2014/main" id="{36195449-70C7-A1E6-7474-7DE3161F0ABA}"/>
              </a:ext>
            </a:extLst>
          </p:cNvPr>
          <p:cNvPicPr>
            <a:picLocks noChangeAspect="1"/>
          </p:cNvPicPr>
          <p:nvPr/>
        </p:nvPicPr>
        <p:blipFill rotWithShape="1">
          <a:blip r:embed="rId3">
            <a:extLst>
              <a:ext uri="{28A0092B-C50C-407E-A947-70E740481C1C}">
                <a14:useLocalDpi xmlns:a14="http://schemas.microsoft.com/office/drawing/2010/main" val="0"/>
              </a:ext>
            </a:extLst>
          </a:blip>
          <a:srcRect l="19626" t="40667" r="58067" b="14421"/>
          <a:stretch/>
        </p:blipFill>
        <p:spPr>
          <a:xfrm>
            <a:off x="9206582" y="720177"/>
            <a:ext cx="233196" cy="281595"/>
          </a:xfrm>
          <a:prstGeom prst="rect">
            <a:avLst/>
          </a:prstGeom>
        </p:spPr>
      </p:pic>
      <p:pic>
        <p:nvPicPr>
          <p:cNvPr id="5" name="Picture 4" descr="Graphical user interface, text, application&#10;&#10;Description automatically generated">
            <a:extLst>
              <a:ext uri="{FF2B5EF4-FFF2-40B4-BE49-F238E27FC236}">
                <a16:creationId xmlns:a16="http://schemas.microsoft.com/office/drawing/2014/main" id="{19A0D273-A4EE-A0A0-5D97-C2E74B86BED2}"/>
              </a:ext>
            </a:extLst>
          </p:cNvPr>
          <p:cNvPicPr>
            <a:picLocks noChangeAspect="1"/>
          </p:cNvPicPr>
          <p:nvPr/>
        </p:nvPicPr>
        <p:blipFill rotWithShape="1">
          <a:blip r:embed="rId3">
            <a:extLst>
              <a:ext uri="{28A0092B-C50C-407E-A947-70E740481C1C}">
                <a14:useLocalDpi xmlns:a14="http://schemas.microsoft.com/office/drawing/2010/main" val="0"/>
              </a:ext>
            </a:extLst>
          </a:blip>
          <a:srcRect l="19626" t="40667" r="58067" b="14421"/>
          <a:stretch/>
        </p:blipFill>
        <p:spPr>
          <a:xfrm>
            <a:off x="6602950" y="720178"/>
            <a:ext cx="233196" cy="281595"/>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13EC8266-0990-C8A1-68DE-490C557A4782}"/>
              </a:ext>
            </a:extLst>
          </p:cNvPr>
          <p:cNvPicPr>
            <a:picLocks noChangeAspect="1"/>
          </p:cNvPicPr>
          <p:nvPr/>
        </p:nvPicPr>
        <p:blipFill rotWithShape="1">
          <a:blip r:embed="rId3">
            <a:extLst>
              <a:ext uri="{28A0092B-C50C-407E-A947-70E740481C1C}">
                <a14:useLocalDpi xmlns:a14="http://schemas.microsoft.com/office/drawing/2010/main" val="0"/>
              </a:ext>
            </a:extLst>
          </a:blip>
          <a:srcRect l="19626" t="40667" r="58067" b="14421"/>
          <a:stretch/>
        </p:blipFill>
        <p:spPr>
          <a:xfrm>
            <a:off x="2591216" y="672909"/>
            <a:ext cx="233196" cy="281595"/>
          </a:xfrm>
          <a:prstGeom prst="rect">
            <a:avLst/>
          </a:prstGeom>
        </p:spPr>
      </p:pic>
      <p:pic>
        <p:nvPicPr>
          <p:cNvPr id="7" name="Picture 6" descr="A computer screen shot of a lamp&#10;&#10;Description automatically generated">
            <a:extLst>
              <a:ext uri="{FF2B5EF4-FFF2-40B4-BE49-F238E27FC236}">
                <a16:creationId xmlns:a16="http://schemas.microsoft.com/office/drawing/2014/main" id="{F05B4CC2-91A3-E1ED-F542-6FC2164F1889}"/>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a:off x="9909923" y="1058779"/>
            <a:ext cx="111187" cy="344906"/>
          </a:xfrm>
          <a:prstGeom prst="rect">
            <a:avLst/>
          </a:prstGeom>
        </p:spPr>
      </p:pic>
      <p:pic>
        <p:nvPicPr>
          <p:cNvPr id="8" name="Picture 7" descr="A computer screen shot of a lamp&#10;&#10;Description automatically generated">
            <a:extLst>
              <a:ext uri="{FF2B5EF4-FFF2-40B4-BE49-F238E27FC236}">
                <a16:creationId xmlns:a16="http://schemas.microsoft.com/office/drawing/2014/main" id="{BE5008F6-8279-41B8-4C98-E6949BFD42BD}"/>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a:off x="10575671" y="1058779"/>
            <a:ext cx="111187" cy="344906"/>
          </a:xfrm>
          <a:prstGeom prst="rect">
            <a:avLst/>
          </a:prstGeom>
        </p:spPr>
      </p:pic>
      <p:pic>
        <p:nvPicPr>
          <p:cNvPr id="9" name="Picture 8" descr="A computer screen shot of a lamp&#10;&#10;Description automatically generated">
            <a:extLst>
              <a:ext uri="{FF2B5EF4-FFF2-40B4-BE49-F238E27FC236}">
                <a16:creationId xmlns:a16="http://schemas.microsoft.com/office/drawing/2014/main" id="{7B4087A0-1D11-6C9B-29CE-72435713D742}"/>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flipH="1">
            <a:off x="8935979" y="1058779"/>
            <a:ext cx="152400" cy="344906"/>
          </a:xfrm>
          <a:prstGeom prst="rect">
            <a:avLst/>
          </a:prstGeom>
        </p:spPr>
      </p:pic>
      <p:pic>
        <p:nvPicPr>
          <p:cNvPr id="10" name="Picture 9" descr="A computer screen shot of a lamp&#10;&#10;Description automatically generated">
            <a:extLst>
              <a:ext uri="{FF2B5EF4-FFF2-40B4-BE49-F238E27FC236}">
                <a16:creationId xmlns:a16="http://schemas.microsoft.com/office/drawing/2014/main" id="{634530FB-FE1F-7922-CD72-70184EFD36CD}"/>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flipH="1">
            <a:off x="8240986" y="1058779"/>
            <a:ext cx="152400" cy="344906"/>
          </a:xfrm>
          <a:prstGeom prst="rect">
            <a:avLst/>
          </a:prstGeom>
        </p:spPr>
      </p:pic>
      <p:pic>
        <p:nvPicPr>
          <p:cNvPr id="11" name="Picture 10" descr="A computer screen shot of a lamp&#10;&#10;Description automatically generated">
            <a:extLst>
              <a:ext uri="{FF2B5EF4-FFF2-40B4-BE49-F238E27FC236}">
                <a16:creationId xmlns:a16="http://schemas.microsoft.com/office/drawing/2014/main" id="{65B10764-4398-5672-74CB-D44CA387F697}"/>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flipH="1">
            <a:off x="7735106" y="1058779"/>
            <a:ext cx="152400" cy="344906"/>
          </a:xfrm>
          <a:prstGeom prst="rect">
            <a:avLst/>
          </a:prstGeom>
        </p:spPr>
      </p:pic>
      <p:pic>
        <p:nvPicPr>
          <p:cNvPr id="12" name="Picture 11" descr="A computer screen shot of a lamp&#10;&#10;Description automatically generated">
            <a:extLst>
              <a:ext uri="{FF2B5EF4-FFF2-40B4-BE49-F238E27FC236}">
                <a16:creationId xmlns:a16="http://schemas.microsoft.com/office/drawing/2014/main" id="{A3990357-C3B8-268A-DD33-E6F6E4FA2565}"/>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flipH="1">
            <a:off x="6526750" y="1081985"/>
            <a:ext cx="152400" cy="344906"/>
          </a:xfrm>
          <a:prstGeom prst="rect">
            <a:avLst/>
          </a:prstGeom>
        </p:spPr>
      </p:pic>
      <p:pic>
        <p:nvPicPr>
          <p:cNvPr id="13" name="Picture 12" descr="A computer screen shot of a lamp&#10;&#10;Description automatically generated">
            <a:extLst>
              <a:ext uri="{FF2B5EF4-FFF2-40B4-BE49-F238E27FC236}">
                <a16:creationId xmlns:a16="http://schemas.microsoft.com/office/drawing/2014/main" id="{3A94B2FE-2623-67AB-510A-E77434F3041D}"/>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flipH="1">
            <a:off x="3005508" y="1098885"/>
            <a:ext cx="152400" cy="344906"/>
          </a:xfrm>
          <a:prstGeom prst="rect">
            <a:avLst/>
          </a:prstGeom>
        </p:spPr>
      </p:pic>
      <p:pic>
        <p:nvPicPr>
          <p:cNvPr id="14" name="Picture 13" descr="A computer screen shot of a lamp&#10;&#10;Description automatically generated">
            <a:extLst>
              <a:ext uri="{FF2B5EF4-FFF2-40B4-BE49-F238E27FC236}">
                <a16:creationId xmlns:a16="http://schemas.microsoft.com/office/drawing/2014/main" id="{447EC16C-01E7-E2C8-2B5E-B1276B28952D}"/>
              </a:ext>
            </a:extLst>
          </p:cNvPr>
          <p:cNvPicPr>
            <a:picLocks noChangeAspect="1"/>
          </p:cNvPicPr>
          <p:nvPr/>
        </p:nvPicPr>
        <p:blipFill rotWithShape="1">
          <a:blip r:embed="rId4">
            <a:extLst>
              <a:ext uri="{28A0092B-C50C-407E-A947-70E740481C1C}">
                <a14:useLocalDpi xmlns:a14="http://schemas.microsoft.com/office/drawing/2010/main" val="0"/>
              </a:ext>
            </a:extLst>
          </a:blip>
          <a:srcRect l="62236" t="27559" r="34541" b="54249"/>
          <a:stretch/>
        </p:blipFill>
        <p:spPr>
          <a:xfrm flipH="1">
            <a:off x="2258852" y="1081985"/>
            <a:ext cx="152400" cy="344906"/>
          </a:xfrm>
          <a:prstGeom prst="rect">
            <a:avLst/>
          </a:prstGeom>
        </p:spPr>
      </p:pic>
      <p:sp>
        <p:nvSpPr>
          <p:cNvPr id="2" name="TextBox 1">
            <a:extLst>
              <a:ext uri="{FF2B5EF4-FFF2-40B4-BE49-F238E27FC236}">
                <a16:creationId xmlns:a16="http://schemas.microsoft.com/office/drawing/2014/main" id="{2A5FDFDF-5272-E570-019D-02392B8DFCC9}"/>
              </a:ext>
            </a:extLst>
          </p:cNvPr>
          <p:cNvSpPr txBox="1"/>
          <p:nvPr/>
        </p:nvSpPr>
        <p:spPr>
          <a:xfrm>
            <a:off x="3251915" y="280007"/>
            <a:ext cx="4205382" cy="369332"/>
          </a:xfrm>
          <a:prstGeom prst="rect">
            <a:avLst/>
          </a:prstGeom>
          <a:noFill/>
        </p:spPr>
        <p:txBody>
          <a:bodyPr wrap="none" rtlCol="0">
            <a:spAutoFit/>
          </a:bodyPr>
          <a:lstStyle/>
          <a:p>
            <a:r>
              <a:rPr lang="en-US" dirty="0"/>
              <a:t>Target Hall cameras in Horns A,B,C location</a:t>
            </a:r>
          </a:p>
        </p:txBody>
      </p:sp>
      <p:sp>
        <p:nvSpPr>
          <p:cNvPr id="15" name="TextBox 14">
            <a:extLst>
              <a:ext uri="{FF2B5EF4-FFF2-40B4-BE49-F238E27FC236}">
                <a16:creationId xmlns:a16="http://schemas.microsoft.com/office/drawing/2014/main" id="{ACDDF163-AF17-2EC7-80E4-1E85572953E4}"/>
              </a:ext>
            </a:extLst>
          </p:cNvPr>
          <p:cNvSpPr txBox="1"/>
          <p:nvPr/>
        </p:nvSpPr>
        <p:spPr>
          <a:xfrm>
            <a:off x="10876835" y="610678"/>
            <a:ext cx="788999" cy="338554"/>
          </a:xfrm>
          <a:prstGeom prst="rect">
            <a:avLst/>
          </a:prstGeom>
          <a:noFill/>
        </p:spPr>
        <p:txBody>
          <a:bodyPr wrap="none" rtlCol="0">
            <a:spAutoFit/>
          </a:bodyPr>
          <a:lstStyle/>
          <a:p>
            <a:r>
              <a:rPr lang="en-US" sz="1600" dirty="0"/>
              <a:t>SD4-B1</a:t>
            </a:r>
          </a:p>
        </p:txBody>
      </p:sp>
      <p:cxnSp>
        <p:nvCxnSpPr>
          <p:cNvPr id="17" name="Straight Arrow Connector 16">
            <a:extLst>
              <a:ext uri="{FF2B5EF4-FFF2-40B4-BE49-F238E27FC236}">
                <a16:creationId xmlns:a16="http://schemas.microsoft.com/office/drawing/2014/main" id="{7F313618-3621-E0D3-6D63-22FB4F7C8CDF}"/>
              </a:ext>
            </a:extLst>
          </p:cNvPr>
          <p:cNvCxnSpPr>
            <a:stCxn id="15" idx="1"/>
            <a:endCxn id="8" idx="0"/>
          </p:cNvCxnSpPr>
          <p:nvPr/>
        </p:nvCxnSpPr>
        <p:spPr>
          <a:xfrm flipH="1">
            <a:off x="10631265" y="779955"/>
            <a:ext cx="245570" cy="27882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174EC83A-9AB0-A1F3-EFA1-BFF7F6943D1F}"/>
              </a:ext>
            </a:extLst>
          </p:cNvPr>
          <p:cNvSpPr txBox="1"/>
          <p:nvPr/>
        </p:nvSpPr>
        <p:spPr>
          <a:xfrm>
            <a:off x="9600784" y="599075"/>
            <a:ext cx="1779207" cy="338554"/>
          </a:xfrm>
          <a:prstGeom prst="rect">
            <a:avLst/>
          </a:prstGeom>
          <a:noFill/>
        </p:spPr>
        <p:txBody>
          <a:bodyPr wrap="square" rtlCol="0">
            <a:spAutoFit/>
          </a:bodyPr>
          <a:lstStyle/>
          <a:p>
            <a:r>
              <a:rPr lang="en-US" sz="1600" dirty="0"/>
              <a:t>SP-ES4136</a:t>
            </a:r>
          </a:p>
        </p:txBody>
      </p:sp>
      <p:cxnSp>
        <p:nvCxnSpPr>
          <p:cNvPr id="20" name="Straight Arrow Connector 19">
            <a:extLst>
              <a:ext uri="{FF2B5EF4-FFF2-40B4-BE49-F238E27FC236}">
                <a16:creationId xmlns:a16="http://schemas.microsoft.com/office/drawing/2014/main" id="{5B5F6280-3F7C-E6DA-3AB0-A7FDA2A41B3A}"/>
              </a:ext>
            </a:extLst>
          </p:cNvPr>
          <p:cNvCxnSpPr>
            <a:stCxn id="18" idx="1"/>
            <a:endCxn id="4" idx="3"/>
          </p:cNvCxnSpPr>
          <p:nvPr/>
        </p:nvCxnSpPr>
        <p:spPr>
          <a:xfrm flipH="1">
            <a:off x="9439778" y="768352"/>
            <a:ext cx="161006" cy="926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8DB620A-FF40-8799-9BEF-391AA481C6BB}"/>
              </a:ext>
            </a:extLst>
          </p:cNvPr>
          <p:cNvSpPr txBox="1"/>
          <p:nvPr/>
        </p:nvSpPr>
        <p:spPr>
          <a:xfrm>
            <a:off x="10127339" y="5382126"/>
            <a:ext cx="726096" cy="369332"/>
          </a:xfrm>
          <a:prstGeom prst="rect">
            <a:avLst/>
          </a:prstGeom>
          <a:noFill/>
        </p:spPr>
        <p:txBody>
          <a:bodyPr wrap="none" rtlCol="0">
            <a:spAutoFit/>
          </a:bodyPr>
          <a:lstStyle/>
          <a:p>
            <a:r>
              <a:rPr lang="en-US" dirty="0"/>
              <a:t>Baffle</a:t>
            </a:r>
          </a:p>
        </p:txBody>
      </p:sp>
      <p:sp>
        <p:nvSpPr>
          <p:cNvPr id="22" name="TextBox 21">
            <a:extLst>
              <a:ext uri="{FF2B5EF4-FFF2-40B4-BE49-F238E27FC236}">
                <a16:creationId xmlns:a16="http://schemas.microsoft.com/office/drawing/2014/main" id="{7A4E2A7C-F75A-9AFB-D7D4-50BCAE68009F}"/>
              </a:ext>
            </a:extLst>
          </p:cNvPr>
          <p:cNvSpPr txBox="1"/>
          <p:nvPr/>
        </p:nvSpPr>
        <p:spPr>
          <a:xfrm>
            <a:off x="8393386" y="5382126"/>
            <a:ext cx="911577" cy="369332"/>
          </a:xfrm>
          <a:prstGeom prst="rect">
            <a:avLst/>
          </a:prstGeom>
          <a:noFill/>
        </p:spPr>
        <p:txBody>
          <a:bodyPr wrap="square" rtlCol="0">
            <a:spAutoFit/>
          </a:bodyPr>
          <a:lstStyle/>
          <a:p>
            <a:r>
              <a:rPr lang="en-US" dirty="0"/>
              <a:t>Horn A</a:t>
            </a:r>
          </a:p>
        </p:txBody>
      </p:sp>
      <p:sp>
        <p:nvSpPr>
          <p:cNvPr id="23" name="TextBox 22">
            <a:extLst>
              <a:ext uri="{FF2B5EF4-FFF2-40B4-BE49-F238E27FC236}">
                <a16:creationId xmlns:a16="http://schemas.microsoft.com/office/drawing/2014/main" id="{BF0BA645-2B91-669E-09F7-339EF0A30F4A}"/>
              </a:ext>
            </a:extLst>
          </p:cNvPr>
          <p:cNvSpPr txBox="1"/>
          <p:nvPr/>
        </p:nvSpPr>
        <p:spPr>
          <a:xfrm>
            <a:off x="6836146" y="5358920"/>
            <a:ext cx="830677" cy="369332"/>
          </a:xfrm>
          <a:prstGeom prst="rect">
            <a:avLst/>
          </a:prstGeom>
          <a:noFill/>
        </p:spPr>
        <p:txBody>
          <a:bodyPr wrap="none" rtlCol="0">
            <a:spAutoFit/>
          </a:bodyPr>
          <a:lstStyle/>
          <a:p>
            <a:r>
              <a:rPr lang="en-US" dirty="0"/>
              <a:t>Horn B</a:t>
            </a:r>
          </a:p>
        </p:txBody>
      </p:sp>
      <p:sp>
        <p:nvSpPr>
          <p:cNvPr id="24" name="TextBox 23">
            <a:extLst>
              <a:ext uri="{FF2B5EF4-FFF2-40B4-BE49-F238E27FC236}">
                <a16:creationId xmlns:a16="http://schemas.microsoft.com/office/drawing/2014/main" id="{2DCED0D3-BBCC-6BD8-65E0-78397B275C71}"/>
              </a:ext>
            </a:extLst>
          </p:cNvPr>
          <p:cNvSpPr txBox="1"/>
          <p:nvPr/>
        </p:nvSpPr>
        <p:spPr>
          <a:xfrm>
            <a:off x="2472500" y="5383348"/>
            <a:ext cx="829073" cy="369332"/>
          </a:xfrm>
          <a:prstGeom prst="rect">
            <a:avLst/>
          </a:prstGeom>
          <a:noFill/>
        </p:spPr>
        <p:txBody>
          <a:bodyPr wrap="none" rtlCol="0">
            <a:spAutoFit/>
          </a:bodyPr>
          <a:lstStyle/>
          <a:p>
            <a:r>
              <a:rPr lang="en-US" dirty="0"/>
              <a:t>Horn C</a:t>
            </a:r>
          </a:p>
        </p:txBody>
      </p:sp>
      <p:cxnSp>
        <p:nvCxnSpPr>
          <p:cNvPr id="26" name="Straight Arrow Connector 25">
            <a:extLst>
              <a:ext uri="{FF2B5EF4-FFF2-40B4-BE49-F238E27FC236}">
                <a16:creationId xmlns:a16="http://schemas.microsoft.com/office/drawing/2014/main" id="{DB4D2EA1-4FC1-769B-D6D6-956A57C571A7}"/>
              </a:ext>
            </a:extLst>
          </p:cNvPr>
          <p:cNvCxnSpPr>
            <a:cxnSpLocks/>
            <a:stCxn id="24" idx="0"/>
          </p:cNvCxnSpPr>
          <p:nvPr/>
        </p:nvCxnSpPr>
        <p:spPr>
          <a:xfrm flipH="1" flipV="1">
            <a:off x="2887036" y="4115163"/>
            <a:ext cx="1" cy="12681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9753B36-7387-186A-5876-140DAD2A4A00}"/>
              </a:ext>
            </a:extLst>
          </p:cNvPr>
          <p:cNvCxnSpPr>
            <a:stCxn id="23" idx="0"/>
          </p:cNvCxnSpPr>
          <p:nvPr/>
        </p:nvCxnSpPr>
        <p:spPr>
          <a:xfrm flipV="1">
            <a:off x="7251485" y="3513220"/>
            <a:ext cx="76200" cy="1845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22A0864-9802-F1B2-D48D-8E50CD518E2C}"/>
              </a:ext>
            </a:extLst>
          </p:cNvPr>
          <p:cNvCxnSpPr>
            <a:cxnSpLocks/>
          </p:cNvCxnSpPr>
          <p:nvPr/>
        </p:nvCxnSpPr>
        <p:spPr>
          <a:xfrm flipV="1">
            <a:off x="10389812" y="3220452"/>
            <a:ext cx="76200" cy="22017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248DEF47-B1EC-4378-CC3B-2042A4332138}"/>
              </a:ext>
            </a:extLst>
          </p:cNvPr>
          <p:cNvCxnSpPr/>
          <p:nvPr/>
        </p:nvCxnSpPr>
        <p:spPr>
          <a:xfrm flipV="1">
            <a:off x="8757037" y="3593432"/>
            <a:ext cx="76200" cy="18457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2282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machine&#10;&#10;Description automatically generated">
            <a:extLst>
              <a:ext uri="{FF2B5EF4-FFF2-40B4-BE49-F238E27FC236}">
                <a16:creationId xmlns:a16="http://schemas.microsoft.com/office/drawing/2014/main" id="{EE44D671-EA08-CBE6-6C0A-F3A894FD3A30}"/>
              </a:ext>
            </a:extLst>
          </p:cNvPr>
          <p:cNvPicPr>
            <a:picLocks noChangeAspect="1"/>
          </p:cNvPicPr>
          <p:nvPr/>
        </p:nvPicPr>
        <p:blipFill rotWithShape="1">
          <a:blip r:embed="rId2">
            <a:extLst>
              <a:ext uri="{28A0092B-C50C-407E-A947-70E740481C1C}">
                <a14:useLocalDpi xmlns:a14="http://schemas.microsoft.com/office/drawing/2010/main" val="0"/>
              </a:ext>
            </a:extLst>
          </a:blip>
          <a:srcRect l="42110" t="23565" r="12109" b="9494"/>
          <a:stretch/>
        </p:blipFill>
        <p:spPr>
          <a:xfrm>
            <a:off x="6276576" y="1451810"/>
            <a:ext cx="5581651" cy="4486275"/>
          </a:xfrm>
          <a:prstGeom prst="rect">
            <a:avLst/>
          </a:prstGeom>
        </p:spPr>
      </p:pic>
      <p:pic>
        <p:nvPicPr>
          <p:cNvPr id="5" name="Picture 4" descr="A computer screen shot of a machine&#10;&#10;Description automatically generated">
            <a:extLst>
              <a:ext uri="{FF2B5EF4-FFF2-40B4-BE49-F238E27FC236}">
                <a16:creationId xmlns:a16="http://schemas.microsoft.com/office/drawing/2014/main" id="{0CB9FDA0-C980-7743-7F95-A4AFD2F6C276}"/>
              </a:ext>
            </a:extLst>
          </p:cNvPr>
          <p:cNvPicPr>
            <a:picLocks noChangeAspect="1"/>
          </p:cNvPicPr>
          <p:nvPr/>
        </p:nvPicPr>
        <p:blipFill rotWithShape="1">
          <a:blip r:embed="rId3">
            <a:extLst>
              <a:ext uri="{28A0092B-C50C-407E-A947-70E740481C1C}">
                <a14:useLocalDpi xmlns:a14="http://schemas.microsoft.com/office/drawing/2010/main" val="0"/>
              </a:ext>
            </a:extLst>
          </a:blip>
          <a:srcRect l="47422" t="25683" r="7813" b="11057"/>
          <a:stretch/>
        </p:blipFill>
        <p:spPr>
          <a:xfrm>
            <a:off x="102370" y="1451810"/>
            <a:ext cx="5917432" cy="4596563"/>
          </a:xfrm>
          <a:prstGeom prst="rect">
            <a:avLst/>
          </a:prstGeom>
        </p:spPr>
      </p:pic>
      <p:sp>
        <p:nvSpPr>
          <p:cNvPr id="6" name="TextBox 5">
            <a:extLst>
              <a:ext uri="{FF2B5EF4-FFF2-40B4-BE49-F238E27FC236}">
                <a16:creationId xmlns:a16="http://schemas.microsoft.com/office/drawing/2014/main" id="{2E5F8569-8C48-1B6F-940C-23B458378E75}"/>
              </a:ext>
            </a:extLst>
          </p:cNvPr>
          <p:cNvSpPr txBox="1"/>
          <p:nvPr/>
        </p:nvSpPr>
        <p:spPr>
          <a:xfrm>
            <a:off x="617620" y="1041368"/>
            <a:ext cx="1779207" cy="338554"/>
          </a:xfrm>
          <a:prstGeom prst="rect">
            <a:avLst/>
          </a:prstGeom>
          <a:noFill/>
        </p:spPr>
        <p:txBody>
          <a:bodyPr wrap="square" rtlCol="0">
            <a:spAutoFit/>
          </a:bodyPr>
          <a:lstStyle/>
          <a:p>
            <a:r>
              <a:rPr lang="en-US" sz="1600" dirty="0"/>
              <a:t>SD423-SMW-1</a:t>
            </a:r>
          </a:p>
        </p:txBody>
      </p:sp>
      <p:cxnSp>
        <p:nvCxnSpPr>
          <p:cNvPr id="8" name="Straight Arrow Connector 7">
            <a:extLst>
              <a:ext uri="{FF2B5EF4-FFF2-40B4-BE49-F238E27FC236}">
                <a16:creationId xmlns:a16="http://schemas.microsoft.com/office/drawing/2014/main" id="{77A9FEB9-0712-C657-7D43-6A1753E36CFF}"/>
              </a:ext>
            </a:extLst>
          </p:cNvPr>
          <p:cNvCxnSpPr>
            <a:cxnSpLocks/>
            <a:stCxn id="6" idx="2"/>
          </p:cNvCxnSpPr>
          <p:nvPr/>
        </p:nvCxnSpPr>
        <p:spPr>
          <a:xfrm>
            <a:off x="1507224" y="1379922"/>
            <a:ext cx="345639" cy="16279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77E66C1-B1F0-E369-3DC8-81F12CFA46BB}"/>
              </a:ext>
            </a:extLst>
          </p:cNvPr>
          <p:cNvSpPr txBox="1"/>
          <p:nvPr/>
        </p:nvSpPr>
        <p:spPr>
          <a:xfrm>
            <a:off x="7881583" y="1072315"/>
            <a:ext cx="1779207" cy="338554"/>
          </a:xfrm>
          <a:prstGeom prst="rect">
            <a:avLst/>
          </a:prstGeom>
          <a:noFill/>
        </p:spPr>
        <p:txBody>
          <a:bodyPr wrap="square" rtlCol="0">
            <a:spAutoFit/>
          </a:bodyPr>
          <a:lstStyle/>
          <a:p>
            <a:r>
              <a:rPr lang="en-US" sz="1600" dirty="0"/>
              <a:t>SD423-SMW-1</a:t>
            </a:r>
          </a:p>
        </p:txBody>
      </p:sp>
      <p:cxnSp>
        <p:nvCxnSpPr>
          <p:cNvPr id="13" name="Straight Arrow Connector 12">
            <a:extLst>
              <a:ext uri="{FF2B5EF4-FFF2-40B4-BE49-F238E27FC236}">
                <a16:creationId xmlns:a16="http://schemas.microsoft.com/office/drawing/2014/main" id="{903BD004-DACA-3AFA-D452-7A296F85C30F}"/>
              </a:ext>
            </a:extLst>
          </p:cNvPr>
          <p:cNvCxnSpPr>
            <a:cxnSpLocks/>
            <a:stCxn id="11" idx="1"/>
          </p:cNvCxnSpPr>
          <p:nvPr/>
        </p:nvCxnSpPr>
        <p:spPr>
          <a:xfrm flipH="1">
            <a:off x="6655392" y="1241592"/>
            <a:ext cx="1226191" cy="13308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D9BEB50-AED4-930F-D2FA-B974648F0883}"/>
              </a:ext>
            </a:extLst>
          </p:cNvPr>
          <p:cNvCxnSpPr>
            <a:cxnSpLocks/>
          </p:cNvCxnSpPr>
          <p:nvPr/>
        </p:nvCxnSpPr>
        <p:spPr>
          <a:xfrm>
            <a:off x="9416716" y="1241592"/>
            <a:ext cx="1467852" cy="205506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B36E82-E1FB-C6C4-9DDB-3BF4282CE78D}"/>
              </a:ext>
            </a:extLst>
          </p:cNvPr>
          <p:cNvSpPr txBox="1"/>
          <p:nvPr/>
        </p:nvSpPr>
        <p:spPr>
          <a:xfrm>
            <a:off x="3943747" y="180975"/>
            <a:ext cx="2751844" cy="646331"/>
          </a:xfrm>
          <a:prstGeom prst="rect">
            <a:avLst/>
          </a:prstGeom>
          <a:noFill/>
        </p:spPr>
        <p:txBody>
          <a:bodyPr wrap="none" rtlCol="0">
            <a:spAutoFit/>
          </a:bodyPr>
          <a:lstStyle/>
          <a:p>
            <a:r>
              <a:rPr lang="en-US" dirty="0"/>
              <a:t>Work Cell Cameras location</a:t>
            </a:r>
          </a:p>
          <a:p>
            <a:endParaRPr lang="en-US" dirty="0"/>
          </a:p>
        </p:txBody>
      </p:sp>
      <p:sp>
        <p:nvSpPr>
          <p:cNvPr id="10" name="TextBox 9">
            <a:extLst>
              <a:ext uri="{FF2B5EF4-FFF2-40B4-BE49-F238E27FC236}">
                <a16:creationId xmlns:a16="http://schemas.microsoft.com/office/drawing/2014/main" id="{58D48D22-5E1D-B6C3-8EF9-E740B4B6F296}"/>
              </a:ext>
            </a:extLst>
          </p:cNvPr>
          <p:cNvSpPr txBox="1"/>
          <p:nvPr/>
        </p:nvSpPr>
        <p:spPr>
          <a:xfrm>
            <a:off x="728049" y="529862"/>
            <a:ext cx="9978244" cy="646331"/>
          </a:xfrm>
          <a:prstGeom prst="rect">
            <a:avLst/>
          </a:prstGeom>
          <a:noFill/>
        </p:spPr>
        <p:txBody>
          <a:bodyPr wrap="none" rtlCol="0">
            <a:spAutoFit/>
          </a:bodyPr>
          <a:lstStyle/>
          <a:p>
            <a:r>
              <a:rPr lang="en-US" dirty="0"/>
              <a:t>The work cell cameras with attached </a:t>
            </a:r>
            <a:r>
              <a:rPr lang="en-US" dirty="0" err="1"/>
              <a:t>unistrut</a:t>
            </a:r>
            <a:r>
              <a:rPr lang="en-US" dirty="0"/>
              <a:t> is bolted to the embedded into the concrete wall </a:t>
            </a:r>
            <a:r>
              <a:rPr lang="en-US" dirty="0" err="1"/>
              <a:t>unistruts</a:t>
            </a:r>
            <a:r>
              <a:rPr lang="en-US" dirty="0"/>
              <a:t>.</a:t>
            </a:r>
          </a:p>
          <a:p>
            <a:r>
              <a:rPr lang="en-US" dirty="0"/>
              <a:t>The camera has the vertical and horizontal adjustments. </a:t>
            </a:r>
          </a:p>
        </p:txBody>
      </p:sp>
    </p:spTree>
    <p:extLst>
      <p:ext uri="{BB962C8B-B14F-4D97-AF65-F5344CB8AC3E}">
        <p14:creationId xmlns:p14="http://schemas.microsoft.com/office/powerpoint/2010/main" val="22970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9127D951-7960-4A8D-A950-18C1D86BFC02}"/>
              </a:ext>
            </a:extLst>
          </p:cNvPr>
          <p:cNvPicPr>
            <a:picLocks noGrp="1" noChangeAspect="1"/>
          </p:cNvPicPr>
          <p:nvPr>
            <p:ph type="pic" sz="quarter" idx="15"/>
          </p:nvPr>
        </p:nvPicPr>
        <p:blipFill rotWithShape="1">
          <a:blip r:embed="rId2"/>
          <a:srcRect l="66" r="498"/>
          <a:stretch/>
        </p:blipFill>
        <p:spPr>
          <a:xfrm>
            <a:off x="5214542" y="1375794"/>
            <a:ext cx="5185011" cy="3204596"/>
          </a:xfrm>
          <a:prstGeom prst="rect">
            <a:avLst/>
          </a:prstGeom>
        </p:spPr>
      </p:pic>
      <p:sp>
        <p:nvSpPr>
          <p:cNvPr id="5" name="Date Placeholder 4"/>
          <p:cNvSpPr>
            <a:spLocks noGrp="1"/>
          </p:cNvSpPr>
          <p:nvPr>
            <p:ph type="dt" sz="half" idx="16"/>
          </p:nvPr>
        </p:nvSpPr>
        <p:spPr/>
        <p:txBody>
          <a:bodyPr/>
          <a:lstStyle/>
          <a:p>
            <a:pPr>
              <a:defRPr/>
            </a:pPr>
            <a:endParaRPr lang="en-US" dirty="0"/>
          </a:p>
        </p:txBody>
      </p:sp>
      <p:sp>
        <p:nvSpPr>
          <p:cNvPr id="6" name="Footer Placeholder 5"/>
          <p:cNvSpPr>
            <a:spLocks noGrp="1"/>
          </p:cNvSpPr>
          <p:nvPr>
            <p:ph type="ftr" sz="quarter" idx="17"/>
          </p:nvPr>
        </p:nvSpPr>
        <p:spPr>
          <a:xfrm>
            <a:off x="3640138" y="6488431"/>
            <a:ext cx="5828236" cy="187325"/>
          </a:xfrm>
        </p:spPr>
        <p:txBody>
          <a:bodyPr/>
          <a:lstStyle/>
          <a:p>
            <a:pPr>
              <a:defRPr/>
            </a:pPr>
            <a:endParaRPr lang="en-US" dirty="0"/>
          </a:p>
        </p:txBody>
      </p:sp>
      <p:sp>
        <p:nvSpPr>
          <p:cNvPr id="7" name="Slide Number Placeholder 6"/>
          <p:cNvSpPr>
            <a:spLocks noGrp="1"/>
          </p:cNvSpPr>
          <p:nvPr>
            <p:ph type="sldNum" sz="quarter" idx="18"/>
          </p:nvPr>
        </p:nvSpPr>
        <p:spPr/>
        <p:txBody>
          <a:bodyPr/>
          <a:lstStyle/>
          <a:p>
            <a:pPr>
              <a:defRPr/>
            </a:pPr>
            <a:fld id="{609735B5-E0F8-D44A-A3DE-E2CD0DCDE7CF}" type="slidenum">
              <a:rPr lang="en-US" smtClean="0"/>
              <a:pPr>
                <a:defRPr/>
              </a:pPr>
              <a:t>17</a:t>
            </a:fld>
            <a:endParaRPr lang="en-US" dirty="0"/>
          </a:p>
        </p:txBody>
      </p:sp>
      <p:sp>
        <p:nvSpPr>
          <p:cNvPr id="9" name="Title 8"/>
          <p:cNvSpPr>
            <a:spLocks noGrp="1"/>
          </p:cNvSpPr>
          <p:nvPr>
            <p:ph type="title"/>
          </p:nvPr>
        </p:nvSpPr>
        <p:spPr/>
        <p:txBody>
          <a:bodyPr/>
          <a:lstStyle/>
          <a:p>
            <a:r>
              <a:rPr lang="en-US" dirty="0"/>
              <a:t>Proposed Features for LBNF-20 Work Cell – Left of Lead Glass (Equipment removed for clarity)</a:t>
            </a:r>
          </a:p>
        </p:txBody>
      </p:sp>
      <p:sp>
        <p:nvSpPr>
          <p:cNvPr id="11" name="Content Placeholder 10"/>
          <p:cNvSpPr>
            <a:spLocks noGrp="1"/>
          </p:cNvSpPr>
          <p:nvPr>
            <p:ph idx="19"/>
          </p:nvPr>
        </p:nvSpPr>
        <p:spPr>
          <a:xfrm>
            <a:off x="1981200" y="1238250"/>
            <a:ext cx="3133288" cy="3722688"/>
          </a:xfrm>
          <a:prstGeom prst="rect">
            <a:avLst/>
          </a:prstGeom>
        </p:spPr>
        <p:txBody>
          <a:bodyPr>
            <a:normAutofit fontScale="85000" lnSpcReduction="10000"/>
          </a:bodyPr>
          <a:lstStyle/>
          <a:p>
            <a:pPr lvl="0"/>
            <a:r>
              <a:rPr lang="en-US" sz="1800" dirty="0"/>
              <a:t>Three T-8 Lighting Fixtures</a:t>
            </a:r>
          </a:p>
          <a:p>
            <a:pPr lvl="1"/>
            <a:r>
              <a:rPr lang="en-US" sz="1600" dirty="0"/>
              <a:t>Placed Underneath Korbel, not to cause interference on lifting/lowering equipment</a:t>
            </a:r>
          </a:p>
          <a:p>
            <a:pPr lvl="0"/>
            <a:endParaRPr lang="en-US" sz="1800" dirty="0"/>
          </a:p>
          <a:p>
            <a:pPr lvl="0"/>
            <a:r>
              <a:rPr lang="en-US" sz="1800" dirty="0"/>
              <a:t>Have Unistrut (1 -5/8”) Running the Length of the Work Cell – Between the Penetrations</a:t>
            </a:r>
          </a:p>
          <a:p>
            <a:pPr lvl="1"/>
            <a:r>
              <a:rPr lang="en-US" sz="1600" dirty="0"/>
              <a:t>Need to confirm with RSO if embedding the Unistrut into the shielding concrete possible</a:t>
            </a:r>
          </a:p>
          <a:p>
            <a:endParaRPr lang="en-US" sz="1800" dirty="0"/>
          </a:p>
          <a:p>
            <a:r>
              <a:rPr lang="en-US" sz="1800" dirty="0"/>
              <a:t>Four Outlets – 4 120V</a:t>
            </a:r>
          </a:p>
          <a:p>
            <a:pPr lvl="1"/>
            <a:r>
              <a:rPr lang="en-US" sz="1600" dirty="0"/>
              <a:t>Near Floor of Work Cell</a:t>
            </a:r>
          </a:p>
          <a:p>
            <a:pPr lvl="1"/>
            <a:r>
              <a:rPr lang="en-US" sz="1600" dirty="0"/>
              <a:t>All are Independently Switched?</a:t>
            </a:r>
          </a:p>
          <a:p>
            <a:pPr lvl="1"/>
            <a:endParaRPr lang="en-US" sz="1600" dirty="0"/>
          </a:p>
          <a:p>
            <a:pPr lvl="1"/>
            <a:endParaRPr lang="en-US" sz="1600" dirty="0"/>
          </a:p>
          <a:p>
            <a:pPr lvl="1"/>
            <a:endParaRPr lang="en-US" sz="1600" dirty="0"/>
          </a:p>
          <a:p>
            <a:endParaRPr lang="en-US" sz="1800" dirty="0"/>
          </a:p>
          <a:p>
            <a:endParaRPr lang="en-US" sz="1800" dirty="0"/>
          </a:p>
        </p:txBody>
      </p:sp>
      <p:sp>
        <p:nvSpPr>
          <p:cNvPr id="12" name="Rectangle 11">
            <a:extLst>
              <a:ext uri="{FF2B5EF4-FFF2-40B4-BE49-F238E27FC236}">
                <a16:creationId xmlns:a16="http://schemas.microsoft.com/office/drawing/2014/main" id="{7BB42EB3-0D00-4197-9C6A-E25DACDF8B7C}"/>
              </a:ext>
            </a:extLst>
          </p:cNvPr>
          <p:cNvSpPr/>
          <p:nvPr/>
        </p:nvSpPr>
        <p:spPr>
          <a:xfrm>
            <a:off x="6914360" y="1824605"/>
            <a:ext cx="590990" cy="171975"/>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96346EB-E01A-4958-847A-502EC76DFB1E}"/>
              </a:ext>
            </a:extLst>
          </p:cNvPr>
          <p:cNvSpPr txBox="1"/>
          <p:nvPr/>
        </p:nvSpPr>
        <p:spPr>
          <a:xfrm>
            <a:off x="8243100" y="930474"/>
            <a:ext cx="977768"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T-8 Fixture</a:t>
            </a:r>
          </a:p>
        </p:txBody>
      </p:sp>
      <p:cxnSp>
        <p:nvCxnSpPr>
          <p:cNvPr id="19" name="Straight Connector 18">
            <a:extLst>
              <a:ext uri="{FF2B5EF4-FFF2-40B4-BE49-F238E27FC236}">
                <a16:creationId xmlns:a16="http://schemas.microsoft.com/office/drawing/2014/main" id="{C92B8B76-547F-4A05-81F1-39E82AA954EE}"/>
              </a:ext>
            </a:extLst>
          </p:cNvPr>
          <p:cNvCxnSpPr>
            <a:cxnSpLocks/>
          </p:cNvCxnSpPr>
          <p:nvPr/>
        </p:nvCxnSpPr>
        <p:spPr>
          <a:xfrm>
            <a:off x="6498672" y="2164360"/>
            <a:ext cx="32884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E3271A3E-7164-4AEE-8068-6E603343CFDE}"/>
              </a:ext>
            </a:extLst>
          </p:cNvPr>
          <p:cNvCxnSpPr>
            <a:cxnSpLocks/>
          </p:cNvCxnSpPr>
          <p:nvPr/>
        </p:nvCxnSpPr>
        <p:spPr>
          <a:xfrm>
            <a:off x="6500070" y="2635542"/>
            <a:ext cx="32884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9221A01-AAEB-4A8E-A285-2530F8524552}"/>
              </a:ext>
            </a:extLst>
          </p:cNvPr>
          <p:cNvCxnSpPr>
            <a:cxnSpLocks/>
          </p:cNvCxnSpPr>
          <p:nvPr/>
        </p:nvCxnSpPr>
        <p:spPr>
          <a:xfrm>
            <a:off x="6518246" y="3182225"/>
            <a:ext cx="3288484"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80C7D7EE-0C33-4A4C-A359-08F74668D7F7}"/>
              </a:ext>
            </a:extLst>
          </p:cNvPr>
          <p:cNvCxnSpPr>
            <a:cxnSpLocks/>
          </p:cNvCxnSpPr>
          <p:nvPr/>
        </p:nvCxnSpPr>
        <p:spPr>
          <a:xfrm>
            <a:off x="6502866" y="3754075"/>
            <a:ext cx="3288484"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B5C3D9B8-650A-411D-A7C6-6932EA1D8BF3}"/>
              </a:ext>
            </a:extLst>
          </p:cNvPr>
          <p:cNvSpPr/>
          <p:nvPr/>
        </p:nvSpPr>
        <p:spPr>
          <a:xfrm>
            <a:off x="9468374" y="3942826"/>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FDA8693-2C0D-40FC-AA18-94FA6FA925CC}"/>
              </a:ext>
            </a:extLst>
          </p:cNvPr>
          <p:cNvSpPr txBox="1"/>
          <p:nvPr/>
        </p:nvSpPr>
        <p:spPr>
          <a:xfrm>
            <a:off x="9602598" y="5071833"/>
            <a:ext cx="977768"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4 – 120V</a:t>
            </a:r>
          </a:p>
          <a:p>
            <a:r>
              <a:rPr lang="en-US" dirty="0"/>
              <a:t>Outlet</a:t>
            </a:r>
          </a:p>
        </p:txBody>
      </p:sp>
      <p:sp>
        <p:nvSpPr>
          <p:cNvPr id="34" name="Rectangle 33">
            <a:extLst>
              <a:ext uri="{FF2B5EF4-FFF2-40B4-BE49-F238E27FC236}">
                <a16:creationId xmlns:a16="http://schemas.microsoft.com/office/drawing/2014/main" id="{9BBB1922-D4A0-4D63-9306-483E502313BE}"/>
              </a:ext>
            </a:extLst>
          </p:cNvPr>
          <p:cNvSpPr/>
          <p:nvPr/>
        </p:nvSpPr>
        <p:spPr>
          <a:xfrm>
            <a:off x="8739929" y="3944224"/>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7B9A73A-FC35-45F9-8BFD-905D9D323722}"/>
              </a:ext>
            </a:extLst>
          </p:cNvPr>
          <p:cNvSpPr/>
          <p:nvPr/>
        </p:nvSpPr>
        <p:spPr>
          <a:xfrm>
            <a:off x="8011484" y="3945622"/>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B384C4E0-846D-47CC-BFC3-9F29282EFC75}"/>
              </a:ext>
            </a:extLst>
          </p:cNvPr>
          <p:cNvSpPr/>
          <p:nvPr/>
        </p:nvSpPr>
        <p:spPr>
          <a:xfrm>
            <a:off x="7383707" y="3955409"/>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024EDAFB-5AFC-4F4B-9E74-541083553CDB}"/>
              </a:ext>
            </a:extLst>
          </p:cNvPr>
          <p:cNvSpPr/>
          <p:nvPr/>
        </p:nvSpPr>
        <p:spPr>
          <a:xfrm>
            <a:off x="6615170" y="3804410"/>
            <a:ext cx="528506" cy="478173"/>
          </a:xfrm>
          <a:prstGeom prst="ellipse">
            <a:avLst/>
          </a:prstGeom>
          <a:noFill/>
          <a:ln w="5715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081CC319-4B0C-498E-9A52-65DCC8DDCB09}"/>
              </a:ext>
            </a:extLst>
          </p:cNvPr>
          <p:cNvSpPr txBox="1"/>
          <p:nvPr/>
        </p:nvSpPr>
        <p:spPr>
          <a:xfrm>
            <a:off x="4683980" y="5645070"/>
            <a:ext cx="4870397" cy="523220"/>
          </a:xfrm>
          <a:prstGeom prst="rect">
            <a:avLst/>
          </a:prstGeom>
          <a:noFill/>
        </p:spPr>
        <p:txBody>
          <a:bodyPr wrap="square" rtlCol="0">
            <a:spAutoFit/>
          </a:bodyPr>
          <a:lstStyle/>
          <a:p>
            <a:r>
              <a:rPr lang="en-US" sz="1400" b="1" dirty="0">
                <a:solidFill>
                  <a:srgbClr val="FF0000"/>
                </a:solidFill>
              </a:rPr>
              <a:t>Cabling – Power and Control for Lights and Outlets to be routed to Work Cell Operations Center thru this penetration</a:t>
            </a:r>
          </a:p>
        </p:txBody>
      </p:sp>
      <p:sp>
        <p:nvSpPr>
          <p:cNvPr id="42" name="TextBox 41">
            <a:extLst>
              <a:ext uri="{FF2B5EF4-FFF2-40B4-BE49-F238E27FC236}">
                <a16:creationId xmlns:a16="http://schemas.microsoft.com/office/drawing/2014/main" id="{4C5CBA62-1413-417D-815B-5B3AF761871F}"/>
              </a:ext>
            </a:extLst>
          </p:cNvPr>
          <p:cNvSpPr txBox="1"/>
          <p:nvPr/>
        </p:nvSpPr>
        <p:spPr>
          <a:xfrm>
            <a:off x="10484963" y="2356707"/>
            <a:ext cx="977768"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Unistrut</a:t>
            </a:r>
          </a:p>
        </p:txBody>
      </p:sp>
      <p:sp>
        <p:nvSpPr>
          <p:cNvPr id="47" name="Rectangle 46">
            <a:extLst>
              <a:ext uri="{FF2B5EF4-FFF2-40B4-BE49-F238E27FC236}">
                <a16:creationId xmlns:a16="http://schemas.microsoft.com/office/drawing/2014/main" id="{F08E6902-81FC-451D-8757-DFDF00D0F5DA}"/>
              </a:ext>
            </a:extLst>
          </p:cNvPr>
          <p:cNvSpPr/>
          <p:nvPr/>
        </p:nvSpPr>
        <p:spPr>
          <a:xfrm>
            <a:off x="7947605" y="1826003"/>
            <a:ext cx="590990" cy="171975"/>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 name="Rectangle 47">
            <a:extLst>
              <a:ext uri="{FF2B5EF4-FFF2-40B4-BE49-F238E27FC236}">
                <a16:creationId xmlns:a16="http://schemas.microsoft.com/office/drawing/2014/main" id="{3ACA0C85-B18E-471A-9551-F89267401284}"/>
              </a:ext>
            </a:extLst>
          </p:cNvPr>
          <p:cNvSpPr/>
          <p:nvPr/>
        </p:nvSpPr>
        <p:spPr>
          <a:xfrm>
            <a:off x="8922127" y="1827401"/>
            <a:ext cx="590990" cy="171975"/>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E8000D15-1B1E-41EE-A9D0-2A951EAC3C49}"/>
              </a:ext>
            </a:extLst>
          </p:cNvPr>
          <p:cNvSpPr/>
          <p:nvPr/>
        </p:nvSpPr>
        <p:spPr>
          <a:xfrm>
            <a:off x="7959712" y="3486328"/>
            <a:ext cx="590990" cy="171975"/>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F4A5BD38-E6DF-4850-9834-D05FD6694B3D}"/>
              </a:ext>
            </a:extLst>
          </p:cNvPr>
          <p:cNvSpPr/>
          <p:nvPr/>
        </p:nvSpPr>
        <p:spPr>
          <a:xfrm>
            <a:off x="8944496" y="3486328"/>
            <a:ext cx="590990" cy="171975"/>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TextBox 31">
            <a:extLst>
              <a:ext uri="{FF2B5EF4-FFF2-40B4-BE49-F238E27FC236}">
                <a16:creationId xmlns:a16="http://schemas.microsoft.com/office/drawing/2014/main" id="{10F55FCE-4A4A-4B28-8782-187540C8B685}"/>
              </a:ext>
            </a:extLst>
          </p:cNvPr>
          <p:cNvSpPr txBox="1"/>
          <p:nvPr/>
        </p:nvSpPr>
        <p:spPr>
          <a:xfrm>
            <a:off x="7738275" y="4517256"/>
            <a:ext cx="1397627" cy="369332"/>
          </a:xfrm>
          <a:prstGeom prst="rect">
            <a:avLst/>
          </a:prstGeom>
          <a:noFill/>
        </p:spPr>
        <p:txBody>
          <a:bodyPr wrap="none" rtlCol="0">
            <a:spAutoFit/>
          </a:bodyPr>
          <a:lstStyle/>
          <a:p>
            <a:r>
              <a:rPr lang="en-US" dirty="0"/>
              <a:t>Added Lights</a:t>
            </a:r>
          </a:p>
        </p:txBody>
      </p:sp>
      <p:cxnSp>
        <p:nvCxnSpPr>
          <p:cNvPr id="4" name="Straight Arrow Connector 3">
            <a:extLst>
              <a:ext uri="{FF2B5EF4-FFF2-40B4-BE49-F238E27FC236}">
                <a16:creationId xmlns:a16="http://schemas.microsoft.com/office/drawing/2014/main" id="{F9E1CA30-661F-4C41-ADBD-6569F57812F2}"/>
              </a:ext>
            </a:extLst>
          </p:cNvPr>
          <p:cNvCxnSpPr>
            <a:endCxn id="30" idx="2"/>
          </p:cNvCxnSpPr>
          <p:nvPr/>
        </p:nvCxnSpPr>
        <p:spPr>
          <a:xfrm flipH="1" flipV="1">
            <a:off x="8255208" y="3658302"/>
            <a:ext cx="232335" cy="8380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8B2BB3E-9E3F-442F-BBA9-48A5A38EB6FE}"/>
              </a:ext>
            </a:extLst>
          </p:cNvPr>
          <p:cNvCxnSpPr/>
          <p:nvPr/>
        </p:nvCxnSpPr>
        <p:spPr>
          <a:xfrm flipV="1">
            <a:off x="8510736" y="3618499"/>
            <a:ext cx="603449" cy="8719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240CED9C-EFD8-8D8A-4B13-8CE3286C893C}"/>
              </a:ext>
            </a:extLst>
          </p:cNvPr>
          <p:cNvCxnSpPr/>
          <p:nvPr/>
        </p:nvCxnSpPr>
        <p:spPr>
          <a:xfrm flipV="1">
            <a:off x="6858000" y="4339389"/>
            <a:ext cx="56360" cy="107482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E61FC2ED-E5B7-94C2-845E-A0576D5DD5D8}"/>
              </a:ext>
            </a:extLst>
          </p:cNvPr>
          <p:cNvCxnSpPr>
            <a:endCxn id="25" idx="2"/>
          </p:cNvCxnSpPr>
          <p:nvPr/>
        </p:nvCxnSpPr>
        <p:spPr>
          <a:xfrm flipH="1" flipV="1">
            <a:off x="9535486" y="4068661"/>
            <a:ext cx="434682" cy="10031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18ADDE8-D7FA-D681-6673-E5EAB2070FFF}"/>
              </a:ext>
            </a:extLst>
          </p:cNvPr>
          <p:cNvCxnSpPr>
            <a:stCxn id="13" idx="1"/>
          </p:cNvCxnSpPr>
          <p:nvPr/>
        </p:nvCxnSpPr>
        <p:spPr>
          <a:xfrm flipH="1">
            <a:off x="8058676" y="1084363"/>
            <a:ext cx="184424" cy="71044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4E7938D9-D5BB-06A2-F0FA-FEA796CAED2E}"/>
              </a:ext>
            </a:extLst>
          </p:cNvPr>
          <p:cNvCxnSpPr>
            <a:stCxn id="42" idx="1"/>
          </p:cNvCxnSpPr>
          <p:nvPr/>
        </p:nvCxnSpPr>
        <p:spPr>
          <a:xfrm flipH="1">
            <a:off x="9312442" y="2510596"/>
            <a:ext cx="1172521" cy="12494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3" name="TextBox 32">
            <a:extLst>
              <a:ext uri="{FF2B5EF4-FFF2-40B4-BE49-F238E27FC236}">
                <a16:creationId xmlns:a16="http://schemas.microsoft.com/office/drawing/2014/main" id="{EFC39707-6D83-BC9E-5DFC-A5D77D1FA7BC}"/>
              </a:ext>
            </a:extLst>
          </p:cNvPr>
          <p:cNvSpPr txBox="1"/>
          <p:nvPr/>
        </p:nvSpPr>
        <p:spPr>
          <a:xfrm>
            <a:off x="6749917" y="4673271"/>
            <a:ext cx="977768"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Added Lights</a:t>
            </a:r>
          </a:p>
        </p:txBody>
      </p:sp>
      <p:cxnSp>
        <p:nvCxnSpPr>
          <p:cNvPr id="44" name="Straight Connector 43">
            <a:extLst>
              <a:ext uri="{FF2B5EF4-FFF2-40B4-BE49-F238E27FC236}">
                <a16:creationId xmlns:a16="http://schemas.microsoft.com/office/drawing/2014/main" id="{DFC17E57-5078-2F56-01DD-C54EF863252F}"/>
              </a:ext>
            </a:extLst>
          </p:cNvPr>
          <p:cNvCxnSpPr/>
          <p:nvPr/>
        </p:nvCxnSpPr>
        <p:spPr>
          <a:xfrm>
            <a:off x="7487619" y="2632744"/>
            <a:ext cx="12581" cy="57185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D76E27-9871-D1EA-C242-EA99E0BAE2D5}"/>
              </a:ext>
            </a:extLst>
          </p:cNvPr>
          <p:cNvCxnSpPr/>
          <p:nvPr/>
        </p:nvCxnSpPr>
        <p:spPr>
          <a:xfrm>
            <a:off x="8512911" y="2622959"/>
            <a:ext cx="12581" cy="571850"/>
          </a:xfrm>
          <a:prstGeom prst="line">
            <a:avLst/>
          </a:prstGeom>
        </p:spPr>
        <p:style>
          <a:lnRef idx="1">
            <a:schemeClr val="accent1"/>
          </a:lnRef>
          <a:fillRef idx="0">
            <a:schemeClr val="accent1"/>
          </a:fillRef>
          <a:effectRef idx="0">
            <a:schemeClr val="accent1"/>
          </a:effectRef>
          <a:fontRef idx="minor">
            <a:schemeClr val="tx1"/>
          </a:fontRef>
        </p:style>
      </p:cxnSp>
      <p:pic>
        <p:nvPicPr>
          <p:cNvPr id="46" name="Picture 45" descr="Graphical user interface, text, application&#10;&#10;Description automatically generated">
            <a:extLst>
              <a:ext uri="{FF2B5EF4-FFF2-40B4-BE49-F238E27FC236}">
                <a16:creationId xmlns:a16="http://schemas.microsoft.com/office/drawing/2014/main" id="{7DFCF712-B922-CFEE-606B-123671AAC5A5}"/>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8461529" y="2830764"/>
            <a:ext cx="126828" cy="119836"/>
          </a:xfrm>
          <a:prstGeom prst="rect">
            <a:avLst/>
          </a:prstGeom>
        </p:spPr>
      </p:pic>
      <p:pic>
        <p:nvPicPr>
          <p:cNvPr id="49" name="Picture 48" descr="Graphical user interface, text, application&#10;&#10;Description automatically generated">
            <a:extLst>
              <a:ext uri="{FF2B5EF4-FFF2-40B4-BE49-F238E27FC236}">
                <a16:creationId xmlns:a16="http://schemas.microsoft.com/office/drawing/2014/main" id="{5C7DDCEC-8B59-BA9C-ED70-8F0D1D44DCA7}"/>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7428961" y="2839382"/>
            <a:ext cx="126828" cy="119836"/>
          </a:xfrm>
          <a:prstGeom prst="rect">
            <a:avLst/>
          </a:prstGeom>
        </p:spPr>
      </p:pic>
      <p:sp>
        <p:nvSpPr>
          <p:cNvPr id="50" name="TextBox 49">
            <a:extLst>
              <a:ext uri="{FF2B5EF4-FFF2-40B4-BE49-F238E27FC236}">
                <a16:creationId xmlns:a16="http://schemas.microsoft.com/office/drawing/2014/main" id="{CF388533-8FF9-A802-6128-71B88E77E6AC}"/>
              </a:ext>
            </a:extLst>
          </p:cNvPr>
          <p:cNvSpPr txBox="1"/>
          <p:nvPr/>
        </p:nvSpPr>
        <p:spPr>
          <a:xfrm>
            <a:off x="10461693" y="3250194"/>
            <a:ext cx="977768"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Camera Unistrut</a:t>
            </a:r>
          </a:p>
        </p:txBody>
      </p:sp>
      <p:cxnSp>
        <p:nvCxnSpPr>
          <p:cNvPr id="52" name="Straight Arrow Connector 51">
            <a:extLst>
              <a:ext uri="{FF2B5EF4-FFF2-40B4-BE49-F238E27FC236}">
                <a16:creationId xmlns:a16="http://schemas.microsoft.com/office/drawing/2014/main" id="{4C58C242-28C4-F946-C7D8-169766D04C9C}"/>
              </a:ext>
            </a:extLst>
          </p:cNvPr>
          <p:cNvCxnSpPr>
            <a:cxnSpLocks/>
            <a:stCxn id="50" idx="1"/>
          </p:cNvCxnSpPr>
          <p:nvPr/>
        </p:nvCxnSpPr>
        <p:spPr>
          <a:xfrm flipH="1" flipV="1">
            <a:off x="8510488" y="3099928"/>
            <a:ext cx="1951205" cy="41187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54" name="TextBox 53">
            <a:extLst>
              <a:ext uri="{FF2B5EF4-FFF2-40B4-BE49-F238E27FC236}">
                <a16:creationId xmlns:a16="http://schemas.microsoft.com/office/drawing/2014/main" id="{CB136D29-D939-E942-A071-C127C92D8217}"/>
              </a:ext>
            </a:extLst>
          </p:cNvPr>
          <p:cNvSpPr txBox="1"/>
          <p:nvPr/>
        </p:nvSpPr>
        <p:spPr>
          <a:xfrm>
            <a:off x="10450935" y="2945705"/>
            <a:ext cx="977768"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Camera</a:t>
            </a:r>
          </a:p>
        </p:txBody>
      </p:sp>
      <p:cxnSp>
        <p:nvCxnSpPr>
          <p:cNvPr id="56" name="Straight Arrow Connector 55">
            <a:extLst>
              <a:ext uri="{FF2B5EF4-FFF2-40B4-BE49-F238E27FC236}">
                <a16:creationId xmlns:a16="http://schemas.microsoft.com/office/drawing/2014/main" id="{AC62031C-7303-AE9C-B4A1-22F9D26CA743}"/>
              </a:ext>
            </a:extLst>
          </p:cNvPr>
          <p:cNvCxnSpPr>
            <a:stCxn id="54" idx="1"/>
            <a:endCxn id="46" idx="3"/>
          </p:cNvCxnSpPr>
          <p:nvPr/>
        </p:nvCxnSpPr>
        <p:spPr>
          <a:xfrm flipH="1" flipV="1">
            <a:off x="8588357" y="2890682"/>
            <a:ext cx="1862578" cy="2089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descr="Graphical user interface, text, application&#10;&#10;Description automatically generated">
            <a:extLst>
              <a:ext uri="{FF2B5EF4-FFF2-40B4-BE49-F238E27FC236}">
                <a16:creationId xmlns:a16="http://schemas.microsoft.com/office/drawing/2014/main" id="{E5797E84-8683-B0AF-2B87-4BE38280A167}"/>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6427428" y="2440024"/>
            <a:ext cx="126828" cy="119836"/>
          </a:xfrm>
          <a:prstGeom prst="rect">
            <a:avLst/>
          </a:prstGeom>
        </p:spPr>
      </p:pic>
    </p:spTree>
    <p:extLst>
      <p:ext uri="{BB962C8B-B14F-4D97-AF65-F5344CB8AC3E}">
        <p14:creationId xmlns:p14="http://schemas.microsoft.com/office/powerpoint/2010/main" val="368860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blueprint&#10;&#10;Description automatically generated">
            <a:extLst>
              <a:ext uri="{FF2B5EF4-FFF2-40B4-BE49-F238E27FC236}">
                <a16:creationId xmlns:a16="http://schemas.microsoft.com/office/drawing/2014/main" id="{01DAB9D7-E7DC-9294-163C-6E9A75E391EA}"/>
              </a:ext>
            </a:extLst>
          </p:cNvPr>
          <p:cNvPicPr>
            <a:picLocks noChangeAspect="1"/>
          </p:cNvPicPr>
          <p:nvPr/>
        </p:nvPicPr>
        <p:blipFill rotWithShape="1">
          <a:blip r:embed="rId2">
            <a:extLst>
              <a:ext uri="{28A0092B-C50C-407E-A947-70E740481C1C}">
                <a14:useLocalDpi xmlns:a14="http://schemas.microsoft.com/office/drawing/2010/main" val="0"/>
              </a:ext>
            </a:extLst>
          </a:blip>
          <a:srcRect l="18158" t="18344" r="19014" b="3383"/>
          <a:stretch/>
        </p:blipFill>
        <p:spPr>
          <a:xfrm>
            <a:off x="0" y="449180"/>
            <a:ext cx="7906073" cy="5414210"/>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CD4F8918-AA76-5CCB-A2CC-8AF76483C15D}"/>
              </a:ext>
            </a:extLst>
          </p:cNvPr>
          <p:cNvPicPr>
            <a:picLocks noChangeAspect="1"/>
          </p:cNvPicPr>
          <p:nvPr/>
        </p:nvPicPr>
        <p:blipFill rotWithShape="1">
          <a:blip r:embed="rId3">
            <a:extLst>
              <a:ext uri="{28A0092B-C50C-407E-A947-70E740481C1C}">
                <a14:useLocalDpi xmlns:a14="http://schemas.microsoft.com/office/drawing/2010/main" val="0"/>
              </a:ext>
            </a:extLst>
          </a:blip>
          <a:srcRect l="58553" t="40007" r="7763" b="7810"/>
          <a:stretch/>
        </p:blipFill>
        <p:spPr>
          <a:xfrm>
            <a:off x="7980948" y="1034716"/>
            <a:ext cx="4106780" cy="3497179"/>
          </a:xfrm>
          <a:prstGeom prst="rect">
            <a:avLst/>
          </a:prstGeom>
        </p:spPr>
      </p:pic>
    </p:spTree>
    <p:extLst>
      <p:ext uri="{BB962C8B-B14F-4D97-AF65-F5344CB8AC3E}">
        <p14:creationId xmlns:p14="http://schemas.microsoft.com/office/powerpoint/2010/main" val="2072201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F41E3C2E-3B36-4C7D-90ED-BEDEA4DE08B3}"/>
              </a:ext>
            </a:extLst>
          </p:cNvPr>
          <p:cNvPicPr>
            <a:picLocks noGrp="1" noChangeAspect="1"/>
          </p:cNvPicPr>
          <p:nvPr>
            <p:ph type="pic" sz="quarter" idx="15"/>
          </p:nvPr>
        </p:nvPicPr>
        <p:blipFill rotWithShape="1">
          <a:blip r:embed="rId2"/>
          <a:srcRect l="1570" r="1046" b="10735"/>
          <a:stretch/>
        </p:blipFill>
        <p:spPr>
          <a:xfrm>
            <a:off x="5205898" y="1514213"/>
            <a:ext cx="5076209" cy="2877424"/>
          </a:xfrm>
          <a:prstGeom prst="rect">
            <a:avLst/>
          </a:prstGeom>
        </p:spPr>
      </p:pic>
      <p:sp>
        <p:nvSpPr>
          <p:cNvPr id="5" name="Date Placeholder 4"/>
          <p:cNvSpPr>
            <a:spLocks noGrp="1"/>
          </p:cNvSpPr>
          <p:nvPr>
            <p:ph type="dt" sz="half" idx="16"/>
          </p:nvPr>
        </p:nvSpPr>
        <p:spPr/>
        <p:txBody>
          <a:bodyPr/>
          <a:lstStyle/>
          <a:p>
            <a:pPr>
              <a:defRPr/>
            </a:pPr>
            <a:endParaRPr lang="en-US" dirty="0"/>
          </a:p>
        </p:txBody>
      </p:sp>
      <p:sp>
        <p:nvSpPr>
          <p:cNvPr id="6" name="Footer Placeholder 5"/>
          <p:cNvSpPr>
            <a:spLocks noGrp="1"/>
          </p:cNvSpPr>
          <p:nvPr>
            <p:ph type="ftr" sz="quarter" idx="17"/>
          </p:nvPr>
        </p:nvSpPr>
        <p:spPr>
          <a:xfrm>
            <a:off x="3640138" y="6488431"/>
            <a:ext cx="5828236" cy="187325"/>
          </a:xfrm>
        </p:spPr>
        <p:txBody>
          <a:bodyPr/>
          <a:lstStyle/>
          <a:p>
            <a:pPr>
              <a:defRPr/>
            </a:pPr>
            <a:endParaRPr lang="en-US" dirty="0"/>
          </a:p>
        </p:txBody>
      </p:sp>
      <p:sp>
        <p:nvSpPr>
          <p:cNvPr id="7" name="Slide Number Placeholder 6"/>
          <p:cNvSpPr>
            <a:spLocks noGrp="1"/>
          </p:cNvSpPr>
          <p:nvPr>
            <p:ph type="sldNum" sz="quarter" idx="18"/>
          </p:nvPr>
        </p:nvSpPr>
        <p:spPr/>
        <p:txBody>
          <a:bodyPr/>
          <a:lstStyle/>
          <a:p>
            <a:pPr>
              <a:defRPr/>
            </a:pPr>
            <a:fld id="{609735B5-E0F8-D44A-A3DE-E2CD0DCDE7CF}" type="slidenum">
              <a:rPr lang="en-US" smtClean="0"/>
              <a:pPr>
                <a:defRPr/>
              </a:pPr>
              <a:t>19</a:t>
            </a:fld>
            <a:endParaRPr lang="en-US" dirty="0"/>
          </a:p>
        </p:txBody>
      </p:sp>
      <p:sp>
        <p:nvSpPr>
          <p:cNvPr id="9" name="Title 8"/>
          <p:cNvSpPr>
            <a:spLocks noGrp="1"/>
          </p:cNvSpPr>
          <p:nvPr>
            <p:ph type="title"/>
          </p:nvPr>
        </p:nvSpPr>
        <p:spPr/>
        <p:txBody>
          <a:bodyPr/>
          <a:lstStyle/>
          <a:p>
            <a:r>
              <a:rPr lang="en-US" dirty="0"/>
              <a:t>Proposed Features for LBNF-20 Work Cell – Right of Lead Glass (Equipment removed for clarity)</a:t>
            </a:r>
          </a:p>
        </p:txBody>
      </p:sp>
      <p:sp>
        <p:nvSpPr>
          <p:cNvPr id="14" name="Content Placeholder 10">
            <a:extLst>
              <a:ext uri="{FF2B5EF4-FFF2-40B4-BE49-F238E27FC236}">
                <a16:creationId xmlns:a16="http://schemas.microsoft.com/office/drawing/2014/main" id="{D4D8313A-DC99-4BCD-8096-70C18F4EEFFE}"/>
              </a:ext>
            </a:extLst>
          </p:cNvPr>
          <p:cNvSpPr>
            <a:spLocks noGrp="1"/>
          </p:cNvSpPr>
          <p:nvPr>
            <p:ph idx="19"/>
          </p:nvPr>
        </p:nvSpPr>
        <p:spPr>
          <a:xfrm>
            <a:off x="1981200" y="1238250"/>
            <a:ext cx="3133288" cy="3722688"/>
          </a:xfrm>
          <a:prstGeom prst="rect">
            <a:avLst/>
          </a:prstGeom>
        </p:spPr>
        <p:txBody>
          <a:bodyPr>
            <a:normAutofit fontScale="92500" lnSpcReduction="20000"/>
          </a:bodyPr>
          <a:lstStyle/>
          <a:p>
            <a:pPr lvl="0"/>
            <a:r>
              <a:rPr lang="en-US" sz="1600" dirty="0"/>
              <a:t>Three T-8 Lighting Fixtures</a:t>
            </a:r>
          </a:p>
          <a:p>
            <a:pPr lvl="1"/>
            <a:r>
              <a:rPr lang="en-US" sz="1400" dirty="0"/>
              <a:t>Placed Underneath Korbel, not to cause interference on lifting/lowering equipment</a:t>
            </a:r>
          </a:p>
          <a:p>
            <a:pPr lvl="0"/>
            <a:endParaRPr lang="en-US" sz="1600" dirty="0"/>
          </a:p>
          <a:p>
            <a:pPr lvl="0"/>
            <a:r>
              <a:rPr lang="en-US" sz="1600" dirty="0"/>
              <a:t>Have Unistrut (1 -5/8”) Running the Length of the Work Cell – Between the Penetrations</a:t>
            </a:r>
          </a:p>
          <a:p>
            <a:pPr lvl="1"/>
            <a:r>
              <a:rPr lang="en-US" sz="1400" dirty="0"/>
              <a:t>Need to confirm with RSO if embedding the Unistrut into the shielding concrete possible</a:t>
            </a:r>
          </a:p>
          <a:p>
            <a:pPr lvl="1"/>
            <a:r>
              <a:rPr lang="en-US" sz="1400" dirty="0" err="1"/>
              <a:t>Unistruts</a:t>
            </a:r>
            <a:r>
              <a:rPr lang="en-US" sz="1400" dirty="0"/>
              <a:t> not to interfere with Lead Glass Frames</a:t>
            </a:r>
          </a:p>
          <a:p>
            <a:endParaRPr lang="en-US" sz="1600" dirty="0"/>
          </a:p>
          <a:p>
            <a:r>
              <a:rPr lang="en-US" sz="1600" dirty="0"/>
              <a:t>Four Outlets – 4 120V</a:t>
            </a:r>
          </a:p>
          <a:p>
            <a:pPr lvl="1"/>
            <a:r>
              <a:rPr lang="en-US" sz="1400" dirty="0"/>
              <a:t>Near Floor of Work Cell</a:t>
            </a:r>
          </a:p>
          <a:p>
            <a:pPr lvl="1"/>
            <a:r>
              <a:rPr lang="en-US" sz="1400" dirty="0"/>
              <a:t>All are Independently Switched?</a:t>
            </a:r>
          </a:p>
          <a:p>
            <a:pPr lvl="1"/>
            <a:endParaRPr lang="en-US" sz="1400" dirty="0"/>
          </a:p>
          <a:p>
            <a:pPr lvl="1"/>
            <a:endParaRPr lang="en-US" sz="1400" dirty="0"/>
          </a:p>
          <a:p>
            <a:pPr lvl="1"/>
            <a:endParaRPr lang="en-US" sz="1400" dirty="0"/>
          </a:p>
          <a:p>
            <a:endParaRPr lang="en-US" sz="1600" dirty="0"/>
          </a:p>
          <a:p>
            <a:endParaRPr lang="en-US" sz="1600" dirty="0"/>
          </a:p>
        </p:txBody>
      </p:sp>
      <p:sp>
        <p:nvSpPr>
          <p:cNvPr id="15" name="Rectangle 14">
            <a:extLst>
              <a:ext uri="{FF2B5EF4-FFF2-40B4-BE49-F238E27FC236}">
                <a16:creationId xmlns:a16="http://schemas.microsoft.com/office/drawing/2014/main" id="{1D6F0341-DFD5-49C0-BBFD-26CA2AEDF7EA}"/>
              </a:ext>
            </a:extLst>
          </p:cNvPr>
          <p:cNvSpPr/>
          <p:nvPr/>
        </p:nvSpPr>
        <p:spPr>
          <a:xfrm>
            <a:off x="5911442" y="1902902"/>
            <a:ext cx="494949" cy="169179"/>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16BA5AC-B70C-49F4-A604-7311634AE101}"/>
              </a:ext>
            </a:extLst>
          </p:cNvPr>
          <p:cNvCxnSpPr>
            <a:cxnSpLocks/>
          </p:cNvCxnSpPr>
          <p:nvPr/>
        </p:nvCxnSpPr>
        <p:spPr>
          <a:xfrm>
            <a:off x="5677949" y="2239861"/>
            <a:ext cx="2657913"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A821A3C-BBC7-4DAA-94A8-26AC4EF05127}"/>
              </a:ext>
            </a:extLst>
          </p:cNvPr>
          <p:cNvCxnSpPr>
            <a:cxnSpLocks/>
          </p:cNvCxnSpPr>
          <p:nvPr/>
        </p:nvCxnSpPr>
        <p:spPr>
          <a:xfrm>
            <a:off x="5686337" y="2568430"/>
            <a:ext cx="12933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FFFE63E9-2DBD-4BA4-B389-CB5EECCFF15D}"/>
              </a:ext>
            </a:extLst>
          </p:cNvPr>
          <p:cNvCxnSpPr>
            <a:cxnSpLocks/>
          </p:cNvCxnSpPr>
          <p:nvPr/>
        </p:nvCxnSpPr>
        <p:spPr>
          <a:xfrm>
            <a:off x="5677948" y="3006056"/>
            <a:ext cx="1293300"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90A7F073-826B-432D-BFC2-4FD214A9EF08}"/>
              </a:ext>
            </a:extLst>
          </p:cNvPr>
          <p:cNvCxnSpPr>
            <a:cxnSpLocks/>
          </p:cNvCxnSpPr>
          <p:nvPr/>
        </p:nvCxnSpPr>
        <p:spPr>
          <a:xfrm>
            <a:off x="5705912" y="3452071"/>
            <a:ext cx="1265337"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E09DC6FD-3E7E-4516-9F2E-F037B6DF5B4B}"/>
              </a:ext>
            </a:extLst>
          </p:cNvPr>
          <p:cNvSpPr/>
          <p:nvPr/>
        </p:nvSpPr>
        <p:spPr>
          <a:xfrm>
            <a:off x="8042244" y="3624044"/>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31E461E-A8B4-4484-8C41-75EE2A277BAF}"/>
              </a:ext>
            </a:extLst>
          </p:cNvPr>
          <p:cNvSpPr/>
          <p:nvPr/>
        </p:nvSpPr>
        <p:spPr>
          <a:xfrm>
            <a:off x="7313799" y="3625442"/>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41F268FD-F4A0-4B06-AEF4-EF45674AC465}"/>
              </a:ext>
            </a:extLst>
          </p:cNvPr>
          <p:cNvSpPr/>
          <p:nvPr/>
        </p:nvSpPr>
        <p:spPr>
          <a:xfrm>
            <a:off x="6585354" y="3626840"/>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EED6B77-C3D0-4112-84B0-0E6F3817182C}"/>
              </a:ext>
            </a:extLst>
          </p:cNvPr>
          <p:cNvSpPr/>
          <p:nvPr/>
        </p:nvSpPr>
        <p:spPr>
          <a:xfrm>
            <a:off x="5957577" y="3636627"/>
            <a:ext cx="134224" cy="125835"/>
          </a:xfrm>
          <a:prstGeom prst="rect">
            <a:avLst/>
          </a:prstGeom>
          <a:noFill/>
          <a:ln w="5715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C6A750D-92C2-4C85-BE68-932C46FFE9B9}"/>
              </a:ext>
            </a:extLst>
          </p:cNvPr>
          <p:cNvSpPr/>
          <p:nvPr/>
        </p:nvSpPr>
        <p:spPr>
          <a:xfrm>
            <a:off x="6726573" y="1904300"/>
            <a:ext cx="494949" cy="169179"/>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057C885-628E-4046-B544-F74BE6ECE85D}"/>
              </a:ext>
            </a:extLst>
          </p:cNvPr>
          <p:cNvSpPr/>
          <p:nvPr/>
        </p:nvSpPr>
        <p:spPr>
          <a:xfrm>
            <a:off x="7533315" y="1905698"/>
            <a:ext cx="494949" cy="169179"/>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1D21A89-56F5-451D-BC1F-221B2A4CC954}"/>
              </a:ext>
            </a:extLst>
          </p:cNvPr>
          <p:cNvSpPr txBox="1"/>
          <p:nvPr/>
        </p:nvSpPr>
        <p:spPr>
          <a:xfrm>
            <a:off x="5205897" y="4767414"/>
            <a:ext cx="977768"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4 – 120V</a:t>
            </a:r>
          </a:p>
          <a:p>
            <a:r>
              <a:rPr lang="en-US" dirty="0"/>
              <a:t>Outlet</a:t>
            </a:r>
          </a:p>
        </p:txBody>
      </p:sp>
      <p:sp>
        <p:nvSpPr>
          <p:cNvPr id="37" name="TextBox 36">
            <a:extLst>
              <a:ext uri="{FF2B5EF4-FFF2-40B4-BE49-F238E27FC236}">
                <a16:creationId xmlns:a16="http://schemas.microsoft.com/office/drawing/2014/main" id="{AA6CFE44-A233-4E2C-849D-E4C78FAC1990}"/>
              </a:ext>
            </a:extLst>
          </p:cNvPr>
          <p:cNvSpPr txBox="1"/>
          <p:nvPr/>
        </p:nvSpPr>
        <p:spPr>
          <a:xfrm>
            <a:off x="8042244" y="1011477"/>
            <a:ext cx="977768"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T-8 Fixture</a:t>
            </a:r>
          </a:p>
        </p:txBody>
      </p:sp>
      <p:sp>
        <p:nvSpPr>
          <p:cNvPr id="39" name="TextBox 38">
            <a:extLst>
              <a:ext uri="{FF2B5EF4-FFF2-40B4-BE49-F238E27FC236}">
                <a16:creationId xmlns:a16="http://schemas.microsoft.com/office/drawing/2014/main" id="{90740E4C-1B9A-4CE6-8CA8-B83B9918261F}"/>
              </a:ext>
            </a:extLst>
          </p:cNvPr>
          <p:cNvSpPr txBox="1"/>
          <p:nvPr/>
        </p:nvSpPr>
        <p:spPr>
          <a:xfrm>
            <a:off x="6549918" y="1029565"/>
            <a:ext cx="977768"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Unistrut</a:t>
            </a:r>
          </a:p>
        </p:txBody>
      </p:sp>
      <p:cxnSp>
        <p:nvCxnSpPr>
          <p:cNvPr id="44" name="Straight Connector 43">
            <a:extLst>
              <a:ext uri="{FF2B5EF4-FFF2-40B4-BE49-F238E27FC236}">
                <a16:creationId xmlns:a16="http://schemas.microsoft.com/office/drawing/2014/main" id="{E7B7935A-A592-44AF-9206-6F1B73873322}"/>
              </a:ext>
            </a:extLst>
          </p:cNvPr>
          <p:cNvCxnSpPr>
            <a:cxnSpLocks/>
          </p:cNvCxnSpPr>
          <p:nvPr/>
        </p:nvCxnSpPr>
        <p:spPr>
          <a:xfrm flipV="1">
            <a:off x="7776597" y="2568430"/>
            <a:ext cx="559265" cy="139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EFF00B58-971B-4964-BD7A-1411F5084F9D}"/>
              </a:ext>
            </a:extLst>
          </p:cNvPr>
          <p:cNvCxnSpPr>
            <a:cxnSpLocks/>
          </p:cNvCxnSpPr>
          <p:nvPr/>
        </p:nvCxnSpPr>
        <p:spPr>
          <a:xfrm flipV="1">
            <a:off x="7768207" y="3006056"/>
            <a:ext cx="567654" cy="1398"/>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363C34D4-6D65-4243-B2F3-12984063D4FA}"/>
              </a:ext>
            </a:extLst>
          </p:cNvPr>
          <p:cNvCxnSpPr>
            <a:cxnSpLocks/>
          </p:cNvCxnSpPr>
          <p:nvPr/>
        </p:nvCxnSpPr>
        <p:spPr>
          <a:xfrm flipV="1">
            <a:off x="7796171" y="3452071"/>
            <a:ext cx="539691" cy="1398"/>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3" name="Rectangle 52">
            <a:extLst>
              <a:ext uri="{FF2B5EF4-FFF2-40B4-BE49-F238E27FC236}">
                <a16:creationId xmlns:a16="http://schemas.microsoft.com/office/drawing/2014/main" id="{7A5677B6-207F-4A11-90E9-B309B0FF1930}"/>
              </a:ext>
            </a:extLst>
          </p:cNvPr>
          <p:cNvSpPr/>
          <p:nvPr/>
        </p:nvSpPr>
        <p:spPr>
          <a:xfrm>
            <a:off x="8319083" y="3724712"/>
            <a:ext cx="92278" cy="100669"/>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56A0500-78E9-4925-B2D4-FB6492043613}"/>
              </a:ext>
            </a:extLst>
          </p:cNvPr>
          <p:cNvSpPr txBox="1"/>
          <p:nvPr/>
        </p:nvSpPr>
        <p:spPr>
          <a:xfrm>
            <a:off x="7338270" y="4888714"/>
            <a:ext cx="1961625"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endParaRPr lang="en-US" dirty="0"/>
          </a:p>
        </p:txBody>
      </p:sp>
      <p:sp>
        <p:nvSpPr>
          <p:cNvPr id="58" name="TextBox 57">
            <a:extLst>
              <a:ext uri="{FF2B5EF4-FFF2-40B4-BE49-F238E27FC236}">
                <a16:creationId xmlns:a16="http://schemas.microsoft.com/office/drawing/2014/main" id="{6A4B03E0-F9BE-4179-B97D-E5016842700E}"/>
              </a:ext>
            </a:extLst>
          </p:cNvPr>
          <p:cNvSpPr txBox="1"/>
          <p:nvPr/>
        </p:nvSpPr>
        <p:spPr>
          <a:xfrm>
            <a:off x="9316778" y="976640"/>
            <a:ext cx="965329"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Lead Glass</a:t>
            </a:r>
          </a:p>
          <a:p>
            <a:r>
              <a:rPr lang="en-US" dirty="0"/>
              <a:t>Frames</a:t>
            </a:r>
          </a:p>
        </p:txBody>
      </p:sp>
      <p:sp>
        <p:nvSpPr>
          <p:cNvPr id="33" name="Rectangle 32">
            <a:extLst>
              <a:ext uri="{FF2B5EF4-FFF2-40B4-BE49-F238E27FC236}">
                <a16:creationId xmlns:a16="http://schemas.microsoft.com/office/drawing/2014/main" id="{6F7F4FE7-A69D-4BB6-86FE-3F6377A14C05}"/>
              </a:ext>
            </a:extLst>
          </p:cNvPr>
          <p:cNvSpPr/>
          <p:nvPr/>
        </p:nvSpPr>
        <p:spPr>
          <a:xfrm>
            <a:off x="5777215" y="3182928"/>
            <a:ext cx="494949" cy="169179"/>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31C3BA47-3A49-45DB-946D-8DE720FC79CC}"/>
              </a:ext>
            </a:extLst>
          </p:cNvPr>
          <p:cNvSpPr/>
          <p:nvPr/>
        </p:nvSpPr>
        <p:spPr>
          <a:xfrm>
            <a:off x="6472104" y="3180825"/>
            <a:ext cx="494949" cy="169179"/>
          </a:xfrm>
          <a:prstGeom prst="rect">
            <a:avLst/>
          </a:prstGeom>
          <a:noFill/>
          <a:ln w="76200">
            <a:solidFill>
              <a:srgbClr val="004C9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38137EA2-1956-4F04-A871-460263C27B18}"/>
              </a:ext>
            </a:extLst>
          </p:cNvPr>
          <p:cNvCxnSpPr>
            <a:cxnSpLocks/>
            <a:endCxn id="36" idx="2"/>
          </p:cNvCxnSpPr>
          <p:nvPr/>
        </p:nvCxnSpPr>
        <p:spPr>
          <a:xfrm flipH="1" flipV="1">
            <a:off x="6719579" y="3350004"/>
            <a:ext cx="333350" cy="132704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493707F5-8D70-4D1B-9FA5-03D832369733}"/>
              </a:ext>
            </a:extLst>
          </p:cNvPr>
          <p:cNvCxnSpPr>
            <a:cxnSpLocks/>
            <a:endCxn id="33" idx="3"/>
          </p:cNvCxnSpPr>
          <p:nvPr/>
        </p:nvCxnSpPr>
        <p:spPr>
          <a:xfrm flipH="1" flipV="1">
            <a:off x="6272164" y="3267518"/>
            <a:ext cx="780766" cy="140953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92CB51C5-3FE9-AABC-58BE-EA7DE14B1665}"/>
              </a:ext>
            </a:extLst>
          </p:cNvPr>
          <p:cNvCxnSpPr>
            <a:stCxn id="58" idx="1"/>
          </p:cNvCxnSpPr>
          <p:nvPr/>
        </p:nvCxnSpPr>
        <p:spPr>
          <a:xfrm flipH="1">
            <a:off x="8681204" y="1238250"/>
            <a:ext cx="635574" cy="13301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CE65EF6-33EE-9A49-A381-77C6338133A6}"/>
              </a:ext>
            </a:extLst>
          </p:cNvPr>
          <p:cNvCxnSpPr>
            <a:stCxn id="37" idx="1"/>
          </p:cNvCxnSpPr>
          <p:nvPr/>
        </p:nvCxnSpPr>
        <p:spPr>
          <a:xfrm flipH="1">
            <a:off x="7644063" y="1165366"/>
            <a:ext cx="398181" cy="73753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FB8C975C-0F0E-9BC3-96A6-07A0D1A4F6F9}"/>
              </a:ext>
            </a:extLst>
          </p:cNvPr>
          <p:cNvCxnSpPr>
            <a:stCxn id="34" idx="0"/>
            <a:endCxn id="23" idx="1"/>
          </p:cNvCxnSpPr>
          <p:nvPr/>
        </p:nvCxnSpPr>
        <p:spPr>
          <a:xfrm flipV="1">
            <a:off x="5694781" y="3762462"/>
            <a:ext cx="329908" cy="10049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16200AF3-15AF-E79E-33FE-E619F4412CF6}"/>
              </a:ext>
            </a:extLst>
          </p:cNvPr>
          <p:cNvCxnSpPr>
            <a:cxnSpLocks/>
            <a:stCxn id="39" idx="2"/>
          </p:cNvCxnSpPr>
          <p:nvPr/>
        </p:nvCxnSpPr>
        <p:spPr>
          <a:xfrm flipH="1">
            <a:off x="6884358" y="1337342"/>
            <a:ext cx="154444" cy="12301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50FA7C28-6BE7-F2C2-7BF6-9C8C99D4280A}"/>
              </a:ext>
            </a:extLst>
          </p:cNvPr>
          <p:cNvSpPr txBox="1"/>
          <p:nvPr/>
        </p:nvSpPr>
        <p:spPr>
          <a:xfrm>
            <a:off x="6749917" y="4673271"/>
            <a:ext cx="977768"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Added Lights</a:t>
            </a:r>
          </a:p>
        </p:txBody>
      </p:sp>
      <p:cxnSp>
        <p:nvCxnSpPr>
          <p:cNvPr id="47" name="Straight Connector 46">
            <a:extLst>
              <a:ext uri="{FF2B5EF4-FFF2-40B4-BE49-F238E27FC236}">
                <a16:creationId xmlns:a16="http://schemas.microsoft.com/office/drawing/2014/main" id="{6BD6B76C-8A0A-29A5-4604-C9B7C801E241}"/>
              </a:ext>
            </a:extLst>
          </p:cNvPr>
          <p:cNvCxnSpPr/>
          <p:nvPr/>
        </p:nvCxnSpPr>
        <p:spPr>
          <a:xfrm>
            <a:off x="6747373" y="2568430"/>
            <a:ext cx="0" cy="437626"/>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047E12-E297-96B8-4A73-9C0948D993CD}"/>
              </a:ext>
            </a:extLst>
          </p:cNvPr>
          <p:cNvCxnSpPr/>
          <p:nvPr/>
        </p:nvCxnSpPr>
        <p:spPr>
          <a:xfrm>
            <a:off x="7906567" y="2568430"/>
            <a:ext cx="0" cy="437626"/>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50" name="Picture 49" descr="Graphical user interface, text, application&#10;&#10;Description automatically generated">
            <a:extLst>
              <a:ext uri="{FF2B5EF4-FFF2-40B4-BE49-F238E27FC236}">
                <a16:creationId xmlns:a16="http://schemas.microsoft.com/office/drawing/2014/main" id="{596E4BB9-980E-60B3-3769-089B90FC5EC0}"/>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6683959" y="2766879"/>
            <a:ext cx="126828" cy="119836"/>
          </a:xfrm>
          <a:prstGeom prst="rect">
            <a:avLst/>
          </a:prstGeom>
        </p:spPr>
      </p:pic>
      <p:pic>
        <p:nvPicPr>
          <p:cNvPr id="51" name="Picture 50" descr="Graphical user interface, text, application&#10;&#10;Description automatically generated">
            <a:extLst>
              <a:ext uri="{FF2B5EF4-FFF2-40B4-BE49-F238E27FC236}">
                <a16:creationId xmlns:a16="http://schemas.microsoft.com/office/drawing/2014/main" id="{A232B890-8EC2-B32E-9D33-F09805E38C72}"/>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7843153" y="2766879"/>
            <a:ext cx="126828" cy="119836"/>
          </a:xfrm>
          <a:prstGeom prst="rect">
            <a:avLst/>
          </a:prstGeom>
        </p:spPr>
      </p:pic>
      <p:sp>
        <p:nvSpPr>
          <p:cNvPr id="52" name="TextBox 51">
            <a:extLst>
              <a:ext uri="{FF2B5EF4-FFF2-40B4-BE49-F238E27FC236}">
                <a16:creationId xmlns:a16="http://schemas.microsoft.com/office/drawing/2014/main" id="{5E640489-7A9B-DA7B-D817-F05BA46F6A02}"/>
              </a:ext>
            </a:extLst>
          </p:cNvPr>
          <p:cNvSpPr txBox="1"/>
          <p:nvPr/>
        </p:nvSpPr>
        <p:spPr>
          <a:xfrm>
            <a:off x="5537029" y="1028898"/>
            <a:ext cx="977768" cy="523220"/>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Camera Unistrut</a:t>
            </a:r>
          </a:p>
        </p:txBody>
      </p:sp>
      <p:cxnSp>
        <p:nvCxnSpPr>
          <p:cNvPr id="61" name="Straight Arrow Connector 60">
            <a:extLst>
              <a:ext uri="{FF2B5EF4-FFF2-40B4-BE49-F238E27FC236}">
                <a16:creationId xmlns:a16="http://schemas.microsoft.com/office/drawing/2014/main" id="{FE00005F-413D-BD4F-F6FE-AA1F5DCB0A63}"/>
              </a:ext>
            </a:extLst>
          </p:cNvPr>
          <p:cNvCxnSpPr>
            <a:stCxn id="52" idx="2"/>
          </p:cNvCxnSpPr>
          <p:nvPr/>
        </p:nvCxnSpPr>
        <p:spPr>
          <a:xfrm>
            <a:off x="6025913" y="1552118"/>
            <a:ext cx="731142" cy="111627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2" name="TextBox 61">
            <a:extLst>
              <a:ext uri="{FF2B5EF4-FFF2-40B4-BE49-F238E27FC236}">
                <a16:creationId xmlns:a16="http://schemas.microsoft.com/office/drawing/2014/main" id="{37ED831F-9D42-96FA-6BBE-88C6BCDD6AC3}"/>
              </a:ext>
            </a:extLst>
          </p:cNvPr>
          <p:cNvSpPr txBox="1"/>
          <p:nvPr/>
        </p:nvSpPr>
        <p:spPr>
          <a:xfrm>
            <a:off x="7964029" y="4651266"/>
            <a:ext cx="977768" cy="307777"/>
          </a:xfrm>
          <a:prstGeom prst="rect">
            <a:avLst/>
          </a:prstGeom>
          <a:solidFill>
            <a:schemeClr val="bg1"/>
          </a:solidFill>
        </p:spPr>
        <p:txBody>
          <a:bodyPr wrap="square" rtlCol="0">
            <a:spAutoFit/>
          </a:bodyPr>
          <a:lstStyle>
            <a:defPPr>
              <a:defRPr lang="en-US"/>
            </a:defPPr>
            <a:lvl1pPr>
              <a:defRPr sz="1400" b="1">
                <a:solidFill>
                  <a:srgbClr val="FF0000"/>
                </a:solidFill>
              </a:defRPr>
            </a:lvl1pPr>
          </a:lstStyle>
          <a:p>
            <a:r>
              <a:rPr lang="en-US" dirty="0"/>
              <a:t>Camera</a:t>
            </a:r>
          </a:p>
        </p:txBody>
      </p:sp>
      <p:cxnSp>
        <p:nvCxnSpPr>
          <p:cNvPr id="65" name="Straight Arrow Connector 64">
            <a:extLst>
              <a:ext uri="{FF2B5EF4-FFF2-40B4-BE49-F238E27FC236}">
                <a16:creationId xmlns:a16="http://schemas.microsoft.com/office/drawing/2014/main" id="{24084C95-A3D0-1C3D-EC4D-C63D9AA36026}"/>
              </a:ext>
            </a:extLst>
          </p:cNvPr>
          <p:cNvCxnSpPr>
            <a:endCxn id="51" idx="3"/>
          </p:cNvCxnSpPr>
          <p:nvPr/>
        </p:nvCxnSpPr>
        <p:spPr>
          <a:xfrm flipH="1" flipV="1">
            <a:off x="7969981" y="2826797"/>
            <a:ext cx="365880" cy="17865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 name="Picture 1" descr="Graphical user interface, text, application&#10;&#10;Description automatically generated">
            <a:extLst>
              <a:ext uri="{FF2B5EF4-FFF2-40B4-BE49-F238E27FC236}">
                <a16:creationId xmlns:a16="http://schemas.microsoft.com/office/drawing/2014/main" id="{BC0306BD-6383-ECBC-F998-F79A0ACE74C1}"/>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8280945" y="2260078"/>
            <a:ext cx="126828" cy="119836"/>
          </a:xfrm>
          <a:prstGeom prst="rect">
            <a:avLst/>
          </a:prstGeom>
        </p:spPr>
      </p:pic>
      <p:cxnSp>
        <p:nvCxnSpPr>
          <p:cNvPr id="12" name="Straight Arrow Connector 11">
            <a:extLst>
              <a:ext uri="{FF2B5EF4-FFF2-40B4-BE49-F238E27FC236}">
                <a16:creationId xmlns:a16="http://schemas.microsoft.com/office/drawing/2014/main" id="{F67F495A-6960-5320-5E1C-A6C98D20DFD8}"/>
              </a:ext>
            </a:extLst>
          </p:cNvPr>
          <p:cNvCxnSpPr/>
          <p:nvPr/>
        </p:nvCxnSpPr>
        <p:spPr>
          <a:xfrm flipH="1" flipV="1">
            <a:off x="8335861" y="2379914"/>
            <a:ext cx="8498" cy="2233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02595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E314EB31-2017-A66C-FB66-533A0EC6D054}"/>
              </a:ext>
            </a:extLst>
          </p:cNvPr>
          <p:cNvGraphicFramePr>
            <a:graphicFrameLocks noGrp="1"/>
          </p:cNvGraphicFramePr>
          <p:nvPr>
            <p:extLst>
              <p:ext uri="{D42A27DB-BD31-4B8C-83A1-F6EECF244321}">
                <p14:modId xmlns:p14="http://schemas.microsoft.com/office/powerpoint/2010/main" val="2554722831"/>
              </p:ext>
            </p:extLst>
          </p:nvPr>
        </p:nvGraphicFramePr>
        <p:xfrm>
          <a:off x="923224" y="2085621"/>
          <a:ext cx="9701463" cy="3958216"/>
        </p:xfrm>
        <a:graphic>
          <a:graphicData uri="http://schemas.openxmlformats.org/drawingml/2006/table">
            <a:tbl>
              <a:tblPr>
                <a:tableStyleId>{5C22544A-7EE6-4342-B048-85BDC9FD1C3A}</a:tableStyleId>
              </a:tblPr>
              <a:tblGrid>
                <a:gridCol w="4591875">
                  <a:extLst>
                    <a:ext uri="{9D8B030D-6E8A-4147-A177-3AD203B41FA5}">
                      <a16:colId xmlns:a16="http://schemas.microsoft.com/office/drawing/2014/main" val="1602957741"/>
                    </a:ext>
                  </a:extLst>
                </a:gridCol>
                <a:gridCol w="1654426">
                  <a:extLst>
                    <a:ext uri="{9D8B030D-6E8A-4147-A177-3AD203B41FA5}">
                      <a16:colId xmlns:a16="http://schemas.microsoft.com/office/drawing/2014/main" val="2883126067"/>
                    </a:ext>
                  </a:extLst>
                </a:gridCol>
                <a:gridCol w="2059591">
                  <a:extLst>
                    <a:ext uri="{9D8B030D-6E8A-4147-A177-3AD203B41FA5}">
                      <a16:colId xmlns:a16="http://schemas.microsoft.com/office/drawing/2014/main" val="4035387331"/>
                    </a:ext>
                  </a:extLst>
                </a:gridCol>
                <a:gridCol w="1395571">
                  <a:extLst>
                    <a:ext uri="{9D8B030D-6E8A-4147-A177-3AD203B41FA5}">
                      <a16:colId xmlns:a16="http://schemas.microsoft.com/office/drawing/2014/main" val="1315472301"/>
                    </a:ext>
                  </a:extLst>
                </a:gridCol>
              </a:tblGrid>
              <a:tr h="276700">
                <a:tc>
                  <a:txBody>
                    <a:bodyPr/>
                    <a:lstStyle/>
                    <a:p>
                      <a:pPr algn="l" fontAlgn="b"/>
                      <a:r>
                        <a:rPr lang="en-US" sz="1100" u="none" strike="noStrike" dirty="0">
                          <a:effectLst/>
                        </a:rPr>
                        <a:t>Surveilancevideo.com</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52727503"/>
                  </a:ext>
                </a:extLst>
              </a:tr>
              <a:tr h="276700">
                <a:tc>
                  <a:txBody>
                    <a:bodyPr/>
                    <a:lstStyle/>
                    <a:p>
                      <a:pPr algn="l" fontAlgn="b"/>
                      <a:r>
                        <a:rPr lang="en-US" sz="1100" u="none" strike="noStrike" dirty="0">
                          <a:effectLst/>
                        </a:rPr>
                        <a:t>Item</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Price</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Qty</a:t>
                      </a:r>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Subtotal</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233899531"/>
                  </a:ext>
                </a:extLst>
              </a:tr>
              <a:tr h="553401">
                <a:tc>
                  <a:txBody>
                    <a:bodyPr/>
                    <a:lstStyle/>
                    <a:p>
                      <a:pPr algn="l" fontAlgn="b"/>
                      <a:r>
                        <a:rPr lang="en-US" sz="1100" u="none" strike="noStrike" dirty="0" err="1">
                          <a:effectLst/>
                        </a:rPr>
                        <a:t>Pelco</a:t>
                      </a:r>
                      <a:r>
                        <a:rPr lang="en-US" sz="1100" u="none" strike="noStrike">
                          <a:effectLst/>
                        </a:rPr>
                        <a:t> SD423-SMW-1 Spectra IV SL NTSC Dome System with DD423, BB4-SMW, LD53SMW-1 SD423-SMW-1 by Pelco</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$1,165.59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$4,662.36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94052737"/>
                  </a:ext>
                </a:extLst>
              </a:tr>
              <a:tr h="553401">
                <a:tc>
                  <a:txBody>
                    <a:bodyPr/>
                    <a:lstStyle/>
                    <a:p>
                      <a:pPr algn="l" fontAlgn="b"/>
                      <a:r>
                        <a:rPr lang="en-US" sz="1100" u="none" strike="noStrike">
                          <a:effectLst/>
                        </a:rPr>
                        <a:t>Pelco SD4-B1 Spectra Indoor Dome System, Black, Clear Bubble, NTSC, 10X Lens SD4-B1 by Pelco</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$1,070.23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$14,983.22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826129759"/>
                  </a:ext>
                </a:extLst>
              </a:tr>
              <a:tr h="553401">
                <a:tc>
                  <a:txBody>
                    <a:bodyPr/>
                    <a:lstStyle/>
                    <a:p>
                      <a:pPr algn="l" fontAlgn="b"/>
                      <a:r>
                        <a:rPr lang="en-US" sz="1100" u="none" strike="noStrike">
                          <a:effectLst/>
                        </a:rPr>
                        <a:t>Pelco SP-ES4136-5NS 540 TVL Analog Outdoor PTZ Camera, 36X Lens SP-ES4136-5NS by Pelco</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$2,893.45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$34,721.40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052811343"/>
                  </a:ext>
                </a:extLst>
              </a:tr>
              <a:tr h="553401">
                <a:tc>
                  <a:txBody>
                    <a:bodyPr/>
                    <a:lstStyle/>
                    <a:p>
                      <a:pPr algn="l" fontAlgn="b"/>
                      <a:r>
                        <a:rPr lang="en-US" sz="1100" u="none" strike="noStrike">
                          <a:effectLst/>
                        </a:rPr>
                        <a:t>Orion 17RTCLD 17-inch Premium Ultra Bright LED Monitor, 1280x1024 17RTCLD by Orion</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$1,440.57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$17,286.84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5324925"/>
                  </a:ext>
                </a:extLst>
              </a:tr>
              <a:tr h="553401">
                <a:tc>
                  <a:txBody>
                    <a:bodyPr/>
                    <a:lstStyle/>
                    <a:p>
                      <a:pPr algn="l" fontAlgn="b"/>
                      <a:r>
                        <a:rPr lang="en-US" sz="1100" u="none" strike="noStrike">
                          <a:effectLst/>
                        </a:rPr>
                        <a:t>Pelco KSC-3000U Fixed/Variable Speed, PTZ Control, Direct Mode Only KSC-3000U by Pelco</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$462.79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$925.58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934346435"/>
                  </a:ext>
                </a:extLst>
              </a:tr>
              <a:tr h="361111">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Subtotal</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$72,579.40 </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42878898"/>
                  </a:ext>
                </a:extLst>
              </a:tr>
              <a:tr h="2767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63271335"/>
                  </a:ext>
                </a:extLst>
              </a:tr>
            </a:tbl>
          </a:graphicData>
        </a:graphic>
      </p:graphicFrame>
      <p:sp>
        <p:nvSpPr>
          <p:cNvPr id="2" name="TextBox 1">
            <a:extLst>
              <a:ext uri="{FF2B5EF4-FFF2-40B4-BE49-F238E27FC236}">
                <a16:creationId xmlns:a16="http://schemas.microsoft.com/office/drawing/2014/main" id="{F3081110-76BA-6301-0AC3-7ECF844689E7}"/>
              </a:ext>
            </a:extLst>
          </p:cNvPr>
          <p:cNvSpPr txBox="1"/>
          <p:nvPr/>
        </p:nvSpPr>
        <p:spPr>
          <a:xfrm flipH="1">
            <a:off x="4110663" y="1997241"/>
            <a:ext cx="3756260" cy="369332"/>
          </a:xfrm>
          <a:prstGeom prst="rect">
            <a:avLst/>
          </a:prstGeom>
          <a:noFill/>
        </p:spPr>
        <p:txBody>
          <a:bodyPr wrap="square" rtlCol="0">
            <a:spAutoFit/>
          </a:bodyPr>
          <a:lstStyle/>
          <a:p>
            <a:r>
              <a:rPr lang="en-US" dirty="0"/>
              <a:t>Target Hall Video System Components</a:t>
            </a:r>
          </a:p>
        </p:txBody>
      </p:sp>
      <p:sp>
        <p:nvSpPr>
          <p:cNvPr id="4" name="TextBox 3">
            <a:extLst>
              <a:ext uri="{FF2B5EF4-FFF2-40B4-BE49-F238E27FC236}">
                <a16:creationId xmlns:a16="http://schemas.microsoft.com/office/drawing/2014/main" id="{2832BD1B-1C33-46C5-5D09-72A2D69BBF4E}"/>
              </a:ext>
            </a:extLst>
          </p:cNvPr>
          <p:cNvSpPr txBox="1"/>
          <p:nvPr/>
        </p:nvSpPr>
        <p:spPr>
          <a:xfrm>
            <a:off x="668681" y="673802"/>
            <a:ext cx="10854638" cy="1323439"/>
          </a:xfrm>
          <a:prstGeom prst="rect">
            <a:avLst/>
          </a:prstGeom>
          <a:noFill/>
        </p:spPr>
        <p:txBody>
          <a:bodyPr wrap="none" rtlCol="0">
            <a:spAutoFit/>
          </a:bodyPr>
          <a:lstStyle/>
          <a:p>
            <a:r>
              <a:rPr lang="en-US" sz="1600" dirty="0"/>
              <a:t>All radioactive components are moved in the target hall remotely during the horns, target and upstream window</a:t>
            </a:r>
          </a:p>
          <a:p>
            <a:r>
              <a:rPr lang="en-US" sz="1600" dirty="0"/>
              <a:t>replacement procedures. The Target Hall video system provides the visualization all moving steps in the target hall, </a:t>
            </a:r>
          </a:p>
          <a:p>
            <a:r>
              <a:rPr lang="en-US" sz="1600" dirty="0"/>
              <a:t>morgue and work cell. Three types of cameras is planned to use in the Target Hall. All cameras are connected to the video center</a:t>
            </a:r>
          </a:p>
          <a:p>
            <a:r>
              <a:rPr lang="en-US" sz="1600" dirty="0"/>
              <a:t>located in the Target Hall Operation center. The video center is equipped with monitors and keyboard controller for use</a:t>
            </a:r>
          </a:p>
          <a:p>
            <a:r>
              <a:rPr lang="en-US" sz="1600" dirty="0"/>
              <a:t> with analog cameras. </a:t>
            </a:r>
          </a:p>
        </p:txBody>
      </p:sp>
      <p:sp>
        <p:nvSpPr>
          <p:cNvPr id="5" name="TextBox 4">
            <a:extLst>
              <a:ext uri="{FF2B5EF4-FFF2-40B4-BE49-F238E27FC236}">
                <a16:creationId xmlns:a16="http://schemas.microsoft.com/office/drawing/2014/main" id="{C18A6C7A-A8B5-DC3A-988F-DB06A29806D6}"/>
              </a:ext>
            </a:extLst>
          </p:cNvPr>
          <p:cNvSpPr txBox="1"/>
          <p:nvPr/>
        </p:nvSpPr>
        <p:spPr>
          <a:xfrm>
            <a:off x="3938338" y="304470"/>
            <a:ext cx="3007170" cy="369332"/>
          </a:xfrm>
          <a:prstGeom prst="rect">
            <a:avLst/>
          </a:prstGeom>
          <a:noFill/>
        </p:spPr>
        <p:txBody>
          <a:bodyPr wrap="none" rtlCol="0">
            <a:spAutoFit/>
          </a:bodyPr>
          <a:lstStyle/>
          <a:p>
            <a:r>
              <a:rPr lang="en-US" dirty="0"/>
              <a:t>LBNF Target Hall Video system</a:t>
            </a:r>
          </a:p>
        </p:txBody>
      </p:sp>
    </p:spTree>
    <p:extLst>
      <p:ext uri="{BB962C8B-B14F-4D97-AF65-F5344CB8AC3E}">
        <p14:creationId xmlns:p14="http://schemas.microsoft.com/office/powerpoint/2010/main" val="1436023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print of a building&#10;&#10;Description automatically generated">
            <a:extLst>
              <a:ext uri="{FF2B5EF4-FFF2-40B4-BE49-F238E27FC236}">
                <a16:creationId xmlns:a16="http://schemas.microsoft.com/office/drawing/2014/main" id="{3B4EB059-31BD-A53F-1999-145EB34F8209}"/>
              </a:ext>
            </a:extLst>
          </p:cNvPr>
          <p:cNvPicPr>
            <a:picLocks noChangeAspect="1"/>
          </p:cNvPicPr>
          <p:nvPr/>
        </p:nvPicPr>
        <p:blipFill rotWithShape="1">
          <a:blip r:embed="rId2">
            <a:extLst>
              <a:ext uri="{28A0092B-C50C-407E-A947-70E740481C1C}">
                <a14:useLocalDpi xmlns:a14="http://schemas.microsoft.com/office/drawing/2010/main" val="0"/>
              </a:ext>
            </a:extLst>
          </a:blip>
          <a:srcRect l="20000" t="28255" r="19609" b="1109"/>
          <a:stretch/>
        </p:blipFill>
        <p:spPr>
          <a:xfrm>
            <a:off x="1476375" y="504825"/>
            <a:ext cx="9125755" cy="5867400"/>
          </a:xfrm>
          <a:prstGeom prst="rect">
            <a:avLst/>
          </a:prstGeom>
        </p:spPr>
      </p:pic>
    </p:spTree>
    <p:extLst>
      <p:ext uri="{BB962C8B-B14F-4D97-AF65-F5344CB8AC3E}">
        <p14:creationId xmlns:p14="http://schemas.microsoft.com/office/powerpoint/2010/main" val="29553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blueprint&#10;&#10;Description automatically generated">
            <a:extLst>
              <a:ext uri="{FF2B5EF4-FFF2-40B4-BE49-F238E27FC236}">
                <a16:creationId xmlns:a16="http://schemas.microsoft.com/office/drawing/2014/main" id="{563103FA-4B07-5C16-99B7-D082EB656D32}"/>
              </a:ext>
            </a:extLst>
          </p:cNvPr>
          <p:cNvPicPr>
            <a:picLocks noChangeAspect="1"/>
          </p:cNvPicPr>
          <p:nvPr/>
        </p:nvPicPr>
        <p:blipFill rotWithShape="1">
          <a:blip r:embed="rId2">
            <a:extLst>
              <a:ext uri="{28A0092B-C50C-407E-A947-70E740481C1C}">
                <a14:useLocalDpi xmlns:a14="http://schemas.microsoft.com/office/drawing/2010/main" val="0"/>
              </a:ext>
            </a:extLst>
          </a:blip>
          <a:srcRect l="19141" t="23280" r="30390" b="16459"/>
          <a:stretch/>
        </p:blipFill>
        <p:spPr>
          <a:xfrm>
            <a:off x="1438274" y="876299"/>
            <a:ext cx="8141315" cy="5343525"/>
          </a:xfrm>
          <a:prstGeom prst="rect">
            <a:avLst/>
          </a:prstGeom>
        </p:spPr>
      </p:pic>
      <p:sp>
        <p:nvSpPr>
          <p:cNvPr id="4" name="Rectangle 3">
            <a:extLst>
              <a:ext uri="{FF2B5EF4-FFF2-40B4-BE49-F238E27FC236}">
                <a16:creationId xmlns:a16="http://schemas.microsoft.com/office/drawing/2014/main" id="{C9F739C5-5C00-DBE8-CD42-6DCD6331F614}"/>
              </a:ext>
            </a:extLst>
          </p:cNvPr>
          <p:cNvSpPr/>
          <p:nvPr/>
        </p:nvSpPr>
        <p:spPr>
          <a:xfrm>
            <a:off x="8143875" y="638175"/>
            <a:ext cx="1435714" cy="62865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Graphical user interface, text, application&#10;&#10;Description automatically generated">
            <a:extLst>
              <a:ext uri="{FF2B5EF4-FFF2-40B4-BE49-F238E27FC236}">
                <a16:creationId xmlns:a16="http://schemas.microsoft.com/office/drawing/2014/main" id="{6C3721BF-B87F-46E9-2607-6794476DB587}"/>
              </a:ext>
            </a:extLst>
          </p:cNvPr>
          <p:cNvPicPr>
            <a:picLocks noChangeAspect="1"/>
          </p:cNvPicPr>
          <p:nvPr/>
        </p:nvPicPr>
        <p:blipFill rotWithShape="1">
          <a:blip r:embed="rId3">
            <a:extLst>
              <a:ext uri="{28A0092B-C50C-407E-A947-70E740481C1C}">
                <a14:useLocalDpi xmlns:a14="http://schemas.microsoft.com/office/drawing/2010/main" val="0"/>
              </a:ext>
            </a:extLst>
          </a:blip>
          <a:srcRect l="26117" t="36550" r="62799" b="37770"/>
          <a:stretch/>
        </p:blipFill>
        <p:spPr>
          <a:xfrm>
            <a:off x="9970168" y="2663091"/>
            <a:ext cx="160421" cy="232509"/>
          </a:xfrm>
          <a:prstGeom prst="rect">
            <a:avLst/>
          </a:prstGeom>
        </p:spPr>
      </p:pic>
    </p:spTree>
    <p:extLst>
      <p:ext uri="{BB962C8B-B14F-4D97-AF65-F5344CB8AC3E}">
        <p14:creationId xmlns:p14="http://schemas.microsoft.com/office/powerpoint/2010/main" val="3325550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diagram&#10;&#10;Description automatically generated">
            <a:extLst>
              <a:ext uri="{FF2B5EF4-FFF2-40B4-BE49-F238E27FC236}">
                <a16:creationId xmlns:a16="http://schemas.microsoft.com/office/drawing/2014/main" id="{656277B4-1795-F19E-245D-1207A3E48D8C}"/>
              </a:ext>
            </a:extLst>
          </p:cNvPr>
          <p:cNvPicPr>
            <a:picLocks noChangeAspect="1"/>
          </p:cNvPicPr>
          <p:nvPr/>
        </p:nvPicPr>
        <p:blipFill rotWithShape="1">
          <a:blip r:embed="rId2">
            <a:extLst>
              <a:ext uri="{28A0092B-C50C-407E-A947-70E740481C1C}">
                <a14:useLocalDpi xmlns:a14="http://schemas.microsoft.com/office/drawing/2010/main" val="0"/>
              </a:ext>
            </a:extLst>
          </a:blip>
          <a:srcRect l="15625" t="33655" r="3281" b="5941"/>
          <a:stretch/>
        </p:blipFill>
        <p:spPr>
          <a:xfrm>
            <a:off x="609600" y="1009650"/>
            <a:ext cx="11375808" cy="4657725"/>
          </a:xfrm>
          <a:prstGeom prst="rect">
            <a:avLst/>
          </a:prstGeom>
        </p:spPr>
      </p:pic>
    </p:spTree>
    <p:extLst>
      <p:ext uri="{BB962C8B-B14F-4D97-AF65-F5344CB8AC3E}">
        <p14:creationId xmlns:p14="http://schemas.microsoft.com/office/powerpoint/2010/main" val="419901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6062" y="485441"/>
            <a:ext cx="10515600" cy="1325563"/>
          </a:xfrm>
        </p:spPr>
        <p:txBody>
          <a:bodyPr/>
          <a:lstStyle/>
          <a:p>
            <a:r>
              <a:rPr lang="en-US" sz="1800" dirty="0"/>
              <a:t>All cameras of the video system located in the work cell and target hall are connected to the video center installed in the operation center. All drive mechanisms motors are operated by the control system located in the operation center.</a:t>
            </a:r>
          </a:p>
        </p:txBody>
      </p:sp>
      <p:pic>
        <p:nvPicPr>
          <p:cNvPr id="6" name="Picture 5" descr="Y:\public\Sidorov\Hurh\remote remove target module1.JPG"/>
          <p:cNvPicPr/>
          <p:nvPr/>
        </p:nvPicPr>
        <p:blipFill>
          <a:blip r:embed="rId2">
            <a:extLst>
              <a:ext uri="{28A0092B-C50C-407E-A947-70E740481C1C}">
                <a14:useLocalDpi xmlns:a14="http://schemas.microsoft.com/office/drawing/2010/main" val="0"/>
              </a:ext>
            </a:extLst>
          </a:blip>
          <a:srcRect/>
          <a:stretch>
            <a:fillRect/>
          </a:stretch>
        </p:blipFill>
        <p:spPr bwMode="auto">
          <a:xfrm>
            <a:off x="774031" y="1690688"/>
            <a:ext cx="5943600" cy="4458970"/>
          </a:xfrm>
          <a:prstGeom prst="rect">
            <a:avLst/>
          </a:prstGeom>
          <a:noFill/>
          <a:ln>
            <a:noFill/>
          </a:ln>
        </p:spPr>
      </p:pic>
      <p:pic>
        <p:nvPicPr>
          <p:cNvPr id="7" name="Picture 6" descr="Y:\public\Sidorov\8-23-13 pics\P8230015.JPG"/>
          <p:cNvPicPr/>
          <p:nvPr/>
        </p:nvPicPr>
        <p:blipFill rotWithShape="1">
          <a:blip r:embed="rId3" cstate="print">
            <a:extLst>
              <a:ext uri="{28A0092B-C50C-407E-A947-70E740481C1C}">
                <a14:useLocalDpi xmlns:a14="http://schemas.microsoft.com/office/drawing/2010/main" val="0"/>
              </a:ext>
            </a:extLst>
          </a:blip>
          <a:srcRect t="9172" r="22260" b="6509"/>
          <a:stretch/>
        </p:blipFill>
        <p:spPr bwMode="auto">
          <a:xfrm>
            <a:off x="7828547" y="1690688"/>
            <a:ext cx="3142063" cy="4458970"/>
          </a:xfrm>
          <a:prstGeom prst="rect">
            <a:avLst/>
          </a:prstGeom>
          <a:noFill/>
          <a:ln>
            <a:noFill/>
          </a:ln>
          <a:extLst>
            <a:ext uri="{53640926-AAD7-44D8-BBD7-CCE9431645EC}">
              <a14:shadowObscured xmlns:a14="http://schemas.microsoft.com/office/drawing/2010/main"/>
            </a:ext>
          </a:extLst>
        </p:spPr>
      </p:pic>
      <p:sp>
        <p:nvSpPr>
          <p:cNvPr id="8" name="TextBox 7"/>
          <p:cNvSpPr txBox="1"/>
          <p:nvPr/>
        </p:nvSpPr>
        <p:spPr>
          <a:xfrm>
            <a:off x="2927684" y="6165700"/>
            <a:ext cx="1409553" cy="369332"/>
          </a:xfrm>
          <a:prstGeom prst="rect">
            <a:avLst/>
          </a:prstGeom>
          <a:noFill/>
        </p:spPr>
        <p:txBody>
          <a:bodyPr wrap="none" rtlCol="0">
            <a:spAutoFit/>
          </a:bodyPr>
          <a:lstStyle/>
          <a:p>
            <a:r>
              <a:rPr lang="en-US" dirty="0"/>
              <a:t>Video Center</a:t>
            </a:r>
          </a:p>
        </p:txBody>
      </p:sp>
      <p:sp>
        <p:nvSpPr>
          <p:cNvPr id="9" name="TextBox 8"/>
          <p:cNvSpPr txBox="1"/>
          <p:nvPr/>
        </p:nvSpPr>
        <p:spPr>
          <a:xfrm>
            <a:off x="8398042" y="6240197"/>
            <a:ext cx="2286523" cy="369332"/>
          </a:xfrm>
          <a:prstGeom prst="rect">
            <a:avLst/>
          </a:prstGeom>
          <a:noFill/>
        </p:spPr>
        <p:txBody>
          <a:bodyPr wrap="none" rtlCol="0">
            <a:spAutoFit/>
          </a:bodyPr>
          <a:lstStyle/>
          <a:p>
            <a:r>
              <a:rPr lang="en-US" dirty="0"/>
              <a:t>Motors control system</a:t>
            </a:r>
          </a:p>
        </p:txBody>
      </p:sp>
      <p:pic>
        <p:nvPicPr>
          <p:cNvPr id="3" name="Picture 2">
            <a:extLst>
              <a:ext uri="{FF2B5EF4-FFF2-40B4-BE49-F238E27FC236}">
                <a16:creationId xmlns:a16="http://schemas.microsoft.com/office/drawing/2014/main" id="{4E5F85BE-59C5-8AED-0FBF-2852802B786E}"/>
              </a:ext>
            </a:extLst>
          </p:cNvPr>
          <p:cNvPicPr>
            <a:picLocks noChangeAspect="1"/>
          </p:cNvPicPr>
          <p:nvPr/>
        </p:nvPicPr>
        <p:blipFill>
          <a:blip r:embed="rId4"/>
          <a:stretch>
            <a:fillRect/>
          </a:stretch>
        </p:blipFill>
        <p:spPr>
          <a:xfrm>
            <a:off x="686062" y="1589250"/>
            <a:ext cx="6215793" cy="4661845"/>
          </a:xfrm>
          <a:prstGeom prst="rect">
            <a:avLst/>
          </a:prstGeom>
        </p:spPr>
      </p:pic>
      <p:sp>
        <p:nvSpPr>
          <p:cNvPr id="5" name="TextBox 4">
            <a:extLst>
              <a:ext uri="{FF2B5EF4-FFF2-40B4-BE49-F238E27FC236}">
                <a16:creationId xmlns:a16="http://schemas.microsoft.com/office/drawing/2014/main" id="{F9A276D1-66E7-258F-4231-673FD9140BE6}"/>
              </a:ext>
            </a:extLst>
          </p:cNvPr>
          <p:cNvSpPr txBox="1"/>
          <p:nvPr/>
        </p:nvSpPr>
        <p:spPr>
          <a:xfrm>
            <a:off x="3978442" y="168442"/>
            <a:ext cx="3999043" cy="369332"/>
          </a:xfrm>
          <a:prstGeom prst="rect">
            <a:avLst/>
          </a:prstGeom>
          <a:noFill/>
        </p:spPr>
        <p:txBody>
          <a:bodyPr wrap="none" rtlCol="0">
            <a:spAutoFit/>
          </a:bodyPr>
          <a:lstStyle/>
          <a:p>
            <a:r>
              <a:rPr lang="en-US" dirty="0"/>
              <a:t>Video Center and Motors Control system</a:t>
            </a:r>
          </a:p>
        </p:txBody>
      </p:sp>
    </p:spTree>
    <p:extLst>
      <p:ext uri="{BB962C8B-B14F-4D97-AF65-F5344CB8AC3E}">
        <p14:creationId xmlns:p14="http://schemas.microsoft.com/office/powerpoint/2010/main" val="42759566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97FF9B-3805-4D6B-BFE8-599B9A569FCC}"/>
              </a:ext>
            </a:extLst>
          </p:cNvPr>
          <p:cNvSpPr>
            <a:spLocks noChangeArrowheads="1"/>
          </p:cNvSpPr>
          <p:nvPr/>
        </p:nvSpPr>
        <p:spPr bwMode="auto">
          <a:xfrm>
            <a:off x="807279" y="870292"/>
            <a:ext cx="10185545"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chemeClr val="tx1"/>
                </a:solidFill>
                <a:effectLst/>
                <a:latin typeface="Arial" panose="020B0604020202020204" pitchFamily="34" charset="0"/>
              </a:rPr>
              <a:t>GOLIGHT Spotlight: Dual Wireless - Remote Controlled, 40 W Watts, 12V DC, 3.5 A Amps, 410,000, 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dirty="0">
                <a:ln>
                  <a:noFill/>
                </a:ln>
                <a:solidFill>
                  <a:schemeClr val="tx1"/>
                </a:solidFill>
                <a:effectLst/>
                <a:latin typeface="Arial" panose="020B0604020202020204" pitchFamily="34" charset="0"/>
              </a:rPr>
              <a:t>Item </a:t>
            </a:r>
            <a:r>
              <a:rPr kumimoji="0" lang="en-US" altLang="en-US" sz="1800" b="0" i="0" u="none" strike="noStrike" cap="none" normalizeH="0" baseline="0" dirty="0">
                <a:ln>
                  <a:noFill/>
                </a:ln>
                <a:solidFill>
                  <a:schemeClr val="tx1"/>
                </a:solidFill>
                <a:effectLst/>
                <a:latin typeface="Arial" panose="020B0604020202020204" pitchFamily="34" charset="0"/>
              </a:rPr>
              <a:t>55AV64 Mfr. Model 20074GT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4" name="Picture 3" descr="A white light with black trim and remote controls&#10;&#10;Description automatically generated">
            <a:extLst>
              <a:ext uri="{FF2B5EF4-FFF2-40B4-BE49-F238E27FC236}">
                <a16:creationId xmlns:a16="http://schemas.microsoft.com/office/drawing/2014/main" id="{E2247F0B-3E29-8D3D-6DF7-5FFE03401C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300" y="1962456"/>
            <a:ext cx="3946525" cy="3946525"/>
          </a:xfrm>
          <a:prstGeom prst="rect">
            <a:avLst/>
          </a:prstGeom>
        </p:spPr>
      </p:pic>
      <p:sp>
        <p:nvSpPr>
          <p:cNvPr id="6" name="Rectangle 2">
            <a:extLst>
              <a:ext uri="{FF2B5EF4-FFF2-40B4-BE49-F238E27FC236}">
                <a16:creationId xmlns:a16="http://schemas.microsoft.com/office/drawing/2014/main" id="{CF68BE17-6132-A8CD-774B-282C9F76BFD0}"/>
              </a:ext>
            </a:extLst>
          </p:cNvPr>
          <p:cNvSpPr>
            <a:spLocks noChangeArrowheads="1"/>
          </p:cNvSpPr>
          <p:nvPr/>
        </p:nvSpPr>
        <p:spPr bwMode="auto">
          <a:xfrm>
            <a:off x="4612447" y="1166159"/>
            <a:ext cx="3512500" cy="27699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Arial" panose="020B0604020202020204" pitchFamily="34" charset="0"/>
              </a:rPr>
              <a:t>Product Details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Brand 	GOLIGHT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Type	 Dual Wireless - Remote Controlled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Watts		40 W</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Voltage		12V DC</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Amps		3.5 A</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Lamp Type		LED</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Candle Power	410,000</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Number of Heads	1</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Vertical Axis Rotation	135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Horizontal Axis Rotation	370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3">
            <a:extLst>
              <a:ext uri="{FF2B5EF4-FFF2-40B4-BE49-F238E27FC236}">
                <a16:creationId xmlns:a16="http://schemas.microsoft.com/office/drawing/2014/main" id="{14BAFE11-CC7C-1EA0-5160-1EA9069B61A8}"/>
              </a:ext>
            </a:extLst>
          </p:cNvPr>
          <p:cNvSpPr>
            <a:spLocks noChangeArrowheads="1"/>
          </p:cNvSpPr>
          <p:nvPr/>
        </p:nvSpPr>
        <p:spPr bwMode="auto">
          <a:xfrm>
            <a:off x="4612447" y="3132862"/>
            <a:ext cx="2825966"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Cable Length		1 ft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Height		7.5 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Width		7.25 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Depth		6-7/10 in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Body Color		White</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Body Material	ASA Plastic</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4">
            <a:extLst>
              <a:ext uri="{FF2B5EF4-FFF2-40B4-BE49-F238E27FC236}">
                <a16:creationId xmlns:a16="http://schemas.microsoft.com/office/drawing/2014/main" id="{1051CCAE-7330-6462-2832-81AE30C681F4}"/>
              </a:ext>
            </a:extLst>
          </p:cNvPr>
          <p:cNvSpPr>
            <a:spLocks noChangeArrowheads="1"/>
          </p:cNvSpPr>
          <p:nvPr/>
        </p:nvSpPr>
        <p:spPr bwMode="auto">
          <a:xfrm>
            <a:off x="4219946" y="4335373"/>
            <a:ext cx="797205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panose="020B0604020202020204" pitchFamily="34" charset="0"/>
              </a:rPr>
              <a:t>           </a:t>
            </a:r>
            <a:r>
              <a:rPr kumimoji="0" lang="en-US" altLang="en-US" sz="1200" b="0" i="0" u="none" strike="noStrike" cap="none" normalizeH="0" baseline="0" dirty="0">
                <a:ln>
                  <a:noFill/>
                </a:ln>
                <a:solidFill>
                  <a:schemeClr val="tx1"/>
                </a:solidFill>
                <a:effectLst/>
                <a:latin typeface="Arial" panose="020B0604020202020204" pitchFamily="34" charset="0"/>
              </a:rPr>
              <a:t>Product Description:</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Remote Controlled Vehicle Spotlights are available in halogen, HID, LED, PAR 36, and PAR 46 types.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They mount on the outside of vehicles to help provide additional visibility in low-light and dark conditions.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With wireless or hardwired remote controls, the spotlights can easily be aimed wherever visibility is needed. </a:t>
            </a:r>
          </a:p>
          <a:p>
            <a:pPr marL="457200" marR="0" lvl="1"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rPr>
              <a:t>Choose from a variety of watts, voltage, amps, and candle power options.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3E52D28B-D5E9-7551-9DA9-84742512FBBA}"/>
              </a:ext>
            </a:extLst>
          </p:cNvPr>
          <p:cNvSpPr txBox="1"/>
          <p:nvPr/>
        </p:nvSpPr>
        <p:spPr>
          <a:xfrm>
            <a:off x="1228094" y="148314"/>
            <a:ext cx="8102859" cy="369332"/>
          </a:xfrm>
          <a:prstGeom prst="rect">
            <a:avLst/>
          </a:prstGeom>
          <a:noFill/>
        </p:spPr>
        <p:txBody>
          <a:bodyPr wrap="none" rtlCol="0">
            <a:spAutoFit/>
          </a:bodyPr>
          <a:lstStyle/>
          <a:p>
            <a:r>
              <a:rPr lang="en-US" dirty="0"/>
              <a:t>Addition lights can be used in the Target Hall during the remote handling operations. </a:t>
            </a:r>
          </a:p>
        </p:txBody>
      </p:sp>
    </p:spTree>
    <p:extLst>
      <p:ext uri="{BB962C8B-B14F-4D97-AF65-F5344CB8AC3E}">
        <p14:creationId xmlns:p14="http://schemas.microsoft.com/office/powerpoint/2010/main" val="10543732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0CBCD797-6B05-8BE2-82EA-D168CD61AB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979" y="0"/>
            <a:ext cx="11290041" cy="6858000"/>
          </a:xfrm>
          <a:prstGeom prst="rect">
            <a:avLst/>
          </a:prstGeom>
        </p:spPr>
      </p:pic>
    </p:spTree>
    <p:extLst>
      <p:ext uri="{BB962C8B-B14F-4D97-AF65-F5344CB8AC3E}">
        <p14:creationId xmlns:p14="http://schemas.microsoft.com/office/powerpoint/2010/main" val="12997151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46FF2EA-7618-C6A6-EEE4-2B4702E72978}"/>
              </a:ext>
            </a:extLst>
          </p:cNvPr>
          <p:cNvPicPr>
            <a:picLocks noChangeAspect="1"/>
          </p:cNvPicPr>
          <p:nvPr/>
        </p:nvPicPr>
        <p:blipFill rotWithShape="1">
          <a:blip r:embed="rId2">
            <a:extLst>
              <a:ext uri="{28A0092B-C50C-407E-A947-70E740481C1C}">
                <a14:useLocalDpi xmlns:a14="http://schemas.microsoft.com/office/drawing/2010/main" val="0"/>
              </a:ext>
            </a:extLst>
          </a:blip>
          <a:srcRect l="7630" t="28421" r="44248" b="44093"/>
          <a:stretch/>
        </p:blipFill>
        <p:spPr>
          <a:xfrm>
            <a:off x="577516" y="1090864"/>
            <a:ext cx="5502442" cy="1884947"/>
          </a:xfrm>
          <a:prstGeom prst="rect">
            <a:avLst/>
          </a:prstGeom>
        </p:spPr>
      </p:pic>
      <p:sp>
        <p:nvSpPr>
          <p:cNvPr id="2" name="Rectangle 1">
            <a:extLst>
              <a:ext uri="{FF2B5EF4-FFF2-40B4-BE49-F238E27FC236}">
                <a16:creationId xmlns:a16="http://schemas.microsoft.com/office/drawing/2014/main" id="{260658A9-6CE0-D675-4C59-9C690FD7C53E}"/>
              </a:ext>
            </a:extLst>
          </p:cNvPr>
          <p:cNvSpPr/>
          <p:nvPr/>
        </p:nvSpPr>
        <p:spPr>
          <a:xfrm>
            <a:off x="705853" y="1475874"/>
            <a:ext cx="2967789" cy="184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5FCB0EB7-F817-09D4-9A7D-13926B64DEAE}"/>
              </a:ext>
            </a:extLst>
          </p:cNvPr>
          <p:cNvSpPr/>
          <p:nvPr/>
        </p:nvSpPr>
        <p:spPr>
          <a:xfrm>
            <a:off x="593558" y="1475874"/>
            <a:ext cx="898358" cy="946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9C73E3B-ACD4-9637-0FD4-0266744F41C0}"/>
              </a:ext>
            </a:extLst>
          </p:cNvPr>
          <p:cNvSpPr/>
          <p:nvPr/>
        </p:nvSpPr>
        <p:spPr>
          <a:xfrm>
            <a:off x="5293895" y="1660358"/>
            <a:ext cx="1018673" cy="125930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85DB69C-88B4-1EE5-6818-4E29275CEA4B}"/>
              </a:ext>
            </a:extLst>
          </p:cNvPr>
          <p:cNvSpPr txBox="1"/>
          <p:nvPr/>
        </p:nvSpPr>
        <p:spPr>
          <a:xfrm>
            <a:off x="969590" y="1443244"/>
            <a:ext cx="1856598" cy="369332"/>
          </a:xfrm>
          <a:prstGeom prst="rect">
            <a:avLst/>
          </a:prstGeom>
          <a:noFill/>
        </p:spPr>
        <p:txBody>
          <a:bodyPr wrap="none" rtlCol="0">
            <a:spAutoFit/>
          </a:bodyPr>
          <a:lstStyle/>
          <a:p>
            <a:r>
              <a:rPr lang="en-US" dirty="0"/>
              <a:t>Work Cell Camera</a:t>
            </a:r>
          </a:p>
        </p:txBody>
      </p:sp>
      <p:sp>
        <p:nvSpPr>
          <p:cNvPr id="7" name="TextBox 6">
            <a:extLst>
              <a:ext uri="{FF2B5EF4-FFF2-40B4-BE49-F238E27FC236}">
                <a16:creationId xmlns:a16="http://schemas.microsoft.com/office/drawing/2014/main" id="{E09A2253-C39A-22FD-02E3-706BE2937080}"/>
              </a:ext>
            </a:extLst>
          </p:cNvPr>
          <p:cNvSpPr txBox="1"/>
          <p:nvPr/>
        </p:nvSpPr>
        <p:spPr>
          <a:xfrm>
            <a:off x="7251032" y="797510"/>
            <a:ext cx="4499437" cy="5262979"/>
          </a:xfrm>
          <a:prstGeom prst="rect">
            <a:avLst/>
          </a:prstGeom>
          <a:noFill/>
        </p:spPr>
        <p:txBody>
          <a:bodyPr wrap="none" rtlCol="0">
            <a:spAutoFit/>
          </a:bodyPr>
          <a:lstStyle/>
          <a:p>
            <a:r>
              <a:rPr lang="en-US" sz="1200" dirty="0"/>
              <a:t>SD4-B1 Features</a:t>
            </a:r>
          </a:p>
          <a:p>
            <a:pPr>
              <a:buFont typeface="Arial" panose="020B0604020202020204" pitchFamily="34" charset="0"/>
              <a:buChar char="•"/>
            </a:pPr>
            <a:r>
              <a:rPr lang="en-US" sz="1200" dirty="0"/>
              <a:t>Familiar Spectra Camera Menu Structure</a:t>
            </a:r>
          </a:p>
          <a:p>
            <a:pPr>
              <a:buFont typeface="Arial" panose="020B0604020202020204" pitchFamily="34" charset="0"/>
              <a:buChar char="•"/>
            </a:pPr>
            <a:r>
              <a:rPr lang="en-US" sz="1200" dirty="0"/>
              <a:t>Single Model for Surface Mount and In-Ceiling Applications</a:t>
            </a:r>
          </a:p>
          <a:p>
            <a:pPr>
              <a:buFont typeface="Arial" panose="020B0604020202020204" pitchFamily="34" charset="0"/>
              <a:buChar char="•"/>
            </a:pPr>
            <a:r>
              <a:rPr lang="en-US" sz="1200" dirty="0"/>
              <a:t>Autofocus, High-Resolution Integrated Color Camera/Optics Package</a:t>
            </a:r>
          </a:p>
          <a:p>
            <a:pPr>
              <a:buFont typeface="Arial" panose="020B0604020202020204" pitchFamily="34" charset="0"/>
              <a:buChar char="•"/>
            </a:pPr>
            <a:r>
              <a:rPr lang="en-US" sz="1200" dirty="0"/>
              <a:t>80X Zoom (10X Optical, 8X Digital)</a:t>
            </a:r>
          </a:p>
          <a:p>
            <a:pPr>
              <a:buFont typeface="Arial" panose="020B0604020202020204" pitchFamily="34" charset="0"/>
              <a:buChar char="•"/>
            </a:pPr>
            <a:r>
              <a:rPr lang="en-US" sz="1200" dirty="0"/>
              <a:t>Zone Blanking</a:t>
            </a:r>
          </a:p>
          <a:p>
            <a:pPr>
              <a:buFont typeface="Arial" panose="020B0604020202020204" pitchFamily="34" charset="0"/>
              <a:buChar char="•"/>
            </a:pPr>
            <a:r>
              <a:rPr lang="en-US" sz="1200" dirty="0"/>
              <a:t>64 Presets</a:t>
            </a:r>
          </a:p>
          <a:p>
            <a:pPr>
              <a:buFont typeface="Arial" panose="020B0604020202020204" pitchFamily="34" charset="0"/>
              <a:buChar char="•"/>
            </a:pPr>
            <a:r>
              <a:rPr lang="en-US" sz="1200" dirty="0"/>
              <a:t>0.5° Preset Accuracy</a:t>
            </a:r>
          </a:p>
          <a:p>
            <a:pPr>
              <a:buFont typeface="Arial" panose="020B0604020202020204" pitchFamily="34" charset="0"/>
              <a:buChar char="•"/>
            </a:pPr>
            <a:r>
              <a:rPr lang="en-US" sz="1200" dirty="0"/>
              <a:t>140°/second Pan Speed</a:t>
            </a:r>
          </a:p>
          <a:p>
            <a:pPr>
              <a:buFont typeface="Arial" panose="020B0604020202020204" pitchFamily="34" charset="0"/>
              <a:buChar char="•"/>
            </a:pPr>
            <a:r>
              <a:rPr lang="en-US" sz="1200" dirty="0"/>
              <a:t>Rotating Discreet Liner</a:t>
            </a:r>
          </a:p>
          <a:p>
            <a:pPr>
              <a:buFont typeface="Arial" panose="020B0604020202020204" pitchFamily="34" charset="0"/>
              <a:buChar char="•"/>
            </a:pPr>
            <a:r>
              <a:rPr lang="en-US" sz="1200" dirty="0"/>
              <a:t>1 Pattern</a:t>
            </a:r>
          </a:p>
          <a:p>
            <a:pPr>
              <a:buFont typeface="Arial" panose="020B0604020202020204" pitchFamily="34" charset="0"/>
              <a:buChar char="•"/>
            </a:pPr>
            <a:r>
              <a:rPr lang="en-US" sz="1200" dirty="0"/>
              <a:t>1 Dynamic Window Blanking Area</a:t>
            </a:r>
          </a:p>
          <a:p>
            <a:pPr>
              <a:buFont typeface="Arial" panose="020B0604020202020204" pitchFamily="34" charset="0"/>
              <a:buChar char="•"/>
            </a:pPr>
            <a:r>
              <a:rPr lang="en-US" sz="1200" dirty="0"/>
              <a:t>Proportional Pan and Tilt</a:t>
            </a:r>
          </a:p>
          <a:p>
            <a:pPr>
              <a:buFont typeface="Arial" panose="020B0604020202020204" pitchFamily="34" charset="0"/>
              <a:buChar char="•"/>
            </a:pPr>
            <a:r>
              <a:rPr lang="en-US" sz="1200" dirty="0"/>
              <a:t>Programmable Zoom Speeds</a:t>
            </a:r>
          </a:p>
          <a:p>
            <a:pPr>
              <a:buFont typeface="Arial" panose="020B0604020202020204" pitchFamily="34" charset="0"/>
              <a:buChar char="•"/>
            </a:pPr>
            <a:r>
              <a:rPr lang="en-US" sz="1200" dirty="0"/>
              <a:t>Multilingual Support</a:t>
            </a:r>
          </a:p>
          <a:p>
            <a:pPr>
              <a:buFont typeface="Arial" panose="020B0604020202020204" pitchFamily="34" charset="0"/>
              <a:buChar char="•"/>
            </a:pPr>
            <a:r>
              <a:rPr lang="en-US" sz="1200" dirty="0"/>
              <a:t>Integral, Autosensing, Multiprotocol Receiver</a:t>
            </a:r>
          </a:p>
          <a:p>
            <a:pPr>
              <a:buFont typeface="Arial" panose="020B0604020202020204" pitchFamily="34" charset="0"/>
              <a:buChar char="•"/>
            </a:pPr>
            <a:r>
              <a:rPr lang="en-US" sz="1200" dirty="0"/>
              <a:t>Auto Flip Dome Rotation</a:t>
            </a:r>
          </a:p>
          <a:p>
            <a:pPr>
              <a:buFont typeface="Arial" panose="020B0604020202020204" pitchFamily="34" charset="0"/>
              <a:buChar char="•"/>
            </a:pPr>
            <a:r>
              <a:rPr lang="en-US" sz="1200" dirty="0"/>
              <a:t>Integrated UTP Circuit</a:t>
            </a:r>
          </a:p>
          <a:p>
            <a:pPr>
              <a:buFont typeface="Arial" panose="020B0604020202020204" pitchFamily="34" charset="0"/>
              <a:buChar char="•"/>
            </a:pPr>
            <a:r>
              <a:rPr lang="en-US" sz="1200" dirty="0"/>
              <a:t>Quick Connect Cable for Power, Video (Coaxial or UTP), and Data</a:t>
            </a:r>
          </a:p>
          <a:p>
            <a:pPr>
              <a:buFont typeface="Arial" panose="020B0604020202020204" pitchFamily="34" charset="0"/>
              <a:buChar char="•"/>
            </a:pPr>
            <a:r>
              <a:rPr lang="en-US" sz="1200" dirty="0"/>
              <a:t>Available with Smoked or Clear Dome</a:t>
            </a:r>
          </a:p>
          <a:p>
            <a:r>
              <a:rPr lang="en-US" sz="1200" dirty="0"/>
              <a:t>DD4-B Features</a:t>
            </a:r>
          </a:p>
          <a:p>
            <a:pPr>
              <a:buFont typeface="Arial" panose="020B0604020202020204" pitchFamily="34" charset="0"/>
              <a:buChar char="•"/>
            </a:pPr>
            <a:r>
              <a:rPr lang="en-US" sz="1200" dirty="0"/>
              <a:t>High Resolution (470 TV Lines)</a:t>
            </a:r>
          </a:p>
          <a:p>
            <a:pPr>
              <a:buFont typeface="Arial" panose="020B0604020202020204" pitchFamily="34" charset="0"/>
              <a:buChar char="•"/>
            </a:pPr>
            <a:r>
              <a:rPr lang="en-US" sz="1200" dirty="0"/>
              <a:t>80x Zoom (10x Optical, 8x Digital)</a:t>
            </a:r>
          </a:p>
          <a:p>
            <a:pPr>
              <a:buFont typeface="Arial" panose="020B0604020202020204" pitchFamily="34" charset="0"/>
              <a:buChar char="•"/>
            </a:pPr>
            <a:r>
              <a:rPr lang="en-US" sz="1200" dirty="0"/>
              <a:t>Programmable Zoom Speeds</a:t>
            </a:r>
          </a:p>
          <a:p>
            <a:pPr>
              <a:buFont typeface="Arial" panose="020B0604020202020204" pitchFamily="34" charset="0"/>
              <a:buChar char="•"/>
            </a:pPr>
            <a:r>
              <a:rPr lang="en-US" sz="1200" dirty="0"/>
              <a:t>Zone Blanking</a:t>
            </a:r>
          </a:p>
          <a:p>
            <a:r>
              <a:rPr lang="en-US" sz="1200" dirty="0"/>
              <a:t>LD4B-1 Features</a:t>
            </a:r>
          </a:p>
          <a:p>
            <a:pPr>
              <a:buFont typeface="Arial" panose="020B0604020202020204" pitchFamily="34" charset="0"/>
              <a:buChar char="•"/>
            </a:pPr>
            <a:r>
              <a:rPr lang="en-US" sz="1200" dirty="0"/>
              <a:t>Clear</a:t>
            </a:r>
          </a:p>
          <a:p>
            <a:pPr>
              <a:buFont typeface="Arial" panose="020B0604020202020204" pitchFamily="34" charset="0"/>
              <a:buChar char="•"/>
            </a:pPr>
            <a:r>
              <a:rPr lang="en-US" sz="1200" dirty="0"/>
              <a:t>For Black Camera</a:t>
            </a:r>
          </a:p>
        </p:txBody>
      </p:sp>
      <p:sp>
        <p:nvSpPr>
          <p:cNvPr id="8" name="TextBox 7">
            <a:extLst>
              <a:ext uri="{FF2B5EF4-FFF2-40B4-BE49-F238E27FC236}">
                <a16:creationId xmlns:a16="http://schemas.microsoft.com/office/drawing/2014/main" id="{86B8BD02-4EF2-6862-DD0D-EE6F4D421BF4}"/>
              </a:ext>
            </a:extLst>
          </p:cNvPr>
          <p:cNvSpPr txBox="1"/>
          <p:nvPr/>
        </p:nvSpPr>
        <p:spPr>
          <a:xfrm>
            <a:off x="376990" y="2975811"/>
            <a:ext cx="6530955" cy="2970044"/>
          </a:xfrm>
          <a:prstGeom prst="rect">
            <a:avLst/>
          </a:prstGeom>
          <a:noFill/>
        </p:spPr>
        <p:txBody>
          <a:bodyPr wrap="none" rtlCol="0">
            <a:spAutoFit/>
          </a:bodyPr>
          <a:lstStyle/>
          <a:p>
            <a:r>
              <a:rPr lang="en-US" sz="1100" dirty="0" err="1"/>
              <a:t>Pelco</a:t>
            </a:r>
            <a:r>
              <a:rPr lang="en-US" sz="1100" dirty="0"/>
              <a:t> SD4-B1 Spectra Mini Clear Dome Black NTSC. Consists of DD4-B and LD4B-1.</a:t>
            </a:r>
            <a:br>
              <a:rPr lang="en-US" sz="1100" dirty="0"/>
            </a:br>
            <a:r>
              <a:rPr lang="en-US" sz="1100" dirty="0"/>
              <a:t>The Spectra Mini incorporates many well-known features from </a:t>
            </a:r>
            <a:r>
              <a:rPr lang="en-US" sz="1100" dirty="0" err="1"/>
              <a:t>Pelco’s</a:t>
            </a:r>
            <a:r>
              <a:rPr lang="en-US" sz="1100" dirty="0"/>
              <a:t> SD4-B1 full-size Spectra dome system </a:t>
            </a:r>
          </a:p>
          <a:p>
            <a:r>
              <a:rPr lang="en-US" sz="1100" dirty="0"/>
              <a:t>into a cost-effective, small form factor. The easy-to-install dome system </a:t>
            </a:r>
          </a:p>
          <a:p>
            <a:r>
              <a:rPr lang="en-US" sz="1100" dirty="0"/>
              <a:t>can be mounted to the surface of ceilings or recessed into hard ceilings and suspended tile ceilings. </a:t>
            </a:r>
          </a:p>
          <a:p>
            <a:r>
              <a:rPr lang="en-US" sz="1100" dirty="0"/>
              <a:t>A high-resolution camera transmits the video over coaxial cable or unshielded twisted</a:t>
            </a:r>
          </a:p>
          <a:p>
            <a:r>
              <a:rPr lang="en-US" sz="1100" dirty="0"/>
              <a:t> pair (UTP) wires. When paired with active UTP receivers, Spectra Mini is capable of transmitting high-quality</a:t>
            </a:r>
          </a:p>
          <a:p>
            <a:r>
              <a:rPr lang="en-US" sz="1100" dirty="0"/>
              <a:t> video across distances of up to 4,000 ft (1,219 m). Pan/tilt operation can be</a:t>
            </a:r>
          </a:p>
          <a:p>
            <a:r>
              <a:rPr lang="en-US" sz="1100" dirty="0"/>
              <a:t> performed with </a:t>
            </a:r>
            <a:r>
              <a:rPr lang="en-US" sz="1100" dirty="0" err="1"/>
              <a:t>Pelco's</a:t>
            </a:r>
            <a:r>
              <a:rPr lang="en-US" sz="1100" dirty="0"/>
              <a:t> controllers that transmit </a:t>
            </a:r>
            <a:r>
              <a:rPr lang="en-US" sz="1100" dirty="0" err="1"/>
              <a:t>Pelco</a:t>
            </a:r>
            <a:r>
              <a:rPr lang="en-US" sz="1100" dirty="0"/>
              <a:t> D, </a:t>
            </a:r>
            <a:r>
              <a:rPr lang="en-US" sz="1100" dirty="0" err="1"/>
              <a:t>Pelco</a:t>
            </a:r>
            <a:r>
              <a:rPr lang="en-US" sz="1100" dirty="0"/>
              <a:t> P, or </a:t>
            </a:r>
            <a:r>
              <a:rPr lang="en-US" sz="1100" dirty="0" err="1"/>
              <a:t>Coaxitron</a:t>
            </a:r>
            <a:r>
              <a:rPr lang="en-US" sz="1100" dirty="0"/>
              <a:t>® protocols. For non-</a:t>
            </a:r>
            <a:r>
              <a:rPr lang="en-US" sz="1100" dirty="0" err="1"/>
              <a:t>Pelco</a:t>
            </a:r>
            <a:r>
              <a:rPr lang="en-US" sz="1100" dirty="0"/>
              <a:t> </a:t>
            </a:r>
          </a:p>
          <a:p>
            <a:r>
              <a:rPr lang="en-US" sz="1100" dirty="0"/>
              <a:t>controllers, a translator board can be installed. On-screen programming allows </a:t>
            </a:r>
          </a:p>
          <a:p>
            <a:r>
              <a:rPr lang="en-US" sz="1100" dirty="0"/>
              <a:t>easy setup of the miniature dome‘s many features.</a:t>
            </a:r>
            <a:br>
              <a:rPr lang="en-US" sz="1100" dirty="0"/>
            </a:br>
            <a:r>
              <a:rPr lang="en-US" sz="1100" dirty="0"/>
              <a:t>The </a:t>
            </a:r>
            <a:r>
              <a:rPr lang="en-US" sz="1100" dirty="0" err="1"/>
              <a:t>Pelco</a:t>
            </a:r>
            <a:r>
              <a:rPr lang="en-US" sz="1100" dirty="0"/>
              <a:t> DD4-B Spectra Mini Dome Drive is the camera module component. It can be used for both domestic </a:t>
            </a:r>
          </a:p>
          <a:p>
            <a:r>
              <a:rPr lang="en-US" sz="1100" dirty="0"/>
              <a:t>and commercial video surveillance applications. </a:t>
            </a:r>
          </a:p>
          <a:p>
            <a:r>
              <a:rPr lang="en-US" sz="1100" dirty="0"/>
              <a:t>With autofocus, 80x Zoom, zone blanking, and 64 different preset, it ensures effective monitoring. The camera </a:t>
            </a:r>
          </a:p>
          <a:p>
            <a:r>
              <a:rPr lang="en-US" sz="1100" dirty="0"/>
              <a:t>offers efficient PTZ functions, programmable zoom speeds, and a multilingual menu.</a:t>
            </a:r>
            <a:br>
              <a:rPr lang="en-US" sz="1100" dirty="0"/>
            </a:br>
            <a:r>
              <a:rPr lang="en-US" sz="1100" dirty="0"/>
              <a:t>The </a:t>
            </a:r>
            <a:r>
              <a:rPr lang="en-US" sz="1100" dirty="0" err="1"/>
              <a:t>Pelco</a:t>
            </a:r>
            <a:r>
              <a:rPr lang="en-US" sz="1100" dirty="0"/>
              <a:t> LD4B-1 Spectra Mini Lower Dome is a replacement lower dome (bubble) for a Spectra Mini Dome </a:t>
            </a:r>
          </a:p>
          <a:p>
            <a:r>
              <a:rPr lang="en-US" sz="1100" dirty="0"/>
              <a:t>PTZ camera system.</a:t>
            </a:r>
          </a:p>
          <a:p>
            <a:pPr>
              <a:buFont typeface="Arial" panose="020B0604020202020204" pitchFamily="34" charset="0"/>
              <a:buChar char="•"/>
            </a:pPr>
            <a:endParaRPr lang="en-US" sz="1100" dirty="0"/>
          </a:p>
        </p:txBody>
      </p:sp>
    </p:spTree>
    <p:extLst>
      <p:ext uri="{BB962C8B-B14F-4D97-AF65-F5344CB8AC3E}">
        <p14:creationId xmlns:p14="http://schemas.microsoft.com/office/powerpoint/2010/main" val="1808981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D59C89B9-2115-105E-A75C-B03CCD8B6F73}"/>
              </a:ext>
            </a:extLst>
          </p:cNvPr>
          <p:cNvPicPr>
            <a:picLocks noChangeAspect="1"/>
          </p:cNvPicPr>
          <p:nvPr/>
        </p:nvPicPr>
        <p:blipFill rotWithShape="1">
          <a:blip r:embed="rId2">
            <a:extLst>
              <a:ext uri="{28A0092B-C50C-407E-A947-70E740481C1C}">
                <a14:useLocalDpi xmlns:a14="http://schemas.microsoft.com/office/drawing/2010/main" val="0"/>
              </a:ext>
            </a:extLst>
          </a:blip>
          <a:srcRect t="28655"/>
          <a:stretch/>
        </p:blipFill>
        <p:spPr>
          <a:xfrm>
            <a:off x="278243" y="622463"/>
            <a:ext cx="11434396" cy="5103163"/>
          </a:xfrm>
          <a:prstGeom prst="rect">
            <a:avLst/>
          </a:prstGeom>
        </p:spPr>
      </p:pic>
      <p:sp>
        <p:nvSpPr>
          <p:cNvPr id="5" name="Rectangle 4">
            <a:extLst>
              <a:ext uri="{FF2B5EF4-FFF2-40B4-BE49-F238E27FC236}">
                <a16:creationId xmlns:a16="http://schemas.microsoft.com/office/drawing/2014/main" id="{6AFC44D6-5F0C-62FF-63F0-895791FCC0C6}"/>
              </a:ext>
            </a:extLst>
          </p:cNvPr>
          <p:cNvSpPr/>
          <p:nvPr/>
        </p:nvSpPr>
        <p:spPr>
          <a:xfrm>
            <a:off x="6015789" y="1142999"/>
            <a:ext cx="5535073" cy="470649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F453EE3-5E96-2DD7-C150-DE7718283CB5}"/>
              </a:ext>
            </a:extLst>
          </p:cNvPr>
          <p:cNvSpPr/>
          <p:nvPr/>
        </p:nvSpPr>
        <p:spPr>
          <a:xfrm>
            <a:off x="1219200" y="949492"/>
            <a:ext cx="3424989" cy="18448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F686448-8155-3732-46CE-DF75C4979AA2}"/>
              </a:ext>
            </a:extLst>
          </p:cNvPr>
          <p:cNvSpPr/>
          <p:nvPr/>
        </p:nvSpPr>
        <p:spPr>
          <a:xfrm>
            <a:off x="1205562" y="1104714"/>
            <a:ext cx="794084" cy="818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708F591-7698-0739-4D98-F76073C5433A}"/>
              </a:ext>
            </a:extLst>
          </p:cNvPr>
          <p:cNvSpPr/>
          <p:nvPr/>
        </p:nvSpPr>
        <p:spPr>
          <a:xfrm>
            <a:off x="298591" y="393032"/>
            <a:ext cx="920609" cy="53901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8E7F252-11FB-39B8-7E44-7BE37703C30F}"/>
              </a:ext>
            </a:extLst>
          </p:cNvPr>
          <p:cNvSpPr/>
          <p:nvPr/>
        </p:nvSpPr>
        <p:spPr>
          <a:xfrm>
            <a:off x="1114926" y="5488908"/>
            <a:ext cx="10716127" cy="2322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09ABF1-F14B-522A-0811-E7ECA6A3FB55}"/>
              </a:ext>
            </a:extLst>
          </p:cNvPr>
          <p:cNvSpPr/>
          <p:nvPr/>
        </p:nvSpPr>
        <p:spPr>
          <a:xfrm>
            <a:off x="11538577" y="457200"/>
            <a:ext cx="319046" cy="510316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Y:\public\Hiep  Le\Target Hall Cameras\DSC02225.JPG">
            <a:extLst>
              <a:ext uri="{FF2B5EF4-FFF2-40B4-BE49-F238E27FC236}">
                <a16:creationId xmlns:a16="http://schemas.microsoft.com/office/drawing/2014/main" id="{DF2E4E13-A24E-21CD-86B7-A9DFCDDAF0E5}"/>
              </a:ext>
            </a:extLst>
          </p:cNvPr>
          <p:cNvPicPr/>
          <p:nvPr/>
        </p:nvPicPr>
        <p:blipFill rotWithShape="1">
          <a:blip r:embed="rId3" cstate="print">
            <a:extLst>
              <a:ext uri="{28A0092B-C50C-407E-A947-70E740481C1C}">
                <a14:useLocalDpi xmlns:a14="http://schemas.microsoft.com/office/drawing/2010/main" val="0"/>
              </a:ext>
            </a:extLst>
          </a:blip>
          <a:srcRect l="53005" t="32212" b="17548"/>
          <a:stretch/>
        </p:blipFill>
        <p:spPr bwMode="auto">
          <a:xfrm>
            <a:off x="374638" y="3133633"/>
            <a:ext cx="3996835" cy="2826193"/>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453E9D78-0B78-41EB-61B7-6ADEBEB1D8F6}"/>
              </a:ext>
            </a:extLst>
          </p:cNvPr>
          <p:cNvSpPr txBox="1"/>
          <p:nvPr/>
        </p:nvSpPr>
        <p:spPr>
          <a:xfrm>
            <a:off x="479361" y="2702277"/>
            <a:ext cx="1774973" cy="369332"/>
          </a:xfrm>
          <a:prstGeom prst="rect">
            <a:avLst/>
          </a:prstGeom>
          <a:noFill/>
        </p:spPr>
        <p:txBody>
          <a:bodyPr wrap="none" rtlCol="0">
            <a:spAutoFit/>
          </a:bodyPr>
          <a:lstStyle/>
          <a:p>
            <a:r>
              <a:rPr lang="en-US" dirty="0"/>
              <a:t>Camera on crane</a:t>
            </a:r>
          </a:p>
        </p:txBody>
      </p:sp>
      <p:sp>
        <p:nvSpPr>
          <p:cNvPr id="15" name="TextBox 14">
            <a:extLst>
              <a:ext uri="{FF2B5EF4-FFF2-40B4-BE49-F238E27FC236}">
                <a16:creationId xmlns:a16="http://schemas.microsoft.com/office/drawing/2014/main" id="{A3017F3B-D47D-2C57-08AC-C54820195F00}"/>
              </a:ext>
            </a:extLst>
          </p:cNvPr>
          <p:cNvSpPr txBox="1"/>
          <p:nvPr/>
        </p:nvSpPr>
        <p:spPr>
          <a:xfrm>
            <a:off x="5446840" y="1008509"/>
            <a:ext cx="5772734" cy="5616922"/>
          </a:xfrm>
          <a:prstGeom prst="rect">
            <a:avLst/>
          </a:prstGeom>
          <a:noFill/>
        </p:spPr>
        <p:txBody>
          <a:bodyPr wrap="none" rtlCol="0">
            <a:spAutoFit/>
          </a:bodyPr>
          <a:lstStyle/>
          <a:p>
            <a:r>
              <a:rPr lang="en-US" sz="1100" dirty="0"/>
              <a:t>The SD423-SMW-1 from </a:t>
            </a:r>
            <a:r>
              <a:rPr lang="en-US" sz="1100" dirty="0" err="1"/>
              <a:t>Pelco</a:t>
            </a:r>
            <a:r>
              <a:rPr lang="en-US" sz="1100" dirty="0"/>
              <a:t> is a Spectra IV SL Dome System (Back Box, Clear Lower Dome)</a:t>
            </a:r>
          </a:p>
          <a:p>
            <a:r>
              <a:rPr lang="en-US" sz="1100" dirty="0"/>
              <a:t> includes a surface mount indoor white back box, a clear lower dome,</a:t>
            </a:r>
          </a:p>
          <a:p>
            <a:r>
              <a:rPr lang="en-US" sz="1100" dirty="0"/>
              <a:t> and a DD423 Day/Night camera. The surface mount indoor back box can be easily installed </a:t>
            </a:r>
          </a:p>
          <a:p>
            <a:r>
              <a:rPr lang="en-US" sz="1100" dirty="0"/>
              <a:t>to any type of ceiling. An integrated passive UTP circuit located on the door </a:t>
            </a:r>
          </a:p>
          <a:p>
            <a:r>
              <a:rPr lang="en-US" sz="1100" dirty="0"/>
              <a:t>allows seamless transmission of videos via twisted pair wire. Additionally, for transmission </a:t>
            </a:r>
          </a:p>
          <a:p>
            <a:r>
              <a:rPr lang="en-US" sz="1100" dirty="0"/>
              <a:t>over a single-mode or multimode fiber, </a:t>
            </a:r>
            <a:r>
              <a:rPr lang="en-US" sz="1100" dirty="0" err="1"/>
              <a:t>Pelco</a:t>
            </a:r>
            <a:r>
              <a:rPr lang="en-US" sz="1100" dirty="0"/>
              <a:t> fiber modules can be attached to </a:t>
            </a:r>
          </a:p>
          <a:p>
            <a:r>
              <a:rPr lang="en-US" sz="1100" dirty="0"/>
              <a:t>the door assembly. The Spectra IV SL dome drive’s integrated optics package incorporates </a:t>
            </a:r>
          </a:p>
          <a:p>
            <a:r>
              <a:rPr lang="en-US" sz="1100" dirty="0"/>
              <a:t>many advanced features that allow the system to produce high quality video in t</a:t>
            </a:r>
          </a:p>
          <a:p>
            <a:r>
              <a:rPr lang="en-US" sz="1100" dirty="0"/>
              <a:t>he most difficult environments. The camera features 23X optical zoom and 12X digital zoom. </a:t>
            </a:r>
          </a:p>
          <a:p>
            <a:r>
              <a:rPr lang="en-US" sz="1100" dirty="0"/>
              <a:t>Spectra IV SL dome drives feature an </a:t>
            </a:r>
            <a:r>
              <a:rPr lang="en-US" sz="1100" dirty="0" err="1"/>
              <a:t>EXview</a:t>
            </a:r>
            <a:r>
              <a:rPr lang="en-US" sz="1100" dirty="0"/>
              <a:t> HAD imager for increased sensitivity</a:t>
            </a:r>
          </a:p>
          <a:p>
            <a:r>
              <a:rPr lang="en-US" sz="1100" dirty="0"/>
              <a:t> and </a:t>
            </a:r>
            <a:r>
              <a:rPr lang="en-US" sz="1100" dirty="0" err="1"/>
              <a:t>LowLight</a:t>
            </a:r>
            <a:r>
              <a:rPr lang="en-US" sz="1100" dirty="0"/>
              <a:t> technology to compensate for scenes where minimal light is present. </a:t>
            </a:r>
          </a:p>
          <a:p>
            <a:r>
              <a:rPr lang="en-US" sz="1100" dirty="0"/>
              <a:t>The camera also offers freeze frame between presets and window blanking.</a:t>
            </a:r>
            <a:br>
              <a:rPr lang="en-US" sz="1100" dirty="0"/>
            </a:br>
            <a:r>
              <a:rPr lang="en-US" sz="1100" dirty="0"/>
              <a:t>A passive UTP circuit is located on the door assembly for convenient video transmission through </a:t>
            </a:r>
          </a:p>
          <a:p>
            <a:r>
              <a:rPr lang="en-US" sz="1100" dirty="0"/>
              <a:t>twisted pair wire. For added flexibility, </a:t>
            </a:r>
          </a:p>
          <a:p>
            <a:r>
              <a:rPr lang="en-US" sz="1100" dirty="0" err="1"/>
              <a:t>Pelco</a:t>
            </a:r>
            <a:r>
              <a:rPr lang="en-US" sz="1100" dirty="0"/>
              <a:t> fiber modules can also be attached to the door assembly for transmission over single-mode </a:t>
            </a:r>
          </a:p>
          <a:p>
            <a:r>
              <a:rPr lang="en-US" sz="1100" dirty="0"/>
              <a:t>or multimode </a:t>
            </a:r>
            <a:r>
              <a:rPr lang="en-US" sz="1100" dirty="0" err="1"/>
              <a:t>fiber.Special</a:t>
            </a:r>
            <a:r>
              <a:rPr lang="en-US" sz="1100" dirty="0"/>
              <a:t> consideration was taken when designing the </a:t>
            </a:r>
          </a:p>
          <a:p>
            <a:r>
              <a:rPr lang="en-US" sz="1100" dirty="0"/>
              <a:t>Spectra IV SL lower dome bubble to ensure that an optimal optical relationship between the lens</a:t>
            </a:r>
          </a:p>
          <a:p>
            <a:r>
              <a:rPr lang="en-US" sz="1100" dirty="0"/>
              <a:t> and bubble was achieved, providing crystal clear video at long focal lengths.</a:t>
            </a:r>
          </a:p>
          <a:p>
            <a:endParaRPr lang="en-US" sz="1100" dirty="0"/>
          </a:p>
          <a:p>
            <a:r>
              <a:rPr lang="en-US" sz="1100" dirty="0"/>
              <a:t>DD423 Features</a:t>
            </a:r>
          </a:p>
          <a:p>
            <a:pPr>
              <a:buFont typeface="Arial" panose="020B0604020202020204" pitchFamily="34" charset="0"/>
              <a:buChar char="•"/>
            </a:pPr>
            <a:r>
              <a:rPr lang="en-US" sz="1100" dirty="0"/>
              <a:t>Autofocus, High Resolution Integrated </a:t>
            </a:r>
            <a:r>
              <a:rPr lang="en-US" sz="1100" dirty="0" err="1"/>
              <a:t>LowLight</a:t>
            </a:r>
            <a:r>
              <a:rPr lang="en-US" sz="1100" dirty="0"/>
              <a:t> Color Camera/Optics Package</a:t>
            </a:r>
          </a:p>
          <a:p>
            <a:pPr>
              <a:buFont typeface="Arial" panose="020B0604020202020204" pitchFamily="34" charset="0"/>
              <a:buChar char="•"/>
            </a:pPr>
            <a:r>
              <a:rPr lang="en-US" sz="1100" dirty="0"/>
              <a:t>Day/Night, 540 TVL</a:t>
            </a:r>
          </a:p>
          <a:p>
            <a:pPr>
              <a:buFont typeface="Arial" panose="020B0604020202020204" pitchFamily="34" charset="0"/>
              <a:buChar char="•"/>
            </a:pPr>
            <a:r>
              <a:rPr lang="en-US" sz="1100" dirty="0"/>
              <a:t>23X Optical Zoom</a:t>
            </a:r>
          </a:p>
          <a:p>
            <a:pPr>
              <a:buFont typeface="Arial" panose="020B0604020202020204" pitchFamily="34" charset="0"/>
              <a:buChar char="•"/>
            </a:pPr>
            <a:r>
              <a:rPr lang="en-US" sz="1100" dirty="0"/>
              <a:t>Window Blanking</a:t>
            </a:r>
          </a:p>
          <a:p>
            <a:pPr>
              <a:buFont typeface="Arial" panose="020B0604020202020204" pitchFamily="34" charset="0"/>
              <a:buChar char="•"/>
            </a:pPr>
            <a:r>
              <a:rPr lang="en-US" sz="1100" dirty="0"/>
              <a:t>Camera Title Overlay, 20 User-Definable Characters</a:t>
            </a:r>
          </a:p>
          <a:p>
            <a:pPr>
              <a:buFont typeface="Arial" panose="020B0604020202020204" pitchFamily="34" charset="0"/>
              <a:buChar char="•"/>
            </a:pPr>
            <a:r>
              <a:rPr lang="en-US" sz="1100" dirty="0"/>
              <a:t>On-Screen Compass and Tilt Display</a:t>
            </a:r>
          </a:p>
          <a:p>
            <a:pPr>
              <a:buFont typeface="Arial" panose="020B0604020202020204" pitchFamily="34" charset="0"/>
              <a:buChar char="•"/>
            </a:pPr>
            <a:r>
              <a:rPr lang="en-US" sz="1100" dirty="0"/>
              <a:t>Password Protection</a:t>
            </a:r>
          </a:p>
          <a:p>
            <a:pPr>
              <a:buFont typeface="Arial" panose="020B0604020202020204" pitchFamily="34" charset="0"/>
              <a:buChar char="•"/>
            </a:pPr>
            <a:r>
              <a:rPr lang="en-US" sz="1100" dirty="0"/>
              <a:t>Freeze Frame During Presets</a:t>
            </a:r>
          </a:p>
          <a:p>
            <a:pPr>
              <a:buFont typeface="Arial" panose="020B0604020202020204" pitchFamily="34" charset="0"/>
              <a:buChar char="•"/>
            </a:pPr>
            <a:r>
              <a:rPr lang="en-US" sz="1100" dirty="0"/>
              <a:t>Built-in Surge and Limited Lightning Protection</a:t>
            </a:r>
          </a:p>
          <a:p>
            <a:pPr>
              <a:buFont typeface="Arial" panose="020B0604020202020204" pitchFamily="34" charset="0"/>
              <a:buChar char="•"/>
            </a:pPr>
            <a:r>
              <a:rPr lang="en-US" sz="1100" dirty="0"/>
              <a:t>Integrated Passive Unshielded Twisted Pair (UTP) Circuit</a:t>
            </a:r>
          </a:p>
          <a:p>
            <a:pPr>
              <a:buFont typeface="Arial" panose="020B0604020202020204" pitchFamily="34" charset="0"/>
              <a:buChar char="•"/>
            </a:pPr>
            <a:endParaRPr lang="en-US" sz="1100" dirty="0"/>
          </a:p>
          <a:p>
            <a:endParaRPr lang="en-US" dirty="0"/>
          </a:p>
        </p:txBody>
      </p:sp>
    </p:spTree>
    <p:extLst>
      <p:ext uri="{BB962C8B-B14F-4D97-AF65-F5344CB8AC3E}">
        <p14:creationId xmlns:p14="http://schemas.microsoft.com/office/powerpoint/2010/main" val="2381217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F557FF3-F463-8D7A-3CFC-ECE72B55DC5A}"/>
              </a:ext>
            </a:extLst>
          </p:cNvPr>
          <p:cNvSpPr txBox="1"/>
          <p:nvPr/>
        </p:nvSpPr>
        <p:spPr>
          <a:xfrm>
            <a:off x="649704" y="756987"/>
            <a:ext cx="11542296" cy="5786199"/>
          </a:xfrm>
          <a:prstGeom prst="rect">
            <a:avLst/>
          </a:prstGeom>
          <a:noFill/>
        </p:spPr>
        <p:txBody>
          <a:bodyPr wrap="square" rtlCol="0">
            <a:spAutoFit/>
          </a:bodyPr>
          <a:lstStyle/>
          <a:p>
            <a:endParaRPr lang="en-US" sz="1100" dirty="0"/>
          </a:p>
          <a:p>
            <a:pPr>
              <a:buFont typeface="Arial" panose="020B0604020202020204" pitchFamily="34" charset="0"/>
              <a:buChar char="•"/>
            </a:pPr>
            <a:r>
              <a:rPr lang="en-US" sz="1100" dirty="0"/>
              <a:t>Internal Scheduling Clock</a:t>
            </a:r>
          </a:p>
          <a:p>
            <a:pPr>
              <a:buFont typeface="Arial" panose="020B0604020202020204" pitchFamily="34" charset="0"/>
              <a:buChar char="•"/>
            </a:pPr>
            <a:r>
              <a:rPr lang="en-US" sz="1100" dirty="0"/>
              <a:t>Ability to Add IP Network Capability by Purchasing Optional TXB-N Module</a:t>
            </a:r>
          </a:p>
          <a:p>
            <a:pPr>
              <a:buFont typeface="Arial" panose="020B0604020202020204" pitchFamily="34" charset="0"/>
              <a:buChar char="•"/>
            </a:pPr>
            <a:r>
              <a:rPr lang="en-US" sz="1100" dirty="0"/>
              <a:t>64 Presets</a:t>
            </a:r>
          </a:p>
          <a:p>
            <a:pPr>
              <a:buFont typeface="Arial" panose="020B0604020202020204" pitchFamily="34" charset="0"/>
              <a:buChar char="•"/>
            </a:pPr>
            <a:r>
              <a:rPr lang="en-US" sz="1100" dirty="0"/>
              <a:t>±0.1° Preset Accuracy</a:t>
            </a:r>
          </a:p>
          <a:p>
            <a:pPr>
              <a:buFont typeface="Arial" panose="020B0604020202020204" pitchFamily="34" charset="0"/>
              <a:buChar char="•"/>
            </a:pPr>
            <a:r>
              <a:rPr lang="en-US" sz="1100" dirty="0"/>
              <a:t>Multilingual Menus (English, Spanish, Portuguese, Italian, French, German, Russian, Polish, Turkish, and Czech)</a:t>
            </a:r>
          </a:p>
          <a:p>
            <a:pPr>
              <a:buFont typeface="Arial" panose="020B0604020202020204" pitchFamily="34" charset="0"/>
              <a:buChar char="•"/>
            </a:pPr>
            <a:r>
              <a:rPr lang="en-US" sz="1100" dirty="0"/>
              <a:t>RJ-45 Data Port for Software Update and Setup</a:t>
            </a:r>
          </a:p>
          <a:p>
            <a:pPr>
              <a:buFont typeface="Arial" panose="020B0604020202020204" pitchFamily="34" charset="0"/>
              <a:buChar char="•"/>
            </a:pPr>
            <a:r>
              <a:rPr lang="en-US" sz="1100" dirty="0"/>
              <a:t>On-Screen Compass, Tilt, and Zoom Display</a:t>
            </a:r>
          </a:p>
          <a:p>
            <a:pPr>
              <a:buFont typeface="Arial" panose="020B0604020202020204" pitchFamily="34" charset="0"/>
              <a:buChar char="•"/>
            </a:pPr>
            <a:r>
              <a:rPr lang="en-US" sz="1100" dirty="0"/>
              <a:t>Password Protection</a:t>
            </a:r>
          </a:p>
          <a:p>
            <a:pPr>
              <a:buFont typeface="Arial" panose="020B0604020202020204" pitchFamily="34" charset="0"/>
              <a:buChar char="•"/>
            </a:pPr>
            <a:r>
              <a:rPr lang="en-US" sz="1100" dirty="0"/>
              <a:t>400°/sec Pan Preset Speed and 200°/sec Tilt Preset Speed </a:t>
            </a:r>
          </a:p>
          <a:p>
            <a:pPr>
              <a:buFont typeface="Arial" panose="020B0604020202020204" pitchFamily="34" charset="0"/>
              <a:buChar char="•"/>
            </a:pPr>
            <a:r>
              <a:rPr lang="en-US" sz="1100" dirty="0"/>
              <a:t>Rotating Discreet Liner with Sealed Fixed Bubble</a:t>
            </a:r>
          </a:p>
          <a:p>
            <a:pPr>
              <a:buFont typeface="Arial" panose="020B0604020202020204" pitchFamily="34" charset="0"/>
              <a:buChar char="•"/>
            </a:pPr>
            <a:r>
              <a:rPr lang="en-US" sz="1100" dirty="0"/>
              <a:t>8 Zones (configurable in size) Can Be Labeled with up to 20 Characters Each or Set to Output Blank Video</a:t>
            </a:r>
          </a:p>
          <a:p>
            <a:pPr>
              <a:buFont typeface="Arial" panose="020B0604020202020204" pitchFamily="34" charset="0"/>
              <a:buChar char="•"/>
            </a:pPr>
            <a:r>
              <a:rPr lang="en-US" sz="1100" dirty="0"/>
              <a:t>Configurable Locations of Labels and On-Screen Displays</a:t>
            </a:r>
          </a:p>
          <a:p>
            <a:pPr>
              <a:buFont typeface="Arial" panose="020B0604020202020204" pitchFamily="34" charset="0"/>
              <a:buChar char="•"/>
            </a:pPr>
            <a:r>
              <a:rPr lang="en-US" sz="1100" dirty="0"/>
              <a:t>Patterns: 1 On-Screen, User-Defined Configurable Pattern; Includes Pan, Tilt, Zoom, and Preset Functions</a:t>
            </a:r>
          </a:p>
          <a:p>
            <a:pPr>
              <a:buFont typeface="Arial" panose="020B0604020202020204" pitchFamily="34" charset="0"/>
              <a:buChar char="•"/>
            </a:pPr>
            <a:r>
              <a:rPr lang="en-US" sz="1100" dirty="0"/>
              <a:t>Proportional Pan/Tilt: Continually Decreases Pan/Tilt Speeds in Proportion to Depth of Zoom</a:t>
            </a:r>
          </a:p>
          <a:p>
            <a:pPr>
              <a:buFont typeface="Arial" panose="020B0604020202020204" pitchFamily="34" charset="0"/>
              <a:buChar char="•"/>
            </a:pPr>
            <a:r>
              <a:rPr lang="en-US" sz="1100" dirty="0"/>
              <a:t>Variable Scan Speed: Scan Speed Can Be Configurable Between 1 to 40°/sec</a:t>
            </a:r>
          </a:p>
          <a:p>
            <a:pPr>
              <a:buFont typeface="Arial" panose="020B0604020202020204" pitchFamily="34" charset="0"/>
              <a:buChar char="•"/>
            </a:pPr>
            <a:r>
              <a:rPr lang="en-US" sz="1100" dirty="0"/>
              <a:t>Pan Motion Allows 0.1 to 150°/sec Pan Speed</a:t>
            </a:r>
          </a:p>
          <a:p>
            <a:pPr>
              <a:buFont typeface="Arial" panose="020B0604020202020204" pitchFamily="34" charset="0"/>
              <a:buChar char="•"/>
            </a:pPr>
            <a:r>
              <a:rPr lang="en-US" sz="1100" dirty="0"/>
              <a:t>Configurable Limit Stops for Auto/Random/Frame Scan Modes</a:t>
            </a:r>
          </a:p>
          <a:p>
            <a:pPr>
              <a:buFont typeface="Arial" panose="020B0604020202020204" pitchFamily="34" charset="0"/>
              <a:buChar char="•"/>
            </a:pPr>
            <a:r>
              <a:rPr lang="en-US" sz="1100" dirty="0"/>
              <a:t>Auto-sensing Protocol (</a:t>
            </a:r>
            <a:r>
              <a:rPr lang="en-US" sz="1100" dirty="0" err="1"/>
              <a:t>Coaxitron</a:t>
            </a:r>
            <a:r>
              <a:rPr lang="en-US" sz="1100" dirty="0"/>
              <a:t>, RS-422 </a:t>
            </a:r>
            <a:r>
              <a:rPr lang="en-US" sz="1100" dirty="0" err="1"/>
              <a:t>Pelco</a:t>
            </a:r>
            <a:r>
              <a:rPr lang="en-US" sz="1100" dirty="0"/>
              <a:t> P and </a:t>
            </a:r>
            <a:r>
              <a:rPr lang="en-US" sz="1100" dirty="0" err="1"/>
              <a:t>Pelco</a:t>
            </a:r>
            <a:r>
              <a:rPr lang="en-US" sz="1100" dirty="0"/>
              <a:t> D, </a:t>
            </a:r>
            <a:r>
              <a:rPr lang="en-US" sz="1100" dirty="0" err="1"/>
              <a:t>Sensormatic</a:t>
            </a:r>
            <a:r>
              <a:rPr lang="en-US" sz="1100" dirty="0"/>
              <a:t>, Vicon); Accepts Other Control Protocols with Optional Translator Card</a:t>
            </a:r>
          </a:p>
          <a:p>
            <a:pPr>
              <a:buFont typeface="Arial" panose="020B0604020202020204" pitchFamily="34" charset="0"/>
              <a:buChar char="•"/>
            </a:pPr>
            <a:r>
              <a:rPr lang="en-US" sz="1100" dirty="0"/>
              <a:t>Digital Position and Zoom Control and Feedback Using D Protocol</a:t>
            </a:r>
          </a:p>
          <a:p>
            <a:pPr>
              <a:buFont typeface="Arial" panose="020B0604020202020204" pitchFamily="34" charset="0"/>
              <a:buChar char="•"/>
            </a:pPr>
            <a:r>
              <a:rPr lang="en-US" sz="1100" dirty="0"/>
              <a:t>Built-in Menu System for Setup of Configurable Functions</a:t>
            </a:r>
          </a:p>
          <a:p>
            <a:pPr>
              <a:buFont typeface="Arial" panose="020B0604020202020204" pitchFamily="34" charset="0"/>
              <a:buChar char="•"/>
            </a:pPr>
            <a:r>
              <a:rPr lang="en-US" sz="1100" dirty="0"/>
              <a:t>“Auto Flip” Rotates Dome 180° at Bottom of Tilt Travel</a:t>
            </a:r>
          </a:p>
          <a:p>
            <a:pPr>
              <a:buFont typeface="Arial" panose="020B0604020202020204" pitchFamily="34" charset="0"/>
              <a:buChar char="•"/>
            </a:pPr>
            <a:r>
              <a:rPr lang="en-US" sz="1100" dirty="0"/>
              <a:t>Window Blanking: Up to 4 Four-Sided, User-Defined Shapes</a:t>
            </a:r>
          </a:p>
          <a:p>
            <a:pPr>
              <a:buFont typeface="Arial" panose="020B0604020202020204" pitchFamily="34" charset="0"/>
              <a:buChar char="•"/>
            </a:pPr>
            <a:r>
              <a:rPr lang="en-US" sz="1100" dirty="0"/>
              <a:t>1 Alarm Input</a:t>
            </a:r>
          </a:p>
          <a:p>
            <a:pPr>
              <a:buFont typeface="Arial" panose="020B0604020202020204" pitchFamily="34" charset="0"/>
              <a:buChar char="•"/>
            </a:pPr>
            <a:r>
              <a:rPr lang="en-US" sz="1100" dirty="0"/>
              <a:t>1 Auxiliary (Form C) Relay Output</a:t>
            </a:r>
          </a:p>
          <a:p>
            <a:pPr>
              <a:buFont typeface="Arial" panose="020B0604020202020204" pitchFamily="34" charset="0"/>
              <a:buChar char="•"/>
            </a:pPr>
            <a:r>
              <a:rPr lang="en-US" sz="1100" dirty="0"/>
              <a:t>Freeze Frame Between Presets</a:t>
            </a:r>
          </a:p>
          <a:p>
            <a:r>
              <a:rPr lang="en-US" sz="1100" dirty="0"/>
              <a:t>BB4-SMW Features</a:t>
            </a:r>
          </a:p>
          <a:p>
            <a:pPr>
              <a:buFont typeface="Arial" panose="020B0604020202020204" pitchFamily="34" charset="0"/>
              <a:buChar char="•"/>
            </a:pPr>
            <a:r>
              <a:rPr lang="en-US" sz="1100" dirty="0"/>
              <a:t>Available in White Finish</a:t>
            </a:r>
          </a:p>
          <a:p>
            <a:pPr>
              <a:buFont typeface="Arial" panose="020B0604020202020204" pitchFamily="34" charset="0"/>
              <a:buChar char="•"/>
            </a:pPr>
            <a:r>
              <a:rPr lang="en-US" sz="1100" dirty="0"/>
              <a:t>Installs Quickly and Easily to Any Type of Ceiling</a:t>
            </a:r>
          </a:p>
          <a:p>
            <a:pPr>
              <a:buFont typeface="Arial" panose="020B0604020202020204" pitchFamily="34" charset="0"/>
              <a:buChar char="•"/>
            </a:pPr>
            <a:r>
              <a:rPr lang="en-US" sz="1100" dirty="0"/>
              <a:t>Quick Disconnect to Dome Drive</a:t>
            </a:r>
          </a:p>
          <a:p>
            <a:pPr>
              <a:buFont typeface="Arial" panose="020B0604020202020204" pitchFamily="34" charset="0"/>
              <a:buChar char="•"/>
            </a:pPr>
            <a:r>
              <a:rPr lang="en-US" sz="1100" dirty="0"/>
              <a:t>Injection-Molded Plastic</a:t>
            </a:r>
          </a:p>
          <a:p>
            <a:pPr>
              <a:buFont typeface="Arial" panose="020B0604020202020204" pitchFamily="34" charset="0"/>
              <a:buChar char="•"/>
            </a:pPr>
            <a:endParaRPr lang="en-US" sz="1100" dirty="0"/>
          </a:p>
          <a:p>
            <a:endParaRPr lang="en-US" dirty="0"/>
          </a:p>
        </p:txBody>
      </p:sp>
    </p:spTree>
    <p:extLst>
      <p:ext uri="{BB962C8B-B14F-4D97-AF65-F5344CB8AC3E}">
        <p14:creationId xmlns:p14="http://schemas.microsoft.com/office/powerpoint/2010/main" val="158821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0421FE1E-A4C9-6FA2-9D3F-71640324957C}"/>
              </a:ext>
            </a:extLst>
          </p:cNvPr>
          <p:cNvPicPr>
            <a:picLocks noChangeAspect="1"/>
          </p:cNvPicPr>
          <p:nvPr/>
        </p:nvPicPr>
        <p:blipFill rotWithShape="1">
          <a:blip r:embed="rId2">
            <a:extLst>
              <a:ext uri="{28A0092B-C50C-407E-A947-70E740481C1C}">
                <a14:useLocalDpi xmlns:a14="http://schemas.microsoft.com/office/drawing/2010/main" val="0"/>
              </a:ext>
            </a:extLst>
          </a:blip>
          <a:srcRect t="27602"/>
          <a:stretch/>
        </p:blipFill>
        <p:spPr>
          <a:xfrm>
            <a:off x="301401" y="780412"/>
            <a:ext cx="11434396" cy="4965032"/>
          </a:xfrm>
          <a:prstGeom prst="rect">
            <a:avLst/>
          </a:prstGeom>
        </p:spPr>
      </p:pic>
      <p:sp>
        <p:nvSpPr>
          <p:cNvPr id="4" name="Rectangle 3">
            <a:extLst>
              <a:ext uri="{FF2B5EF4-FFF2-40B4-BE49-F238E27FC236}">
                <a16:creationId xmlns:a16="http://schemas.microsoft.com/office/drawing/2014/main" id="{4DADF0AC-19D1-2B97-79E2-F1C4F614E88C}"/>
              </a:ext>
            </a:extLst>
          </p:cNvPr>
          <p:cNvSpPr/>
          <p:nvPr/>
        </p:nvSpPr>
        <p:spPr>
          <a:xfrm>
            <a:off x="5863389" y="374619"/>
            <a:ext cx="5978541" cy="542697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BA34C28-CF68-11EA-04AB-B1DB959AA074}"/>
              </a:ext>
            </a:extLst>
          </p:cNvPr>
          <p:cNvSpPr txBox="1"/>
          <p:nvPr/>
        </p:nvSpPr>
        <p:spPr>
          <a:xfrm>
            <a:off x="6491385" y="1112556"/>
            <a:ext cx="4931093" cy="4062651"/>
          </a:xfrm>
          <a:prstGeom prst="rect">
            <a:avLst/>
          </a:prstGeom>
          <a:noFill/>
        </p:spPr>
        <p:txBody>
          <a:bodyPr wrap="none" rtlCol="0">
            <a:spAutoFit/>
          </a:bodyPr>
          <a:lstStyle/>
          <a:p>
            <a:r>
              <a:rPr lang="en-US" sz="1200" dirty="0" err="1"/>
              <a:t>Pelco’s</a:t>
            </a:r>
            <a:r>
              <a:rPr lang="en-US" sz="1200" dirty="0"/>
              <a:t> Positioning System features a receiver, pan/tilt, enclosure. </a:t>
            </a:r>
          </a:p>
          <a:p>
            <a:r>
              <a:rPr lang="en-US" sz="1200" dirty="0"/>
              <a:t>The variable pan and tilt speeds range from 0.1 to 40 degrees per </a:t>
            </a:r>
          </a:p>
          <a:p>
            <a:r>
              <a:rPr lang="en-US" sz="1200" dirty="0"/>
              <a:t>second in manual pan mode, and 0.1 to 20 degrees per second in </a:t>
            </a:r>
          </a:p>
          <a:p>
            <a:r>
              <a:rPr lang="en-US" sz="1200" dirty="0"/>
              <a:t>manual tilt. Pan preset and turbo speeds are 100 degrees per second </a:t>
            </a:r>
          </a:p>
          <a:p>
            <a:r>
              <a:rPr lang="en-US" sz="1200" dirty="0"/>
              <a:t>in wind speeds of 80 kph (50 mph) and 50 degrees per second </a:t>
            </a:r>
          </a:p>
          <a:p>
            <a:r>
              <a:rPr lang="en-US" sz="1200" dirty="0"/>
              <a:t>in the 145 kph (90 mph) wind-speed profile. Tilt preset speed </a:t>
            </a:r>
          </a:p>
          <a:p>
            <a:r>
              <a:rPr lang="en-US" sz="1200" dirty="0"/>
              <a:t>is 30 degrees per second. Capable of 360 degrees of continuous pan </a:t>
            </a:r>
          </a:p>
          <a:p>
            <a:r>
              <a:rPr lang="en-US" sz="1200" dirty="0"/>
              <a:t>rotation. The tilt range allows for horizontal viewing of +36 to –85 degrees.</a:t>
            </a:r>
          </a:p>
          <a:p>
            <a:r>
              <a:rPr lang="en-US" sz="1200" dirty="0"/>
              <a:t> Configurable preset positions with a preset accuracy of 0.1 degree.</a:t>
            </a:r>
          </a:p>
          <a:p>
            <a:r>
              <a:rPr lang="en-US" sz="1200" dirty="0"/>
              <a:t>Features</a:t>
            </a:r>
          </a:p>
          <a:p>
            <a:pPr>
              <a:buFont typeface="Arial" panose="020B0604020202020204" pitchFamily="34" charset="0"/>
              <a:buChar char="•"/>
            </a:pPr>
            <a:r>
              <a:rPr lang="en-US" sz="1200" dirty="0"/>
              <a:t>Day/Night, 540 TVL, Autofocus, 128X Wide Dynamic Range (WDR), </a:t>
            </a:r>
          </a:p>
          <a:p>
            <a:pPr>
              <a:buFont typeface="Arial" panose="020B0604020202020204" pitchFamily="34" charset="0"/>
              <a:buChar char="•"/>
            </a:pPr>
            <a:r>
              <a:rPr lang="en-US" sz="1200" dirty="0"/>
              <a:t>Motion Detection, Image Enhancement, and Electronic Image Stabilization</a:t>
            </a:r>
          </a:p>
          <a:p>
            <a:pPr>
              <a:buFont typeface="Arial" panose="020B0604020202020204" pitchFamily="34" charset="0"/>
              <a:buChar char="•"/>
            </a:pPr>
            <a:r>
              <a:rPr lang="en-US" sz="1200" dirty="0"/>
              <a:t>Preset Positioning Accuracy ±0.1, Variable Speed Pan: 0.1° to 100°/Sec with</a:t>
            </a:r>
          </a:p>
          <a:p>
            <a:pPr>
              <a:buFont typeface="Arial" panose="020B0604020202020204" pitchFamily="34" charset="0"/>
              <a:buChar char="•"/>
            </a:pPr>
            <a:r>
              <a:rPr lang="en-US" sz="1200" dirty="0"/>
              <a:t> Proportional Pan</a:t>
            </a:r>
          </a:p>
          <a:p>
            <a:pPr>
              <a:buFont typeface="Arial" panose="020B0604020202020204" pitchFamily="34" charset="0"/>
              <a:buChar char="•"/>
            </a:pPr>
            <a:r>
              <a:rPr lang="en-US" sz="1200" dirty="0"/>
              <a:t>Window Blanking, </a:t>
            </a:r>
            <a:r>
              <a:rPr lang="en-US" sz="1200" dirty="0" err="1"/>
              <a:t>Multishaped</a:t>
            </a:r>
            <a:endParaRPr lang="en-US" sz="1200" dirty="0"/>
          </a:p>
          <a:p>
            <a:pPr>
              <a:buFont typeface="Arial" panose="020B0604020202020204" pitchFamily="34" charset="0"/>
              <a:buChar char="•"/>
            </a:pPr>
            <a:r>
              <a:rPr lang="en-US" sz="1200" dirty="0"/>
              <a:t>Internal Scheduling Clock</a:t>
            </a:r>
          </a:p>
          <a:p>
            <a:pPr>
              <a:buFont typeface="Arial" panose="020B0604020202020204" pitchFamily="34" charset="0"/>
              <a:buChar char="•"/>
            </a:pPr>
            <a:r>
              <a:rPr lang="en-US" sz="1200" dirty="0"/>
              <a:t>On-Screen Compass, Tilt, and Zoom Display</a:t>
            </a:r>
          </a:p>
          <a:p>
            <a:pPr>
              <a:buFont typeface="Arial" panose="020B0604020202020204" pitchFamily="34" charset="0"/>
              <a:buChar char="•"/>
            </a:pPr>
            <a:r>
              <a:rPr lang="en-US" sz="1200" dirty="0"/>
              <a:t>Auto tracking</a:t>
            </a:r>
          </a:p>
          <a:p>
            <a:pPr>
              <a:buFont typeface="Arial" panose="020B0604020202020204" pitchFamily="34" charset="0"/>
              <a:buChar char="•"/>
            </a:pPr>
            <a:r>
              <a:rPr lang="en-US" sz="1200" dirty="0"/>
              <a:t>Tilt Range of +36° to –85° from Horizontal</a:t>
            </a:r>
          </a:p>
          <a:p>
            <a:pPr>
              <a:buFont typeface="Arial" panose="020B0604020202020204" pitchFamily="34" charset="0"/>
              <a:buChar char="•"/>
            </a:pPr>
            <a:r>
              <a:rPr lang="en-US" sz="1200" dirty="0"/>
              <a:t>Password Protection</a:t>
            </a:r>
          </a:p>
          <a:p>
            <a:endParaRPr lang="en-US" dirty="0"/>
          </a:p>
        </p:txBody>
      </p:sp>
      <p:sp>
        <p:nvSpPr>
          <p:cNvPr id="7" name="Rectangle 6">
            <a:extLst>
              <a:ext uri="{FF2B5EF4-FFF2-40B4-BE49-F238E27FC236}">
                <a16:creationId xmlns:a16="http://schemas.microsoft.com/office/drawing/2014/main" id="{5EC1A1D2-4325-25DA-452B-F7A7F2800C45}"/>
              </a:ext>
            </a:extLst>
          </p:cNvPr>
          <p:cNvSpPr/>
          <p:nvPr/>
        </p:nvSpPr>
        <p:spPr>
          <a:xfrm>
            <a:off x="1185687" y="1554760"/>
            <a:ext cx="810127" cy="8101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6A69D2D-8254-B5B1-69CB-A9467C9FC9F0}"/>
              </a:ext>
            </a:extLst>
          </p:cNvPr>
          <p:cNvSpPr/>
          <p:nvPr/>
        </p:nvSpPr>
        <p:spPr>
          <a:xfrm>
            <a:off x="167728" y="5015527"/>
            <a:ext cx="5791200" cy="78606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4B1023-FB82-E02E-46B6-903EDC35CD26}"/>
              </a:ext>
            </a:extLst>
          </p:cNvPr>
          <p:cNvSpPr/>
          <p:nvPr/>
        </p:nvSpPr>
        <p:spPr>
          <a:xfrm>
            <a:off x="214598" y="787703"/>
            <a:ext cx="173607" cy="4397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Y:\public\Hiep  Le\Target Hall Cameras\DSC02216.JPG">
            <a:extLst>
              <a:ext uri="{FF2B5EF4-FFF2-40B4-BE49-F238E27FC236}">
                <a16:creationId xmlns:a16="http://schemas.microsoft.com/office/drawing/2014/main" id="{01B96BD0-80B9-C7D9-4317-256E7705D92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465" y="2567782"/>
            <a:ext cx="2580967" cy="2204743"/>
          </a:xfrm>
          <a:prstGeom prst="rect">
            <a:avLst/>
          </a:prstGeom>
          <a:noFill/>
          <a:ln>
            <a:noFill/>
          </a:ln>
        </p:spPr>
      </p:pic>
      <p:sp>
        <p:nvSpPr>
          <p:cNvPr id="11" name="Rectangle 10">
            <a:extLst>
              <a:ext uri="{FF2B5EF4-FFF2-40B4-BE49-F238E27FC236}">
                <a16:creationId xmlns:a16="http://schemas.microsoft.com/office/drawing/2014/main" id="{BD289ADE-0A4C-8A57-B805-61AA062BD07F}"/>
              </a:ext>
            </a:extLst>
          </p:cNvPr>
          <p:cNvSpPr/>
          <p:nvPr/>
        </p:nvSpPr>
        <p:spPr>
          <a:xfrm>
            <a:off x="1140167" y="1234058"/>
            <a:ext cx="3392905" cy="3036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64D30CA-6C6C-F847-4B44-0B826B7F59CE}"/>
              </a:ext>
            </a:extLst>
          </p:cNvPr>
          <p:cNvSpPr txBox="1"/>
          <p:nvPr/>
        </p:nvSpPr>
        <p:spPr>
          <a:xfrm>
            <a:off x="301401" y="2118878"/>
            <a:ext cx="2178610" cy="369332"/>
          </a:xfrm>
          <a:prstGeom prst="rect">
            <a:avLst/>
          </a:prstGeom>
          <a:noFill/>
        </p:spPr>
        <p:txBody>
          <a:bodyPr wrap="none" rtlCol="0">
            <a:spAutoFit/>
          </a:bodyPr>
          <a:lstStyle/>
          <a:p>
            <a:r>
              <a:rPr lang="en-US" dirty="0"/>
              <a:t>Camera in Target Hall</a:t>
            </a:r>
          </a:p>
        </p:txBody>
      </p:sp>
    </p:spTree>
    <p:extLst>
      <p:ext uri="{BB962C8B-B14F-4D97-AF65-F5344CB8AC3E}">
        <p14:creationId xmlns:p14="http://schemas.microsoft.com/office/powerpoint/2010/main" val="2678890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DC4BC24-9F41-EE15-1BB8-6102996A8DED}"/>
              </a:ext>
            </a:extLst>
          </p:cNvPr>
          <p:cNvPicPr>
            <a:picLocks noChangeAspect="1"/>
          </p:cNvPicPr>
          <p:nvPr/>
        </p:nvPicPr>
        <p:blipFill rotWithShape="1">
          <a:blip r:embed="rId2">
            <a:extLst>
              <a:ext uri="{28A0092B-C50C-407E-A947-70E740481C1C}">
                <a14:useLocalDpi xmlns:a14="http://schemas.microsoft.com/office/drawing/2010/main" val="0"/>
              </a:ext>
            </a:extLst>
          </a:blip>
          <a:srcRect l="7164" t="30139" r="50314" b="3889"/>
          <a:stretch/>
        </p:blipFill>
        <p:spPr>
          <a:xfrm>
            <a:off x="757604" y="1166812"/>
            <a:ext cx="4862146" cy="4524375"/>
          </a:xfrm>
          <a:prstGeom prst="rect">
            <a:avLst/>
          </a:prstGeom>
        </p:spPr>
      </p:pic>
      <p:sp>
        <p:nvSpPr>
          <p:cNvPr id="2" name="Rectangle 1">
            <a:extLst>
              <a:ext uri="{FF2B5EF4-FFF2-40B4-BE49-F238E27FC236}">
                <a16:creationId xmlns:a16="http://schemas.microsoft.com/office/drawing/2014/main" id="{8758964E-12ED-D58B-F608-D2857B16BFF0}"/>
              </a:ext>
            </a:extLst>
          </p:cNvPr>
          <p:cNvSpPr/>
          <p:nvPr/>
        </p:nvSpPr>
        <p:spPr>
          <a:xfrm>
            <a:off x="757604" y="1419225"/>
            <a:ext cx="1395046" cy="27051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5F37904-98FB-E1C9-2458-2AF4F94B9FC6}"/>
              </a:ext>
            </a:extLst>
          </p:cNvPr>
          <p:cNvSpPr/>
          <p:nvPr/>
        </p:nvSpPr>
        <p:spPr>
          <a:xfrm>
            <a:off x="2061411" y="1419225"/>
            <a:ext cx="1933073" cy="2090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C1D2822-F431-23B9-1B22-A8FD11EA1B7B}"/>
              </a:ext>
            </a:extLst>
          </p:cNvPr>
          <p:cNvSpPr txBox="1"/>
          <p:nvPr/>
        </p:nvSpPr>
        <p:spPr>
          <a:xfrm>
            <a:off x="5398167" y="1628274"/>
            <a:ext cx="6676571" cy="2954655"/>
          </a:xfrm>
          <a:prstGeom prst="rect">
            <a:avLst/>
          </a:prstGeom>
          <a:noFill/>
        </p:spPr>
        <p:txBody>
          <a:bodyPr wrap="none" rtlCol="0">
            <a:spAutoFit/>
          </a:bodyPr>
          <a:lstStyle/>
          <a:p>
            <a:r>
              <a:rPr lang="en-US" sz="1200" dirty="0">
                <a:effectLst/>
              </a:rPr>
              <a:t>The ORION Images LCD w/ LED BLU (backlight unit) 17 inch 17RTCLD Ultra Bright LED displays are </a:t>
            </a:r>
          </a:p>
          <a:p>
            <a:r>
              <a:rPr lang="en-US" sz="1200" dirty="0">
                <a:effectLst/>
              </a:rPr>
              <a:t>a truly professional experience in next generation technology using eco-friendly material</a:t>
            </a:r>
          </a:p>
          <a:p>
            <a:r>
              <a:rPr lang="en-US" sz="1200" dirty="0">
                <a:effectLst/>
              </a:rPr>
              <a:t> (no mercury or halogen). This technology exceeds the NTSC color gamut standard of 100% </a:t>
            </a:r>
          </a:p>
          <a:p>
            <a:r>
              <a:rPr lang="en-US" sz="1200" dirty="0">
                <a:effectLst/>
              </a:rPr>
              <a:t>with the LED BLU at 123% to provide a wider range of </a:t>
            </a:r>
            <a:r>
              <a:rPr lang="en-US" sz="1200" dirty="0" err="1">
                <a:effectLst/>
              </a:rPr>
              <a:t>colours</a:t>
            </a:r>
            <a:r>
              <a:rPr lang="en-US" sz="1200" dirty="0">
                <a:effectLst/>
              </a:rPr>
              <a:t> than ever before - you will see </a:t>
            </a:r>
          </a:p>
          <a:p>
            <a:r>
              <a:rPr lang="en-US" sz="1200" dirty="0">
                <a:effectLst/>
              </a:rPr>
              <a:t>colors on screen as you see them in real world. </a:t>
            </a:r>
          </a:p>
          <a:p>
            <a:r>
              <a:rPr lang="en-US" sz="1200" dirty="0">
                <a:effectLst/>
              </a:rPr>
              <a:t>Features</a:t>
            </a:r>
          </a:p>
          <a:p>
            <a:pPr>
              <a:buFont typeface="Arial" panose="020B0604020202020204" pitchFamily="34" charset="0"/>
              <a:buChar char="•"/>
            </a:pPr>
            <a:r>
              <a:rPr lang="en-US" sz="1200" dirty="0">
                <a:effectLst/>
              </a:rPr>
              <a:t>Ultra Bright LED Monitor</a:t>
            </a:r>
          </a:p>
          <a:p>
            <a:pPr>
              <a:buFont typeface="Arial" panose="020B0604020202020204" pitchFamily="34" charset="0"/>
              <a:buChar char="•"/>
            </a:pPr>
            <a:r>
              <a:rPr lang="en-US" sz="1200" dirty="0">
                <a:effectLst/>
              </a:rPr>
              <a:t>1280 x 1024 Resolution, 1000 Nits, 1000:1 Contrast</a:t>
            </a:r>
          </a:p>
          <a:p>
            <a:pPr>
              <a:buFont typeface="Arial" panose="020B0604020202020204" pitchFamily="34" charset="0"/>
              <a:buChar char="•"/>
            </a:pPr>
            <a:r>
              <a:rPr lang="en-US" sz="1200" dirty="0">
                <a:effectLst/>
              </a:rPr>
              <a:t>PIP / PBP Multi Display Function</a:t>
            </a:r>
          </a:p>
          <a:p>
            <a:pPr>
              <a:buFont typeface="Arial" panose="020B0604020202020204" pitchFamily="34" charset="0"/>
              <a:buChar char="•"/>
            </a:pPr>
            <a:r>
              <a:rPr lang="en-US" sz="1200" dirty="0">
                <a:effectLst/>
              </a:rPr>
              <a:t>3D Comb Filter, Deinterlace, Noise Reduction</a:t>
            </a:r>
          </a:p>
          <a:p>
            <a:pPr>
              <a:buFont typeface="Arial" panose="020B0604020202020204" pitchFamily="34" charset="0"/>
              <a:buChar char="•"/>
            </a:pPr>
            <a:r>
              <a:rPr lang="en-US" sz="1200" dirty="0">
                <a:effectLst/>
              </a:rPr>
              <a:t>BNC Video 2 In / 2 Out, S-Video 1 In / 1 Out, DVI 1 In, HDMI 2 In, Component 1 In, VGA 1 In, Audio 3 In, </a:t>
            </a:r>
          </a:p>
          <a:p>
            <a:pPr>
              <a:buFont typeface="Arial" panose="020B0604020202020204" pitchFamily="34" charset="0"/>
              <a:buChar char="•"/>
            </a:pPr>
            <a:r>
              <a:rPr lang="en-US" sz="1200" dirty="0">
                <a:effectLst/>
              </a:rPr>
              <a:t>PC Stereo 1 In</a:t>
            </a:r>
          </a:p>
          <a:p>
            <a:pPr>
              <a:buFont typeface="Arial" panose="020B0604020202020204" pitchFamily="34" charset="0"/>
              <a:buChar char="•"/>
            </a:pPr>
            <a:r>
              <a:rPr lang="en-US" sz="1200" dirty="0">
                <a:effectLst/>
              </a:rPr>
              <a:t>1W x 2 Built in Speaker</a:t>
            </a:r>
          </a:p>
          <a:p>
            <a:pPr>
              <a:buFont typeface="Arial" panose="020B0604020202020204" pitchFamily="34" charset="0"/>
              <a:buChar char="•"/>
            </a:pPr>
            <a:r>
              <a:rPr lang="en-US" sz="1200" dirty="0">
                <a:effectLst/>
              </a:rPr>
              <a:t>Mount Options: Wall or Ceiling and Rack</a:t>
            </a:r>
          </a:p>
          <a:p>
            <a:endParaRPr lang="en-US" dirty="0"/>
          </a:p>
        </p:txBody>
      </p:sp>
    </p:spTree>
    <p:extLst>
      <p:ext uri="{BB962C8B-B14F-4D97-AF65-F5344CB8AC3E}">
        <p14:creationId xmlns:p14="http://schemas.microsoft.com/office/powerpoint/2010/main" val="4189874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BDEC384-8A1E-9F3C-0543-C2192E48F782}"/>
              </a:ext>
            </a:extLst>
          </p:cNvPr>
          <p:cNvPicPr>
            <a:picLocks noChangeAspect="1"/>
          </p:cNvPicPr>
          <p:nvPr/>
        </p:nvPicPr>
        <p:blipFill rotWithShape="1">
          <a:blip r:embed="rId2">
            <a:extLst>
              <a:ext uri="{28A0092B-C50C-407E-A947-70E740481C1C}">
                <a14:useLocalDpi xmlns:a14="http://schemas.microsoft.com/office/drawing/2010/main" val="0"/>
              </a:ext>
            </a:extLst>
          </a:blip>
          <a:srcRect l="8051" t="27136" r="50000" b="25613"/>
          <a:stretch/>
        </p:blipFill>
        <p:spPr>
          <a:xfrm>
            <a:off x="232610" y="1155031"/>
            <a:ext cx="4796589" cy="3240505"/>
          </a:xfrm>
          <a:prstGeom prst="rect">
            <a:avLst/>
          </a:prstGeom>
        </p:spPr>
      </p:pic>
      <p:sp>
        <p:nvSpPr>
          <p:cNvPr id="2" name="Rectangle 1">
            <a:extLst>
              <a:ext uri="{FF2B5EF4-FFF2-40B4-BE49-F238E27FC236}">
                <a16:creationId xmlns:a16="http://schemas.microsoft.com/office/drawing/2014/main" id="{AA763F25-6A0B-A2B8-19B4-59E2AB7ED92B}"/>
              </a:ext>
            </a:extLst>
          </p:cNvPr>
          <p:cNvSpPr/>
          <p:nvPr/>
        </p:nvSpPr>
        <p:spPr>
          <a:xfrm>
            <a:off x="368968" y="1668379"/>
            <a:ext cx="3360821" cy="29677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7CD81EA-8024-4DDC-18D5-F3FA8AC8D34B}"/>
              </a:ext>
            </a:extLst>
          </p:cNvPr>
          <p:cNvSpPr/>
          <p:nvPr/>
        </p:nvSpPr>
        <p:spPr>
          <a:xfrm>
            <a:off x="368968" y="2029326"/>
            <a:ext cx="834190" cy="74595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5C722A4-CFD0-4817-88BF-D502090F9DEB}"/>
              </a:ext>
            </a:extLst>
          </p:cNvPr>
          <p:cNvSpPr txBox="1"/>
          <p:nvPr/>
        </p:nvSpPr>
        <p:spPr>
          <a:xfrm>
            <a:off x="5261811" y="1238902"/>
            <a:ext cx="6783652" cy="4154984"/>
          </a:xfrm>
          <a:prstGeom prst="rect">
            <a:avLst/>
          </a:prstGeom>
          <a:noFill/>
        </p:spPr>
        <p:txBody>
          <a:bodyPr wrap="none" rtlCol="0">
            <a:spAutoFit/>
          </a:bodyPr>
          <a:lstStyle/>
          <a:p>
            <a:r>
              <a:rPr lang="en-US" sz="1200" dirty="0"/>
              <a:t>The KSC-3000U is a USB keyboard controller for use with </a:t>
            </a:r>
            <a:r>
              <a:rPr lang="en-US" sz="1200" dirty="0" err="1"/>
              <a:t>Pelco’s</a:t>
            </a:r>
            <a:r>
              <a:rPr lang="en-US" sz="1200" dirty="0"/>
              <a:t> analog cameras (</a:t>
            </a:r>
            <a:r>
              <a:rPr lang="en-US" sz="1200" dirty="0" err="1"/>
              <a:t>Pelco</a:t>
            </a:r>
            <a:r>
              <a:rPr lang="en-US" sz="1200" dirty="0"/>
              <a:t> D and P Protocol) </a:t>
            </a:r>
          </a:p>
          <a:p>
            <a:r>
              <a:rPr lang="en-US" sz="1200" dirty="0"/>
              <a:t>including the Spectra Mini (SD5 Series), Spectra IV, and Esprit SE. The KSC-3000U is capable of half and full</a:t>
            </a:r>
          </a:p>
          <a:p>
            <a:r>
              <a:rPr lang="en-US" sz="1200" dirty="0"/>
              <a:t> duplex mode with two RS-485 ports. The KSC-3000U can be used as a mouse, keyboard, or joystick</a:t>
            </a:r>
          </a:p>
          <a:p>
            <a:r>
              <a:rPr lang="en-US" sz="1200" dirty="0"/>
              <a:t> for a PC or network video recorder without external driver installation. Alphanumeric characters’ input</a:t>
            </a:r>
          </a:p>
          <a:p>
            <a:r>
              <a:rPr lang="en-US" sz="1200" dirty="0"/>
              <a:t> is supported through the numeric keypad in Keyboard Mode. Mouse scroll and sensitivity setting</a:t>
            </a:r>
          </a:p>
          <a:p>
            <a:r>
              <a:rPr lang="en-US" sz="1200" dirty="0"/>
              <a:t> is supported in Mouse Mode.</a:t>
            </a:r>
            <a:br>
              <a:rPr lang="en-US" sz="1200" dirty="0"/>
            </a:br>
            <a:br>
              <a:rPr lang="en-US" sz="1200" dirty="0"/>
            </a:br>
            <a:r>
              <a:rPr lang="en-US" sz="1200" dirty="0"/>
              <a:t>All hotkeys for the PC applications can be supported with the controller’s shortcut keys in Hotkey Mode. </a:t>
            </a:r>
          </a:p>
          <a:p>
            <a:r>
              <a:rPr lang="en-US" sz="1200" dirty="0"/>
              <a:t>Create and modify shortcut keys using the system controller. All buttons on the KSC-3000U can be used </a:t>
            </a:r>
          </a:p>
          <a:p>
            <a:r>
              <a:rPr lang="en-US" sz="1200" dirty="0"/>
              <a:t>as the joystick buttons and are programmable except for ESC (when exiting from HID mode) </a:t>
            </a:r>
          </a:p>
          <a:p>
            <a:r>
              <a:rPr lang="en-US" sz="1200" dirty="0"/>
              <a:t>and USB HID (when changing from three different HID modes). </a:t>
            </a:r>
            <a:br>
              <a:rPr lang="en-US" sz="1200" dirty="0"/>
            </a:br>
            <a:br>
              <a:rPr lang="en-US" sz="1200" dirty="0"/>
            </a:br>
            <a:r>
              <a:rPr lang="en-US" sz="1200" dirty="0"/>
              <a:t>The KSC-3000U features a built-in 3-Axis proportional joystick, LCD, rubber buttons, and Jog Shuttle</a:t>
            </a:r>
          </a:p>
          <a:p>
            <a:r>
              <a:rPr lang="en-US" sz="1200" dirty="0"/>
              <a:t> for ease of operation.</a:t>
            </a:r>
          </a:p>
          <a:p>
            <a:r>
              <a:rPr lang="en-US" sz="1200" dirty="0"/>
              <a:t>Features</a:t>
            </a:r>
          </a:p>
          <a:p>
            <a:pPr>
              <a:buFont typeface="Arial" panose="020B0604020202020204" pitchFamily="34" charset="0"/>
              <a:buChar char="•"/>
            </a:pPr>
            <a:r>
              <a:rPr lang="en-US" sz="1200" dirty="0"/>
              <a:t>All-In-One mouse, keyboard, joystick</a:t>
            </a:r>
          </a:p>
          <a:p>
            <a:pPr>
              <a:buFont typeface="Arial" panose="020B0604020202020204" pitchFamily="34" charset="0"/>
              <a:buChar char="•"/>
            </a:pPr>
            <a:r>
              <a:rPr lang="en-US" sz="1200" dirty="0"/>
              <a:t>Two RS-485 ports</a:t>
            </a:r>
          </a:p>
          <a:p>
            <a:pPr>
              <a:buFont typeface="Arial" panose="020B0604020202020204" pitchFamily="34" charset="0"/>
              <a:buChar char="•"/>
            </a:pPr>
            <a:r>
              <a:rPr lang="en-US" sz="1200" dirty="0"/>
              <a:t>Shortcut keys</a:t>
            </a:r>
          </a:p>
          <a:p>
            <a:pPr>
              <a:buFont typeface="Arial" panose="020B0604020202020204" pitchFamily="34" charset="0"/>
              <a:buChar char="•"/>
            </a:pPr>
            <a:r>
              <a:rPr lang="en-US" sz="1200" dirty="0"/>
              <a:t>Provides a variety of add-ons</a:t>
            </a:r>
          </a:p>
          <a:p>
            <a:pPr>
              <a:buFont typeface="Arial" panose="020B0604020202020204" pitchFamily="34" charset="0"/>
              <a:buChar char="•"/>
            </a:pPr>
            <a:r>
              <a:rPr lang="en-US" sz="1200" dirty="0"/>
              <a:t>More than 16 built-in protocols</a:t>
            </a:r>
          </a:p>
          <a:p>
            <a:pPr>
              <a:buFont typeface="Arial" panose="020B0604020202020204" pitchFamily="34" charset="0"/>
              <a:buChar char="•"/>
            </a:pPr>
            <a:r>
              <a:rPr lang="en-US" sz="1200" dirty="0"/>
              <a:t>Built-in Jog shuttle, joystick for user convenience</a:t>
            </a:r>
          </a:p>
          <a:p>
            <a:r>
              <a:rPr lang="en-US" sz="1200" dirty="0"/>
              <a:t>*Does not include a power supply. Recommend power supply</a:t>
            </a:r>
            <a:endParaRPr lang="en-US" dirty="0"/>
          </a:p>
        </p:txBody>
      </p:sp>
    </p:spTree>
    <p:extLst>
      <p:ext uri="{BB962C8B-B14F-4D97-AF65-F5344CB8AC3E}">
        <p14:creationId xmlns:p14="http://schemas.microsoft.com/office/powerpoint/2010/main" val="2862612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screen shot of a blueprint&#10;&#10;Description automatically generated">
            <a:extLst>
              <a:ext uri="{FF2B5EF4-FFF2-40B4-BE49-F238E27FC236}">
                <a16:creationId xmlns:a16="http://schemas.microsoft.com/office/drawing/2014/main" id="{979208EA-BC90-DDA0-6C69-15A4EBE9C0A8}"/>
              </a:ext>
            </a:extLst>
          </p:cNvPr>
          <p:cNvPicPr>
            <a:picLocks noChangeAspect="1"/>
          </p:cNvPicPr>
          <p:nvPr/>
        </p:nvPicPr>
        <p:blipFill rotWithShape="1">
          <a:blip r:embed="rId2">
            <a:extLst>
              <a:ext uri="{28A0092B-C50C-407E-A947-70E740481C1C}">
                <a14:useLocalDpi xmlns:a14="http://schemas.microsoft.com/office/drawing/2010/main" val="0"/>
              </a:ext>
            </a:extLst>
          </a:blip>
          <a:srcRect l="15843" t="21213" r="6625" b="8513"/>
          <a:stretch/>
        </p:blipFill>
        <p:spPr>
          <a:xfrm>
            <a:off x="1237349" y="866272"/>
            <a:ext cx="9717301" cy="5350043"/>
          </a:xfrm>
          <a:prstGeom prst="rect">
            <a:avLst/>
          </a:prstGeom>
        </p:spPr>
      </p:pic>
      <p:pic>
        <p:nvPicPr>
          <p:cNvPr id="2" name="Picture 1" descr="Graphical user interface, text, application&#10;&#10;Description automatically generated">
            <a:extLst>
              <a:ext uri="{FF2B5EF4-FFF2-40B4-BE49-F238E27FC236}">
                <a16:creationId xmlns:a16="http://schemas.microsoft.com/office/drawing/2014/main" id="{3979F32A-37CA-1A28-35F2-8AEB73859EB9}"/>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4434306" y="2181656"/>
            <a:ext cx="126828" cy="119836"/>
          </a:xfrm>
          <a:prstGeom prst="rect">
            <a:avLst/>
          </a:prstGeom>
        </p:spPr>
      </p:pic>
      <p:sp>
        <p:nvSpPr>
          <p:cNvPr id="4" name="Arrow: Right 3">
            <a:extLst>
              <a:ext uri="{FF2B5EF4-FFF2-40B4-BE49-F238E27FC236}">
                <a16:creationId xmlns:a16="http://schemas.microsoft.com/office/drawing/2014/main" id="{A9F6CEE1-13A7-F3B9-B2FD-6E475148A41E}"/>
              </a:ext>
            </a:extLst>
          </p:cNvPr>
          <p:cNvSpPr/>
          <p:nvPr/>
        </p:nvSpPr>
        <p:spPr>
          <a:xfrm rot="10800000">
            <a:off x="9873916" y="3785937"/>
            <a:ext cx="461507" cy="8021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Graphical user interface, text, application&#10;&#10;Description automatically generated">
            <a:extLst>
              <a:ext uri="{FF2B5EF4-FFF2-40B4-BE49-F238E27FC236}">
                <a16:creationId xmlns:a16="http://schemas.microsoft.com/office/drawing/2014/main" id="{0EADE787-7985-903B-7A56-058F9630539E}"/>
              </a:ext>
            </a:extLst>
          </p:cNvPr>
          <p:cNvPicPr>
            <a:picLocks noChangeAspect="1"/>
          </p:cNvPicPr>
          <p:nvPr/>
        </p:nvPicPr>
        <p:blipFill rotWithShape="1">
          <a:blip r:embed="rId4">
            <a:extLst>
              <a:ext uri="{28A0092B-C50C-407E-A947-70E740481C1C}">
                <a14:useLocalDpi xmlns:a14="http://schemas.microsoft.com/office/drawing/2010/main" val="0"/>
              </a:ext>
            </a:extLst>
          </a:blip>
          <a:srcRect l="26117" t="36550" r="62799" b="37770"/>
          <a:stretch/>
        </p:blipFill>
        <p:spPr>
          <a:xfrm>
            <a:off x="4037006" y="1937034"/>
            <a:ext cx="88547" cy="128337"/>
          </a:xfrm>
          <a:prstGeom prst="rect">
            <a:avLst/>
          </a:prstGeom>
        </p:spPr>
      </p:pic>
      <p:pic>
        <p:nvPicPr>
          <p:cNvPr id="6" name="Picture 5" descr="Graphical user interface, text, application&#10;&#10;Description automatically generated">
            <a:extLst>
              <a:ext uri="{FF2B5EF4-FFF2-40B4-BE49-F238E27FC236}">
                <a16:creationId xmlns:a16="http://schemas.microsoft.com/office/drawing/2014/main" id="{76D83677-7B1A-1EA8-C7D2-55C55BE54224}"/>
              </a:ext>
            </a:extLst>
          </p:cNvPr>
          <p:cNvPicPr>
            <a:picLocks noChangeAspect="1"/>
          </p:cNvPicPr>
          <p:nvPr/>
        </p:nvPicPr>
        <p:blipFill rotWithShape="1">
          <a:blip r:embed="rId4">
            <a:extLst>
              <a:ext uri="{28A0092B-C50C-407E-A947-70E740481C1C}">
                <a14:useLocalDpi xmlns:a14="http://schemas.microsoft.com/office/drawing/2010/main" val="0"/>
              </a:ext>
            </a:extLst>
          </a:blip>
          <a:srcRect l="26117" t="36550" r="62799" b="37770"/>
          <a:stretch/>
        </p:blipFill>
        <p:spPr>
          <a:xfrm>
            <a:off x="4391399" y="1937034"/>
            <a:ext cx="85815" cy="124377"/>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D50BBDCE-9AAB-263B-9F06-64EF8422DC82}"/>
              </a:ext>
            </a:extLst>
          </p:cNvPr>
          <p:cNvPicPr>
            <a:picLocks noChangeAspect="1"/>
          </p:cNvPicPr>
          <p:nvPr/>
        </p:nvPicPr>
        <p:blipFill rotWithShape="1">
          <a:blip r:embed="rId4">
            <a:extLst>
              <a:ext uri="{28A0092B-C50C-407E-A947-70E740481C1C}">
                <a14:useLocalDpi xmlns:a14="http://schemas.microsoft.com/office/drawing/2010/main" val="0"/>
              </a:ext>
            </a:extLst>
          </a:blip>
          <a:srcRect l="26117" t="36550" r="62799" b="37770"/>
          <a:stretch/>
        </p:blipFill>
        <p:spPr>
          <a:xfrm rot="16403381">
            <a:off x="2122391" y="2394093"/>
            <a:ext cx="85815" cy="124377"/>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D6C8CBBC-CC2C-B41F-F445-6231C0D9E920}"/>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a:off x="3910178" y="2185112"/>
            <a:ext cx="126828" cy="119836"/>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F9C368F3-1172-7F9A-4EC7-B8765F038CB1}"/>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rot="10800000">
            <a:off x="3905882" y="2578937"/>
            <a:ext cx="126828" cy="119836"/>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AA74ECAE-6570-0E53-CD92-E20206E9F2C6}"/>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rot="10416127">
            <a:off x="4440588" y="2585629"/>
            <a:ext cx="126828" cy="119836"/>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071B0421-2E02-9D14-C053-B23564B1A2E1}"/>
              </a:ext>
            </a:extLst>
          </p:cNvPr>
          <p:cNvPicPr>
            <a:picLocks noChangeAspect="1"/>
          </p:cNvPicPr>
          <p:nvPr/>
        </p:nvPicPr>
        <p:blipFill rotWithShape="1">
          <a:blip r:embed="rId3">
            <a:extLst>
              <a:ext uri="{28A0092B-C50C-407E-A947-70E740481C1C}">
                <a14:useLocalDpi xmlns:a14="http://schemas.microsoft.com/office/drawing/2010/main" val="0"/>
              </a:ext>
            </a:extLst>
          </a:blip>
          <a:srcRect l="25867" t="37427" r="62403" b="44093"/>
          <a:stretch/>
        </p:blipFill>
        <p:spPr>
          <a:xfrm rot="16200000">
            <a:off x="3629441" y="2349854"/>
            <a:ext cx="126828" cy="119836"/>
          </a:xfrm>
          <a:prstGeom prst="rect">
            <a:avLst/>
          </a:prstGeom>
        </p:spPr>
      </p:pic>
      <p:pic>
        <p:nvPicPr>
          <p:cNvPr id="17" name="Picture 16" descr="Graphical user interface, text, application&#10;&#10;Description automatically generated">
            <a:extLst>
              <a:ext uri="{FF2B5EF4-FFF2-40B4-BE49-F238E27FC236}">
                <a16:creationId xmlns:a16="http://schemas.microsoft.com/office/drawing/2014/main" id="{8543E762-39C0-BC93-DB02-C1B8E64D34B4}"/>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6256421" y="1869729"/>
            <a:ext cx="253402" cy="305995"/>
          </a:xfrm>
          <a:prstGeom prst="rect">
            <a:avLst/>
          </a:prstGeom>
        </p:spPr>
      </p:pic>
      <p:pic>
        <p:nvPicPr>
          <p:cNvPr id="18" name="Picture 17" descr="Graphical user interface, text, application&#10;&#10;Description automatically generated">
            <a:extLst>
              <a:ext uri="{FF2B5EF4-FFF2-40B4-BE49-F238E27FC236}">
                <a16:creationId xmlns:a16="http://schemas.microsoft.com/office/drawing/2014/main" id="{E59DAE88-8E03-C05C-2A48-ACD5181E947F}"/>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7900737" y="1897520"/>
            <a:ext cx="253402" cy="305995"/>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EED5AFAF-EA27-FB2B-3334-3E3733C35B53}"/>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9368590" y="3516236"/>
            <a:ext cx="253402" cy="305995"/>
          </a:xfrm>
          <a:prstGeom prst="rect">
            <a:avLst/>
          </a:prstGeom>
        </p:spPr>
      </p:pic>
      <p:pic>
        <p:nvPicPr>
          <p:cNvPr id="20" name="Picture 19" descr="Graphical user interface, text, application&#10;&#10;Description automatically generated">
            <a:extLst>
              <a:ext uri="{FF2B5EF4-FFF2-40B4-BE49-F238E27FC236}">
                <a16:creationId xmlns:a16="http://schemas.microsoft.com/office/drawing/2014/main" id="{0DD123F1-87F2-DB06-BB3F-211ADEFEBF6E}"/>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2038597" y="3500195"/>
            <a:ext cx="253402" cy="305995"/>
          </a:xfrm>
          <a:prstGeom prst="rect">
            <a:avLst/>
          </a:prstGeom>
        </p:spPr>
      </p:pic>
      <p:pic>
        <p:nvPicPr>
          <p:cNvPr id="21" name="Picture 20" descr="Graphical user interface, text, application&#10;&#10;Description automatically generated">
            <a:extLst>
              <a:ext uri="{FF2B5EF4-FFF2-40B4-BE49-F238E27FC236}">
                <a16:creationId xmlns:a16="http://schemas.microsoft.com/office/drawing/2014/main" id="{28D762A7-B171-368B-F37F-B7E1BD2E020C}"/>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2977060" y="4823669"/>
            <a:ext cx="253402" cy="305995"/>
          </a:xfrm>
          <a:prstGeom prst="rect">
            <a:avLst/>
          </a:prstGeom>
        </p:spPr>
      </p:pic>
      <p:pic>
        <p:nvPicPr>
          <p:cNvPr id="22" name="Picture 21" descr="Graphical user interface, text, application&#10;&#10;Description automatically generated">
            <a:extLst>
              <a:ext uri="{FF2B5EF4-FFF2-40B4-BE49-F238E27FC236}">
                <a16:creationId xmlns:a16="http://schemas.microsoft.com/office/drawing/2014/main" id="{FE341105-5EBE-D4EB-71F3-49D93922C33A}"/>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5969298" y="4823668"/>
            <a:ext cx="253402" cy="305995"/>
          </a:xfrm>
          <a:prstGeom prst="rect">
            <a:avLst/>
          </a:prstGeom>
        </p:spPr>
      </p:pic>
      <p:pic>
        <p:nvPicPr>
          <p:cNvPr id="23" name="Picture 22" descr="Graphical user interface, text, application&#10;&#10;Description automatically generated">
            <a:extLst>
              <a:ext uri="{FF2B5EF4-FFF2-40B4-BE49-F238E27FC236}">
                <a16:creationId xmlns:a16="http://schemas.microsoft.com/office/drawing/2014/main" id="{71F8E69A-6F76-A5AB-62AB-19295B13C3FE}"/>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6965855" y="4823667"/>
            <a:ext cx="253402" cy="305995"/>
          </a:xfrm>
          <a:prstGeom prst="rect">
            <a:avLst/>
          </a:prstGeom>
        </p:spPr>
      </p:pic>
      <p:pic>
        <p:nvPicPr>
          <p:cNvPr id="26" name="Picture 25" descr="Graphical user interface, text, application&#10;&#10;Description automatically generated">
            <a:extLst>
              <a:ext uri="{FF2B5EF4-FFF2-40B4-BE49-F238E27FC236}">
                <a16:creationId xmlns:a16="http://schemas.microsoft.com/office/drawing/2014/main" id="{BB6A62B5-D44A-3417-66CD-A7C4E5A04349}"/>
              </a:ext>
            </a:extLst>
          </p:cNvPr>
          <p:cNvPicPr>
            <a:picLocks noChangeAspect="1"/>
          </p:cNvPicPr>
          <p:nvPr/>
        </p:nvPicPr>
        <p:blipFill rotWithShape="1">
          <a:blip r:embed="rId5">
            <a:extLst>
              <a:ext uri="{28A0092B-C50C-407E-A947-70E740481C1C}">
                <a14:useLocalDpi xmlns:a14="http://schemas.microsoft.com/office/drawing/2010/main" val="0"/>
              </a:ext>
            </a:extLst>
          </a:blip>
          <a:srcRect l="19626" t="40667" r="58067" b="14421"/>
          <a:stretch/>
        </p:blipFill>
        <p:spPr>
          <a:xfrm>
            <a:off x="2038597" y="2241574"/>
            <a:ext cx="253402" cy="305995"/>
          </a:xfrm>
          <a:prstGeom prst="rect">
            <a:avLst/>
          </a:prstGeom>
        </p:spPr>
      </p:pic>
      <p:sp>
        <p:nvSpPr>
          <p:cNvPr id="7" name="TextBox 6">
            <a:extLst>
              <a:ext uri="{FF2B5EF4-FFF2-40B4-BE49-F238E27FC236}">
                <a16:creationId xmlns:a16="http://schemas.microsoft.com/office/drawing/2014/main" id="{12B012A2-39F4-80A7-85BF-00F482974A26}"/>
              </a:ext>
            </a:extLst>
          </p:cNvPr>
          <p:cNvSpPr txBox="1"/>
          <p:nvPr/>
        </p:nvSpPr>
        <p:spPr>
          <a:xfrm>
            <a:off x="2038597" y="527718"/>
            <a:ext cx="788999" cy="338554"/>
          </a:xfrm>
          <a:prstGeom prst="rect">
            <a:avLst/>
          </a:prstGeom>
          <a:noFill/>
        </p:spPr>
        <p:txBody>
          <a:bodyPr wrap="none" rtlCol="0">
            <a:spAutoFit/>
          </a:bodyPr>
          <a:lstStyle/>
          <a:p>
            <a:r>
              <a:rPr lang="en-US" sz="1600" dirty="0"/>
              <a:t>SD4-B1</a:t>
            </a:r>
          </a:p>
        </p:txBody>
      </p:sp>
      <p:cxnSp>
        <p:nvCxnSpPr>
          <p:cNvPr id="14" name="Straight Arrow Connector 13">
            <a:extLst>
              <a:ext uri="{FF2B5EF4-FFF2-40B4-BE49-F238E27FC236}">
                <a16:creationId xmlns:a16="http://schemas.microsoft.com/office/drawing/2014/main" id="{3F74B342-8D3D-1805-F0C7-84CBC9F4EE14}"/>
              </a:ext>
            </a:extLst>
          </p:cNvPr>
          <p:cNvCxnSpPr>
            <a:endCxn id="12" idx="0"/>
          </p:cNvCxnSpPr>
          <p:nvPr/>
        </p:nvCxnSpPr>
        <p:spPr>
          <a:xfrm>
            <a:off x="2446421" y="866272"/>
            <a:ext cx="1186516" cy="1543500"/>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44904522-F58D-8B4B-9247-C554F2C0252F}"/>
              </a:ext>
            </a:extLst>
          </p:cNvPr>
          <p:cNvSpPr txBox="1"/>
          <p:nvPr/>
        </p:nvSpPr>
        <p:spPr>
          <a:xfrm>
            <a:off x="3039679" y="511829"/>
            <a:ext cx="1779207" cy="338554"/>
          </a:xfrm>
          <a:prstGeom prst="rect">
            <a:avLst/>
          </a:prstGeom>
          <a:noFill/>
        </p:spPr>
        <p:txBody>
          <a:bodyPr wrap="square" rtlCol="0">
            <a:spAutoFit/>
          </a:bodyPr>
          <a:lstStyle/>
          <a:p>
            <a:r>
              <a:rPr lang="en-US" sz="1600" dirty="0"/>
              <a:t>SD423-SMW-1</a:t>
            </a:r>
          </a:p>
        </p:txBody>
      </p:sp>
      <p:cxnSp>
        <p:nvCxnSpPr>
          <p:cNvPr id="24" name="Straight Arrow Connector 23">
            <a:extLst>
              <a:ext uri="{FF2B5EF4-FFF2-40B4-BE49-F238E27FC236}">
                <a16:creationId xmlns:a16="http://schemas.microsoft.com/office/drawing/2014/main" id="{5B367A7A-E569-3CB9-4923-2B6C954171F1}"/>
              </a:ext>
            </a:extLst>
          </p:cNvPr>
          <p:cNvCxnSpPr>
            <a:stCxn id="15" idx="2"/>
          </p:cNvCxnSpPr>
          <p:nvPr/>
        </p:nvCxnSpPr>
        <p:spPr>
          <a:xfrm>
            <a:off x="3929283" y="850383"/>
            <a:ext cx="151996" cy="1060740"/>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4F724F3B-47EE-90DD-083B-A7B324C4F411}"/>
              </a:ext>
            </a:extLst>
          </p:cNvPr>
          <p:cNvSpPr txBox="1"/>
          <p:nvPr/>
        </p:nvSpPr>
        <p:spPr>
          <a:xfrm>
            <a:off x="259390" y="2992364"/>
            <a:ext cx="1779207" cy="338554"/>
          </a:xfrm>
          <a:prstGeom prst="rect">
            <a:avLst/>
          </a:prstGeom>
          <a:noFill/>
        </p:spPr>
        <p:txBody>
          <a:bodyPr wrap="square" rtlCol="0">
            <a:spAutoFit/>
          </a:bodyPr>
          <a:lstStyle/>
          <a:p>
            <a:r>
              <a:rPr lang="en-US" sz="1600" dirty="0"/>
              <a:t>SP-ES4136</a:t>
            </a:r>
          </a:p>
        </p:txBody>
      </p:sp>
      <p:cxnSp>
        <p:nvCxnSpPr>
          <p:cNvPr id="28" name="Straight Arrow Connector 27">
            <a:extLst>
              <a:ext uri="{FF2B5EF4-FFF2-40B4-BE49-F238E27FC236}">
                <a16:creationId xmlns:a16="http://schemas.microsoft.com/office/drawing/2014/main" id="{3A013309-9509-F4A1-23FF-6535FB7A03BF}"/>
              </a:ext>
            </a:extLst>
          </p:cNvPr>
          <p:cNvCxnSpPr>
            <a:endCxn id="26" idx="2"/>
          </p:cNvCxnSpPr>
          <p:nvPr/>
        </p:nvCxnSpPr>
        <p:spPr>
          <a:xfrm flipV="1">
            <a:off x="1237349" y="2547569"/>
            <a:ext cx="927949" cy="614072"/>
          </a:xfrm>
          <a:prstGeom prst="straightConnector1">
            <a:avLst/>
          </a:prstGeom>
          <a:ln>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6E4ABBA5-4F69-D26C-EA3A-4E7F419D9383}"/>
              </a:ext>
            </a:extLst>
          </p:cNvPr>
          <p:cNvCxnSpPr>
            <a:endCxn id="20" idx="1"/>
          </p:cNvCxnSpPr>
          <p:nvPr/>
        </p:nvCxnSpPr>
        <p:spPr>
          <a:xfrm>
            <a:off x="1233256" y="3161641"/>
            <a:ext cx="805341" cy="4915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F8AD648-8304-433E-BB6D-4970EC5FBBC1}"/>
              </a:ext>
            </a:extLst>
          </p:cNvPr>
          <p:cNvSpPr txBox="1"/>
          <p:nvPr/>
        </p:nvSpPr>
        <p:spPr>
          <a:xfrm>
            <a:off x="4081279" y="5663583"/>
            <a:ext cx="1779207" cy="338554"/>
          </a:xfrm>
          <a:prstGeom prst="rect">
            <a:avLst/>
          </a:prstGeom>
          <a:noFill/>
        </p:spPr>
        <p:txBody>
          <a:bodyPr wrap="square" rtlCol="0">
            <a:spAutoFit/>
          </a:bodyPr>
          <a:lstStyle/>
          <a:p>
            <a:r>
              <a:rPr lang="en-US" sz="1600" dirty="0"/>
              <a:t>SP-ES4136</a:t>
            </a:r>
          </a:p>
        </p:txBody>
      </p:sp>
      <p:sp>
        <p:nvSpPr>
          <p:cNvPr id="32" name="TextBox 31">
            <a:extLst>
              <a:ext uri="{FF2B5EF4-FFF2-40B4-BE49-F238E27FC236}">
                <a16:creationId xmlns:a16="http://schemas.microsoft.com/office/drawing/2014/main" id="{39942945-A0AC-93E7-3749-D50B03C115DB}"/>
              </a:ext>
            </a:extLst>
          </p:cNvPr>
          <p:cNvSpPr txBox="1"/>
          <p:nvPr/>
        </p:nvSpPr>
        <p:spPr>
          <a:xfrm>
            <a:off x="10335423" y="2529497"/>
            <a:ext cx="1779207" cy="338554"/>
          </a:xfrm>
          <a:prstGeom prst="rect">
            <a:avLst/>
          </a:prstGeom>
          <a:noFill/>
        </p:spPr>
        <p:txBody>
          <a:bodyPr wrap="square" rtlCol="0">
            <a:spAutoFit/>
          </a:bodyPr>
          <a:lstStyle/>
          <a:p>
            <a:r>
              <a:rPr lang="en-US" sz="1600" dirty="0"/>
              <a:t>SP-ES4136</a:t>
            </a:r>
          </a:p>
        </p:txBody>
      </p:sp>
      <p:sp>
        <p:nvSpPr>
          <p:cNvPr id="33" name="TextBox 32">
            <a:extLst>
              <a:ext uri="{FF2B5EF4-FFF2-40B4-BE49-F238E27FC236}">
                <a16:creationId xmlns:a16="http://schemas.microsoft.com/office/drawing/2014/main" id="{EBBBAACF-B632-6E54-5E43-082BB34DB319}"/>
              </a:ext>
            </a:extLst>
          </p:cNvPr>
          <p:cNvSpPr txBox="1"/>
          <p:nvPr/>
        </p:nvSpPr>
        <p:spPr>
          <a:xfrm>
            <a:off x="6828632" y="506349"/>
            <a:ext cx="1779207" cy="338554"/>
          </a:xfrm>
          <a:prstGeom prst="rect">
            <a:avLst/>
          </a:prstGeom>
          <a:noFill/>
        </p:spPr>
        <p:txBody>
          <a:bodyPr wrap="square" rtlCol="0">
            <a:spAutoFit/>
          </a:bodyPr>
          <a:lstStyle/>
          <a:p>
            <a:r>
              <a:rPr lang="en-US" sz="1600" dirty="0"/>
              <a:t>SP-ES4136</a:t>
            </a:r>
          </a:p>
        </p:txBody>
      </p:sp>
      <p:cxnSp>
        <p:nvCxnSpPr>
          <p:cNvPr id="35" name="Straight Arrow Connector 34">
            <a:extLst>
              <a:ext uri="{FF2B5EF4-FFF2-40B4-BE49-F238E27FC236}">
                <a16:creationId xmlns:a16="http://schemas.microsoft.com/office/drawing/2014/main" id="{2981DA8D-5A2B-74DE-3A13-E9DD36C6BD36}"/>
              </a:ext>
            </a:extLst>
          </p:cNvPr>
          <p:cNvCxnSpPr>
            <a:cxnSpLocks/>
            <a:stCxn id="33" idx="2"/>
            <a:endCxn id="17" idx="0"/>
          </p:cNvCxnSpPr>
          <p:nvPr/>
        </p:nvCxnSpPr>
        <p:spPr>
          <a:xfrm flipH="1">
            <a:off x="6383122" y="844903"/>
            <a:ext cx="1335114" cy="102482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995AA978-7264-FC5B-5101-2AFD1BF885C8}"/>
              </a:ext>
            </a:extLst>
          </p:cNvPr>
          <p:cNvCxnSpPr>
            <a:stCxn id="33" idx="2"/>
            <a:endCxn id="18" idx="0"/>
          </p:cNvCxnSpPr>
          <p:nvPr/>
        </p:nvCxnSpPr>
        <p:spPr>
          <a:xfrm>
            <a:off x="7718236" y="844903"/>
            <a:ext cx="309202" cy="105261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EF610FDE-28CD-59EE-072D-4E95E679290F}"/>
              </a:ext>
            </a:extLst>
          </p:cNvPr>
          <p:cNvCxnSpPr>
            <a:stCxn id="32" idx="1"/>
          </p:cNvCxnSpPr>
          <p:nvPr/>
        </p:nvCxnSpPr>
        <p:spPr>
          <a:xfrm flipH="1">
            <a:off x="9621992" y="2698774"/>
            <a:ext cx="713431" cy="8014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19B988C6-687E-8B8D-1479-F912C5801CC7}"/>
              </a:ext>
            </a:extLst>
          </p:cNvPr>
          <p:cNvCxnSpPr>
            <a:cxnSpLocks/>
          </p:cNvCxnSpPr>
          <p:nvPr/>
        </p:nvCxnSpPr>
        <p:spPr>
          <a:xfrm flipH="1" flipV="1">
            <a:off x="3230462" y="5061284"/>
            <a:ext cx="1343236" cy="6022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7A20A4C6-57F3-55FC-C374-179D19051F62}"/>
              </a:ext>
            </a:extLst>
          </p:cNvPr>
          <p:cNvCxnSpPr>
            <a:endCxn id="22" idx="2"/>
          </p:cNvCxnSpPr>
          <p:nvPr/>
        </p:nvCxnSpPr>
        <p:spPr>
          <a:xfrm flipV="1">
            <a:off x="4561134" y="5129663"/>
            <a:ext cx="1534865" cy="5339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F391843-D433-60F8-CBA5-1069C2B13116}"/>
              </a:ext>
            </a:extLst>
          </p:cNvPr>
          <p:cNvCxnSpPr/>
          <p:nvPr/>
        </p:nvCxnSpPr>
        <p:spPr>
          <a:xfrm flipV="1">
            <a:off x="4573698" y="5145552"/>
            <a:ext cx="2518858" cy="51803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FB7DA220-6850-B0CA-C021-9D270B1841D5}"/>
              </a:ext>
            </a:extLst>
          </p:cNvPr>
          <p:cNvCxnSpPr>
            <a:stCxn id="15" idx="2"/>
          </p:cNvCxnSpPr>
          <p:nvPr/>
        </p:nvCxnSpPr>
        <p:spPr>
          <a:xfrm>
            <a:off x="3929283" y="850383"/>
            <a:ext cx="505023" cy="108665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4D300B96-94C5-8C8A-4362-CD4E2FBDE1D4}"/>
              </a:ext>
            </a:extLst>
          </p:cNvPr>
          <p:cNvCxnSpPr>
            <a:stCxn id="7" idx="2"/>
          </p:cNvCxnSpPr>
          <p:nvPr/>
        </p:nvCxnSpPr>
        <p:spPr>
          <a:xfrm>
            <a:off x="2433097" y="866272"/>
            <a:ext cx="1496185" cy="130945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1479389E-DF0E-B802-7070-7C8411C77A47}"/>
              </a:ext>
            </a:extLst>
          </p:cNvPr>
          <p:cNvSpPr txBox="1"/>
          <p:nvPr/>
        </p:nvSpPr>
        <p:spPr>
          <a:xfrm>
            <a:off x="3943747" y="180975"/>
            <a:ext cx="2846228" cy="646331"/>
          </a:xfrm>
          <a:prstGeom prst="rect">
            <a:avLst/>
          </a:prstGeom>
          <a:noFill/>
        </p:spPr>
        <p:txBody>
          <a:bodyPr wrap="none" rtlCol="0">
            <a:spAutoFit/>
          </a:bodyPr>
          <a:lstStyle/>
          <a:p>
            <a:r>
              <a:rPr lang="en-US" dirty="0"/>
              <a:t>Target Hall Cameras location</a:t>
            </a:r>
          </a:p>
          <a:p>
            <a:endParaRPr lang="en-US" dirty="0"/>
          </a:p>
        </p:txBody>
      </p:sp>
    </p:spTree>
    <p:extLst>
      <p:ext uri="{BB962C8B-B14F-4D97-AF65-F5344CB8AC3E}">
        <p14:creationId xmlns:p14="http://schemas.microsoft.com/office/powerpoint/2010/main" val="15364253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4681</TotalTime>
  <Words>2459</Words>
  <Application>Microsoft Office PowerPoint</Application>
  <PresentationFormat>Widescreen</PresentationFormat>
  <Paragraphs>313</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Helvetica</vt:lpstr>
      <vt:lpstr>Lucida Grande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Proposed Features for LBNF-20 Work Cell – Left of Lead Glass (Equipment removed for clarity)</vt:lpstr>
      <vt:lpstr>PowerPoint Presentation</vt:lpstr>
      <vt:lpstr>Proposed Features for LBNF-20 Work Cell – Right of Lead Glass (Equipment removed for clarity)</vt:lpstr>
      <vt:lpstr>PowerPoint Presentation</vt:lpstr>
      <vt:lpstr>PowerPoint Presentation</vt:lpstr>
      <vt:lpstr>PowerPoint Presentation</vt:lpstr>
      <vt:lpstr>All cameras of the video system located in the work cell and target hall are connected to the video center installed in the operation center. All drive mechanisms motors are operated by the control system located in the operation center.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Sidorov</dc:creator>
  <cp:lastModifiedBy>Vladimir Sidorov x8777 11641N</cp:lastModifiedBy>
  <cp:revision>18</cp:revision>
  <cp:lastPrinted>2023-12-15T14:52:09Z</cp:lastPrinted>
  <dcterms:created xsi:type="dcterms:W3CDTF">2023-09-13T20:37:17Z</dcterms:created>
  <dcterms:modified xsi:type="dcterms:W3CDTF">2023-12-15T15:36:15Z</dcterms:modified>
</cp:coreProperties>
</file>