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4"/>
    <p:sldMasterId id="2147483700" r:id="rId5"/>
  </p:sldMasterIdLst>
  <p:notesMasterIdLst>
    <p:notesMasterId r:id="rId28"/>
  </p:notesMasterIdLst>
  <p:sldIdLst>
    <p:sldId id="257" r:id="rId6"/>
    <p:sldId id="258" r:id="rId7"/>
    <p:sldId id="292" r:id="rId8"/>
    <p:sldId id="259" r:id="rId9"/>
    <p:sldId id="283" r:id="rId10"/>
    <p:sldId id="260" r:id="rId11"/>
    <p:sldId id="267" r:id="rId12"/>
    <p:sldId id="284" r:id="rId13"/>
    <p:sldId id="286" r:id="rId14"/>
    <p:sldId id="285" r:id="rId15"/>
    <p:sldId id="288" r:id="rId16"/>
    <p:sldId id="262" r:id="rId17"/>
    <p:sldId id="291" r:id="rId18"/>
    <p:sldId id="282" r:id="rId19"/>
    <p:sldId id="269" r:id="rId20"/>
    <p:sldId id="270" r:id="rId21"/>
    <p:sldId id="289" r:id="rId22"/>
    <p:sldId id="287" r:id="rId23"/>
    <p:sldId id="290" r:id="rId24"/>
    <p:sldId id="276" r:id="rId25"/>
    <p:sldId id="293" r:id="rId26"/>
    <p:sldId id="27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3" userDrawn="1">
          <p15:clr>
            <a:srgbClr val="A4A3A4"/>
          </p15:clr>
        </p15:guide>
        <p15:guide id="2" pos="325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4" pos="7355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orient="horz" pos="867" userDrawn="1">
          <p15:clr>
            <a:srgbClr val="A4A3A4"/>
          </p15:clr>
        </p15:guide>
        <p15:guide id="7" orient="horz" pos="3634" userDrawn="1">
          <p15:clr>
            <a:srgbClr val="A4A3A4"/>
          </p15:clr>
        </p15:guide>
        <p15:guide id="8" pos="86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5DF8"/>
    <a:srgbClr val="FF6900"/>
    <a:srgbClr val="003088"/>
    <a:srgbClr val="F08900"/>
    <a:srgbClr val="626262"/>
    <a:srgbClr val="FFFFFF"/>
    <a:srgbClr val="00BED5"/>
    <a:srgbClr val="C13D33"/>
    <a:srgbClr val="E94D36"/>
    <a:srgbClr val="BE2B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86"/>
    <p:restoredTop sz="94422"/>
  </p:normalViewPr>
  <p:slideViewPr>
    <p:cSldViewPr snapToGrid="0" snapToObjects="1">
      <p:cViewPr>
        <p:scale>
          <a:sx n="100" d="100"/>
          <a:sy n="100" d="100"/>
        </p:scale>
        <p:origin x="1410" y="252"/>
      </p:cViewPr>
      <p:guideLst>
        <p:guide orient="horz" pos="323"/>
        <p:guide pos="325"/>
        <p:guide orient="horz" pos="3974"/>
        <p:guide pos="7355"/>
        <p:guide pos="3840"/>
        <p:guide orient="horz" pos="867"/>
        <p:guide orient="horz" pos="3634"/>
        <p:guide pos="86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 Regular"/>
              </a:defRPr>
            </a:lvl1pPr>
          </a:lstStyle>
          <a:p>
            <a:fld id="{48FE9A4A-3203-D544-A0F2-9B4A7A1B021E}" type="datetimeFigureOut">
              <a:rPr lang="en-US" smtClean="0"/>
              <a:pPr/>
              <a:t>6/24/2024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 Regular"/>
              </a:defRPr>
            </a:lvl1pPr>
          </a:lstStyle>
          <a:p>
            <a:fld id="{C0F3BA1D-A00F-DB41-84DA-BE26C4853B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868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6725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u="none" strike="noStrike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2332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u="none" strike="noStrike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0696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u="none" strike="noStrike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7746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1205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910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020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02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229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6576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382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2191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u="none" strike="noStrike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6467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498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70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145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70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0161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370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743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499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6614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5096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581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384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9290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198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4143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9692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560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2286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80670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548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998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672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70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961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55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596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77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D68BC-1AD8-B640-8B1E-602BF3073AFD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8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D68BC-1AD8-B640-8B1E-602BF3073AFD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380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microsoft.com/office/2007/relationships/hdphoto" Target="../media/hdphoto5.wdp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microsoft.com/office/2007/relationships/hdphoto" Target="../media/hdphoto9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microsoft.com/office/2007/relationships/hdphoto" Target="../media/hdphoto8.wdp"/><Relationship Id="rId9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4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460467-1FF7-C745-9E17-03FC0ADFFE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5460" y="0"/>
            <a:ext cx="328653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DB0FE0-A4AF-D848-8925-91A37993D74D}"/>
              </a:ext>
            </a:extLst>
          </p:cNvPr>
          <p:cNvSpPr txBox="1"/>
          <p:nvPr/>
        </p:nvSpPr>
        <p:spPr>
          <a:xfrm>
            <a:off x="424905" y="2153541"/>
            <a:ext cx="6033078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800" b="1" spc="-150" dirty="0">
                <a:solidFill>
                  <a:srgbClr val="002060"/>
                </a:solidFill>
                <a:latin typeface="Arial"/>
                <a:cs typeface="Arial"/>
              </a:rPr>
              <a:t>TXS Motion Control </a:t>
            </a:r>
            <a:br>
              <a:rPr lang="en-US" sz="4800" b="1" spc="-150" dirty="0">
                <a:solidFill>
                  <a:srgbClr val="002060"/>
                </a:solidFill>
                <a:latin typeface="Arial"/>
                <a:cs typeface="Arial"/>
              </a:rPr>
            </a:br>
            <a:r>
              <a:rPr lang="en-US" sz="4800" b="1" spc="-150" dirty="0">
                <a:solidFill>
                  <a:srgbClr val="002060"/>
                </a:solidFill>
                <a:latin typeface="Arial"/>
                <a:cs typeface="Arial"/>
              </a:rPr>
              <a:t>System </a:t>
            </a:r>
            <a:endParaRPr lang="en-US" sz="4800" b="1" spc="-1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EB0AE4-391E-6F41-84C6-D4EEDF519A31}"/>
              </a:ext>
            </a:extLst>
          </p:cNvPr>
          <p:cNvSpPr/>
          <p:nvPr/>
        </p:nvSpPr>
        <p:spPr>
          <a:xfrm>
            <a:off x="515938" y="4102920"/>
            <a:ext cx="5745669" cy="83099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400" dirty="0">
                <a:solidFill>
                  <a:srgbClr val="626262"/>
                </a:solidFill>
                <a:latin typeface="Arial"/>
                <a:cs typeface="Arial"/>
              </a:rPr>
              <a:t>Thomas Kelly</a:t>
            </a:r>
          </a:p>
          <a:p>
            <a:r>
              <a:rPr lang="en-GB" sz="2400" dirty="0">
                <a:solidFill>
                  <a:srgbClr val="626262"/>
                </a:solidFill>
                <a:latin typeface="Arial"/>
                <a:cs typeface="Arial"/>
              </a:rPr>
              <a:t>Electrical Designer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82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58288D6-5EA4-544D-AD4B-0C2C2545A5A9}"/>
              </a:ext>
            </a:extLst>
          </p:cNvPr>
          <p:cNvSpPr/>
          <p:nvPr/>
        </p:nvSpPr>
        <p:spPr>
          <a:xfrm>
            <a:off x="420798" y="1393952"/>
            <a:ext cx="5207116" cy="441967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89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Applied motion ST10 stepper motor drives.</a:t>
            </a:r>
          </a:p>
          <a:p>
            <a:pPr marL="34289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Fine micro stepping control.</a:t>
            </a:r>
          </a:p>
          <a:p>
            <a:pPr marL="34289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Can be configured in seconds</a:t>
            </a:r>
          </a:p>
          <a:p>
            <a:pPr marL="34289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Expected protections:</a:t>
            </a:r>
            <a:br>
              <a:rPr lang="en-US" sz="2400" dirty="0"/>
            </a:br>
            <a:r>
              <a:rPr lang="en-US" sz="2400" dirty="0"/>
              <a:t>	Over-Voltage</a:t>
            </a:r>
          </a:p>
          <a:p>
            <a:pPr marL="114291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	Under-Voltage</a:t>
            </a:r>
          </a:p>
          <a:p>
            <a:pPr marL="114291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	Over-Temp</a:t>
            </a:r>
          </a:p>
          <a:p>
            <a:pPr marL="114291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	Motor Shorting</a:t>
            </a:r>
          </a:p>
          <a:p>
            <a:pPr marL="114291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	Motor Open Phase</a:t>
            </a:r>
          </a:p>
          <a:p>
            <a:pPr marL="34289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FEC59E88-A7C3-554B-F1D4-9B43B151D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6100652" y="5553003"/>
            <a:ext cx="2417461" cy="77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EtherCAT logo">
            <a:extLst>
              <a:ext uri="{FF2B5EF4-FFF2-40B4-BE49-F238E27FC236}">
                <a16:creationId xmlns:a16="http://schemas.microsoft.com/office/drawing/2014/main" id="{96512487-9FD0-2744-6C4F-7C005F785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18294" y="5612709"/>
            <a:ext cx="2417461" cy="54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ST10-IP-EE">
            <a:extLst>
              <a:ext uri="{FF2B5EF4-FFF2-40B4-BE49-F238E27FC236}">
                <a16:creationId xmlns:a16="http://schemas.microsoft.com/office/drawing/2014/main" id="{C4E80ECF-CCDA-CDE2-7202-E776D3E1B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484" y="803498"/>
            <a:ext cx="4994130" cy="399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3D8FC57-F822-27A6-CFF6-FAE3B4165FAE}"/>
              </a:ext>
            </a:extLst>
          </p:cNvPr>
          <p:cNvSpPr txBox="1"/>
          <p:nvPr/>
        </p:nvSpPr>
        <p:spPr>
          <a:xfrm>
            <a:off x="403341" y="273766"/>
            <a:ext cx="823991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i="0" dirty="0">
                <a:effectLst/>
                <a:latin typeface="+mj-lt"/>
                <a:ea typeface="+mj-ea"/>
                <a:cs typeface="+mj-cs"/>
              </a:rPr>
              <a:t>Applied Motion </a:t>
            </a:r>
            <a:r>
              <a:rPr lang="en-US" sz="4000" b="1" dirty="0">
                <a:latin typeface="+mj-lt"/>
                <a:ea typeface="+mj-ea"/>
                <a:cs typeface="+mj-cs"/>
              </a:rPr>
              <a:t>Drive amplifiers</a:t>
            </a:r>
            <a:endParaRPr lang="en-US" sz="4000" b="1" i="0" dirty="0">
              <a:effectLst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486255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59E85F-170D-B94D-BA35-E3F2E3C164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4146" y="4127252"/>
            <a:ext cx="8567854" cy="27307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A39C34-E01A-FD49-8603-2E8AE6BB5606}"/>
              </a:ext>
            </a:extLst>
          </p:cNvPr>
          <p:cNvSpPr txBox="1"/>
          <p:nvPr/>
        </p:nvSpPr>
        <p:spPr>
          <a:xfrm>
            <a:off x="1168580" y="2160730"/>
            <a:ext cx="990564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800" b="1" spc="-160" dirty="0">
                <a:solidFill>
                  <a:srgbClr val="2E2D62"/>
                </a:solidFill>
                <a:latin typeface="Arial"/>
                <a:cs typeface="Arial"/>
              </a:rPr>
              <a:t>Hardware selection</a:t>
            </a:r>
            <a:endParaRPr lang="en-US" sz="4800" b="1" spc="-16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BAF2C3-EC07-3149-9606-B755707208BA}"/>
              </a:ext>
            </a:extLst>
          </p:cNvPr>
          <p:cNvSpPr/>
          <p:nvPr/>
        </p:nvSpPr>
        <p:spPr>
          <a:xfrm>
            <a:off x="1277496" y="3065422"/>
            <a:ext cx="5745669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400" dirty="0">
                <a:solidFill>
                  <a:srgbClr val="626262"/>
                </a:solidFill>
                <a:latin typeface="Arial"/>
                <a:cs typeface="Arial"/>
              </a:rPr>
              <a:t>High performance motion technology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9DA41C-8BD1-2C47-A5C2-2F23DC884D7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5360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4FCFB7C-D66D-DF48-8608-0A6E3ECFAB6F}"/>
              </a:ext>
            </a:extLst>
          </p:cNvPr>
          <p:cNvSpPr txBox="1"/>
          <p:nvPr/>
        </p:nvSpPr>
        <p:spPr>
          <a:xfrm>
            <a:off x="403341" y="345182"/>
            <a:ext cx="635645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Hardware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DC9F556-1E6D-FF68-C546-BE490E9B7B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348369"/>
              </p:ext>
            </p:extLst>
          </p:nvPr>
        </p:nvGraphicFramePr>
        <p:xfrm>
          <a:off x="2764691" y="1194522"/>
          <a:ext cx="6662617" cy="405218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4514388">
                  <a:extLst>
                    <a:ext uri="{9D8B030D-6E8A-4147-A177-3AD203B41FA5}">
                      <a16:colId xmlns:a16="http://schemas.microsoft.com/office/drawing/2014/main" val="3106282834"/>
                    </a:ext>
                  </a:extLst>
                </a:gridCol>
                <a:gridCol w="2148229">
                  <a:extLst>
                    <a:ext uri="{9D8B030D-6E8A-4147-A177-3AD203B41FA5}">
                      <a16:colId xmlns:a16="http://schemas.microsoft.com/office/drawing/2014/main" val="669934831"/>
                    </a:ext>
                  </a:extLst>
                </a:gridCol>
              </a:tblGrid>
              <a:tr h="405218"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 Number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5383493"/>
                  </a:ext>
                </a:extLst>
              </a:tr>
              <a:tr h="405218"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Flex X Nano – P662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9882690"/>
                  </a:ext>
                </a:extLst>
              </a:tr>
              <a:tr h="405218"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16-in PNP – P372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028834"/>
                  </a:ext>
                </a:extLst>
              </a:tr>
              <a:tr h="405218"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16-out PNP – P371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6190361"/>
                  </a:ext>
                </a:extLst>
              </a:tr>
              <a:tr h="405218"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Analogue In – P379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6970213"/>
                  </a:ext>
                </a:extLst>
              </a:tr>
              <a:tr h="405218"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Axis Step Pulse – P375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3804847"/>
                  </a:ext>
                </a:extLst>
              </a:tr>
              <a:tr h="405218"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Applied Motion Drives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004582"/>
                  </a:ext>
                </a:extLst>
              </a:tr>
              <a:tr h="405218"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Power Supply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1539000"/>
                  </a:ext>
                </a:extLst>
              </a:tr>
              <a:tr h="405218"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Signal Conditioner (LVDT’s)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4203834"/>
                  </a:ext>
                </a:extLst>
              </a:tr>
              <a:tr h="405218"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Signal Amplifier (Load Cell)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51679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97544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4FCFB7C-D66D-DF48-8608-0A6E3ECFAB6F}"/>
              </a:ext>
            </a:extLst>
          </p:cNvPr>
          <p:cNvSpPr txBox="1"/>
          <p:nvPr/>
        </p:nvSpPr>
        <p:spPr>
          <a:xfrm>
            <a:off x="403341" y="345182"/>
            <a:ext cx="635645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Input hardware</a:t>
            </a:r>
          </a:p>
        </p:txBody>
      </p:sp>
      <p:pic>
        <p:nvPicPr>
          <p:cNvPr id="4098" name="Picture 2" descr="Honeywell Plunger Micro Switch, Screw Terminal, SP-CO, IP65">
            <a:extLst>
              <a:ext uri="{FF2B5EF4-FFF2-40B4-BE49-F238E27FC236}">
                <a16:creationId xmlns:a16="http://schemas.microsoft.com/office/drawing/2014/main" id="{6C7CB9A3-C984-C290-84DF-D9D334BA1D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67" b="91604" l="10000" r="90000">
                        <a14:foregroundMark x1="39507" y1="15038" x2="40000" y2="15038"/>
                        <a14:foregroundMark x1="41056" y1="6892" x2="41056" y2="6892"/>
                        <a14:foregroundMark x1="69014" y1="91604" x2="69014" y2="91604"/>
                        <a14:foregroundMark x1="42465" y1="11278" x2="42465" y2="11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87" r="19588"/>
          <a:stretch/>
        </p:blipFill>
        <p:spPr bwMode="auto">
          <a:xfrm>
            <a:off x="1581150" y="2159000"/>
            <a:ext cx="1873250" cy="203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09BFD4-630E-AE3C-D2C2-C5BE73D422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53" b="96793" l="10000" r="90900">
                        <a14:foregroundMark x1="88100" y1="91638" x2="88100" y2="91638"/>
                        <a14:foregroundMark x1="90900" y1="96793" x2="90900" y2="96793"/>
                        <a14:foregroundMark x1="64100" y1="65063" x2="64100" y2="65063"/>
                        <a14:foregroundMark x1="63600" y1="60137" x2="63600" y2="60137"/>
                        <a14:foregroundMark x1="64100" y1="63001" x2="64100" y2="63001"/>
                        <a14:foregroundMark x1="63100" y1="61856" x2="63100" y2="61856"/>
                        <a14:foregroundMark x1="60100" y1="60367" x2="60100" y2="60367"/>
                        <a14:foregroundMark x1="62600" y1="61856" x2="63400" y2="61512"/>
                        <a14:foregroundMark x1="65900" y1="59794" x2="65900" y2="59794"/>
                        <a14:foregroundMark x1="14200" y1="8591" x2="14200" y2="8591"/>
                        <a14:foregroundMark x1="11900" y1="4353" x2="11900" y2="43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8136" y="2070772"/>
            <a:ext cx="2515727" cy="21962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748366-EC52-92B8-4E3D-AED0CE1E51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00" b="90000" l="4333" r="97250">
                        <a14:foregroundMark x1="45500" y1="7583" x2="45500" y2="7583"/>
                        <a14:foregroundMark x1="88083" y1="38333" x2="88083" y2="38333"/>
                        <a14:foregroundMark x1="89417" y1="40750" x2="89417" y2="40750"/>
                        <a14:foregroundMark x1="97250" y1="46500" x2="97250" y2="46500"/>
                        <a14:foregroundMark x1="88333" y1="43333" x2="88333" y2="43333"/>
                        <a14:foregroundMark x1="37000" y1="70500" x2="37000" y2="70500"/>
                        <a14:foregroundMark x1="40583" y1="68917" x2="40583" y2="68917"/>
                        <a14:foregroundMark x1="37417" y1="64750" x2="37417" y2="64750"/>
                        <a14:foregroundMark x1="20000" y1="57000" x2="20000" y2="57000"/>
                        <a14:foregroundMark x1="31500" y1="73417" x2="31500" y2="73417"/>
                        <a14:foregroundMark x1="40083" y1="62667" x2="40083" y2="62667"/>
                        <a14:foregroundMark x1="52167" y1="54917" x2="38500" y2="58917"/>
                        <a14:foregroundMark x1="38500" y1="58917" x2="30750" y2="68083"/>
                        <a14:foregroundMark x1="30750" y1="68083" x2="31250" y2="78750"/>
                        <a14:foregroundMark x1="31250" y1="78750" x2="51500" y2="76917"/>
                        <a14:foregroundMark x1="51500" y1="76917" x2="58500" y2="72083"/>
                        <a14:foregroundMark x1="58500" y1="72083" x2="60417" y2="57250"/>
                        <a14:foregroundMark x1="60417" y1="57250" x2="51333" y2="51417"/>
                        <a14:foregroundMark x1="51333" y1="51417" x2="38583" y2="53083"/>
                        <a14:foregroundMark x1="38583" y1="53083" x2="34750" y2="59333"/>
                        <a14:foregroundMark x1="34750" y1="59333" x2="34417" y2="61000"/>
                        <a14:foregroundMark x1="7333" y1="21917" x2="7333" y2="21917"/>
                        <a14:foregroundMark x1="4333" y1="31917" x2="4333" y2="31917"/>
                        <a14:foregroundMark x1="20833" y1="64333" x2="20833" y2="64333"/>
                        <a14:foregroundMark x1="91917" y1="42500" x2="91917" y2="42500"/>
                        <a14:foregroundMark x1="88500" y1="39917" x2="88500" y2="39917"/>
                        <a14:foregroundMark x1="88500" y1="42333" x2="88500" y2="42333"/>
                        <a14:foregroundMark x1="43333" y1="68417" x2="43333" y2="684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53872" y="1714500"/>
            <a:ext cx="3092450" cy="30924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F13B830-611B-8AE7-695A-575969130984}"/>
              </a:ext>
            </a:extLst>
          </p:cNvPr>
          <p:cNvSpPr/>
          <p:nvPr/>
        </p:nvSpPr>
        <p:spPr>
          <a:xfrm>
            <a:off x="1108499" y="4810843"/>
            <a:ext cx="2818551" cy="4247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base">
              <a:lnSpc>
                <a:spcPct val="90000"/>
              </a:lnSpc>
              <a:spcAft>
                <a:spcPts val="1200"/>
              </a:spcAft>
            </a:pPr>
            <a:r>
              <a:rPr lang="en-US" sz="2400" dirty="0"/>
              <a:t>Compliance Switches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298CAF-8BC0-A050-D1F2-65B48042E5C1}"/>
              </a:ext>
            </a:extLst>
          </p:cNvPr>
          <p:cNvSpPr/>
          <p:nvPr/>
        </p:nvSpPr>
        <p:spPr>
          <a:xfrm>
            <a:off x="4834611" y="4810843"/>
            <a:ext cx="2519252" cy="4247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 fontAlgn="base">
              <a:lnSpc>
                <a:spcPct val="90000"/>
              </a:lnSpc>
              <a:spcAft>
                <a:spcPts val="1200"/>
              </a:spcAft>
            </a:pPr>
            <a:r>
              <a:rPr lang="en-US" sz="2400" dirty="0"/>
              <a:t>LVDT’s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01B323-B48E-6383-B5A6-1904CEE8222A}"/>
              </a:ext>
            </a:extLst>
          </p:cNvPr>
          <p:cNvSpPr/>
          <p:nvPr/>
        </p:nvSpPr>
        <p:spPr>
          <a:xfrm>
            <a:off x="8540471" y="4810843"/>
            <a:ext cx="2519252" cy="4247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 fontAlgn="base">
              <a:lnSpc>
                <a:spcPct val="90000"/>
              </a:lnSpc>
              <a:spcAft>
                <a:spcPts val="1200"/>
              </a:spcAft>
            </a:pPr>
            <a:r>
              <a:rPr lang="en-US" sz="2400" dirty="0"/>
              <a:t>Load Cells</a:t>
            </a:r>
          </a:p>
        </p:txBody>
      </p:sp>
    </p:spTree>
    <p:extLst>
      <p:ext uri="{BB962C8B-B14F-4D97-AF65-F5344CB8AC3E}">
        <p14:creationId xmlns:p14="http://schemas.microsoft.com/office/powerpoint/2010/main" val="29726560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E67786B-8CF6-7140-A9BE-F2F0A0F1F7F0}"/>
              </a:ext>
            </a:extLst>
          </p:cNvPr>
          <p:cNvSpPr txBox="1"/>
          <p:nvPr/>
        </p:nvSpPr>
        <p:spPr>
          <a:xfrm>
            <a:off x="403341" y="345182"/>
            <a:ext cx="635645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Controller Parameters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24C67A-C52D-5544-86B0-813208112397}"/>
              </a:ext>
            </a:extLst>
          </p:cNvPr>
          <p:cNvSpPr txBox="1"/>
          <p:nvPr/>
        </p:nvSpPr>
        <p:spPr>
          <a:xfrm rot="16200000">
            <a:off x="10716762" y="4838514"/>
            <a:ext cx="18592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© STFC John Dawson 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1E782D0-FA81-B6DB-5251-2B457E1499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4622842"/>
              </p:ext>
            </p:extLst>
          </p:nvPr>
        </p:nvGraphicFramePr>
        <p:xfrm>
          <a:off x="288125" y="1242333"/>
          <a:ext cx="5590161" cy="43718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3395">
                  <a:extLst>
                    <a:ext uri="{9D8B030D-6E8A-4147-A177-3AD203B41FA5}">
                      <a16:colId xmlns:a16="http://schemas.microsoft.com/office/drawing/2014/main" val="2317368181"/>
                    </a:ext>
                  </a:extLst>
                </a:gridCol>
                <a:gridCol w="434340">
                  <a:extLst>
                    <a:ext uri="{9D8B030D-6E8A-4147-A177-3AD203B41FA5}">
                      <a16:colId xmlns:a16="http://schemas.microsoft.com/office/drawing/2014/main" val="3885162088"/>
                    </a:ext>
                  </a:extLst>
                </a:gridCol>
                <a:gridCol w="403860">
                  <a:extLst>
                    <a:ext uri="{9D8B030D-6E8A-4147-A177-3AD203B41FA5}">
                      <a16:colId xmlns:a16="http://schemas.microsoft.com/office/drawing/2014/main" val="305408007"/>
                    </a:ext>
                  </a:extLst>
                </a:gridCol>
                <a:gridCol w="556260">
                  <a:extLst>
                    <a:ext uri="{9D8B030D-6E8A-4147-A177-3AD203B41FA5}">
                      <a16:colId xmlns:a16="http://schemas.microsoft.com/office/drawing/2014/main" val="2790374260"/>
                    </a:ext>
                  </a:extLst>
                </a:gridCol>
                <a:gridCol w="922020">
                  <a:extLst>
                    <a:ext uri="{9D8B030D-6E8A-4147-A177-3AD203B41FA5}">
                      <a16:colId xmlns:a16="http://schemas.microsoft.com/office/drawing/2014/main" val="689173876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691939323"/>
                    </a:ext>
                  </a:extLst>
                </a:gridCol>
                <a:gridCol w="640822">
                  <a:extLst>
                    <a:ext uri="{9D8B030D-6E8A-4147-A177-3AD203B41FA5}">
                      <a16:colId xmlns:a16="http://schemas.microsoft.com/office/drawing/2014/main" val="3964246217"/>
                    </a:ext>
                  </a:extLst>
                </a:gridCol>
                <a:gridCol w="1465564">
                  <a:extLst>
                    <a:ext uri="{9D8B030D-6E8A-4147-A177-3AD203B41FA5}">
                      <a16:colId xmlns:a16="http://schemas.microsoft.com/office/drawing/2014/main" val="1595152738"/>
                    </a:ext>
                  </a:extLst>
                </a:gridCol>
              </a:tblGrid>
              <a:tr h="245761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  <a:highlight>
                            <a:srgbClr val="DDEBF7"/>
                          </a:highlight>
                        </a:rPr>
                        <a:t>Trio Card</a:t>
                      </a:r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  <a:highlight>
                            <a:srgbClr val="DDEBF7"/>
                          </a:highlight>
                        </a:rPr>
                        <a:t>IO Type</a:t>
                      </a:r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  <a:highlight>
                            <a:srgbClr val="DDEBF7"/>
                          </a:highlight>
                        </a:rPr>
                        <a:t>Channel</a:t>
                      </a:r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  <a:highlight>
                            <a:srgbClr val="DDEBF7"/>
                          </a:highlight>
                        </a:rPr>
                        <a:t>Tag</a:t>
                      </a:r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  <a:highlight>
                            <a:srgbClr val="DDEBF7"/>
                          </a:highlight>
                        </a:rPr>
                        <a:t>Device</a:t>
                      </a:r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  <a:highlight>
                            <a:srgbClr val="DDEBF7"/>
                          </a:highlight>
                        </a:rPr>
                        <a:t>Voltage/Current</a:t>
                      </a:r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  <a:highlight>
                            <a:srgbClr val="DDEBF7"/>
                          </a:highlight>
                        </a:rPr>
                        <a:t>Location</a:t>
                      </a:r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  <a:highlight>
                            <a:srgbClr val="DDEBF7"/>
                          </a:highlight>
                        </a:rPr>
                        <a:t>Description</a:t>
                      </a:r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DDEBF7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extLst>
                  <a:ext uri="{0D108BD9-81ED-4DB2-BD59-A6C34878D82A}">
                    <a16:rowId xmlns:a16="http://schemas.microsoft.com/office/drawing/2014/main" val="2383559292"/>
                  </a:ext>
                </a:extLst>
              </a:tr>
              <a:tr h="124752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1 - P372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Digital In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u="none" strike="noStrike">
                          <a:effectLst/>
                        </a:rPr>
                        <a:t>1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LIMX+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Namco EA180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24V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X-stage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Roller Limit Switch Positiive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extLst>
                  <a:ext uri="{0D108BD9-81ED-4DB2-BD59-A6C34878D82A}">
                    <a16:rowId xmlns:a16="http://schemas.microsoft.com/office/drawing/2014/main" val="1220484815"/>
                  </a:ext>
                </a:extLst>
              </a:tr>
              <a:tr h="124752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1 - P372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Digital In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u="none" strike="noStrike">
                          <a:effectLst/>
                        </a:rPr>
                        <a:t>2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LIMXA-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Namco EA180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24V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X-stage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Roller Limit Switch Approach Negative 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extLst>
                  <a:ext uri="{0D108BD9-81ED-4DB2-BD59-A6C34878D82A}">
                    <a16:rowId xmlns:a16="http://schemas.microsoft.com/office/drawing/2014/main" val="3388787664"/>
                  </a:ext>
                </a:extLst>
              </a:tr>
              <a:tr h="124752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1 - P372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Digital In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u="none" strike="noStrike">
                          <a:effectLst/>
                        </a:rPr>
                        <a:t>3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LIMX-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Namco EA180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24V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X-stage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Roller Limit Switch Negative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extLst>
                  <a:ext uri="{0D108BD9-81ED-4DB2-BD59-A6C34878D82A}">
                    <a16:rowId xmlns:a16="http://schemas.microsoft.com/office/drawing/2014/main" val="628141534"/>
                  </a:ext>
                </a:extLst>
              </a:tr>
              <a:tr h="124752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1 - P372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Digital In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u="none" strike="noStrike">
                          <a:effectLst/>
                        </a:rPr>
                        <a:t>4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MIDX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 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24V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X-stage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Precision Limit Switch Mid Travel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extLst>
                  <a:ext uri="{0D108BD9-81ED-4DB2-BD59-A6C34878D82A}">
                    <a16:rowId xmlns:a16="http://schemas.microsoft.com/office/drawing/2014/main" val="4167359327"/>
                  </a:ext>
                </a:extLst>
              </a:tr>
              <a:tr h="124752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1 - P372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Digital In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u="none" strike="noStrike">
                          <a:effectLst/>
                        </a:rPr>
                        <a:t>5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LIMY1+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Namco EA180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24V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Y-stage Front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Roller Limit Switch Positiive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extLst>
                  <a:ext uri="{0D108BD9-81ED-4DB2-BD59-A6C34878D82A}">
                    <a16:rowId xmlns:a16="http://schemas.microsoft.com/office/drawing/2014/main" val="3565045322"/>
                  </a:ext>
                </a:extLst>
              </a:tr>
              <a:tr h="124752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1 - P372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Digital In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u="none" strike="noStrike">
                          <a:effectLst/>
                        </a:rPr>
                        <a:t>6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LIMY1-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Namco EA180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24V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Y-stage Front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Roller Limit Switch Negative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extLst>
                  <a:ext uri="{0D108BD9-81ED-4DB2-BD59-A6C34878D82A}">
                    <a16:rowId xmlns:a16="http://schemas.microsoft.com/office/drawing/2014/main" val="3381731053"/>
                  </a:ext>
                </a:extLst>
              </a:tr>
              <a:tr h="124752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1 - P372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Digital In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u="none" strike="noStrike">
                          <a:effectLst/>
                        </a:rPr>
                        <a:t>7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MIDY1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 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24V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Y-stage Front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Precision Limit Switch Mid Travel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extLst>
                  <a:ext uri="{0D108BD9-81ED-4DB2-BD59-A6C34878D82A}">
                    <a16:rowId xmlns:a16="http://schemas.microsoft.com/office/drawing/2014/main" val="2836684589"/>
                  </a:ext>
                </a:extLst>
              </a:tr>
              <a:tr h="124752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1 - P372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Digital In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u="none" strike="noStrike">
                          <a:effectLst/>
                        </a:rPr>
                        <a:t>8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LIMY2+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Namco EA180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24V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Y-stage Rear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Roller Limit Switch Positiive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extLst>
                  <a:ext uri="{0D108BD9-81ED-4DB2-BD59-A6C34878D82A}">
                    <a16:rowId xmlns:a16="http://schemas.microsoft.com/office/drawing/2014/main" val="147324745"/>
                  </a:ext>
                </a:extLst>
              </a:tr>
              <a:tr h="124752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1 - P372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Digital In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u="none" strike="noStrike">
                          <a:effectLst/>
                        </a:rPr>
                        <a:t>9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LIMY2-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Namco EA180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24V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Y-stage Rear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Roller Limit Switch Negative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extLst>
                  <a:ext uri="{0D108BD9-81ED-4DB2-BD59-A6C34878D82A}">
                    <a16:rowId xmlns:a16="http://schemas.microsoft.com/office/drawing/2014/main" val="796919373"/>
                  </a:ext>
                </a:extLst>
              </a:tr>
              <a:tr h="124752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1 - P372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Digital In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u="none" strike="noStrike">
                          <a:effectLst/>
                        </a:rPr>
                        <a:t>10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MIDY2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 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24V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Y-stage Rear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Precision Limit Switch Mid Travel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extLst>
                  <a:ext uri="{0D108BD9-81ED-4DB2-BD59-A6C34878D82A}">
                    <a16:rowId xmlns:a16="http://schemas.microsoft.com/office/drawing/2014/main" val="617364058"/>
                  </a:ext>
                </a:extLst>
              </a:tr>
              <a:tr h="124752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1 - P372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Digital In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u="none" strike="noStrike">
                          <a:effectLst/>
                        </a:rPr>
                        <a:t>11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LIMZ1+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Namco EA180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24V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Z-stage 1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Z-stage 1 limit Positive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extLst>
                  <a:ext uri="{0D108BD9-81ED-4DB2-BD59-A6C34878D82A}">
                    <a16:rowId xmlns:a16="http://schemas.microsoft.com/office/drawing/2014/main" val="3519615798"/>
                  </a:ext>
                </a:extLst>
              </a:tr>
              <a:tr h="145217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1 - P372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Digital In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u="none" strike="noStrike">
                          <a:effectLst/>
                        </a:rPr>
                        <a:t>12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LIMZ1A+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Namco EA180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24V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Z-stage 1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Z-stage 1 Limit Approach Positive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extLst>
                  <a:ext uri="{0D108BD9-81ED-4DB2-BD59-A6C34878D82A}">
                    <a16:rowId xmlns:a16="http://schemas.microsoft.com/office/drawing/2014/main" val="2489222142"/>
                  </a:ext>
                </a:extLst>
              </a:tr>
              <a:tr h="124752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1 - P372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Digital In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u="none" strike="noStrike">
                          <a:effectLst/>
                        </a:rPr>
                        <a:t>13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LIMZ1-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Namco EA180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24V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Z-stage 1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Z-stage 1 limit Negative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extLst>
                  <a:ext uri="{0D108BD9-81ED-4DB2-BD59-A6C34878D82A}">
                    <a16:rowId xmlns:a16="http://schemas.microsoft.com/office/drawing/2014/main" val="2869475056"/>
                  </a:ext>
                </a:extLst>
              </a:tr>
              <a:tr h="124752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1 - P372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Digital In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u="none" strike="noStrike">
                          <a:effectLst/>
                        </a:rPr>
                        <a:t>14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LIMZ2+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Namco EA180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24V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Z-stage 2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Z-stage 2 limit Positive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extLst>
                  <a:ext uri="{0D108BD9-81ED-4DB2-BD59-A6C34878D82A}">
                    <a16:rowId xmlns:a16="http://schemas.microsoft.com/office/drawing/2014/main" val="1440993789"/>
                  </a:ext>
                </a:extLst>
              </a:tr>
              <a:tr h="124752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1 - P372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Digital In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u="none" strike="noStrike">
                          <a:effectLst/>
                        </a:rPr>
                        <a:t>15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LIMZ2A+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Namco EA180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24V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Z-stage 2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Z-stage 2 Limit Approach Positive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extLst>
                  <a:ext uri="{0D108BD9-81ED-4DB2-BD59-A6C34878D82A}">
                    <a16:rowId xmlns:a16="http://schemas.microsoft.com/office/drawing/2014/main" val="3961993882"/>
                  </a:ext>
                </a:extLst>
              </a:tr>
              <a:tr h="130989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1 - P372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Digital In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u="none" strike="noStrike">
                          <a:effectLst/>
                        </a:rPr>
                        <a:t>16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LIMZ2-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Namco EA180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24V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Z-stage 2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Z-stage 2 limit Negative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extLst>
                  <a:ext uri="{0D108BD9-81ED-4DB2-BD59-A6C34878D82A}">
                    <a16:rowId xmlns:a16="http://schemas.microsoft.com/office/drawing/2014/main" val="2392270532"/>
                  </a:ext>
                </a:extLst>
              </a:tr>
              <a:tr h="124752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2 - P372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Digital In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u="none" strike="noStrike">
                          <a:effectLst/>
                        </a:rPr>
                        <a:t>1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LIMTS1A+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Namco EA180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24V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Target Stage 1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Roller Switch Limit Approach Positive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extLst>
                  <a:ext uri="{0D108BD9-81ED-4DB2-BD59-A6C34878D82A}">
                    <a16:rowId xmlns:a16="http://schemas.microsoft.com/office/drawing/2014/main" val="865786020"/>
                  </a:ext>
                </a:extLst>
              </a:tr>
              <a:tr h="124752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2 - P372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Digital In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u="none" strike="noStrike">
                          <a:effectLst/>
                        </a:rPr>
                        <a:t>2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LIMTS1A-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Namco EA180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24V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Target Stage 1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Roller Switch Limit Approach Negative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extLst>
                  <a:ext uri="{0D108BD9-81ED-4DB2-BD59-A6C34878D82A}">
                    <a16:rowId xmlns:a16="http://schemas.microsoft.com/office/drawing/2014/main" val="294778589"/>
                  </a:ext>
                </a:extLst>
              </a:tr>
              <a:tr h="124752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2 - P372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Digital In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u="none" strike="noStrike">
                          <a:effectLst/>
                        </a:rPr>
                        <a:t>3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LIMTS1-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Namco EA180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24V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Target Stage 1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Roller Switch Limit Negative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extLst>
                  <a:ext uri="{0D108BD9-81ED-4DB2-BD59-A6C34878D82A}">
                    <a16:rowId xmlns:a16="http://schemas.microsoft.com/office/drawing/2014/main" val="4232227077"/>
                  </a:ext>
                </a:extLst>
              </a:tr>
              <a:tr h="124752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2 - P372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Digital In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u="none" strike="noStrike">
                          <a:effectLst/>
                        </a:rPr>
                        <a:t>4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LIMTS2+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Namco EA180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24V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Target Stage 2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Roller Switch Limit Approach Positive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extLst>
                  <a:ext uri="{0D108BD9-81ED-4DB2-BD59-A6C34878D82A}">
                    <a16:rowId xmlns:a16="http://schemas.microsoft.com/office/drawing/2014/main" val="1067909149"/>
                  </a:ext>
                </a:extLst>
              </a:tr>
              <a:tr h="124752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2 - P372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Digital In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u="none" strike="noStrike">
                          <a:effectLst/>
                        </a:rPr>
                        <a:t>5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LIMTS2A-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Namco EA180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24V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Target Stage 2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Roller Switch Limit Approach Negative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extLst>
                  <a:ext uri="{0D108BD9-81ED-4DB2-BD59-A6C34878D82A}">
                    <a16:rowId xmlns:a16="http://schemas.microsoft.com/office/drawing/2014/main" val="3285607752"/>
                  </a:ext>
                </a:extLst>
              </a:tr>
              <a:tr h="124752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2 - P372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Digital In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u="none" strike="noStrike">
                          <a:effectLst/>
                        </a:rPr>
                        <a:t>6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LIMTS2-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Namco EA180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24V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Target Stage 2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 dirty="0">
                          <a:effectLst/>
                        </a:rPr>
                        <a:t>Roller Switch Limit Negative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extLst>
                  <a:ext uri="{0D108BD9-81ED-4DB2-BD59-A6C34878D82A}">
                    <a16:rowId xmlns:a16="http://schemas.microsoft.com/office/drawing/2014/main" val="1444829387"/>
                  </a:ext>
                </a:extLst>
              </a:tr>
              <a:tr h="124752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2 - P372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Digital In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u="none" strike="noStrike">
                          <a:effectLst/>
                        </a:rPr>
                        <a:t>7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LIMBTU1Z+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Honeywell BZ-2RQ1-A2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125-250V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BTU Stage 1 R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Compliance Limit Indicator Positive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extLst>
                  <a:ext uri="{0D108BD9-81ED-4DB2-BD59-A6C34878D82A}">
                    <a16:rowId xmlns:a16="http://schemas.microsoft.com/office/drawing/2014/main" val="80995929"/>
                  </a:ext>
                </a:extLst>
              </a:tr>
              <a:tr h="124752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2 - P372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Digital In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u="none" strike="noStrike">
                          <a:effectLst/>
                        </a:rPr>
                        <a:t>8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LIMBTU1Z-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Honeywell BZ-2RQ1-A2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125-250V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BTU Stage 1 R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Compliance Limit Indicator Negative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extLst>
                  <a:ext uri="{0D108BD9-81ED-4DB2-BD59-A6C34878D82A}">
                    <a16:rowId xmlns:a16="http://schemas.microsoft.com/office/drawing/2014/main" val="2828632597"/>
                  </a:ext>
                </a:extLst>
              </a:tr>
              <a:tr h="124752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2 - P372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Digital In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u="none" strike="noStrike">
                          <a:effectLst/>
                        </a:rPr>
                        <a:t>9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LIMBTU1FX+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Honeywell BZ-2RQ1-A2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125-250V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BTU Stage 1 F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Compliance Limit Indicator Positive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extLst>
                  <a:ext uri="{0D108BD9-81ED-4DB2-BD59-A6C34878D82A}">
                    <a16:rowId xmlns:a16="http://schemas.microsoft.com/office/drawing/2014/main" val="2799356621"/>
                  </a:ext>
                </a:extLst>
              </a:tr>
              <a:tr h="124752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2 - P372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Digital In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u="none" strike="noStrike">
                          <a:effectLst/>
                        </a:rPr>
                        <a:t>10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LIMBTU1FX-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Honeywell BZ-2RQ1-A2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125-250V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BTU Stage 1 F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Compliance Limit Indicator Negative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extLst>
                  <a:ext uri="{0D108BD9-81ED-4DB2-BD59-A6C34878D82A}">
                    <a16:rowId xmlns:a16="http://schemas.microsoft.com/office/drawing/2014/main" val="97080878"/>
                  </a:ext>
                </a:extLst>
              </a:tr>
              <a:tr h="225801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2 - P372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Digital In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u="none" strike="noStrike">
                          <a:effectLst/>
                        </a:rPr>
                        <a:t>11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LIMBTU1RX+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Honeywell BZ-2RQ1-A2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125-250V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BTU Stage 1 R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Compliance Limit Indicator Positive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extLst>
                  <a:ext uri="{0D108BD9-81ED-4DB2-BD59-A6C34878D82A}">
                    <a16:rowId xmlns:a16="http://schemas.microsoft.com/office/drawing/2014/main" val="2278759827"/>
                  </a:ext>
                </a:extLst>
              </a:tr>
              <a:tr h="124752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2 - P372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Digital In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u="none" strike="noStrike">
                          <a:effectLst/>
                        </a:rPr>
                        <a:t>12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LIMBTU1RX-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Honeywell BZ-2RQ1-A2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125-250V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BTU Stage 1 R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Compliance Limit Indicator Negative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extLst>
                  <a:ext uri="{0D108BD9-81ED-4DB2-BD59-A6C34878D82A}">
                    <a16:rowId xmlns:a16="http://schemas.microsoft.com/office/drawing/2014/main" val="1933287321"/>
                  </a:ext>
                </a:extLst>
              </a:tr>
              <a:tr h="124752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2 - P372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Digital In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u="none" strike="noStrike">
                          <a:effectLst/>
                        </a:rPr>
                        <a:t>13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LIMBTU2Z+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Honeywell BZ-2RQ1-A2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125-250V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BTU Stage 2 R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Compliance Limit Indicator Positive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extLst>
                  <a:ext uri="{0D108BD9-81ED-4DB2-BD59-A6C34878D82A}">
                    <a16:rowId xmlns:a16="http://schemas.microsoft.com/office/drawing/2014/main" val="1202625679"/>
                  </a:ext>
                </a:extLst>
              </a:tr>
              <a:tr h="124752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2 - P372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Digital In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u="none" strike="noStrike">
                          <a:effectLst/>
                        </a:rPr>
                        <a:t>14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LIMBTU2Z-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Honeywell BZ-2RQ1-A2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125-250V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BTU Stage 2 R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Compliance Limit Indicator Negative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extLst>
                  <a:ext uri="{0D108BD9-81ED-4DB2-BD59-A6C34878D82A}">
                    <a16:rowId xmlns:a16="http://schemas.microsoft.com/office/drawing/2014/main" val="552451290"/>
                  </a:ext>
                </a:extLst>
              </a:tr>
              <a:tr h="124752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2 - P372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Digital In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u="none" strike="noStrike">
                          <a:effectLst/>
                        </a:rPr>
                        <a:t>15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LIMBTU2FX+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Honeywell BZ-2RQ1-A2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125-250V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BTU Stage 2 F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Compliance Limit Indicator Positive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extLst>
                  <a:ext uri="{0D108BD9-81ED-4DB2-BD59-A6C34878D82A}">
                    <a16:rowId xmlns:a16="http://schemas.microsoft.com/office/drawing/2014/main" val="2884173564"/>
                  </a:ext>
                </a:extLst>
              </a:tr>
              <a:tr h="130989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2 - P372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Digital In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u="none" strike="noStrike">
                          <a:effectLst/>
                        </a:rPr>
                        <a:t>16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LIMBTU2FX-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Honeywell BZ-2RQ1-A2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125-250V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BTU Stage 2 F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 dirty="0">
                          <a:effectLst/>
                        </a:rPr>
                        <a:t>Compliance Limit Indicator Negative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38" marR="6238" marT="6238" marB="0" anchor="b"/>
                </a:tc>
                <a:extLst>
                  <a:ext uri="{0D108BD9-81ED-4DB2-BD59-A6C34878D82A}">
                    <a16:rowId xmlns:a16="http://schemas.microsoft.com/office/drawing/2014/main" val="4203343571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EFFD292-5E16-CC16-E3E3-F7F8042D1F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5142572"/>
              </p:ext>
            </p:extLst>
          </p:nvPr>
        </p:nvGraphicFramePr>
        <p:xfrm>
          <a:off x="6313716" y="1242333"/>
          <a:ext cx="5557504" cy="31831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5775">
                  <a:extLst>
                    <a:ext uri="{9D8B030D-6E8A-4147-A177-3AD203B41FA5}">
                      <a16:colId xmlns:a16="http://schemas.microsoft.com/office/drawing/2014/main" val="361740901"/>
                    </a:ext>
                  </a:extLst>
                </a:gridCol>
                <a:gridCol w="441960">
                  <a:extLst>
                    <a:ext uri="{9D8B030D-6E8A-4147-A177-3AD203B41FA5}">
                      <a16:colId xmlns:a16="http://schemas.microsoft.com/office/drawing/2014/main" val="1620877023"/>
                    </a:ext>
                  </a:extLst>
                </a:gridCol>
                <a:gridCol w="403860">
                  <a:extLst>
                    <a:ext uri="{9D8B030D-6E8A-4147-A177-3AD203B41FA5}">
                      <a16:colId xmlns:a16="http://schemas.microsoft.com/office/drawing/2014/main" val="3108002359"/>
                    </a:ext>
                  </a:extLst>
                </a:gridCol>
                <a:gridCol w="541020">
                  <a:extLst>
                    <a:ext uri="{9D8B030D-6E8A-4147-A177-3AD203B41FA5}">
                      <a16:colId xmlns:a16="http://schemas.microsoft.com/office/drawing/2014/main" val="2466587038"/>
                    </a:ext>
                  </a:extLst>
                </a:gridCol>
                <a:gridCol w="922020">
                  <a:extLst>
                    <a:ext uri="{9D8B030D-6E8A-4147-A177-3AD203B41FA5}">
                      <a16:colId xmlns:a16="http://schemas.microsoft.com/office/drawing/2014/main" val="24565012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397525215"/>
                    </a:ext>
                  </a:extLst>
                </a:gridCol>
                <a:gridCol w="632460">
                  <a:extLst>
                    <a:ext uri="{9D8B030D-6E8A-4147-A177-3AD203B41FA5}">
                      <a16:colId xmlns:a16="http://schemas.microsoft.com/office/drawing/2014/main" val="688015050"/>
                    </a:ext>
                  </a:extLst>
                </a:gridCol>
                <a:gridCol w="1448889">
                  <a:extLst>
                    <a:ext uri="{9D8B030D-6E8A-4147-A177-3AD203B41FA5}">
                      <a16:colId xmlns:a16="http://schemas.microsoft.com/office/drawing/2014/main" val="3279711594"/>
                    </a:ext>
                  </a:extLst>
                </a:gridCol>
              </a:tblGrid>
              <a:tr h="238954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3 - P371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Digital Out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u="none" strike="noStrike">
                          <a:effectLst/>
                        </a:rPr>
                        <a:t>1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LIMBTU2RX+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Honeywell BZ-2RQ1-A2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125-250V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BTU Stage 2 R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Compliance Limit Indicator Positive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extLst>
                  <a:ext uri="{0D108BD9-81ED-4DB2-BD59-A6C34878D82A}">
                    <a16:rowId xmlns:a16="http://schemas.microsoft.com/office/drawing/2014/main" val="1290279233"/>
                  </a:ext>
                </a:extLst>
              </a:tr>
              <a:tr h="132019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3 - P371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Digital Out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u="none" strike="noStrike">
                          <a:effectLst/>
                        </a:rPr>
                        <a:t>2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LIMBTU2RX-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Honeywell BZ-2RQ1-A2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125-250V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BTU Stage 2 R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 dirty="0">
                          <a:effectLst/>
                        </a:rPr>
                        <a:t>Compliance Limit Indicator Negative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extLst>
                  <a:ext uri="{0D108BD9-81ED-4DB2-BD59-A6C34878D82A}">
                    <a16:rowId xmlns:a16="http://schemas.microsoft.com/office/drawing/2014/main" val="42147683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3 - P371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Digital Out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u="none" strike="noStrike" dirty="0">
                          <a:effectLst/>
                        </a:rPr>
                        <a:t>3 to 16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GB" sz="700" u="none" strike="noStrike" dirty="0">
                          <a:effectLst/>
                        </a:rPr>
                        <a:t> </a:t>
                      </a:r>
                      <a:r>
                        <a:rPr lang="en-GB" sz="1000" u="none" strike="noStrike" dirty="0">
                          <a:effectLst/>
                        </a:rPr>
                        <a:t>SPARE</a:t>
                      </a:r>
                      <a:endParaRPr lang="en-GB" sz="700" u="none" strike="noStrike" dirty="0">
                        <a:effectLst/>
                      </a:endParaRPr>
                    </a:p>
                  </a:txBody>
                  <a:tcPr marL="6601" marR="6601" marT="6601" marB="0" anchor="b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6601" marR="6601" marT="6601" marB="0" anchor="b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6601" marR="6601" marT="6601" marB="0" anchor="b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6601" marR="6601" marT="6601" marB="0" anchor="b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6601" marR="6601" marT="6601" marB="0" anchor="b"/>
                </a:tc>
                <a:extLst>
                  <a:ext uri="{0D108BD9-81ED-4DB2-BD59-A6C34878D82A}">
                    <a16:rowId xmlns:a16="http://schemas.microsoft.com/office/drawing/2014/main" val="4113766325"/>
                  </a:ext>
                </a:extLst>
              </a:tr>
              <a:tr h="132019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3 - P379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Analogue In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u="none" strike="noStrike">
                          <a:effectLst/>
                        </a:rPr>
                        <a:t>1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 dirty="0">
                          <a:effectLst/>
                        </a:rPr>
                        <a:t>LVDTSC1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Omega LDX-D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±10Vdc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 dirty="0">
                          <a:effectLst/>
                        </a:rPr>
                        <a:t>Control Unit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 dirty="0">
                          <a:effectLst/>
                        </a:rPr>
                        <a:t>Target stage A docking proximity sensor signal conditioner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extLst>
                  <a:ext uri="{0D108BD9-81ED-4DB2-BD59-A6C34878D82A}">
                    <a16:rowId xmlns:a16="http://schemas.microsoft.com/office/drawing/2014/main" val="3721940208"/>
                  </a:ext>
                </a:extLst>
              </a:tr>
              <a:tr h="132019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3 - P379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Analogue In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u="none" strike="noStrike">
                          <a:effectLst/>
                        </a:rPr>
                        <a:t>2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 dirty="0">
                          <a:effectLst/>
                        </a:rPr>
                        <a:t>LVDTSC2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Omega LDX-D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±10Vdc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 dirty="0">
                          <a:effectLst/>
                        </a:rPr>
                        <a:t>Control Unit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Target stage A docking proximity sensor signal conditioner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extLst>
                  <a:ext uri="{0D108BD9-81ED-4DB2-BD59-A6C34878D82A}">
                    <a16:rowId xmlns:a16="http://schemas.microsoft.com/office/drawing/2014/main" val="118562665"/>
                  </a:ext>
                </a:extLst>
              </a:tr>
              <a:tr h="132019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3 - P379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Analogue In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u="none" strike="noStrike">
                          <a:effectLst/>
                        </a:rPr>
                        <a:t>3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 dirty="0">
                          <a:effectLst/>
                        </a:rPr>
                        <a:t>LVDTSC3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Omega LDX-D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±10Vdc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 dirty="0">
                          <a:effectLst/>
                        </a:rPr>
                        <a:t>Control Unit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Target stage A docking proximity sensor signal conditioner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extLst>
                  <a:ext uri="{0D108BD9-81ED-4DB2-BD59-A6C34878D82A}">
                    <a16:rowId xmlns:a16="http://schemas.microsoft.com/office/drawing/2014/main" val="2774910982"/>
                  </a:ext>
                </a:extLst>
              </a:tr>
              <a:tr h="132019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3 - P379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Analogue In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u="none" strike="noStrike">
                          <a:effectLst/>
                        </a:rPr>
                        <a:t>4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LVDTSC4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Omega LDX-D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±10Vdc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Control Unit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Target stage B docking proximity sensor signal conditioner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extLst>
                  <a:ext uri="{0D108BD9-81ED-4DB2-BD59-A6C34878D82A}">
                    <a16:rowId xmlns:a16="http://schemas.microsoft.com/office/drawing/2014/main" val="889192963"/>
                  </a:ext>
                </a:extLst>
              </a:tr>
              <a:tr h="132019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3 - P379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Analogue In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u="none" strike="noStrike">
                          <a:effectLst/>
                        </a:rPr>
                        <a:t>5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LVDTSC5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Omega LDX-D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±10Vdc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 dirty="0">
                          <a:effectLst/>
                        </a:rPr>
                        <a:t>Control Unit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Target stage B docking proximity sensor signal conditioner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extLst>
                  <a:ext uri="{0D108BD9-81ED-4DB2-BD59-A6C34878D82A}">
                    <a16:rowId xmlns:a16="http://schemas.microsoft.com/office/drawing/2014/main" val="3949333976"/>
                  </a:ext>
                </a:extLst>
              </a:tr>
              <a:tr h="132019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3 - P379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Analogue In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u="none" strike="noStrike">
                          <a:effectLst/>
                        </a:rPr>
                        <a:t>6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LVDTSC6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Omega LDX-D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±10Vdc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Control Unit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Target stage B docking proximity sensor signal conditioner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extLst>
                  <a:ext uri="{0D108BD9-81ED-4DB2-BD59-A6C34878D82A}">
                    <a16:rowId xmlns:a16="http://schemas.microsoft.com/office/drawing/2014/main" val="2912636806"/>
                  </a:ext>
                </a:extLst>
              </a:tr>
              <a:tr h="132019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3 - P379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Analogue In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u="none" strike="noStrike">
                          <a:effectLst/>
                        </a:rPr>
                        <a:t>7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Spare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 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 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 dirty="0">
                          <a:effectLst/>
                        </a:rPr>
                        <a:t>re Stage p S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Compliance Spait Inancator Negative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extLst>
                  <a:ext uri="{0D108BD9-81ED-4DB2-BD59-A6C34878D82A}">
                    <a16:rowId xmlns:a16="http://schemas.microsoft.com/office/drawing/2014/main" val="868879583"/>
                  </a:ext>
                </a:extLst>
              </a:tr>
              <a:tr h="138620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3 - P379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Analogue In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u="none" strike="noStrike">
                          <a:effectLst/>
                        </a:rPr>
                        <a:t>8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Spare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 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 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re Stage p S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Compliance Spait Inancator Negative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extLst>
                  <a:ext uri="{0D108BD9-81ED-4DB2-BD59-A6C34878D82A}">
                    <a16:rowId xmlns:a16="http://schemas.microsoft.com/office/drawing/2014/main" val="3511610291"/>
                  </a:ext>
                </a:extLst>
              </a:tr>
              <a:tr h="132019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4 - P379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Analogue In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u="none" strike="noStrike">
                          <a:effectLst/>
                        </a:rPr>
                        <a:t>1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LCAmp1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Omega TXDIN1600S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-10 to +10V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 dirty="0">
                          <a:effectLst/>
                        </a:rPr>
                        <a:t>Control Unit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Target stage 1 front load cell amplifier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extLst>
                  <a:ext uri="{0D108BD9-81ED-4DB2-BD59-A6C34878D82A}">
                    <a16:rowId xmlns:a16="http://schemas.microsoft.com/office/drawing/2014/main" val="1491187579"/>
                  </a:ext>
                </a:extLst>
              </a:tr>
              <a:tr h="132019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4 - P379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Analogue In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u="none" strike="noStrike">
                          <a:effectLst/>
                        </a:rPr>
                        <a:t>2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LCAmp2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Omega TXDIN1600S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-10 to +10V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Control Unit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Target stage 1 rear load cell amplifier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extLst>
                  <a:ext uri="{0D108BD9-81ED-4DB2-BD59-A6C34878D82A}">
                    <a16:rowId xmlns:a16="http://schemas.microsoft.com/office/drawing/2014/main" val="890709459"/>
                  </a:ext>
                </a:extLst>
              </a:tr>
              <a:tr h="132019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4 - P379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Analogue In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u="none" strike="noStrike">
                          <a:effectLst/>
                        </a:rPr>
                        <a:t>3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LCAmp3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Omega TXDIN1600S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-10 to +10V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 dirty="0">
                          <a:effectLst/>
                        </a:rPr>
                        <a:t>Control Unit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 dirty="0">
                          <a:effectLst/>
                        </a:rPr>
                        <a:t>Target stage B front load cell amplifier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extLst>
                  <a:ext uri="{0D108BD9-81ED-4DB2-BD59-A6C34878D82A}">
                    <a16:rowId xmlns:a16="http://schemas.microsoft.com/office/drawing/2014/main" val="3846519373"/>
                  </a:ext>
                </a:extLst>
              </a:tr>
              <a:tr h="132019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4 - P379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Analogue In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u="none" strike="noStrike">
                          <a:effectLst/>
                        </a:rPr>
                        <a:t>4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LCAmp4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Omega TXDIN1600S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-10 to +10V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 dirty="0">
                          <a:effectLst/>
                        </a:rPr>
                        <a:t>Control Unit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Target stage B rear load cell amplifier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extLst>
                  <a:ext uri="{0D108BD9-81ED-4DB2-BD59-A6C34878D82A}">
                    <a16:rowId xmlns:a16="http://schemas.microsoft.com/office/drawing/2014/main" val="2723128797"/>
                  </a:ext>
                </a:extLst>
              </a:tr>
              <a:tr h="132019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4 - P379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Analogue In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u="none" strike="noStrike">
                          <a:effectLst/>
                        </a:rPr>
                        <a:t>5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Spare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 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 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 dirty="0">
                          <a:effectLst/>
                        </a:rPr>
                        <a:t>re Stage p S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Compliance Spait Inancator Negative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extLst>
                  <a:ext uri="{0D108BD9-81ED-4DB2-BD59-A6C34878D82A}">
                    <a16:rowId xmlns:a16="http://schemas.microsoft.com/office/drawing/2014/main" val="700932243"/>
                  </a:ext>
                </a:extLst>
              </a:tr>
              <a:tr h="132019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4 - P379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Analogue In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u="none" strike="noStrike">
                          <a:effectLst/>
                        </a:rPr>
                        <a:t>6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Spare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 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 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re Stage p S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Compliance Spait Inancator Negative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extLst>
                  <a:ext uri="{0D108BD9-81ED-4DB2-BD59-A6C34878D82A}">
                    <a16:rowId xmlns:a16="http://schemas.microsoft.com/office/drawing/2014/main" val="2019950775"/>
                  </a:ext>
                </a:extLst>
              </a:tr>
              <a:tr h="132019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4 - P379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Analogue In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u="none" strike="noStrike">
                          <a:effectLst/>
                        </a:rPr>
                        <a:t>7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Spare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 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 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 dirty="0">
                          <a:effectLst/>
                        </a:rPr>
                        <a:t>re Stage p S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Compliance Spait Inancator Negative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extLst>
                  <a:ext uri="{0D108BD9-81ED-4DB2-BD59-A6C34878D82A}">
                    <a16:rowId xmlns:a16="http://schemas.microsoft.com/office/drawing/2014/main" val="2868276234"/>
                  </a:ext>
                </a:extLst>
              </a:tr>
              <a:tr h="138620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4 - P379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Analogue In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u="none" strike="noStrike" dirty="0">
                          <a:effectLst/>
                        </a:rPr>
                        <a:t>8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Spare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 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 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 dirty="0">
                          <a:effectLst/>
                        </a:rPr>
                        <a:t>re Stage p S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 dirty="0">
                          <a:effectLst/>
                        </a:rPr>
                        <a:t>Compliance </a:t>
                      </a:r>
                      <a:r>
                        <a:rPr lang="en-GB" sz="700" u="none" strike="noStrike" dirty="0" err="1">
                          <a:effectLst/>
                        </a:rPr>
                        <a:t>Spait</a:t>
                      </a:r>
                      <a:r>
                        <a:rPr lang="en-GB" sz="700" u="none" strike="noStrike" dirty="0">
                          <a:effectLst/>
                        </a:rPr>
                        <a:t> </a:t>
                      </a:r>
                      <a:r>
                        <a:rPr lang="en-GB" sz="700" u="none" strike="noStrike" dirty="0" err="1">
                          <a:effectLst/>
                        </a:rPr>
                        <a:t>Inancator</a:t>
                      </a:r>
                      <a:r>
                        <a:rPr lang="en-GB" sz="700" u="none" strike="noStrike" dirty="0">
                          <a:effectLst/>
                        </a:rPr>
                        <a:t> Negative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01" marR="6601" marT="6601" marB="0" anchor="b"/>
                </a:tc>
                <a:extLst>
                  <a:ext uri="{0D108BD9-81ED-4DB2-BD59-A6C34878D82A}">
                    <a16:rowId xmlns:a16="http://schemas.microsoft.com/office/drawing/2014/main" val="2167297122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C07019FD-2137-A44D-9FAD-E91A92882FDE}"/>
              </a:ext>
            </a:extLst>
          </p:cNvPr>
          <p:cNvSpPr/>
          <p:nvPr/>
        </p:nvSpPr>
        <p:spPr>
          <a:xfrm>
            <a:off x="6313716" y="4625081"/>
            <a:ext cx="5207116" cy="10895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114291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At present 14 Digital Outputs &amp; 4 Analog in’s spare but can easily expand in future.</a:t>
            </a:r>
          </a:p>
        </p:txBody>
      </p:sp>
    </p:spTree>
    <p:extLst>
      <p:ext uri="{BB962C8B-B14F-4D97-AF65-F5344CB8AC3E}">
        <p14:creationId xmlns:p14="http://schemas.microsoft.com/office/powerpoint/2010/main" val="37226880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7B54F19-1212-9345-95FF-9D2815FD6E96}"/>
              </a:ext>
            </a:extLst>
          </p:cNvPr>
          <p:cNvSpPr txBox="1"/>
          <p:nvPr/>
        </p:nvSpPr>
        <p:spPr>
          <a:xfrm>
            <a:off x="403341" y="345182"/>
            <a:ext cx="635645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Block Diagram</a:t>
            </a:r>
          </a:p>
        </p:txBody>
      </p:sp>
      <p:pic>
        <p:nvPicPr>
          <p:cNvPr id="6" name="Picture 5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3AB3E9A9-CDD1-8675-0075-3A210EC21A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481"/>
          <a:stretch/>
        </p:blipFill>
        <p:spPr>
          <a:xfrm>
            <a:off x="2425318" y="1781175"/>
            <a:ext cx="7792880" cy="384837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925FBF9-EEAC-5FFF-850D-44255915D4DE}"/>
              </a:ext>
            </a:extLst>
          </p:cNvPr>
          <p:cNvSpPr/>
          <p:nvPr/>
        </p:nvSpPr>
        <p:spPr>
          <a:xfrm>
            <a:off x="2895836" y="5804899"/>
            <a:ext cx="2049028" cy="4247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 fontAlgn="base">
              <a:lnSpc>
                <a:spcPct val="90000"/>
              </a:lnSpc>
              <a:spcAft>
                <a:spcPts val="1200"/>
              </a:spcAft>
            </a:pPr>
            <a:r>
              <a:rPr lang="en-US" sz="2400" dirty="0"/>
              <a:t>Inputs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B07131-D7A4-7FC3-0C8D-517FB07BDD64}"/>
              </a:ext>
            </a:extLst>
          </p:cNvPr>
          <p:cNvSpPr/>
          <p:nvPr/>
        </p:nvSpPr>
        <p:spPr>
          <a:xfrm>
            <a:off x="5493294" y="5814159"/>
            <a:ext cx="2049028" cy="4247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 fontAlgn="base">
              <a:lnSpc>
                <a:spcPct val="90000"/>
              </a:lnSpc>
              <a:spcAft>
                <a:spcPts val="1200"/>
              </a:spcAft>
            </a:pPr>
            <a:r>
              <a:rPr lang="en-US" sz="2400" dirty="0"/>
              <a:t>Processing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47D6CE-B71B-EFA0-9E27-3CEAA8B2C57D}"/>
              </a:ext>
            </a:extLst>
          </p:cNvPr>
          <p:cNvSpPr/>
          <p:nvPr/>
        </p:nvSpPr>
        <p:spPr>
          <a:xfrm>
            <a:off x="8090752" y="5814159"/>
            <a:ext cx="2049028" cy="4247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 fontAlgn="base">
              <a:lnSpc>
                <a:spcPct val="90000"/>
              </a:lnSpc>
              <a:spcAft>
                <a:spcPts val="1200"/>
              </a:spcAft>
            </a:pPr>
            <a:r>
              <a:rPr lang="en-US" sz="2400" dirty="0"/>
              <a:t>Outputs</a:t>
            </a:r>
          </a:p>
        </p:txBody>
      </p:sp>
      <p:pic>
        <p:nvPicPr>
          <p:cNvPr id="11" name="Picture 10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23C2E8FB-C971-0927-B503-B8FD87D179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495" b="67552"/>
          <a:stretch/>
        </p:blipFill>
        <p:spPr>
          <a:xfrm>
            <a:off x="8486775" y="345182"/>
            <a:ext cx="2065532" cy="177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798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E288275-2FA5-564F-87D1-D588139B106D}"/>
              </a:ext>
            </a:extLst>
          </p:cNvPr>
          <p:cNvSpPr/>
          <p:nvPr/>
        </p:nvSpPr>
        <p:spPr>
          <a:xfrm>
            <a:off x="427465" y="1401194"/>
            <a:ext cx="10719460" cy="358130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fontAlgn="base">
              <a:lnSpc>
                <a:spcPct val="110000"/>
              </a:lnSpc>
              <a:spcAft>
                <a:spcPts val="600"/>
              </a:spcAft>
            </a:pPr>
            <a:r>
              <a:rPr lang="en-GB" sz="2200" dirty="0">
                <a:solidFill>
                  <a:srgbClr val="626262"/>
                </a:solidFill>
                <a:latin typeface="Arial Regular"/>
                <a:cs typeface="Arial"/>
              </a:rPr>
              <a:t>Working design has been formed around</a:t>
            </a:r>
          </a:p>
          <a:p>
            <a:pPr marL="342900" fontAlgn="base">
              <a:lnSpc>
                <a:spcPct val="110000"/>
              </a:lnSpc>
              <a:spcAft>
                <a:spcPts val="600"/>
              </a:spcAft>
            </a:pPr>
            <a:r>
              <a:rPr lang="en-GB" sz="2200" dirty="0">
                <a:solidFill>
                  <a:srgbClr val="626262"/>
                </a:solidFill>
                <a:latin typeface="Arial Regular"/>
                <a:cs typeface="Arial"/>
              </a:rPr>
              <a:t>Pelicase 1510, Final design must be durable, </a:t>
            </a:r>
          </a:p>
          <a:p>
            <a:pPr marL="342900" fontAlgn="base">
              <a:lnSpc>
                <a:spcPct val="110000"/>
              </a:lnSpc>
              <a:spcAft>
                <a:spcPts val="600"/>
              </a:spcAft>
            </a:pPr>
            <a:r>
              <a:rPr lang="en-GB" sz="2200" dirty="0">
                <a:solidFill>
                  <a:srgbClr val="626262"/>
                </a:solidFill>
                <a:latin typeface="Arial Regular"/>
                <a:cs typeface="Arial"/>
              </a:rPr>
              <a:t>transportable and wheeled.</a:t>
            </a:r>
          </a:p>
          <a:p>
            <a:pPr marL="342900" fontAlgn="base">
              <a:lnSpc>
                <a:spcPct val="110000"/>
              </a:lnSpc>
              <a:spcAft>
                <a:spcPts val="600"/>
              </a:spcAft>
            </a:pPr>
            <a:endParaRPr lang="en-GB" sz="2200" dirty="0">
              <a:solidFill>
                <a:srgbClr val="626262"/>
              </a:solidFill>
              <a:latin typeface="Arial Regular"/>
              <a:cs typeface="Arial"/>
            </a:endParaRPr>
          </a:p>
          <a:p>
            <a:pPr marL="342900" fontAlgn="base">
              <a:lnSpc>
                <a:spcPct val="110000"/>
              </a:lnSpc>
              <a:spcAft>
                <a:spcPts val="600"/>
              </a:spcAft>
            </a:pPr>
            <a:endParaRPr lang="en-GB" sz="2200" dirty="0">
              <a:solidFill>
                <a:srgbClr val="626262"/>
              </a:solidFill>
              <a:latin typeface="Arial Regular"/>
              <a:cs typeface="Arial"/>
            </a:endParaRPr>
          </a:p>
          <a:p>
            <a:pPr marL="342900" fontAlgn="base">
              <a:lnSpc>
                <a:spcPct val="110000"/>
              </a:lnSpc>
              <a:spcAft>
                <a:spcPts val="600"/>
              </a:spcAft>
            </a:pPr>
            <a:endParaRPr lang="en-GB" sz="2200" dirty="0">
              <a:solidFill>
                <a:srgbClr val="626262"/>
              </a:solidFill>
              <a:latin typeface="Arial Regular"/>
              <a:cs typeface="Arial"/>
            </a:endParaRPr>
          </a:p>
          <a:p>
            <a:pPr marL="342900" fontAlgn="base">
              <a:lnSpc>
                <a:spcPct val="110000"/>
              </a:lnSpc>
              <a:spcAft>
                <a:spcPts val="600"/>
              </a:spcAft>
            </a:pPr>
            <a:r>
              <a:rPr lang="en-GB" sz="2200" dirty="0">
                <a:solidFill>
                  <a:srgbClr val="626262"/>
                </a:solidFill>
                <a:latin typeface="Arial Regular"/>
                <a:cs typeface="Arial"/>
              </a:rPr>
              <a:t>2 Systems to be produced for online and </a:t>
            </a:r>
          </a:p>
          <a:p>
            <a:pPr marL="342900" fontAlgn="base">
              <a:lnSpc>
                <a:spcPct val="110000"/>
              </a:lnSpc>
              <a:spcAft>
                <a:spcPts val="600"/>
              </a:spcAft>
            </a:pPr>
            <a:r>
              <a:rPr lang="en-GB" sz="2200" dirty="0">
                <a:solidFill>
                  <a:srgbClr val="626262"/>
                </a:solidFill>
                <a:latin typeface="Arial Regular"/>
                <a:cs typeface="Arial"/>
              </a:rPr>
              <a:t>offline use.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21BF9D-7312-D146-A098-1393906DE9CF}"/>
              </a:ext>
            </a:extLst>
          </p:cNvPr>
          <p:cNvSpPr txBox="1"/>
          <p:nvPr/>
        </p:nvSpPr>
        <p:spPr>
          <a:xfrm>
            <a:off x="403340" y="345182"/>
            <a:ext cx="11684581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Containment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196F41D-DEF8-890E-9609-3C19E27684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83" b="93000" l="9229" r="91132">
                        <a14:foregroundMark x1="91276" y1="16000" x2="91276" y2="16000"/>
                        <a14:foregroundMark x1="12185" y1="73750" x2="12185" y2="73750"/>
                        <a14:foregroundMark x1="9229" y1="82667" x2="9229" y2="82667"/>
                        <a14:foregroundMark x1="67772" y1="93083" x2="67772" y2="93083"/>
                        <a14:foregroundMark x1="67340" y1="91917" x2="67340" y2="91917"/>
                        <a14:foregroundMark x1="81327" y1="4500" x2="81327" y2="4500"/>
                        <a14:foregroundMark x1="43619" y1="3833" x2="43619" y2="3833"/>
                        <a14:foregroundMark x1="38068" y1="7667" x2="38068" y2="7667"/>
                        <a14:foregroundMark x1="39654" y1="7667" x2="39654" y2="7667"/>
                        <a14:foregroundMark x1="44412" y1="7250" x2="44412" y2="7250"/>
                        <a14:foregroundMark x1="45205" y1="7250" x2="45205" y2="7250"/>
                        <a14:foregroundMark x1="81615" y1="3583" x2="81615" y2="3583"/>
                        <a14:foregroundMark x1="33021" y1="7667" x2="33021" y2="7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5" r="6532"/>
          <a:stretch/>
        </p:blipFill>
        <p:spPr bwMode="auto">
          <a:xfrm>
            <a:off x="7097866" y="1658714"/>
            <a:ext cx="3581971" cy="354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33583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59E85F-170D-B94D-BA35-E3F2E3C164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4146" y="4127252"/>
            <a:ext cx="8567854" cy="27307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A39C34-E01A-FD49-8603-2E8AE6BB5606}"/>
              </a:ext>
            </a:extLst>
          </p:cNvPr>
          <p:cNvSpPr txBox="1"/>
          <p:nvPr/>
        </p:nvSpPr>
        <p:spPr>
          <a:xfrm>
            <a:off x="1168580" y="2160730"/>
            <a:ext cx="990564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800" b="1" spc="-160" dirty="0">
                <a:solidFill>
                  <a:srgbClr val="2E2D62"/>
                </a:solidFill>
                <a:latin typeface="Arial"/>
                <a:cs typeface="Arial"/>
              </a:rPr>
              <a:t>Cabling</a:t>
            </a:r>
            <a:endParaRPr lang="en-US" sz="4800" b="1" spc="-16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BAF2C3-EC07-3149-9606-B755707208BA}"/>
              </a:ext>
            </a:extLst>
          </p:cNvPr>
          <p:cNvSpPr/>
          <p:nvPr/>
        </p:nvSpPr>
        <p:spPr>
          <a:xfrm>
            <a:off x="1239396" y="3065422"/>
            <a:ext cx="5745669" cy="83099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400" dirty="0">
                <a:solidFill>
                  <a:srgbClr val="626262"/>
                </a:solidFill>
                <a:latin typeface="Arial"/>
                <a:cs typeface="Arial"/>
              </a:rPr>
              <a:t>Selection of cabling, cable management and connectors.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9DA41C-8BD1-2C47-A5C2-2F23DC884D7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6044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E288275-2FA5-564F-87D1-D588139B106D}"/>
              </a:ext>
            </a:extLst>
          </p:cNvPr>
          <p:cNvSpPr/>
          <p:nvPr/>
        </p:nvSpPr>
        <p:spPr>
          <a:xfrm>
            <a:off x="427465" y="1401194"/>
            <a:ext cx="5014485" cy="405220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base">
              <a:lnSpc>
                <a:spcPct val="110000"/>
              </a:lnSpc>
              <a:spcAft>
                <a:spcPts val="600"/>
              </a:spcAft>
            </a:pPr>
            <a:r>
              <a:rPr lang="en-GB" sz="2400" b="1" spc="-100" dirty="0" err="1">
                <a:solidFill>
                  <a:srgbClr val="1E5DF8"/>
                </a:solidFill>
                <a:latin typeface="Arial"/>
                <a:cs typeface="Arial"/>
              </a:rPr>
              <a:t>Igus</a:t>
            </a:r>
            <a:r>
              <a:rPr lang="en-GB" sz="2400" b="1" spc="-100" dirty="0">
                <a:solidFill>
                  <a:srgbClr val="1E5DF8"/>
                </a:solidFill>
                <a:latin typeface="Arial"/>
                <a:cs typeface="Arial"/>
              </a:rPr>
              <a:t> Cable Chain</a:t>
            </a:r>
            <a:endParaRPr lang="en-US" dirty="0"/>
          </a:p>
          <a:p>
            <a:pPr marL="628650" indent="-285750" fontAlgn="base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626262"/>
                </a:solidFill>
                <a:latin typeface="Arial Regular"/>
                <a:cs typeface="Arial"/>
              </a:rPr>
              <a:t>Used to guide and protect cabling on sliding assemblies.</a:t>
            </a:r>
          </a:p>
          <a:p>
            <a:pPr marL="628650" indent="-285750" fontAlgn="base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626262"/>
                </a:solidFill>
                <a:latin typeface="Arial Regular"/>
                <a:cs typeface="Arial"/>
              </a:rPr>
              <a:t>Provides strain relief to prevent abrasion, binding and cable damage.</a:t>
            </a:r>
          </a:p>
          <a:p>
            <a:pPr marL="628650" indent="-285750" fontAlgn="base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626262"/>
                </a:solidFill>
                <a:latin typeface="Arial Regular"/>
                <a:cs typeface="Arial"/>
              </a:rPr>
              <a:t>Radiation tolerance calculated, has been used in similar environments before and shown minimal degradation.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21BF9D-7312-D146-A098-1393906DE9CF}"/>
              </a:ext>
            </a:extLst>
          </p:cNvPr>
          <p:cNvSpPr txBox="1"/>
          <p:nvPr/>
        </p:nvSpPr>
        <p:spPr>
          <a:xfrm>
            <a:off x="403340" y="345182"/>
            <a:ext cx="11684581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Cable Routing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724F87F2-4BEA-BBBC-ED98-449DB5715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26" b="82910" l="13379" r="99512">
                        <a14:foregroundMark x1="38477" y1="37793" x2="38477" y2="37793"/>
                        <a14:foregroundMark x1="45313" y1="55957" x2="34766" y2="74219"/>
                        <a14:foregroundMark x1="34766" y1="74219" x2="49707" y2="76563"/>
                        <a14:foregroundMark x1="49707" y1="76563" x2="65527" y2="74316"/>
                        <a14:foregroundMark x1="65527" y1="74316" x2="94922" y2="53125"/>
                        <a14:foregroundMark x1="94922" y1="53125" x2="95410" y2="32715"/>
                        <a14:foregroundMark x1="95410" y1="32715" x2="91699" y2="29004"/>
                        <a14:foregroundMark x1="49707" y1="82910" x2="57617" y2="82031"/>
                        <a14:foregroundMark x1="57617" y1="82031" x2="96973" y2="57422"/>
                        <a14:foregroundMark x1="96973" y1="57422" x2="99512" y2="49609"/>
                        <a14:foregroundMark x1="99512" y1="49609" x2="99707" y2="31250"/>
                        <a14:foregroundMark x1="99707" y1="31250" x2="92383" y2="29199"/>
                        <a14:foregroundMark x1="92383" y1="29199" x2="91992" y2="29590"/>
                        <a14:foregroundMark x1="98340" y1="24023" x2="98340" y2="24023"/>
                        <a14:foregroundMark x1="23047" y1="79980" x2="23047" y2="79980"/>
                        <a14:foregroundMark x1="44824" y1="81641" x2="44824" y2="81641"/>
                        <a14:foregroundMark x1="15820" y1="48242" x2="15820" y2="48242"/>
                        <a14:foregroundMark x1="17383" y1="45020" x2="17383" y2="45020"/>
                        <a14:foregroundMark x1="17676" y1="42676" x2="17676" y2="42676"/>
                        <a14:foregroundMark x1="22754" y1="36133" x2="14453" y2="53516"/>
                        <a14:foregroundMark x1="14453" y1="53516" x2="13379" y2="63574"/>
                        <a14:foregroundMark x1="13379" y1="63574" x2="15820" y2="73340"/>
                        <a14:foregroundMark x1="36914" y1="82910" x2="48926" y2="81250"/>
                        <a14:foregroundMark x1="29297" y1="82324" x2="29297" y2="82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" t="20432" b="12223"/>
          <a:stretch/>
        </p:blipFill>
        <p:spPr bwMode="auto">
          <a:xfrm>
            <a:off x="9598324" y="5008507"/>
            <a:ext cx="2593676" cy="1849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black chain with a spiral&#10;&#10;Description automatically generated with medium confidence">
            <a:extLst>
              <a:ext uri="{FF2B5EF4-FFF2-40B4-BE49-F238E27FC236}">
                <a16:creationId xmlns:a16="http://schemas.microsoft.com/office/drawing/2014/main" id="{8A971E6C-A35D-6E32-4926-BBD84D9DDD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biLevel thresh="25000"/>
          </a:blip>
          <a:srcRect l="42455" t="9697" r="-954" b="1323"/>
          <a:stretch/>
        </p:blipFill>
        <p:spPr>
          <a:xfrm rot="7585798">
            <a:off x="6810317" y="4925881"/>
            <a:ext cx="2041599" cy="2419236"/>
          </a:xfrm>
          <a:prstGeom prst="rect">
            <a:avLst/>
          </a:prstGeom>
        </p:spPr>
      </p:pic>
      <p:pic>
        <p:nvPicPr>
          <p:cNvPr id="2055" name="Picture 1">
            <a:extLst>
              <a:ext uri="{FF2B5EF4-FFF2-40B4-BE49-F238E27FC236}">
                <a16:creationId xmlns:a16="http://schemas.microsoft.com/office/drawing/2014/main" id="{C4C9890F-CA06-5A76-0987-490F6FE270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30" b="88836" l="58483" r="94837">
                        <a14:foregroundMark x1="81770" y1="7496" x2="81770" y2="7496"/>
                        <a14:foregroundMark x1="68388" y1="79107" x2="68388" y2="79107"/>
                        <a14:foregroundMark x1="68388" y1="74482" x2="68388" y2="74482"/>
                        <a14:foregroundMark x1="68915" y1="80064" x2="68915" y2="80064"/>
                        <a14:foregroundMark x1="73340" y1="43700" x2="58904" y2="57895"/>
                        <a14:foregroundMark x1="58904" y1="57895" x2="58483" y2="75598"/>
                        <a14:foregroundMark x1="58483" y1="75598" x2="63330" y2="87560"/>
                        <a14:foregroundMark x1="63330" y1="87560" x2="75869" y2="73844"/>
                        <a14:foregroundMark x1="75869" y1="73844" x2="78504" y2="53589"/>
                        <a14:foregroundMark x1="78504" y1="53589" x2="70811" y2="40191"/>
                        <a14:foregroundMark x1="70811" y1="40191" x2="69231" y2="40829"/>
                        <a14:foregroundMark x1="61328" y1="88676" x2="61328" y2="88676"/>
                        <a14:foregroundMark x1="61117" y1="32217" x2="61117" y2="32217"/>
                        <a14:foregroundMark x1="64805" y1="29984" x2="61644" y2="30622"/>
                        <a14:foregroundMark x1="84194" y1="17065" x2="84089" y2="17544"/>
                        <a14:foregroundMark x1="83456" y1="16587" x2="83456" y2="16587"/>
                        <a14:foregroundMark x1="81560" y1="3828" x2="81560" y2="3828"/>
                        <a14:foregroundMark x1="81454" y1="3030" x2="81454" y2="3030"/>
                        <a14:foregroundMark x1="79768" y1="4306" x2="79768" y2="4306"/>
                        <a14:foregroundMark x1="79768" y1="3668" x2="79768" y2="3668"/>
                        <a14:foregroundMark x1="73762" y1="11483" x2="73762" y2="11483"/>
                        <a14:foregroundMark x1="73973" y1="10686" x2="73973" y2="10686"/>
                        <a14:foregroundMark x1="75659" y1="9888" x2="75659" y2="9888"/>
                        <a14:foregroundMark x1="75764" y1="10845" x2="75764" y2="10845"/>
                        <a14:foregroundMark x1="60169" y1="23285" x2="60169" y2="23285"/>
                        <a14:foregroundMark x1="60169" y1="24083" x2="60169" y2="24083"/>
                        <a14:foregroundMark x1="59747" y1="22807" x2="59747" y2="22807"/>
                        <a14:foregroundMark x1="59536" y1="23445" x2="59536" y2="23445"/>
                        <a14:foregroundMark x1="81454" y1="78309" x2="81454" y2="78309"/>
                        <a14:foregroundMark x1="83878" y1="77033" x2="83878" y2="77033"/>
                        <a14:foregroundMark x1="85142" y1="60287" x2="85142" y2="60287"/>
                        <a14:foregroundMark x1="85248" y1="61085" x2="85248" y2="61085"/>
                        <a14:foregroundMark x1="85669" y1="64115" x2="85669" y2="64115"/>
                        <a14:foregroundMark x1="59852" y1="43541" x2="59852" y2="43541"/>
                        <a14:foregroundMark x1="59747" y1="41946" x2="59747" y2="41946"/>
                        <a14:foregroundMark x1="62908" y1="42265" x2="62908" y2="42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06" t="1635" r="1144" b="1445"/>
          <a:stretch/>
        </p:blipFill>
        <p:spPr bwMode="auto">
          <a:xfrm>
            <a:off x="7299166" y="410074"/>
            <a:ext cx="2042842" cy="3312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A machine with colorful parts&#10;&#10;Description automatically generated with medium confidence">
            <a:extLst>
              <a:ext uri="{FF2B5EF4-FFF2-40B4-BE49-F238E27FC236}">
                <a16:creationId xmlns:a16="http://schemas.microsoft.com/office/drawing/2014/main" id="{A69CFAB7-12EA-88CF-5F13-205874660A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05" b="92822" l="9703" r="93584">
                        <a14:foregroundMark x1="24570" y1="8320" x2="24570" y2="8320"/>
                        <a14:foregroundMark x1="26448" y1="6852" x2="26448" y2="6852"/>
                        <a14:foregroundMark x1="38967" y1="70962" x2="38654" y2="80587"/>
                        <a14:foregroundMark x1="17371" y1="93312" x2="32394" y2="92985"/>
                        <a14:foregroundMark x1="32394" y1="92985" x2="84038" y2="92985"/>
                        <a14:foregroundMark x1="84038" y1="92985" x2="93740" y2="92659"/>
                        <a14:foregroundMark x1="34116" y1="69331" x2="34116" y2="69331"/>
                        <a14:foregroundMark x1="44444" y1="69331" x2="44444" y2="69331"/>
                        <a14:foregroundMark x1="25509" y1="4405" x2="26135" y2="7341"/>
                        <a14:foregroundMark x1="23631" y1="11419" x2="24100" y2="17129"/>
                        <a14:foregroundMark x1="55399" y1="11093" x2="54930" y2="176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53207" y="241315"/>
            <a:ext cx="3400700" cy="326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1284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121BF9D-7312-D146-A098-1393906DE9CF}"/>
              </a:ext>
            </a:extLst>
          </p:cNvPr>
          <p:cNvSpPr txBox="1"/>
          <p:nvPr/>
        </p:nvSpPr>
        <p:spPr>
          <a:xfrm>
            <a:off x="403340" y="345182"/>
            <a:ext cx="4387735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Cable Routing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074A9D-4096-25DB-44CA-ED511B6FC2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989"/>
          <a:stretch/>
        </p:blipFill>
        <p:spPr>
          <a:xfrm>
            <a:off x="5591474" y="1401194"/>
            <a:ext cx="6173061" cy="2763612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CB3F7CC6-68F3-083D-A780-39FA98B1786D}"/>
              </a:ext>
            </a:extLst>
          </p:cNvPr>
          <p:cNvSpPr/>
          <p:nvPr/>
        </p:nvSpPr>
        <p:spPr>
          <a:xfrm>
            <a:off x="6972314" y="1470152"/>
            <a:ext cx="3826276" cy="2035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2889BE-754F-56AE-FA92-60F416F92B2E}"/>
              </a:ext>
            </a:extLst>
          </p:cNvPr>
          <p:cNvSpPr/>
          <p:nvPr/>
        </p:nvSpPr>
        <p:spPr>
          <a:xfrm>
            <a:off x="420798" y="1393952"/>
            <a:ext cx="5207116" cy="464742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base">
              <a:lnSpc>
                <a:spcPct val="90000"/>
              </a:lnSpc>
              <a:spcAft>
                <a:spcPts val="1200"/>
              </a:spcAft>
            </a:pPr>
            <a:r>
              <a:rPr lang="en-US" sz="2400" dirty="0"/>
              <a:t>Cabling through 2, 12” cable passageways</a:t>
            </a:r>
          </a:p>
          <a:p>
            <a:pPr fontAlgn="base">
              <a:lnSpc>
                <a:spcPct val="90000"/>
              </a:lnSpc>
              <a:spcAft>
                <a:spcPts val="1200"/>
              </a:spcAft>
            </a:pPr>
            <a:endParaRPr lang="en-US" sz="2400" dirty="0"/>
          </a:p>
          <a:p>
            <a:pPr fontAlgn="base">
              <a:lnSpc>
                <a:spcPct val="90000"/>
              </a:lnSpc>
              <a:spcAft>
                <a:spcPts val="1200"/>
              </a:spcAft>
            </a:pPr>
            <a:r>
              <a:rPr lang="en-US" sz="2400" dirty="0"/>
              <a:t>Duct #1 </a:t>
            </a:r>
          </a:p>
          <a:p>
            <a:pPr fontAlgn="base">
              <a:lnSpc>
                <a:spcPct val="90000"/>
              </a:lnSpc>
              <a:spcAft>
                <a:spcPts val="1200"/>
              </a:spcAft>
            </a:pPr>
            <a:r>
              <a:rPr lang="en-US" sz="2400" dirty="0"/>
              <a:t>Motors</a:t>
            </a:r>
          </a:p>
          <a:p>
            <a:pPr fontAlgn="base">
              <a:lnSpc>
                <a:spcPct val="90000"/>
              </a:lnSpc>
              <a:spcAft>
                <a:spcPts val="1200"/>
              </a:spcAft>
            </a:pPr>
            <a:r>
              <a:rPr lang="en-US" sz="2400" dirty="0"/>
              <a:t>Switches (Compliance, Limits, Approach)</a:t>
            </a:r>
          </a:p>
          <a:p>
            <a:pPr fontAlgn="base">
              <a:lnSpc>
                <a:spcPct val="90000"/>
              </a:lnSpc>
              <a:spcAft>
                <a:spcPts val="1200"/>
              </a:spcAft>
            </a:pPr>
            <a:endParaRPr lang="en-US" sz="2400" dirty="0"/>
          </a:p>
          <a:p>
            <a:pPr fontAlgn="base">
              <a:lnSpc>
                <a:spcPct val="90000"/>
              </a:lnSpc>
              <a:spcAft>
                <a:spcPts val="1200"/>
              </a:spcAft>
            </a:pPr>
            <a:r>
              <a:rPr lang="en-US" sz="2400" dirty="0"/>
              <a:t>Duct #2</a:t>
            </a:r>
          </a:p>
          <a:p>
            <a:pPr fontAlgn="base">
              <a:lnSpc>
                <a:spcPct val="90000"/>
              </a:lnSpc>
              <a:spcAft>
                <a:spcPts val="1200"/>
              </a:spcAft>
            </a:pPr>
            <a:r>
              <a:rPr lang="en-US" sz="2400" dirty="0"/>
              <a:t>LVDT’s and Load Cells</a:t>
            </a:r>
          </a:p>
          <a:p>
            <a:pPr fontAlgn="base">
              <a:lnSpc>
                <a:spcPct val="90000"/>
              </a:lnSpc>
              <a:spcAft>
                <a:spcPts val="1200"/>
              </a:spcAft>
            </a:pP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A0685B-8B8B-3959-DF0A-7F5CF2F6EDA3}"/>
              </a:ext>
            </a:extLst>
          </p:cNvPr>
          <p:cNvSpPr txBox="1"/>
          <p:nvPr/>
        </p:nvSpPr>
        <p:spPr>
          <a:xfrm>
            <a:off x="5486400" y="5096466"/>
            <a:ext cx="6096000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90000"/>
              </a:lnSpc>
              <a:spcAft>
                <a:spcPts val="1200"/>
              </a:spcAft>
            </a:pPr>
            <a:r>
              <a:rPr lang="en-US" sz="2400" dirty="0"/>
              <a:t>Cable will be appropriately shielded to prevent interference between devices.</a:t>
            </a:r>
          </a:p>
        </p:txBody>
      </p:sp>
    </p:spTree>
    <p:extLst>
      <p:ext uri="{BB962C8B-B14F-4D97-AF65-F5344CB8AC3E}">
        <p14:creationId xmlns:p14="http://schemas.microsoft.com/office/powerpoint/2010/main" val="1668868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GATA Home Page | AGATA">
            <a:extLst>
              <a:ext uri="{FF2B5EF4-FFF2-40B4-BE49-F238E27FC236}">
                <a16:creationId xmlns:a16="http://schemas.microsoft.com/office/drawing/2014/main" id="{8992F826-BD4E-E769-E96B-9C3A69680A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8249"/>
          <a:stretch/>
        </p:blipFill>
        <p:spPr bwMode="auto">
          <a:xfrm>
            <a:off x="5784817" y="0"/>
            <a:ext cx="64071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6DE168-6938-B747-BEE8-8CC9B28012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007"/>
          <a:stretch/>
        </p:blipFill>
        <p:spPr>
          <a:xfrm>
            <a:off x="5784817" y="0"/>
            <a:ext cx="646090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B66DC9-76C9-5140-A7C4-B9B833C488D1}"/>
              </a:ext>
            </a:extLst>
          </p:cNvPr>
          <p:cNvSpPr txBox="1"/>
          <p:nvPr/>
        </p:nvSpPr>
        <p:spPr>
          <a:xfrm>
            <a:off x="423748" y="1380700"/>
            <a:ext cx="5668666" cy="7950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Aft>
                <a:spcPts val="200"/>
              </a:spcAft>
            </a:pPr>
            <a:r>
              <a:rPr lang="en-US" sz="2400" b="1" spc="-100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b="1" spc="-1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System Requirements</a:t>
            </a:r>
            <a:endParaRPr lang="en-US" dirty="0"/>
          </a:p>
          <a:p>
            <a:pPr marL="228600" lvl="1"/>
            <a:r>
              <a:rPr lang="en-GB" sz="2000" dirty="0">
                <a:solidFill>
                  <a:srgbClr val="626262"/>
                </a:solidFill>
                <a:latin typeface="Arial"/>
                <a:cs typeface="Arial"/>
              </a:rPr>
              <a:t>Consideration of design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EBDC0C-5E44-914B-85A5-07AF5BC1B9B6}"/>
              </a:ext>
            </a:extLst>
          </p:cNvPr>
          <p:cNvSpPr txBox="1"/>
          <p:nvPr/>
        </p:nvSpPr>
        <p:spPr>
          <a:xfrm>
            <a:off x="423748" y="2345447"/>
            <a:ext cx="5101814" cy="7950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200"/>
              </a:spcAft>
            </a:pPr>
            <a:r>
              <a:rPr lang="en-US" sz="2400" b="1" spc="-100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b="1" spc="-1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Trio</a:t>
            </a:r>
          </a:p>
          <a:p>
            <a:pPr marL="228600" lvl="1"/>
            <a:r>
              <a:rPr lang="en-GB" sz="2000" dirty="0">
                <a:solidFill>
                  <a:srgbClr val="626262"/>
                </a:solidFill>
                <a:latin typeface="Arial"/>
                <a:cs typeface="Arial"/>
              </a:rPr>
              <a:t>Motion equipment rundown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FD7155-AB0C-D84C-8261-743120695688}"/>
              </a:ext>
            </a:extLst>
          </p:cNvPr>
          <p:cNvSpPr txBox="1"/>
          <p:nvPr/>
        </p:nvSpPr>
        <p:spPr>
          <a:xfrm>
            <a:off x="423748" y="3310194"/>
            <a:ext cx="5101814" cy="110286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200"/>
              </a:spcAft>
            </a:pPr>
            <a:r>
              <a:rPr lang="en-US" sz="2400" b="1" spc="-100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b="1" spc="-1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Hardware Selection</a:t>
            </a:r>
          </a:p>
          <a:p>
            <a:pPr marL="228600" lvl="1"/>
            <a:r>
              <a:rPr lang="en-GB" sz="2000" dirty="0">
                <a:solidFill>
                  <a:srgbClr val="626262"/>
                </a:solidFill>
                <a:latin typeface="Arial"/>
                <a:cs typeface="Arial"/>
              </a:rPr>
              <a:t>Interconnection, equipment choices and containment.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4031FC-5C47-AB47-A1A8-0701484C0E42}"/>
              </a:ext>
            </a:extLst>
          </p:cNvPr>
          <p:cNvSpPr txBox="1"/>
          <p:nvPr/>
        </p:nvSpPr>
        <p:spPr>
          <a:xfrm>
            <a:off x="423748" y="4465442"/>
            <a:ext cx="5101814" cy="110286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200"/>
              </a:spcAft>
            </a:pPr>
            <a:r>
              <a:rPr lang="en-US" sz="2400" b="1" spc="-100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b="1" spc="-1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Cabling</a:t>
            </a:r>
          </a:p>
          <a:p>
            <a:pPr marL="228600" lvl="1"/>
            <a:r>
              <a:rPr lang="en-GB" sz="2000" dirty="0">
                <a:solidFill>
                  <a:srgbClr val="626262"/>
                </a:solidFill>
                <a:latin typeface="Arial"/>
                <a:cs typeface="Arial"/>
              </a:rPr>
              <a:t>Connectors, patch panel, routing and drag chains.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1E8603-51D4-7C45-829A-9AE25E5A2E4F}"/>
              </a:ext>
            </a:extLst>
          </p:cNvPr>
          <p:cNvSpPr txBox="1"/>
          <p:nvPr/>
        </p:nvSpPr>
        <p:spPr>
          <a:xfrm>
            <a:off x="403341" y="345182"/>
            <a:ext cx="635645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21856921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121BF9D-7312-D146-A098-1393906DE9CF}"/>
              </a:ext>
            </a:extLst>
          </p:cNvPr>
          <p:cNvSpPr txBox="1"/>
          <p:nvPr/>
        </p:nvSpPr>
        <p:spPr>
          <a:xfrm>
            <a:off x="403340" y="340296"/>
            <a:ext cx="11684581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Connectors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8217B8-85C6-BF4E-89E1-A6954783545D}"/>
              </a:ext>
            </a:extLst>
          </p:cNvPr>
          <p:cNvSpPr/>
          <p:nvPr/>
        </p:nvSpPr>
        <p:spPr>
          <a:xfrm>
            <a:off x="403340" y="1401194"/>
            <a:ext cx="10743585" cy="268259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628650" indent="-285750" fontAlgn="base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626262"/>
                </a:solidFill>
                <a:latin typeface="Arial Regular"/>
                <a:cs typeface="Arial"/>
              </a:rPr>
              <a:t>Local patch panel.</a:t>
            </a:r>
          </a:p>
          <a:p>
            <a:pPr marL="628650" indent="-285750" fontAlgn="base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626262"/>
                </a:solidFill>
                <a:latin typeface="Arial Regular"/>
                <a:cs typeface="Arial"/>
              </a:rPr>
              <a:t>Heavy duty industrial locking connectors </a:t>
            </a:r>
          </a:p>
          <a:p>
            <a:pPr marL="342900" fontAlgn="base">
              <a:lnSpc>
                <a:spcPct val="110000"/>
              </a:lnSpc>
              <a:spcAft>
                <a:spcPts val="600"/>
              </a:spcAft>
            </a:pPr>
            <a:r>
              <a:rPr lang="en-GB" sz="2200" dirty="0">
                <a:solidFill>
                  <a:srgbClr val="626262"/>
                </a:solidFill>
                <a:latin typeface="Arial Regular"/>
                <a:cs typeface="Arial"/>
              </a:rPr>
              <a:t>    with ≥IP5x rating.</a:t>
            </a:r>
          </a:p>
          <a:p>
            <a:pPr marL="628650" indent="-285750" fontAlgn="base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626262"/>
                </a:solidFill>
                <a:latin typeface="Arial Regular"/>
                <a:cs typeface="Arial"/>
              </a:rPr>
              <a:t>Connections available through telehandlers.</a:t>
            </a:r>
          </a:p>
          <a:p>
            <a:pPr marL="342900" fontAlgn="base">
              <a:lnSpc>
                <a:spcPct val="110000"/>
              </a:lnSpc>
              <a:spcAft>
                <a:spcPts val="600"/>
              </a:spcAft>
            </a:pPr>
            <a:endParaRPr lang="en-GB" sz="2200" dirty="0">
              <a:solidFill>
                <a:srgbClr val="626262"/>
              </a:solidFill>
              <a:latin typeface="Arial Regular"/>
              <a:cs typeface="Arial"/>
            </a:endParaRPr>
          </a:p>
          <a:p>
            <a:pPr marL="628650" indent="-285750" fontAlgn="base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200" dirty="0">
              <a:solidFill>
                <a:srgbClr val="626262"/>
              </a:solidFill>
              <a:latin typeface="Arial Regular"/>
              <a:cs typeface="Arial"/>
            </a:endParaRPr>
          </a:p>
        </p:txBody>
      </p:sp>
      <p:pic>
        <p:nvPicPr>
          <p:cNvPr id="3" name="Picture 2" descr="A machine with a large speaker&#10;&#10;Description automatically generated with medium confidence">
            <a:extLst>
              <a:ext uri="{FF2B5EF4-FFF2-40B4-BE49-F238E27FC236}">
                <a16:creationId xmlns:a16="http://schemas.microsoft.com/office/drawing/2014/main" id="{2BA53DDC-638A-E08F-0648-58480305E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67" b="92496" l="8700" r="95704">
                        <a14:foregroundMark x1="49839" y1="92659" x2="49839" y2="92659"/>
                        <a14:foregroundMark x1="91407" y1="49103" x2="91407" y2="49103"/>
                        <a14:foregroundMark x1="95704" y1="49755" x2="95704" y2="49755"/>
                        <a14:foregroundMark x1="83244" y1="7830" x2="83244" y2="7830"/>
                        <a14:foregroundMark x1="78625" y1="8972" x2="78625" y2="8972"/>
                        <a14:foregroundMark x1="77766" y1="7830" x2="77766" y2="7830"/>
                        <a14:foregroundMark x1="8700" y1="45024" x2="8700" y2="450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76818">
            <a:off x="6990356" y="287353"/>
            <a:ext cx="4618863" cy="30412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FD7C431-891D-D8BE-57BE-E4A277998691}"/>
              </a:ext>
            </a:extLst>
          </p:cNvPr>
          <p:cNvSpPr/>
          <p:nvPr/>
        </p:nvSpPr>
        <p:spPr>
          <a:xfrm>
            <a:off x="9006662" y="2400093"/>
            <a:ext cx="853440" cy="85344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7AB099-39A6-B0B8-CEB2-6E04C6306BBC}"/>
              </a:ext>
            </a:extLst>
          </p:cNvPr>
          <p:cNvSpPr txBox="1"/>
          <p:nvPr/>
        </p:nvSpPr>
        <p:spPr>
          <a:xfrm>
            <a:off x="9775865" y="3181879"/>
            <a:ext cx="1973252" cy="1312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fontAlgn="base">
              <a:lnSpc>
                <a:spcPct val="90000"/>
              </a:lnSpc>
              <a:spcAft>
                <a:spcPts val="1200"/>
              </a:spcAft>
            </a:pPr>
            <a:r>
              <a:rPr lang="en-US" sz="1600" dirty="0"/>
              <a:t>Patch Panel to be located near the rear left </a:t>
            </a:r>
            <a:r>
              <a:rPr lang="en-US" sz="1600" dirty="0" err="1"/>
              <a:t>screwjack</a:t>
            </a:r>
            <a:r>
              <a:rPr lang="en-US" sz="1600" dirty="0"/>
              <a:t>. Design and model to follow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4B0AD8-C9F7-4245-89ED-1371EA1B0C50}"/>
              </a:ext>
            </a:extLst>
          </p:cNvPr>
          <p:cNvSpPr/>
          <p:nvPr/>
        </p:nvSpPr>
        <p:spPr>
          <a:xfrm>
            <a:off x="5214306" y="4121696"/>
            <a:ext cx="1973252" cy="188206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5E3DB22-A6F0-8506-A662-6CA84294DA73}"/>
              </a:ext>
            </a:extLst>
          </p:cNvPr>
          <p:cNvSpPr/>
          <p:nvPr/>
        </p:nvSpPr>
        <p:spPr>
          <a:xfrm>
            <a:off x="5287737" y="4166083"/>
            <a:ext cx="275207" cy="26633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585A800-7BF9-D1C7-2FF7-FB1EFB476475}"/>
              </a:ext>
            </a:extLst>
          </p:cNvPr>
          <p:cNvSpPr/>
          <p:nvPr/>
        </p:nvSpPr>
        <p:spPr>
          <a:xfrm>
            <a:off x="6842809" y="4166083"/>
            <a:ext cx="275207" cy="26633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BE4032A-BB7B-F30F-FC58-A2D77F1CA250}"/>
              </a:ext>
            </a:extLst>
          </p:cNvPr>
          <p:cNvSpPr/>
          <p:nvPr/>
        </p:nvSpPr>
        <p:spPr>
          <a:xfrm>
            <a:off x="5287737" y="5664928"/>
            <a:ext cx="275207" cy="26633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9B6844D-C966-3C71-E6A5-340FD27A633C}"/>
              </a:ext>
            </a:extLst>
          </p:cNvPr>
          <p:cNvSpPr/>
          <p:nvPr/>
        </p:nvSpPr>
        <p:spPr>
          <a:xfrm>
            <a:off x="6842809" y="5664928"/>
            <a:ext cx="275207" cy="26633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3F2C13-40F0-0010-9D1B-04AC29CB0A99}"/>
              </a:ext>
            </a:extLst>
          </p:cNvPr>
          <p:cNvSpPr/>
          <p:nvPr/>
        </p:nvSpPr>
        <p:spPr>
          <a:xfrm>
            <a:off x="5836428" y="4418683"/>
            <a:ext cx="720571" cy="26633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8B2A4B7-DB05-C63F-9B95-4203E0946ABE}"/>
              </a:ext>
            </a:extLst>
          </p:cNvPr>
          <p:cNvSpPr/>
          <p:nvPr/>
        </p:nvSpPr>
        <p:spPr>
          <a:xfrm>
            <a:off x="5836428" y="5473319"/>
            <a:ext cx="720571" cy="26633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765271A-BE48-0C2D-66CB-A8D0FE127426}"/>
              </a:ext>
            </a:extLst>
          </p:cNvPr>
          <p:cNvSpPr/>
          <p:nvPr/>
        </p:nvSpPr>
        <p:spPr>
          <a:xfrm rot="5400000">
            <a:off x="5271278" y="4931610"/>
            <a:ext cx="720571" cy="26633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CE29CDC-DE91-D3C7-DACD-71EF963F638A}"/>
              </a:ext>
            </a:extLst>
          </p:cNvPr>
          <p:cNvSpPr/>
          <p:nvPr/>
        </p:nvSpPr>
        <p:spPr>
          <a:xfrm rot="5400000">
            <a:off x="6391777" y="4931611"/>
            <a:ext cx="720571" cy="26633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6F7B12E-2E7C-BB07-533F-A6A2D0AA1C71}"/>
              </a:ext>
            </a:extLst>
          </p:cNvPr>
          <p:cNvCxnSpPr>
            <a:cxnSpLocks/>
          </p:cNvCxnSpPr>
          <p:nvPr/>
        </p:nvCxnSpPr>
        <p:spPr>
          <a:xfrm flipV="1">
            <a:off x="6980412" y="4121696"/>
            <a:ext cx="647991" cy="17755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D60AEBB-082F-C083-FD61-B7A0031E7C28}"/>
              </a:ext>
            </a:extLst>
          </p:cNvPr>
          <p:cNvCxnSpPr>
            <a:cxnSpLocks/>
          </p:cNvCxnSpPr>
          <p:nvPr/>
        </p:nvCxnSpPr>
        <p:spPr>
          <a:xfrm flipV="1">
            <a:off x="6767348" y="4964160"/>
            <a:ext cx="861055" cy="1663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0F7B1B6-BD56-BBAF-7C52-249C9142C804}"/>
              </a:ext>
            </a:extLst>
          </p:cNvPr>
          <p:cNvSpPr txBox="1"/>
          <p:nvPr/>
        </p:nvSpPr>
        <p:spPr>
          <a:xfrm>
            <a:off x="7454237" y="3961317"/>
            <a:ext cx="1973252" cy="337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fontAlgn="base">
              <a:lnSpc>
                <a:spcPct val="90000"/>
              </a:lnSpc>
              <a:spcAft>
                <a:spcPts val="1200"/>
              </a:spcAft>
            </a:pPr>
            <a:r>
              <a:rPr lang="en-US" sz="1600" dirty="0"/>
              <a:t>Alignment Dowels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99F413-A9B9-B8DD-77D9-76AA8D6D7115}"/>
              </a:ext>
            </a:extLst>
          </p:cNvPr>
          <p:cNvSpPr txBox="1"/>
          <p:nvPr/>
        </p:nvSpPr>
        <p:spPr>
          <a:xfrm>
            <a:off x="7583337" y="4795194"/>
            <a:ext cx="1973252" cy="337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fontAlgn="base">
              <a:lnSpc>
                <a:spcPct val="90000"/>
              </a:lnSpc>
              <a:spcAft>
                <a:spcPts val="1200"/>
              </a:spcAft>
            </a:pPr>
            <a:r>
              <a:rPr lang="en-US" sz="1600" dirty="0"/>
              <a:t>Electrical Connectors</a:t>
            </a:r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A8A4CCF4-2796-BA89-9EE2-F198DA14C7F0}"/>
              </a:ext>
            </a:extLst>
          </p:cNvPr>
          <p:cNvSpPr/>
          <p:nvPr/>
        </p:nvSpPr>
        <p:spPr>
          <a:xfrm>
            <a:off x="6022909" y="4898839"/>
            <a:ext cx="370582" cy="330485"/>
          </a:xfrm>
          <a:prstGeom prst="hexagon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`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7C785BB-5AF0-E59A-AAE2-19E2A58DC259}"/>
              </a:ext>
            </a:extLst>
          </p:cNvPr>
          <p:cNvSpPr txBox="1"/>
          <p:nvPr/>
        </p:nvSpPr>
        <p:spPr>
          <a:xfrm>
            <a:off x="7628403" y="5460162"/>
            <a:ext cx="1973252" cy="337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fontAlgn="base">
              <a:lnSpc>
                <a:spcPct val="90000"/>
              </a:lnSpc>
              <a:spcAft>
                <a:spcPts val="1200"/>
              </a:spcAft>
            </a:pPr>
            <a:r>
              <a:rPr lang="en-US" sz="1600" dirty="0"/>
              <a:t>Securing Fastener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0D2F531-62B3-DE13-549A-81205F0D3800}"/>
              </a:ext>
            </a:extLst>
          </p:cNvPr>
          <p:cNvCxnSpPr>
            <a:cxnSpLocks/>
          </p:cNvCxnSpPr>
          <p:nvPr/>
        </p:nvCxnSpPr>
        <p:spPr>
          <a:xfrm>
            <a:off x="6386851" y="5176637"/>
            <a:ext cx="1241552" cy="43894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CF9C30F4-7DCE-6550-5D6F-F5EB6C4DE60A}"/>
              </a:ext>
            </a:extLst>
          </p:cNvPr>
          <p:cNvSpPr/>
          <p:nvPr/>
        </p:nvSpPr>
        <p:spPr>
          <a:xfrm>
            <a:off x="3783660" y="4108160"/>
            <a:ext cx="97654" cy="18820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D36515C-4004-0C4D-D770-B04F0EF924D0}"/>
              </a:ext>
            </a:extLst>
          </p:cNvPr>
          <p:cNvSpPr/>
          <p:nvPr/>
        </p:nvSpPr>
        <p:spPr>
          <a:xfrm>
            <a:off x="3034513" y="4108160"/>
            <a:ext cx="97654" cy="18820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14267E9-51CC-3456-68AA-EE5CAA631EC9}"/>
              </a:ext>
            </a:extLst>
          </p:cNvPr>
          <p:cNvSpPr/>
          <p:nvPr/>
        </p:nvSpPr>
        <p:spPr>
          <a:xfrm>
            <a:off x="3132167" y="4152547"/>
            <a:ext cx="266679" cy="13316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BD26213-8875-921F-5C23-E0FC1DA4EE99}"/>
              </a:ext>
            </a:extLst>
          </p:cNvPr>
          <p:cNvSpPr/>
          <p:nvPr/>
        </p:nvSpPr>
        <p:spPr>
          <a:xfrm>
            <a:off x="3133555" y="5799315"/>
            <a:ext cx="266679" cy="13316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40B50EC-B6ED-9E21-A6E9-C06B0AA48C2A}"/>
              </a:ext>
            </a:extLst>
          </p:cNvPr>
          <p:cNvSpPr/>
          <p:nvPr/>
        </p:nvSpPr>
        <p:spPr>
          <a:xfrm>
            <a:off x="3133555" y="4706106"/>
            <a:ext cx="147063" cy="63389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BCCA28F-BFE1-4DBF-35A8-175656913F56}"/>
              </a:ext>
            </a:extLst>
          </p:cNvPr>
          <p:cNvSpPr/>
          <p:nvPr/>
        </p:nvSpPr>
        <p:spPr>
          <a:xfrm>
            <a:off x="3133555" y="4405147"/>
            <a:ext cx="147063" cy="14831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0839584-1B30-7778-ED23-FDFD562FF79F}"/>
              </a:ext>
            </a:extLst>
          </p:cNvPr>
          <p:cNvSpPr/>
          <p:nvPr/>
        </p:nvSpPr>
        <p:spPr>
          <a:xfrm>
            <a:off x="3133555" y="5530913"/>
            <a:ext cx="147063" cy="14831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EE247DE-C7DF-A600-3F44-95637598EE1F}"/>
              </a:ext>
            </a:extLst>
          </p:cNvPr>
          <p:cNvCxnSpPr>
            <a:stCxn id="37" idx="1"/>
          </p:cNvCxnSpPr>
          <p:nvPr/>
        </p:nvCxnSpPr>
        <p:spPr>
          <a:xfrm flipH="1">
            <a:off x="2210144" y="5049193"/>
            <a:ext cx="824369" cy="166595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4033344-D3FF-2A3B-06F5-5A5019F31CE3}"/>
              </a:ext>
            </a:extLst>
          </p:cNvPr>
          <p:cNvCxnSpPr>
            <a:cxnSpLocks/>
          </p:cNvCxnSpPr>
          <p:nvPr/>
        </p:nvCxnSpPr>
        <p:spPr>
          <a:xfrm flipH="1" flipV="1">
            <a:off x="3864908" y="5062729"/>
            <a:ext cx="886206" cy="15305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69555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59E85F-170D-B94D-BA35-E3F2E3C164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4146" y="4127252"/>
            <a:ext cx="8567854" cy="27307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A39C34-E01A-FD49-8603-2E8AE6BB5606}"/>
              </a:ext>
            </a:extLst>
          </p:cNvPr>
          <p:cNvSpPr txBox="1"/>
          <p:nvPr/>
        </p:nvSpPr>
        <p:spPr>
          <a:xfrm>
            <a:off x="1168580" y="2160730"/>
            <a:ext cx="990564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800" b="1" spc="-160" dirty="0">
                <a:solidFill>
                  <a:srgbClr val="2E2D62"/>
                </a:solidFill>
                <a:latin typeface="Arial"/>
                <a:cs typeface="Arial"/>
              </a:rPr>
              <a:t>Next Steps</a:t>
            </a:r>
            <a:endParaRPr lang="en-US" sz="4800" b="1" spc="-16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9DA41C-8BD1-2C47-A5C2-2F23DC884D7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4467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435282-852B-AE4C-B8DF-0BEFA1CC50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50740"/>
            <a:ext cx="12192000" cy="51072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E2772B-B47D-8D46-97A4-931FF8D2720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96A358-CF8A-9741-9C85-A77CCE375E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9538" y="2813050"/>
            <a:ext cx="7442200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0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59E85F-170D-B94D-BA35-E3F2E3C164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4146" y="4127252"/>
            <a:ext cx="8567854" cy="27307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A39C34-E01A-FD49-8603-2E8AE6BB5606}"/>
              </a:ext>
            </a:extLst>
          </p:cNvPr>
          <p:cNvSpPr txBox="1"/>
          <p:nvPr/>
        </p:nvSpPr>
        <p:spPr>
          <a:xfrm>
            <a:off x="1168580" y="2160730"/>
            <a:ext cx="990564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800" b="1" spc="-160" dirty="0">
                <a:solidFill>
                  <a:srgbClr val="2E2D62"/>
                </a:solidFill>
                <a:latin typeface="Arial"/>
                <a:cs typeface="Arial"/>
              </a:rPr>
              <a:t>Requirements</a:t>
            </a:r>
            <a:endParaRPr lang="en-US" sz="4800" b="1" spc="-16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BAF2C3-EC07-3149-9606-B755707208BA}"/>
              </a:ext>
            </a:extLst>
          </p:cNvPr>
          <p:cNvSpPr/>
          <p:nvPr/>
        </p:nvSpPr>
        <p:spPr>
          <a:xfrm>
            <a:off x="1277496" y="3065422"/>
            <a:ext cx="5745669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400" dirty="0">
                <a:solidFill>
                  <a:srgbClr val="626262"/>
                </a:solidFill>
                <a:latin typeface="Arial"/>
                <a:cs typeface="Arial"/>
              </a:rPr>
              <a:t>Dedicated motion system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9DA41C-8BD1-2C47-A5C2-2F23DC884D7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767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58288D6-5EA4-544D-AD4B-0C2C2545A5A9}"/>
              </a:ext>
            </a:extLst>
          </p:cNvPr>
          <p:cNvSpPr/>
          <p:nvPr/>
        </p:nvSpPr>
        <p:spPr>
          <a:xfrm>
            <a:off x="420797" y="1393952"/>
            <a:ext cx="8239915" cy="441967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89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Flexible and modular system that can fit current needs and expand for future.</a:t>
            </a:r>
          </a:p>
          <a:p>
            <a:pPr marL="34289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Lightweight and easy to transport.</a:t>
            </a:r>
          </a:p>
          <a:p>
            <a:pPr marL="34289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Durable and suitable for the environmental conditions.</a:t>
            </a:r>
          </a:p>
          <a:p>
            <a:pPr marL="34289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Operation with buttons and a touch screen interface.</a:t>
            </a:r>
          </a:p>
          <a:p>
            <a:pPr marL="34289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Commercial, off the shelf components for simple maintenance.</a:t>
            </a:r>
          </a:p>
          <a:p>
            <a:pPr marL="34289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89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89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89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BE17AB-FEAE-1A42-84B8-5376345F5709}"/>
              </a:ext>
            </a:extLst>
          </p:cNvPr>
          <p:cNvSpPr txBox="1"/>
          <p:nvPr/>
        </p:nvSpPr>
        <p:spPr>
          <a:xfrm>
            <a:off x="403341" y="273766"/>
            <a:ext cx="8239916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800" b="1" spc="-160" dirty="0">
                <a:solidFill>
                  <a:srgbClr val="2E2D62"/>
                </a:solidFill>
                <a:latin typeface="Arial"/>
                <a:cs typeface="Arial"/>
              </a:rPr>
              <a:t>Key requirements for system</a:t>
            </a:r>
            <a:endParaRPr lang="en-US" sz="4800" b="1" spc="-16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647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58288D6-5EA4-544D-AD4B-0C2C2545A5A9}"/>
              </a:ext>
            </a:extLst>
          </p:cNvPr>
          <p:cNvSpPr/>
          <p:nvPr/>
        </p:nvSpPr>
        <p:spPr>
          <a:xfrm>
            <a:off x="420798" y="1393952"/>
            <a:ext cx="5465652" cy="500752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89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Trusted suppliers with a long-standing track record working on complex motion for scientific applications.</a:t>
            </a:r>
          </a:p>
          <a:p>
            <a:pPr marL="34289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Distributor and supplier for many world leading motion control products.</a:t>
            </a:r>
          </a:p>
          <a:p>
            <a:pPr marL="34289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ISO9001:2015 accreditation.</a:t>
            </a:r>
          </a:p>
          <a:p>
            <a:pPr marL="34289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Offer support across all areas (Specification, programming, technical support </a:t>
            </a:r>
            <a:r>
              <a:rPr lang="en-US" sz="2400" dirty="0" err="1"/>
              <a:t>etc</a:t>
            </a:r>
            <a:r>
              <a:rPr lang="en-US" sz="2400" dirty="0"/>
              <a:t>).</a:t>
            </a:r>
          </a:p>
          <a:p>
            <a:pPr marL="34289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89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89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89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BE17AB-FEAE-1A42-84B8-5376345F5709}"/>
              </a:ext>
            </a:extLst>
          </p:cNvPr>
          <p:cNvSpPr txBox="1"/>
          <p:nvPr/>
        </p:nvSpPr>
        <p:spPr>
          <a:xfrm>
            <a:off x="403341" y="273766"/>
            <a:ext cx="8239916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800" b="1" spc="-160" dirty="0">
                <a:solidFill>
                  <a:srgbClr val="2E2D62"/>
                </a:solidFill>
                <a:latin typeface="Arial"/>
                <a:cs typeface="Arial"/>
              </a:rPr>
              <a:t>McLennan Servo Supplies</a:t>
            </a:r>
            <a:endParaRPr lang="en-US" sz="4800" b="1" spc="-16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6E449B2-CBFC-C1E6-4898-7D725FB35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224" l="293" r="98438">
                        <a14:foregroundMark x1="48438" y1="47414" x2="48438" y2="47414"/>
                        <a14:foregroundMark x1="50977" y1="39655" x2="50977" y2="39655"/>
                        <a14:foregroundMark x1="8887" y1="35776" x2="8887" y2="35776"/>
                        <a14:foregroundMark x1="5371" y1="38362" x2="5371" y2="38362"/>
                        <a14:foregroundMark x1="7422" y1="9052" x2="7422" y2="9052"/>
                        <a14:foregroundMark x1="11328" y1="18103" x2="11328" y2="18103"/>
                        <a14:foregroundMark x1="9277" y1="88793" x2="9277" y2="88793"/>
                        <a14:foregroundMark x1="11914" y1="80603" x2="11914" y2="80603"/>
                        <a14:foregroundMark x1="23926" y1="6466" x2="23926" y2="6466"/>
                        <a14:foregroundMark x1="27246" y1="3448" x2="27246" y2="3448"/>
                        <a14:foregroundMark x1="24023" y1="1293" x2="24023" y2="1293"/>
                        <a14:foregroundMark x1="23828" y1="91810" x2="23828" y2="91810"/>
                        <a14:foregroundMark x1="3711" y1="20690" x2="3711" y2="20690"/>
                        <a14:foregroundMark x1="5566" y1="16379" x2="5566" y2="16379"/>
                        <a14:foregroundMark x1="12695" y1="20259" x2="12695" y2="20259"/>
                        <a14:foregroundMark x1="14160" y1="26293" x2="14160" y2="26293"/>
                        <a14:foregroundMark x1="13867" y1="74569" x2="13867" y2="74569"/>
                        <a14:foregroundMark x1="3809" y1="79310" x2="3809" y2="79310"/>
                        <a14:foregroundMark x1="4883" y1="81466" x2="4883" y2="81466"/>
                        <a14:foregroundMark x1="11035" y1="82759" x2="11035" y2="82759"/>
                        <a14:foregroundMark x1="14453" y1="71552" x2="14453" y2="71552"/>
                        <a14:foregroundMark x1="2051" y1="26724" x2="2051" y2="26724"/>
                        <a14:foregroundMark x1="1758" y1="70259" x2="1758" y2="70259"/>
                        <a14:foregroundMark x1="1172" y1="32759" x2="1172" y2="32759"/>
                        <a14:foregroundMark x1="488" y1="40517" x2="488" y2="40517"/>
                        <a14:foregroundMark x1="293" y1="53879" x2="293" y2="53879"/>
                        <a14:foregroundMark x1="781" y1="63793" x2="781" y2="63793"/>
                        <a14:foregroundMark x1="13086" y1="77586" x2="13086" y2="77586"/>
                        <a14:foregroundMark x1="17871" y1="90086" x2="17871" y2="90086"/>
                        <a14:foregroundMark x1="30371" y1="90086" x2="30371" y2="90086"/>
                        <a14:foregroundMark x1="46191" y1="40517" x2="46191" y2="40517"/>
                        <a14:foregroundMark x1="42676" y1="25431" x2="42676" y2="25431"/>
                        <a14:foregroundMark x1="42383" y1="22414" x2="42383" y2="22414"/>
                        <a14:foregroundMark x1="58008" y1="49569" x2="57422" y2="50000"/>
                        <a14:foregroundMark x1="61426" y1="47845" x2="61426" y2="47845"/>
                        <a14:foregroundMark x1="65527" y1="51293" x2="65527" y2="51293"/>
                        <a14:foregroundMark x1="72363" y1="51293" x2="72363" y2="51293"/>
                        <a14:foregroundMark x1="79395" y1="50862" x2="79395" y2="50862"/>
                        <a14:foregroundMark x1="88574" y1="49138" x2="88574" y2="49138"/>
                        <a14:foregroundMark x1="94922" y1="50000" x2="94922" y2="50000"/>
                        <a14:foregroundMark x1="98438" y1="48707" x2="98438" y2="48707"/>
                        <a14:foregroundMark x1="4590" y1="18103" x2="4590" y2="18103"/>
                        <a14:foregroundMark x1="2441" y1="74138" x2="2441" y2="74138"/>
                        <a14:foregroundMark x1="879" y1="34483" x2="879" y2="34483"/>
                        <a14:foregroundMark x1="13184" y1="22414" x2="13184" y2="22414"/>
                        <a14:backgroundMark x1="10156" y1="77155" x2="10156" y2="77155"/>
                        <a14:backgroundMark x1="14258" y1="44397" x2="14258" y2="44397"/>
                        <a14:backgroundMark x1="15234" y1="29741" x2="15234" y2="29741"/>
                        <a14:backgroundMark x1="3320" y1="31034" x2="3320" y2="31034"/>
                        <a14:backgroundMark x1="6641" y1="25000" x2="6641" y2="25000"/>
                        <a14:backgroundMark x1="9766" y1="20259" x2="9766" y2="20259"/>
                        <a14:backgroundMark x1="11230" y1="25431" x2="11230" y2="25431"/>
                        <a14:backgroundMark x1="14453" y1="57328" x2="14453" y2="57328"/>
                        <a14:backgroundMark x1="13574" y1="53879" x2="13574" y2="53879"/>
                        <a14:backgroundMark x1="13379" y1="46552" x2="13379" y2="46552"/>
                        <a14:backgroundMark x1="25488" y1="4741" x2="25488" y2="4741"/>
                        <a14:backgroundMark x1="26172" y1="95690" x2="26172" y2="95690"/>
                        <a14:backgroundMark x1="1953" y1="50431" x2="1953" y2="50431"/>
                        <a14:backgroundMark x1="5176" y1="74569" x2="5176" y2="74569"/>
                        <a14:backgroundMark x1="1855" y1="9052" x2="1855" y2="9052"/>
                        <a14:backgroundMark x1="4883" y1="7759" x2="4883" y2="7759"/>
                        <a14:backgroundMark x1="22266" y1="3879" x2="22266" y2="3879"/>
                        <a14:backgroundMark x1="13965" y1="89224" x2="13965" y2="89224"/>
                        <a14:backgroundMark x1="15332" y1="70259" x2="15332" y2="70259"/>
                        <a14:backgroundMark x1="21973" y1="97414" x2="21973" y2="97414"/>
                        <a14:backgroundMark x1="195" y1="60776" x2="195" y2="60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291" y="282846"/>
            <a:ext cx="3795332" cy="85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C5CDB897-DA67-5BF3-E89C-67A4B7D93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370" y="4499441"/>
            <a:ext cx="3000375" cy="1681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Process and Control Today | Mclennan helps STFC solve large load precision  motion control for AGATA sensor array">
            <a:extLst>
              <a:ext uri="{FF2B5EF4-FFF2-40B4-BE49-F238E27FC236}">
                <a16:creationId xmlns:a16="http://schemas.microsoft.com/office/drawing/2014/main" id="{B4EFAA23-C247-D3BC-2981-BE9D3D556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61" b="96352" l="445" r="92770">
                        <a14:foregroundMark x1="6823" y1="11111" x2="10122" y2="69154"/>
                        <a14:foregroundMark x1="6229" y1="663" x2="6823" y2="11111"/>
                        <a14:foregroundMark x1="10122" y1="69154" x2="25250" y2="98176"/>
                        <a14:foregroundMark x1="25250" y1="98176" x2="83315" y2="91211"/>
                        <a14:foregroundMark x1="83315" y1="91211" x2="93326" y2="65808"/>
                        <a14:foregroundMark x1="93575" y1="53645" x2="86541" y2="9453"/>
                        <a14:foregroundMark x1="86541" y1="9453" x2="11568" y2="5804"/>
                        <a14:foregroundMark x1="11568" y1="5804" x2="6661" y2="10164"/>
                        <a14:foregroundMark x1="47164" y1="87562" x2="47164" y2="87562"/>
                        <a14:foregroundMark x1="46941" y1="80597" x2="46941" y2="80597"/>
                        <a14:foregroundMark x1="50501" y1="79270" x2="50501" y2="79270"/>
                        <a14:foregroundMark x1="31034" y1="87231" x2="31034" y2="87231"/>
                        <a14:foregroundMark x1="54283" y1="88557" x2="54283" y2="88557"/>
                        <a14:foregroundMark x1="50723" y1="90713" x2="50723" y2="90713"/>
                        <a14:foregroundMark x1="48276" y1="93698" x2="48276" y2="93698"/>
                        <a14:foregroundMark x1="50389" y1="96683" x2="50389" y2="96683"/>
                        <a14:foregroundMark x1="72414" y1="63516" x2="72414" y2="63516"/>
                        <a14:foregroundMark x1="78754" y1="30514" x2="78754" y2="30514"/>
                        <a14:foregroundMark x1="82202" y1="1161" x2="82202" y2="1161"/>
                        <a14:foregroundMark x1="92436" y1="22222" x2="92436" y2="22222"/>
                        <a14:foregroundMark x1="51724" y1="6136" x2="51724" y2="6136"/>
                        <a14:foregroundMark x1="24027" y1="3980" x2="24027" y2="3980"/>
                        <a14:foregroundMark x1="92436" y1="95854" x2="92436" y2="95854"/>
                        <a14:foregroundMark x1="92770" y1="82090" x2="92770" y2="82090"/>
                        <a14:foregroundMark x1="19689" y1="4478" x2="19689" y2="4478"/>
                        <a14:foregroundMark x1="19244" y1="3980" x2="19244" y2="3980"/>
                        <a14:backgroundMark x1="1446" y1="35987" x2="1446" y2="35987"/>
                        <a14:backgroundMark x1="3560" y1="23715" x2="3560" y2="23715"/>
                        <a14:backgroundMark x1="94327" y1="61526" x2="94327" y2="61526"/>
                        <a14:backgroundMark x1="94438" y1="59536" x2="94438" y2="59536"/>
                        <a14:backgroundMark x1="94105" y1="57546" x2="94105" y2="57546"/>
                        <a14:backgroundMark x1="94549" y1="53566" x2="94994" y2="65672"/>
                        <a14:backgroundMark x1="3337" y1="11443" x2="3782" y2="20896"/>
                        <a14:backgroundMark x1="5228" y1="11111" x2="5228" y2="11111"/>
                        <a14:backgroundMark x1="3560" y1="11609" x2="2225" y2="19237"/>
                        <a14:backgroundMark x1="1557" y1="12935" x2="1669" y2="20066"/>
                        <a14:backgroundMark x1="4672" y1="9121" x2="5006" y2="13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622" y="1693856"/>
            <a:ext cx="2353449" cy="157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CA40AE-6129-3D32-2346-BE691468313D}"/>
              </a:ext>
            </a:extLst>
          </p:cNvPr>
          <p:cNvSpPr txBox="1"/>
          <p:nvPr/>
        </p:nvSpPr>
        <p:spPr>
          <a:xfrm>
            <a:off x="8095956" y="3367671"/>
            <a:ext cx="2768780" cy="1234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fontAlgn="base">
              <a:lnSpc>
                <a:spcPct val="90000"/>
              </a:lnSpc>
              <a:spcAft>
                <a:spcPts val="1200"/>
              </a:spcAft>
            </a:pPr>
            <a:r>
              <a:rPr lang="en-US" sz="1600" dirty="0"/>
              <a:t>McLennan Servos supplied motion control equipment for the 7.5T STFC AGATA sensor array system.</a:t>
            </a:r>
          </a:p>
        </p:txBody>
      </p:sp>
    </p:spTree>
    <p:extLst>
      <p:ext uri="{BB962C8B-B14F-4D97-AF65-F5344CB8AC3E}">
        <p14:creationId xmlns:p14="http://schemas.microsoft.com/office/powerpoint/2010/main" val="1771456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59E85F-170D-B94D-BA35-E3F2E3C164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4146" y="4127252"/>
            <a:ext cx="8567854" cy="27307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A39C34-E01A-FD49-8603-2E8AE6BB5606}"/>
              </a:ext>
            </a:extLst>
          </p:cNvPr>
          <p:cNvSpPr txBox="1"/>
          <p:nvPr/>
        </p:nvSpPr>
        <p:spPr>
          <a:xfrm>
            <a:off x="1168580" y="2160730"/>
            <a:ext cx="9905640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800" b="1" spc="-160" dirty="0">
                <a:solidFill>
                  <a:srgbClr val="2E2D62"/>
                </a:solidFill>
                <a:latin typeface="Arial"/>
                <a:cs typeface="Arial"/>
              </a:rPr>
              <a:t>Trio Motion</a:t>
            </a:r>
            <a:endParaRPr lang="en-US" sz="4800" spc="-160" dirty="0">
              <a:ea typeface="+mn-lt"/>
              <a:cs typeface="+mn-lt"/>
            </a:endParaRPr>
          </a:p>
          <a:p>
            <a:endParaRPr lang="en-US" sz="4800" b="1" spc="-16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BAF2C3-EC07-3149-9606-B755707208BA}"/>
              </a:ext>
            </a:extLst>
          </p:cNvPr>
          <p:cNvSpPr/>
          <p:nvPr/>
        </p:nvSpPr>
        <p:spPr>
          <a:xfrm>
            <a:off x="1277496" y="3065422"/>
            <a:ext cx="5745669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400" dirty="0">
                <a:solidFill>
                  <a:srgbClr val="626262"/>
                </a:solidFill>
                <a:latin typeface="Arial"/>
                <a:cs typeface="Arial"/>
              </a:rPr>
              <a:t>High performance motion technology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9DA41C-8BD1-2C47-A5C2-2F23DC884D7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1454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8BBFF0-D0BF-1638-8802-2A5952B3C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6ACE83-0923-4D45-9277-A0F6C1B339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092"/>
          <a:stretch/>
        </p:blipFill>
        <p:spPr>
          <a:xfrm>
            <a:off x="5497551" y="0"/>
            <a:ext cx="6694449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FEC449-72A9-AC4A-AF08-56A086A7A92C}"/>
              </a:ext>
            </a:extLst>
          </p:cNvPr>
          <p:cNvSpPr txBox="1"/>
          <p:nvPr/>
        </p:nvSpPr>
        <p:spPr>
          <a:xfrm rot="16200000">
            <a:off x="10716762" y="4838514"/>
            <a:ext cx="18592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© STFC John Dawson 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1BF139D-DCF8-7BEA-F54A-5CA185985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49343" y="826780"/>
            <a:ext cx="2316411" cy="463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3FDE68-9D86-A412-0322-8A71093E8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4F6091F-78DF-972E-FC0B-3FA0BF02EDD2}"/>
              </a:ext>
            </a:extLst>
          </p:cNvPr>
          <p:cNvSpPr/>
          <p:nvPr/>
        </p:nvSpPr>
        <p:spPr>
          <a:xfrm>
            <a:off x="439382" y="1314052"/>
            <a:ext cx="5319946" cy="336707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indent="-228600" fontAlgn="base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chemeClr val="bg1"/>
                </a:solidFill>
                <a:effectLst/>
              </a:rPr>
              <a:t>Dual core 1GHZ Arm Processor</a:t>
            </a:r>
          </a:p>
          <a:p>
            <a:pPr indent="-228600" fontAlgn="base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chemeClr val="bg1"/>
                </a:solidFill>
                <a:effectLst/>
              </a:rPr>
              <a:t>2 - 64 Axes</a:t>
            </a:r>
          </a:p>
          <a:p>
            <a:pPr indent="-228600" fontAlgn="base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chemeClr val="bg1"/>
                </a:solidFill>
                <a:effectLst/>
              </a:rPr>
              <a:t>256Mb of internal </a:t>
            </a:r>
            <a:r>
              <a:rPr lang="en-US" sz="2400" dirty="0">
                <a:solidFill>
                  <a:schemeClr val="bg1"/>
                </a:solidFill>
              </a:rPr>
              <a:t>memory for d</a:t>
            </a:r>
            <a:r>
              <a:rPr lang="en-US" sz="2400" b="0" i="0" dirty="0">
                <a:solidFill>
                  <a:schemeClr val="bg1"/>
                </a:solidFill>
                <a:effectLst/>
              </a:rPr>
              <a:t>ata </a:t>
            </a:r>
            <a:r>
              <a:rPr lang="en-US" sz="2400" dirty="0">
                <a:solidFill>
                  <a:schemeClr val="bg1"/>
                </a:solidFill>
              </a:rPr>
              <a:t>s</a:t>
            </a:r>
            <a:r>
              <a:rPr lang="en-US" sz="2400" b="0" i="0" dirty="0">
                <a:solidFill>
                  <a:schemeClr val="bg1"/>
                </a:solidFill>
                <a:effectLst/>
              </a:rPr>
              <a:t>uch as Programs, and tables</a:t>
            </a:r>
          </a:p>
          <a:p>
            <a:pPr indent="-228600" fontAlgn="base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chemeClr val="bg1"/>
                </a:solidFill>
                <a:effectLst/>
              </a:rPr>
              <a:t>Built in EBUS Coupler for Direct Access to Trio’s </a:t>
            </a:r>
            <a:r>
              <a:rPr lang="en-US" sz="2400" dirty="0">
                <a:solidFill>
                  <a:schemeClr val="bg1"/>
                </a:solidFill>
              </a:rPr>
              <a:t>f</a:t>
            </a:r>
            <a:r>
              <a:rPr lang="en-US" sz="2400" b="0" i="0" dirty="0">
                <a:solidFill>
                  <a:schemeClr val="bg1"/>
                </a:solidFill>
                <a:effectLst/>
              </a:rPr>
              <a:t>lex</a:t>
            </a:r>
            <a:r>
              <a:rPr lang="en-US" sz="2400" dirty="0">
                <a:solidFill>
                  <a:schemeClr val="bg1"/>
                </a:solidFill>
              </a:rPr>
              <a:t>-</a:t>
            </a:r>
            <a:r>
              <a:rPr lang="en-US" sz="2400" b="0" i="0" dirty="0">
                <a:solidFill>
                  <a:schemeClr val="bg1"/>
                </a:solidFill>
                <a:effectLst/>
              </a:rPr>
              <a:t>slice devices</a:t>
            </a:r>
          </a:p>
          <a:p>
            <a:pPr indent="-228600" fontAlgn="base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chemeClr val="bg1"/>
                </a:solidFill>
                <a:effectLst/>
              </a:rPr>
              <a:t>Fast cycle times with </a:t>
            </a:r>
            <a:r>
              <a:rPr lang="en-US" sz="2400" dirty="0">
                <a:solidFill>
                  <a:schemeClr val="bg1"/>
                </a:solidFill>
              </a:rPr>
              <a:t>f</a:t>
            </a:r>
            <a:r>
              <a:rPr lang="en-US" sz="2400" b="0" i="0" dirty="0">
                <a:solidFill>
                  <a:schemeClr val="bg1"/>
                </a:solidFill>
                <a:effectLst/>
              </a:rPr>
              <a:t>lexible </a:t>
            </a:r>
            <a:r>
              <a:rPr lang="en-US" sz="2400" dirty="0">
                <a:solidFill>
                  <a:schemeClr val="bg1"/>
                </a:solidFill>
              </a:rPr>
              <a:t>t</a:t>
            </a:r>
            <a:r>
              <a:rPr lang="en-US" sz="2400" b="0" i="0" dirty="0">
                <a:solidFill>
                  <a:schemeClr val="bg1"/>
                </a:solidFill>
                <a:effectLst/>
              </a:rPr>
              <a:t>opology and simple configuration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831B5F-3A6D-F8CB-E511-E2FBFF2196FC}"/>
              </a:ext>
            </a:extLst>
          </p:cNvPr>
          <p:cNvSpPr txBox="1"/>
          <p:nvPr/>
        </p:nvSpPr>
        <p:spPr>
          <a:xfrm>
            <a:off x="403340" y="345182"/>
            <a:ext cx="10423685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Trio X Nano </a:t>
            </a:r>
          </a:p>
        </p:txBody>
      </p:sp>
      <p:pic>
        <p:nvPicPr>
          <p:cNvPr id="12" name="Picture 6" descr="Trio Motion Technology">
            <a:extLst>
              <a:ext uri="{FF2B5EF4-FFF2-40B4-BE49-F238E27FC236}">
                <a16:creationId xmlns:a16="http://schemas.microsoft.com/office/drawing/2014/main" id="{04F25CC0-C682-2815-6905-DEFDF67D6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00652" y="5522095"/>
            <a:ext cx="2417461" cy="83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therCAT logo">
            <a:extLst>
              <a:ext uri="{FF2B5EF4-FFF2-40B4-BE49-F238E27FC236}">
                <a16:creationId xmlns:a16="http://schemas.microsoft.com/office/drawing/2014/main" id="{FEAC8206-DFF4-DDD1-B58C-B6EBF89FE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18294" y="5612709"/>
            <a:ext cx="2417461" cy="54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7679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58288D6-5EA4-544D-AD4B-0C2C2545A5A9}"/>
              </a:ext>
            </a:extLst>
          </p:cNvPr>
          <p:cNvSpPr/>
          <p:nvPr/>
        </p:nvSpPr>
        <p:spPr>
          <a:xfrm>
            <a:off x="420798" y="1393952"/>
            <a:ext cx="5207116" cy="418576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base">
              <a:lnSpc>
                <a:spcPct val="90000"/>
              </a:lnSpc>
              <a:spcAft>
                <a:spcPts val="1200"/>
              </a:spcAft>
            </a:pPr>
            <a:r>
              <a:rPr lang="en-US" sz="2400" dirty="0"/>
              <a:t>F</a:t>
            </a:r>
            <a:r>
              <a:rPr lang="en-US" sz="2400" b="0" i="0" dirty="0">
                <a:effectLst/>
              </a:rPr>
              <a:t>ast modular, scalable and flexible expansion for motion applications. Din-rail mounted modules with </a:t>
            </a:r>
            <a:r>
              <a:rPr lang="en-US" sz="2400" b="0" i="0" dirty="0" err="1">
                <a:effectLst/>
              </a:rPr>
              <a:t>EtherCAT</a:t>
            </a:r>
            <a:r>
              <a:rPr lang="en-US" sz="2400" b="0" i="0" dirty="0">
                <a:effectLst/>
              </a:rPr>
              <a:t> comms, units clip-together with quick release locks for mechanical integrity.</a:t>
            </a:r>
          </a:p>
          <a:p>
            <a:pPr indent="-228600" fontAlgn="base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</a:rPr>
              <a:t>Digital inputs and outputs</a:t>
            </a:r>
          </a:p>
          <a:p>
            <a:pPr indent="-228600" fontAlgn="base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</a:rPr>
              <a:t>Analog</a:t>
            </a:r>
            <a:r>
              <a:rPr lang="en-US" sz="2400" dirty="0"/>
              <a:t> inputs and outputs</a:t>
            </a:r>
          </a:p>
          <a:p>
            <a:pPr indent="-228600" fontAlgn="base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EtherCAT</a:t>
            </a:r>
            <a:r>
              <a:rPr lang="en-US" sz="2400" dirty="0"/>
              <a:t> couplers</a:t>
            </a:r>
          </a:p>
          <a:p>
            <a:pPr indent="-228600" fontAlgn="base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Thermocouples</a:t>
            </a:r>
          </a:p>
          <a:p>
            <a:pPr indent="-228600" fontAlgn="base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Power distribution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BE17AB-FEAE-1A42-84B8-5376345F5709}"/>
              </a:ext>
            </a:extLst>
          </p:cNvPr>
          <p:cNvSpPr txBox="1"/>
          <p:nvPr/>
        </p:nvSpPr>
        <p:spPr>
          <a:xfrm>
            <a:off x="403341" y="273766"/>
            <a:ext cx="823991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atin typeface="+mj-lt"/>
                <a:ea typeface="+mj-ea"/>
                <a:cs typeface="+mj-cs"/>
              </a:rPr>
              <a:t>Trio X </a:t>
            </a:r>
            <a:r>
              <a:rPr lang="en-US" sz="4000" b="1" i="0" dirty="0">
                <a:effectLst/>
                <a:latin typeface="+mj-lt"/>
                <a:ea typeface="+mj-ea"/>
                <a:cs typeface="+mj-cs"/>
              </a:rPr>
              <a:t>Nano Integrated </a:t>
            </a:r>
            <a:r>
              <a:rPr lang="en-US" sz="4000" b="1" i="0" dirty="0" err="1">
                <a:effectLst/>
                <a:latin typeface="+mj-lt"/>
                <a:ea typeface="+mj-ea"/>
                <a:cs typeface="+mj-cs"/>
              </a:rPr>
              <a:t>Flexslice</a:t>
            </a:r>
            <a:endParaRPr lang="en-US" sz="4000" b="1" i="0" dirty="0">
              <a:effectLst/>
              <a:latin typeface="+mj-lt"/>
              <a:ea typeface="+mj-ea"/>
              <a:cs typeface="+mj-cs"/>
            </a:endParaRPr>
          </a:p>
        </p:txBody>
      </p:sp>
      <p:pic>
        <p:nvPicPr>
          <p:cNvPr id="3" name="Picture 6" descr="Trio Motion Technology">
            <a:extLst>
              <a:ext uri="{FF2B5EF4-FFF2-40B4-BE49-F238E27FC236}">
                <a16:creationId xmlns:a16="http://schemas.microsoft.com/office/drawing/2014/main" id="{C3A6623B-4944-73FE-8591-A1FB87031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00652" y="5522095"/>
            <a:ext cx="2417461" cy="83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EtherCAT logo">
            <a:extLst>
              <a:ext uri="{FF2B5EF4-FFF2-40B4-BE49-F238E27FC236}">
                <a16:creationId xmlns:a16="http://schemas.microsoft.com/office/drawing/2014/main" id="{088FC732-B3DB-09E4-7252-27AAA5EF3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18294" y="5612709"/>
            <a:ext cx="2417461" cy="54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824725-4EA9-BA5B-CF99-AF3A656A7B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2108" y="2020275"/>
            <a:ext cx="4194412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4708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58288D6-5EA4-544D-AD4B-0C2C2545A5A9}"/>
              </a:ext>
            </a:extLst>
          </p:cNvPr>
          <p:cNvSpPr/>
          <p:nvPr/>
        </p:nvSpPr>
        <p:spPr>
          <a:xfrm>
            <a:off x="420798" y="1393952"/>
            <a:ext cx="5207116" cy="446583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400041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Using off the shelf Trio Teach pendant</a:t>
            </a:r>
          </a:p>
          <a:p>
            <a:pPr marL="400041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Compact and lightweight handheld 8in touch screen. </a:t>
            </a:r>
          </a:p>
          <a:p>
            <a:pPr marL="34289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Durable and IP65 rated</a:t>
            </a:r>
          </a:p>
          <a:p>
            <a:pPr marL="34289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Interfaces directly with motion controller.</a:t>
            </a:r>
          </a:p>
          <a:p>
            <a:pPr marL="34289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Built in 5m (16ft) cable to allow user flexibility.</a:t>
            </a:r>
          </a:p>
          <a:p>
            <a:pPr marL="34289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Customizable with 31 user defined buttons, integrated key switch and emergency stop button.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BE17AB-FEAE-1A42-84B8-5376345F5709}"/>
              </a:ext>
            </a:extLst>
          </p:cNvPr>
          <p:cNvSpPr txBox="1"/>
          <p:nvPr/>
        </p:nvSpPr>
        <p:spPr>
          <a:xfrm>
            <a:off x="403341" y="273766"/>
            <a:ext cx="823991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atin typeface="+mj-lt"/>
                <a:ea typeface="+mj-ea"/>
                <a:cs typeface="+mj-cs"/>
              </a:rPr>
              <a:t>Trio Teach Pendant</a:t>
            </a:r>
            <a:endParaRPr lang="en-US" sz="4000" b="1" i="0" dirty="0">
              <a:effectLst/>
              <a:latin typeface="+mj-lt"/>
              <a:ea typeface="+mj-ea"/>
              <a:cs typeface="+mj-cs"/>
            </a:endParaRPr>
          </a:p>
        </p:txBody>
      </p:sp>
      <p:pic>
        <p:nvPicPr>
          <p:cNvPr id="3" name="Picture 6" descr="Trio Motion Technology">
            <a:extLst>
              <a:ext uri="{FF2B5EF4-FFF2-40B4-BE49-F238E27FC236}">
                <a16:creationId xmlns:a16="http://schemas.microsoft.com/office/drawing/2014/main" id="{C3A6623B-4944-73FE-8591-A1FB87031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00652" y="5522095"/>
            <a:ext cx="2417461" cy="83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EtherCAT logo">
            <a:extLst>
              <a:ext uri="{FF2B5EF4-FFF2-40B4-BE49-F238E27FC236}">
                <a16:creationId xmlns:a16="http://schemas.microsoft.com/office/drawing/2014/main" id="{088FC732-B3DB-09E4-7252-27AAA5EF3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18294" y="5612709"/>
            <a:ext cx="2417461" cy="54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722C69-7025-F530-1309-0AE96D688C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33" b="89692" l="14028" r="84645">
                        <a14:foregroundMark x1="44645" y1="10886" x2="44645" y2="10886"/>
                        <a14:foregroundMark x1="48152" y1="15703" x2="48152" y2="15703"/>
                        <a14:foregroundMark x1="52986" y1="27649" x2="52986" y2="27649"/>
                        <a14:foregroundMark x1="45592" y1="26493" x2="45592" y2="26493"/>
                        <a14:foregroundMark x1="60569" y1="27264" x2="60569" y2="27264"/>
                        <a14:foregroundMark x1="68626" y1="31407" x2="68626" y2="31407"/>
                        <a14:foregroundMark x1="73649" y1="39595" x2="73649" y2="39595"/>
                        <a14:foregroundMark x1="79336" y1="44605" x2="79336" y2="44894"/>
                        <a14:foregroundMark x1="80758" y1="54913" x2="80853" y2="55202"/>
                        <a14:foregroundMark x1="81043" y1="64355" x2="80569" y2="64933"/>
                        <a14:foregroundMark x1="74787" y1="75434" x2="74787" y2="75434"/>
                        <a14:foregroundMark x1="72796" y1="82948" x2="72796" y2="82948"/>
                        <a14:foregroundMark x1="53649" y1="16667" x2="32038" y2="14258"/>
                        <a14:foregroundMark x1="32038" y1="14258" x2="17346" y2="29480"/>
                        <a14:foregroundMark x1="17346" y1="29480" x2="16303" y2="59249"/>
                        <a14:foregroundMark x1="16303" y1="59249" x2="27393" y2="71484"/>
                        <a14:foregroundMark x1="27393" y1="71484" x2="72701" y2="81888"/>
                        <a14:foregroundMark x1="72701" y1="81888" x2="83981" y2="64162"/>
                        <a14:foregroundMark x1="83981" y1="64162" x2="81801" y2="35356"/>
                        <a14:foregroundMark x1="81801" y1="35356" x2="67773" y2="17630"/>
                        <a14:foregroundMark x1="67773" y1="17630" x2="44834" y2="13969"/>
                        <a14:foregroundMark x1="44834" y1="13969" x2="43033" y2="14644"/>
                        <a14:foregroundMark x1="39431" y1="7129" x2="39431" y2="7129"/>
                        <a14:foregroundMark x1="84645" y1="58767" x2="84645" y2="58767"/>
                        <a14:foregroundMark x1="82464" y1="86513" x2="82464" y2="86513"/>
                        <a14:foregroundMark x1="84076" y1="89692" x2="84076" y2="89692"/>
                        <a14:foregroundMark x1="14028" y1="19461" x2="14028" y2="19461"/>
                      </a14:backgroundRemoval>
                    </a14:imgEffect>
                  </a14:imgLayer>
                </a14:imgProps>
              </a:ext>
            </a:extLst>
          </a:blip>
          <a:srcRect l="9974" t="4353" r="10312" b="4571"/>
          <a:stretch/>
        </p:blipFill>
        <p:spPr>
          <a:xfrm>
            <a:off x="8643257" y="183210"/>
            <a:ext cx="2884128" cy="3245790"/>
          </a:xfrm>
          <a:prstGeom prst="rect">
            <a:avLst/>
          </a:prstGeom>
        </p:spPr>
      </p:pic>
      <p:pic>
        <p:nvPicPr>
          <p:cNvPr id="6" name="Picture 5" descr="3D Visualization">
            <a:extLst>
              <a:ext uri="{FF2B5EF4-FFF2-40B4-BE49-F238E27FC236}">
                <a16:creationId xmlns:a16="http://schemas.microsoft.com/office/drawing/2014/main" id="{2C5936B0-BD74-F2E1-474D-CE35F8320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98652" y="2702423"/>
            <a:ext cx="4036768" cy="302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9890377"/>
      </p:ext>
    </p:extLst>
  </p:cSld>
  <p:clrMapOvr>
    <a:masterClrMapping/>
  </p:clrMapOvr>
</p:sld>
</file>

<file path=ppt/theme/theme1.xml><?xml version="1.0" encoding="utf-8"?>
<a:theme xmlns:a="http://schemas.openxmlformats.org/drawingml/2006/main" name="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ont WITHOUT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Year xmlns="1e0c0f35-d0b2-43fb-b8b8-147d937ebf45">2022</Year>
    <TaxCatchAll xmlns="2e24dfb7-a69e-40eb-b94f-44b9ca9c25ed" xsi:nil="true"/>
    <lcf76f155ced4ddcb4097134ff3c332f xmlns="1e0c0f35-d0b2-43fb-b8b8-147d937ebf45">
      <Terms xmlns="http://schemas.microsoft.com/office/infopath/2007/PartnerControls"/>
    </lcf76f155ced4ddcb4097134ff3c332f>
    <_Flow_SignoffStatus xmlns="1e0c0f35-d0b2-43fb-b8b8-147d937ebf4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5CDD6A94A459459C297F10E8F74457" ma:contentTypeVersion="19" ma:contentTypeDescription="Create a new document." ma:contentTypeScope="" ma:versionID="5ce1697f003b707c5b18d89dab6f501e">
  <xsd:schema xmlns:xsd="http://www.w3.org/2001/XMLSchema" xmlns:xs="http://www.w3.org/2001/XMLSchema" xmlns:p="http://schemas.microsoft.com/office/2006/metadata/properties" xmlns:ns2="1e0c0f35-d0b2-43fb-b8b8-147d937ebf45" xmlns:ns3="2e24dfb7-a69e-40eb-b94f-44b9ca9c25ed" xmlns:ns4="834c96a2-eb0c-4033-b35f-0261faddef2d" targetNamespace="http://schemas.microsoft.com/office/2006/metadata/properties" ma:root="true" ma:fieldsID="6e8648e1971c0085aa6419f01026bb16" ns2:_="" ns3:_="" ns4:_="">
    <xsd:import namespace="1e0c0f35-d0b2-43fb-b8b8-147d937ebf45"/>
    <xsd:import namespace="2e24dfb7-a69e-40eb-b94f-44b9ca9c25ed"/>
    <xsd:import namespace="834c96a2-eb0c-4033-b35f-0261faddef2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Year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_Flow_SignoffStatus" minOccurs="0"/>
                <xsd:element ref="ns2:MediaServiceObjectDetectorVersions" minOccurs="0"/>
                <xsd:element ref="ns2:MediaServiceSearchProperties" minOccurs="0"/>
                <xsd:element ref="ns4:SharedWithUsers" minOccurs="0"/>
                <xsd:element ref="ns4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0c0f35-d0b2-43fb-b8b8-147d937ebf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Year" ma:index="12" nillable="true" ma:displayName="Year" ma:default="2024" ma:format="Dropdown" ma:internalName="Year">
      <xsd:simpleType>
        <xsd:restriction base="dms:Choice">
          <xsd:enumeration value="2007"/>
          <xsd:enumeration value="2008"/>
          <xsd:enumeration value="2009"/>
          <xsd:enumeration value="2010"/>
          <xsd:enumeration value="2011"/>
          <xsd:enumeration value="2012"/>
          <xsd:enumeration value="2013"/>
          <xsd:enumeration value="2014"/>
          <xsd:enumeration value="2015"/>
          <xsd:enumeration value="2016"/>
          <xsd:enumeration value="2017"/>
          <xsd:enumeration value="2018"/>
          <xsd:enumeration value="2019"/>
          <xsd:enumeration value="2020"/>
          <xsd:enumeration value="2021"/>
          <xsd:enumeration value="2022"/>
          <xsd:enumeration value="N/A"/>
          <xsd:enumeration value="2023"/>
          <xsd:enumeration value="2024"/>
          <xsd:enumeration value="2025"/>
          <xsd:enumeration value="2026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2f5dd817-92c5-4985-aefa-795407915ae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_Flow_SignoffStatus" ma:index="22" nillable="true" ma:displayName="Sign-off status" ma:internalName="Sign_x002d_off_x0020_status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24dfb7-a69e-40eb-b94f-44b9ca9c25ed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b5ce2244-f3a2-4f8c-9fdd-a2abf5b0a3d3}" ma:internalName="TaxCatchAll" ma:showField="CatchAllData" ma:web="834c96a2-eb0c-4033-b35f-0261faddef2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4c96a2-eb0c-4033-b35f-0261faddef2d" elementFormDefault="qualified">
    <xsd:import namespace="http://schemas.microsoft.com/office/2006/documentManagement/types"/>
    <xsd:import namespace="http://schemas.microsoft.com/office/infopath/2007/PartnerControls"/>
    <xsd:element name="SharedWithUsers" ma:index="2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06D3F8C-4209-47FF-A37A-E21247ADC2DB}">
  <ds:schemaRefs>
    <ds:schemaRef ds:uri="http://schemas.microsoft.com/office/2006/metadata/properties"/>
    <ds:schemaRef ds:uri="http://schemas.microsoft.com/office/infopath/2007/PartnerControls"/>
    <ds:schemaRef ds:uri="1e0c0f35-d0b2-43fb-b8b8-147d937ebf45"/>
    <ds:schemaRef ds:uri="2e24dfb7-a69e-40eb-b94f-44b9ca9c25ed"/>
  </ds:schemaRefs>
</ds:datastoreItem>
</file>

<file path=customXml/itemProps2.xml><?xml version="1.0" encoding="utf-8"?>
<ds:datastoreItem xmlns:ds="http://schemas.openxmlformats.org/officeDocument/2006/customXml" ds:itemID="{393FA3B3-B206-46E6-9CE0-1BA2092845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e0c0f35-d0b2-43fb-b8b8-147d937ebf45"/>
    <ds:schemaRef ds:uri="2e24dfb7-a69e-40eb-b94f-44b9ca9c25ed"/>
    <ds:schemaRef ds:uri="834c96a2-eb0c-4033-b35f-0261faddef2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CE5AA5E-D351-4BE0-99D5-D5BC6D00E92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7838</TotalTime>
  <Words>1567</Words>
  <Application>Microsoft Office PowerPoint</Application>
  <PresentationFormat>Widescreen</PresentationFormat>
  <Paragraphs>559</Paragraphs>
  <Slides>22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Arial Regular</vt:lpstr>
      <vt:lpstr>Calibri</vt:lpstr>
      <vt:lpstr>Wingdings</vt:lpstr>
      <vt:lpstr>Font and logo master</vt:lpstr>
      <vt:lpstr>Font WITHOUT logo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STFC PowerPoint template - detailed</dc:title>
  <dc:creator>Philip Millard</dc:creator>
  <cp:lastModifiedBy>Kelly, Thomas (STFC,DL,TECH)</cp:lastModifiedBy>
  <cp:revision>323</cp:revision>
  <cp:lastPrinted>2019-10-02T08:27:37Z</cp:lastPrinted>
  <dcterms:created xsi:type="dcterms:W3CDTF">2019-09-17T08:04:08Z</dcterms:created>
  <dcterms:modified xsi:type="dcterms:W3CDTF">2024-06-24T10:45:46Z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0x0101000D5CDD6A94A459459C297F10E8F74457</vt:lpwstr>
  </property>
  <property fmtid="{D5CDD505-2E9C-101B-9397-08002B2CF9AE}" pid="3" name="MediaServiceImageTags">
    <vt:lpwstr/>
  </property>
</Properties>
</file>