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  <p:sldMasterId id="2147483700" r:id="rId5"/>
  </p:sldMasterIdLst>
  <p:notesMasterIdLst>
    <p:notesMasterId r:id="rId20"/>
  </p:notesMasterIdLst>
  <p:handoutMasterIdLst>
    <p:handoutMasterId r:id="rId21"/>
  </p:handoutMasterIdLst>
  <p:sldIdLst>
    <p:sldId id="317" r:id="rId6"/>
    <p:sldId id="340" r:id="rId7"/>
    <p:sldId id="336" r:id="rId8"/>
    <p:sldId id="339" r:id="rId9"/>
    <p:sldId id="341" r:id="rId10"/>
    <p:sldId id="343" r:id="rId11"/>
    <p:sldId id="342" r:id="rId12"/>
    <p:sldId id="350" r:id="rId13"/>
    <p:sldId id="344" r:id="rId14"/>
    <p:sldId id="345" r:id="rId15"/>
    <p:sldId id="353" r:id="rId16"/>
    <p:sldId id="346" r:id="rId17"/>
    <p:sldId id="32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626262"/>
    <a:srgbClr val="F08900"/>
    <a:srgbClr val="000000"/>
    <a:srgbClr val="00BED5"/>
    <a:srgbClr val="003088"/>
    <a:srgbClr val="FF6900"/>
    <a:srgbClr val="1E5DF8"/>
    <a:srgbClr val="FFFFFF"/>
    <a:srgbClr val="C13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0834" autoAdjust="0"/>
  </p:normalViewPr>
  <p:slideViewPr>
    <p:cSldViewPr snapToGrid="0" snapToObjects="1">
      <p:cViewPr varScale="1">
        <p:scale>
          <a:sx n="103" d="100"/>
          <a:sy n="103" d="100"/>
        </p:scale>
        <p:origin x="1038" y="11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72"/>
    </p:cViewPr>
  </p:sorter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BBF66-F78C-479F-91EC-9431AC561831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7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98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08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78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Would be very quick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2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 quick, but gives an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5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5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6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94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1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42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9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3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6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2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17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97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5" y="1083449"/>
            <a:ext cx="11118797" cy="5093514"/>
          </a:xfrm>
        </p:spPr>
        <p:txBody>
          <a:bodyPr/>
          <a:lstStyle>
            <a:lvl1pPr marL="446088" indent="-446088">
              <a:defRPr/>
            </a:lvl1pPr>
            <a:lvl2pPr marL="806450" indent="-349250">
              <a:defRPr/>
            </a:lvl2pPr>
            <a:lvl3pPr marL="1076325" indent="-269875">
              <a:defRPr/>
            </a:lvl3pPr>
            <a:lvl4pPr marL="1344613" indent="-268288">
              <a:defRPr/>
            </a:lvl4pPr>
            <a:lvl5pPr marL="1612900" indent="-268288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6435" y="6504663"/>
            <a:ext cx="2743200" cy="353338"/>
          </a:xfrm>
          <a:prstGeom prst="rect">
            <a:avLst/>
          </a:prstGeom>
        </p:spPr>
        <p:txBody>
          <a:bodyPr/>
          <a:lstStyle>
            <a:lvl1pPr marL="1092200" indent="-285750">
              <a:defRPr/>
            </a:lvl1pPr>
            <a:lvl3pPr marL="806450" indent="0" algn="r">
              <a:buNone/>
              <a:defRPr lang="en-US" sz="1400" kern="120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 dirty="0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‹#›</a:t>
            </a:fld>
            <a:r>
              <a:rPr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" y="6085989"/>
            <a:ext cx="2697195" cy="689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 txBox="1">
            <a:spLocks/>
          </p:cNvSpPr>
          <p:nvPr userDrawn="1"/>
        </p:nvSpPr>
        <p:spPr>
          <a:xfrm>
            <a:off x="3667160" y="6504663"/>
            <a:ext cx="4429205" cy="353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09220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0" algn="r" defTabSz="914400" rtl="0" eaLnBrk="1" latinLnBrk="0" hangingPunct="1">
              <a:buNone/>
              <a:defRPr lang="en-US" sz="1600" kern="120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2" indent="0" algn="ctr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sz="1400" dirty="0"/>
              <a:t>TXS</a:t>
            </a:r>
            <a:r>
              <a:rPr lang="en-US" sz="1400" baseline="0" dirty="0"/>
              <a:t> </a:t>
            </a:r>
            <a:r>
              <a:rPr lang="en-US" sz="1400" dirty="0"/>
              <a:t>Technical Design Review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4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5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69"/>
            <a:ext cx="12192000" cy="75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83449"/>
            <a:ext cx="10515600" cy="509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3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q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Ø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473472" y="1786174"/>
            <a:ext cx="5760351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RAL Remote Handling Mock-Up Area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473472" y="3109613"/>
            <a:ext cx="84831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Angus Mackley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15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(STFC Rutherford Appleton Laboratory)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LBNF Target Exchange System</a:t>
            </a:r>
            <a:br>
              <a:rPr lang="en-US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Design Review </a:t>
            </a:r>
            <a:b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24-25 June 2024</a:t>
            </a:r>
            <a:endParaRPr lang="en-US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" y="5880617"/>
            <a:ext cx="3500564" cy="894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42" y="5973540"/>
            <a:ext cx="1168434" cy="775062"/>
          </a:xfrm>
          <a:prstGeom prst="rect">
            <a:avLst/>
          </a:prstGeom>
        </p:spPr>
      </p:pic>
      <p:pic>
        <p:nvPicPr>
          <p:cNvPr id="8" name="Picture 4" descr="Image">
            <a:extLst>
              <a:ext uri="{FF2B5EF4-FFF2-40B4-BE49-F238E27FC236}">
                <a16:creationId xmlns:a16="http://schemas.microsoft.com/office/drawing/2014/main" id="{E5C2B791-1C25-3B46-86FC-A4FCF78E0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31" y="5805202"/>
            <a:ext cx="1760165" cy="10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0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32E7-9008-8ECD-13EC-E1C13181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Dummy Target - Brief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2FF48-A4B6-C32D-99C0-62F876DE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10</a:t>
            </a:fld>
            <a:r>
              <a:t> </a:t>
            </a:r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08034B-A2F2-9FDF-4BE4-B11C209B6452}"/>
              </a:ext>
            </a:extLst>
          </p:cNvPr>
          <p:cNvSpPr txBox="1">
            <a:spLocks/>
          </p:cNvSpPr>
          <p:nvPr/>
        </p:nvSpPr>
        <p:spPr>
          <a:xfrm>
            <a:off x="545565" y="1402404"/>
            <a:ext cx="5797177" cy="4499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6088" indent="-4460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632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6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4461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6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1290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6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rgbClr val="626262"/>
                </a:solidFill>
              </a:rPr>
              <a:t>Replicate the geometry and mass of the LBNF target and remote connections.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rgbClr val="626262"/>
                </a:solidFill>
              </a:rPr>
              <a:t>Representative form (straightness) as LBNF target weldment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rgbClr val="626262"/>
                </a:solidFill>
              </a:rPr>
              <a:t>Representative mass and COG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rgbClr val="626262"/>
                </a:solidFill>
              </a:rPr>
              <a:t>Replica of key interfaces (flexibly, when required).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rgbClr val="626262"/>
                </a:solidFill>
              </a:rPr>
              <a:t>Target support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rgbClr val="626262"/>
                </a:solidFill>
              </a:rPr>
              <a:t>TXS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rgbClr val="626262"/>
                </a:solidFill>
              </a:rPr>
              <a:t>Instrumentation connections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rgbClr val="626262"/>
                </a:solidFill>
              </a:rPr>
              <a:t>Helium cooling inlet/outlet connections</a:t>
            </a:r>
            <a:endParaRPr lang="en-GB" sz="1800" dirty="0">
              <a:solidFill>
                <a:srgbClr val="626262"/>
              </a:solidFill>
            </a:endParaRP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endParaRPr lang="en-GB" sz="1800" dirty="0"/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endParaRPr lang="en-GB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A89F20-D880-6A83-AC50-CBC263D4F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20852"/>
              </p:ext>
            </p:extLst>
          </p:nvPr>
        </p:nvGraphicFramePr>
        <p:xfrm>
          <a:off x="869515" y="4475693"/>
          <a:ext cx="4798964" cy="142579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399482">
                  <a:extLst>
                    <a:ext uri="{9D8B030D-6E8A-4147-A177-3AD203B41FA5}">
                      <a16:colId xmlns:a16="http://schemas.microsoft.com/office/drawing/2014/main" val="3633204425"/>
                    </a:ext>
                  </a:extLst>
                </a:gridCol>
                <a:gridCol w="2399482">
                  <a:extLst>
                    <a:ext uri="{9D8B030D-6E8A-4147-A177-3AD203B41FA5}">
                      <a16:colId xmlns:a16="http://schemas.microsoft.com/office/drawing/2014/main" val="982941549"/>
                    </a:ext>
                  </a:extLst>
                </a:gridCol>
              </a:tblGrid>
              <a:tr h="285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lang="en-GB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 Range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504571"/>
                  </a:ext>
                </a:extLst>
              </a:tr>
              <a:tr h="2851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Deflection (gravity sag)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0.5mm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8750411"/>
                  </a:ext>
                </a:extLst>
              </a:tr>
              <a:tr h="2851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 Accuracy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0.5mm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12207299"/>
                  </a:ext>
                </a:extLst>
              </a:tr>
              <a:tr h="2851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123kg ± 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09849142"/>
                  </a:ext>
                </a:extLst>
              </a:tr>
              <a:tr h="2851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CoG (X, Y, Z)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4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Nominal ± 10%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763387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2B34973-2E50-66EB-E80D-A5CE04CB2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209" y="1458385"/>
            <a:ext cx="5230426" cy="43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32E7-9008-8ECD-13EC-E1C13181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Dummy Target -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2FF48-A4B6-C32D-99C0-62F876DE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11</a:t>
            </a:fld>
            <a:r>
              <a:t> 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FA7C9-725B-9B14-B9DA-E5D0F3CADD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133" y="1276917"/>
            <a:ext cx="10344967" cy="491133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067C03-4C29-D218-3A37-4AB41770C0B5}"/>
              </a:ext>
            </a:extLst>
          </p:cNvPr>
          <p:cNvCxnSpPr>
            <a:cxnSpLocks/>
          </p:cNvCxnSpPr>
          <p:nvPr/>
        </p:nvCxnSpPr>
        <p:spPr>
          <a:xfrm flipH="1">
            <a:off x="4204559" y="2924814"/>
            <a:ext cx="180421" cy="3559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8D7EDF-2D84-FFBE-7581-119424073E52}"/>
              </a:ext>
            </a:extLst>
          </p:cNvPr>
          <p:cNvSpPr txBox="1"/>
          <p:nvPr/>
        </p:nvSpPr>
        <p:spPr>
          <a:xfrm>
            <a:off x="3822639" y="2586260"/>
            <a:ext cx="261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CC7500"/>
                </a:solidFill>
              </a:rPr>
              <a:t>3D printed casing for form.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53CDC0-EC3C-B0AD-056B-32C7E66C72C9}"/>
              </a:ext>
            </a:extLst>
          </p:cNvPr>
          <p:cNvCxnSpPr>
            <a:cxnSpLocks/>
          </p:cNvCxnSpPr>
          <p:nvPr/>
        </p:nvCxnSpPr>
        <p:spPr>
          <a:xfrm>
            <a:off x="5472165" y="2946637"/>
            <a:ext cx="123719" cy="5239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5C31C5-D0DB-DD1F-8260-EE6D78A42F36}"/>
              </a:ext>
            </a:extLst>
          </p:cNvPr>
          <p:cNvSpPr txBox="1"/>
          <p:nvPr/>
        </p:nvSpPr>
        <p:spPr>
          <a:xfrm>
            <a:off x="300273" y="1459382"/>
            <a:ext cx="149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CC7500"/>
                </a:solidFill>
              </a:rPr>
              <a:t>Attaches to TXS and bracketry in same way.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2FF18D-5145-A1E3-7D32-9F6232543BBE}"/>
              </a:ext>
            </a:extLst>
          </p:cNvPr>
          <p:cNvSpPr txBox="1"/>
          <p:nvPr/>
        </p:nvSpPr>
        <p:spPr>
          <a:xfrm>
            <a:off x="4422706" y="4413926"/>
            <a:ext cx="2346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08900"/>
                </a:solidFill>
              </a:rPr>
              <a:t>Stiff concentric aluminium in core structure.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D99B5E-C918-3912-927D-53ADFA9BD92C}"/>
              </a:ext>
            </a:extLst>
          </p:cNvPr>
          <p:cNvSpPr txBox="1"/>
          <p:nvPr/>
        </p:nvSpPr>
        <p:spPr>
          <a:xfrm>
            <a:off x="196407" y="4158279"/>
            <a:ext cx="159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CC7500"/>
                </a:solidFill>
              </a:rPr>
              <a:t>Barbell for flexible mass attachment.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EB7E19-A3D1-966E-A4AE-A783BCA80E1C}"/>
              </a:ext>
            </a:extLst>
          </p:cNvPr>
          <p:cNvCxnSpPr>
            <a:cxnSpLocks/>
          </p:cNvCxnSpPr>
          <p:nvPr/>
        </p:nvCxnSpPr>
        <p:spPr>
          <a:xfrm flipH="1" flipV="1">
            <a:off x="4600575" y="3732583"/>
            <a:ext cx="762000" cy="6813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346B5B-CB3A-BD0B-8DC8-3872E048CBB4}"/>
              </a:ext>
            </a:extLst>
          </p:cNvPr>
          <p:cNvCxnSpPr>
            <a:cxnSpLocks/>
          </p:cNvCxnSpPr>
          <p:nvPr/>
        </p:nvCxnSpPr>
        <p:spPr>
          <a:xfrm flipV="1">
            <a:off x="1125430" y="3659401"/>
            <a:ext cx="179495" cy="5231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7343FD-054B-CAD3-15EA-3846FA15315D}"/>
              </a:ext>
            </a:extLst>
          </p:cNvPr>
          <p:cNvCxnSpPr>
            <a:cxnSpLocks/>
          </p:cNvCxnSpPr>
          <p:nvPr/>
        </p:nvCxnSpPr>
        <p:spPr>
          <a:xfrm>
            <a:off x="1619250" y="2187019"/>
            <a:ext cx="310041" cy="2778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6B9269-FC75-D839-0771-511582005497}"/>
              </a:ext>
            </a:extLst>
          </p:cNvPr>
          <p:cNvSpPr txBox="1"/>
          <p:nvPr/>
        </p:nvSpPr>
        <p:spPr>
          <a:xfrm>
            <a:off x="9195839" y="2828404"/>
            <a:ext cx="2346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08900"/>
                </a:solidFill>
              </a:rPr>
              <a:t>Potential to attach laser tracker at downstream end.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AE53300-6C44-9DCB-E04B-3A6D17810480}"/>
              </a:ext>
            </a:extLst>
          </p:cNvPr>
          <p:cNvCxnSpPr>
            <a:cxnSpLocks/>
          </p:cNvCxnSpPr>
          <p:nvPr/>
        </p:nvCxnSpPr>
        <p:spPr>
          <a:xfrm flipH="1">
            <a:off x="9896475" y="3382332"/>
            <a:ext cx="215099" cy="5239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B178-6011-8D52-C68C-A7D27B7C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Dummy Target </a:t>
            </a:r>
            <a:r>
              <a:rPr lang="en-GB" dirty="0">
                <a:solidFill>
                  <a:srgbClr val="002060"/>
                </a:solidFill>
              </a:rPr>
              <a:t>– Mass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FE538-AA59-BD2C-9AAD-44C122BE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12</a:t>
            </a:fld>
            <a:r>
              <a:t> 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D231A-E5C5-535B-6678-A0C60274DD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0381" y="3689698"/>
            <a:ext cx="6243097" cy="2757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1CFC04-65E3-B870-53C3-CB5D1E6E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1795" y="667586"/>
            <a:ext cx="6154951" cy="3264845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ABCF378A-3174-522B-8C8B-C34EAC7567D0}"/>
              </a:ext>
            </a:extLst>
          </p:cNvPr>
          <p:cNvSpPr/>
          <p:nvPr/>
        </p:nvSpPr>
        <p:spPr>
          <a:xfrm>
            <a:off x="8991193" y="2879229"/>
            <a:ext cx="1255091" cy="1431858"/>
          </a:xfrm>
          <a:prstGeom prst="arc">
            <a:avLst>
              <a:gd name="adj1" fmla="val 18162421"/>
              <a:gd name="adj2" fmla="val 3345063"/>
            </a:avLst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6ABFA6-5320-3D6C-B719-92A1BF9EE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58258"/>
              </p:ext>
            </p:extLst>
          </p:nvPr>
        </p:nvGraphicFramePr>
        <p:xfrm>
          <a:off x="644564" y="3250448"/>
          <a:ext cx="4329925" cy="231267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65502">
                  <a:extLst>
                    <a:ext uri="{9D8B030D-6E8A-4147-A177-3AD203B41FA5}">
                      <a16:colId xmlns:a16="http://schemas.microsoft.com/office/drawing/2014/main" val="2607122205"/>
                    </a:ext>
                  </a:extLst>
                </a:gridCol>
                <a:gridCol w="2165450">
                  <a:extLst>
                    <a:ext uri="{9D8B030D-6E8A-4147-A177-3AD203B41FA5}">
                      <a16:colId xmlns:a16="http://schemas.microsoft.com/office/drawing/2014/main" val="4226816649"/>
                    </a:ext>
                  </a:extLst>
                </a:gridCol>
                <a:gridCol w="394282">
                  <a:extLst>
                    <a:ext uri="{9D8B030D-6E8A-4147-A177-3AD203B41FA5}">
                      <a16:colId xmlns:a16="http://schemas.microsoft.com/office/drawing/2014/main" val="2849815"/>
                    </a:ext>
                  </a:extLst>
                </a:gridCol>
                <a:gridCol w="1404691">
                  <a:extLst>
                    <a:ext uri="{9D8B030D-6E8A-4147-A177-3AD203B41FA5}">
                      <a16:colId xmlns:a16="http://schemas.microsoft.com/office/drawing/2014/main" val="611347814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Target Weldment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=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Dummy Target Weldment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456227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Green Plate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>
                          <a:effectLst/>
                        </a:rPr>
                        <a:t>=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Green Plate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6843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Ring Bracket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>
                          <a:effectLst/>
                        </a:rPr>
                        <a:t>=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Ring Bracket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01297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Suitter Clamps + Bracing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>
                          <a:effectLst/>
                        </a:rPr>
                        <a:t>=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Mass 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604707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Alu Bracket + Tub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>
                          <a:effectLst/>
                        </a:rPr>
                        <a:t>=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Mass B, 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174655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Hylen Device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>
                          <a:effectLst/>
                        </a:rPr>
                        <a:t>=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Mass 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473398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1E844110-8495-599B-45B4-3866530439BF}"/>
              </a:ext>
            </a:extLst>
          </p:cNvPr>
          <p:cNvSpPr/>
          <p:nvPr/>
        </p:nvSpPr>
        <p:spPr>
          <a:xfrm>
            <a:off x="8115562" y="4715388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0DE8E8-29F7-CC1C-02BC-556B523C56EE}"/>
              </a:ext>
            </a:extLst>
          </p:cNvPr>
          <p:cNvSpPr/>
          <p:nvPr/>
        </p:nvSpPr>
        <p:spPr>
          <a:xfrm>
            <a:off x="7468898" y="4636178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65582A-8BFD-24C8-DED0-C1A6041B007A}"/>
              </a:ext>
            </a:extLst>
          </p:cNvPr>
          <p:cNvSpPr/>
          <p:nvPr/>
        </p:nvSpPr>
        <p:spPr>
          <a:xfrm>
            <a:off x="6920009" y="4522927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3BF317-2948-0A48-25AF-2E11E37E4CCB}"/>
              </a:ext>
            </a:extLst>
          </p:cNvPr>
          <p:cNvSpPr/>
          <p:nvPr/>
        </p:nvSpPr>
        <p:spPr>
          <a:xfrm>
            <a:off x="6330980" y="4728666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543AB6-DD30-A3C2-3EA3-8C05D04FB065}"/>
              </a:ext>
            </a:extLst>
          </p:cNvPr>
          <p:cNvSpPr/>
          <p:nvPr/>
        </p:nvSpPr>
        <p:spPr>
          <a:xfrm>
            <a:off x="6152207" y="4984187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494F6C-B6CD-DACB-71E3-619148F7D4E3}"/>
              </a:ext>
            </a:extLst>
          </p:cNvPr>
          <p:cNvSpPr/>
          <p:nvPr/>
        </p:nvSpPr>
        <p:spPr>
          <a:xfrm>
            <a:off x="5854095" y="5197018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B6CBED-8BE3-027F-6F63-E1404EA25D87}"/>
              </a:ext>
            </a:extLst>
          </p:cNvPr>
          <p:cNvSpPr/>
          <p:nvPr/>
        </p:nvSpPr>
        <p:spPr>
          <a:xfrm>
            <a:off x="8115562" y="2227661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A89344-A9B0-75E8-83A9-89C6F19727D2}"/>
              </a:ext>
            </a:extLst>
          </p:cNvPr>
          <p:cNvSpPr/>
          <p:nvPr/>
        </p:nvSpPr>
        <p:spPr>
          <a:xfrm>
            <a:off x="7401382" y="2065687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C492D12-1436-9DEF-0AE7-610446A7B808}"/>
              </a:ext>
            </a:extLst>
          </p:cNvPr>
          <p:cNvSpPr/>
          <p:nvPr/>
        </p:nvSpPr>
        <p:spPr>
          <a:xfrm>
            <a:off x="6858080" y="2054359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03F2D9-5BA0-32D2-DBFA-F06DD2A98ADF}"/>
              </a:ext>
            </a:extLst>
          </p:cNvPr>
          <p:cNvSpPr/>
          <p:nvPr/>
        </p:nvSpPr>
        <p:spPr>
          <a:xfrm>
            <a:off x="6690075" y="2650160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26CCE4-9584-8E94-70D4-142119834892}"/>
              </a:ext>
            </a:extLst>
          </p:cNvPr>
          <p:cNvSpPr/>
          <p:nvPr/>
        </p:nvSpPr>
        <p:spPr>
          <a:xfrm>
            <a:off x="6252574" y="1800886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12D3BF-5DB7-5489-1E27-FC65589FDBAE}"/>
              </a:ext>
            </a:extLst>
          </p:cNvPr>
          <p:cNvSpPr/>
          <p:nvPr/>
        </p:nvSpPr>
        <p:spPr>
          <a:xfrm>
            <a:off x="5774999" y="2669532"/>
            <a:ext cx="200734" cy="2096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3BBCAA-CBD3-A9AF-EA10-7508B1EF30AE}"/>
              </a:ext>
            </a:extLst>
          </p:cNvPr>
          <p:cNvSpPr txBox="1"/>
          <p:nvPr/>
        </p:nvSpPr>
        <p:spPr>
          <a:xfrm>
            <a:off x="522957" y="1014669"/>
            <a:ext cx="4283183" cy="199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part on the real assembly has a “dummy” counterpart.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Individually replicates their mass and CoG.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replaced as real components are manufactured.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BD70C-57C1-C4CF-92A8-E76AB9C676DC}"/>
              </a:ext>
            </a:extLst>
          </p:cNvPr>
          <p:cNvSpPr txBox="1"/>
          <p:nvPr/>
        </p:nvSpPr>
        <p:spPr>
          <a:xfrm>
            <a:off x="644564" y="5563118"/>
            <a:ext cx="4283183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105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*Potential solution</a:t>
            </a:r>
          </a:p>
        </p:txBody>
      </p:sp>
    </p:spTree>
    <p:extLst>
      <p:ext uri="{BB962C8B-B14F-4D97-AF65-F5344CB8AC3E}">
        <p14:creationId xmlns:p14="http://schemas.microsoft.com/office/powerpoint/2010/main" val="191335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2B9329-C87E-4998-AB75-C3DF99E6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88" y="975238"/>
            <a:ext cx="4314386" cy="297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746B74-9714-F198-2777-3EAEC629C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669" y="4161225"/>
            <a:ext cx="3741415" cy="25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20EC41-EF7B-1473-A876-3C9BF65AB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8" y="4161225"/>
            <a:ext cx="3780990" cy="25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1B917C-3E7F-4DB9-037E-7396B07D7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9665" y="4161225"/>
            <a:ext cx="3851664" cy="25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2EBECA-C6DD-4ECB-006B-C5DD56D3CDBF}"/>
              </a:ext>
            </a:extLst>
          </p:cNvPr>
          <p:cNvSpPr txBox="1"/>
          <p:nvPr/>
        </p:nvSpPr>
        <p:spPr>
          <a:xfrm>
            <a:off x="3879088" y="1061006"/>
            <a:ext cx="1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Full Dummy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2B7E8-0043-7457-92A9-EFCF49969E36}"/>
              </a:ext>
            </a:extLst>
          </p:cNvPr>
          <p:cNvSpPr txBox="1"/>
          <p:nvPr/>
        </p:nvSpPr>
        <p:spPr>
          <a:xfrm>
            <a:off x="2427792" y="4161225"/>
            <a:ext cx="1451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Instrumentation Connections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D41F5-3786-6241-BEED-4496ADA389D3}"/>
              </a:ext>
            </a:extLst>
          </p:cNvPr>
          <p:cNvSpPr txBox="1"/>
          <p:nvPr/>
        </p:nvSpPr>
        <p:spPr>
          <a:xfrm>
            <a:off x="10530033" y="4161225"/>
            <a:ext cx="1451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Instrumentation &amp; Suitter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00521-A669-AF2D-FFD8-A46701093F09}"/>
              </a:ext>
            </a:extLst>
          </p:cNvPr>
          <p:cNvSpPr txBox="1"/>
          <p:nvPr/>
        </p:nvSpPr>
        <p:spPr>
          <a:xfrm>
            <a:off x="6423788" y="4161225"/>
            <a:ext cx="1451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Suitter Clamps &amp; Bracketry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06F7D-34E3-BD83-D01C-68EC7F8DBFDB}"/>
              </a:ext>
            </a:extLst>
          </p:cNvPr>
          <p:cNvSpPr txBox="1"/>
          <p:nvPr/>
        </p:nvSpPr>
        <p:spPr>
          <a:xfrm>
            <a:off x="4133669" y="6086328"/>
            <a:ext cx="8724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Clamps not added for visibility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7C8827-A8A8-BA6B-536C-7377450D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69"/>
            <a:ext cx="12192000" cy="753035"/>
          </a:xfrm>
        </p:spPr>
        <p:txBody>
          <a:bodyPr/>
          <a:lstStyle/>
          <a:p>
            <a:r>
              <a:rPr lang="en-GB" dirty="0"/>
              <a:t>Dummy Target – Mass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37286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Presenter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2</a:t>
            </a:fld>
            <a:r>
              <a:t> 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9394" y="1902927"/>
            <a:ext cx="5701553" cy="4601736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1200"/>
              </a:spcAft>
              <a:buClrTx/>
              <a:buNone/>
            </a:pPr>
            <a:r>
              <a:rPr lang="en-GB" sz="2800" b="1" i="1" dirty="0">
                <a:solidFill>
                  <a:schemeClr val="tx1"/>
                </a:solidFill>
                <a:ea typeface="+mj-ea"/>
              </a:rPr>
              <a:t>Angus Mackley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3000"/>
              </a:spcAft>
            </a:pPr>
            <a:r>
              <a:rPr lang="en-GB" dirty="0"/>
              <a:t>Graduate Mechanical Engineer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3000"/>
              </a:spcAft>
            </a:pPr>
            <a:r>
              <a:rPr lang="en-GB" dirty="0"/>
              <a:t>High Power Targets Group at STFC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3000"/>
              </a:spcAft>
            </a:pPr>
            <a:r>
              <a:rPr lang="en-GB" dirty="0"/>
              <a:t>Started in September 2023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09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26" y="803817"/>
            <a:ext cx="7275444" cy="753035"/>
          </a:xfrm>
        </p:spPr>
        <p:txBody>
          <a:bodyPr/>
          <a:lstStyle/>
          <a:p>
            <a:pPr algn="l"/>
            <a:r>
              <a:rPr lang="en-GB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26" y="1679797"/>
            <a:ext cx="7275444" cy="3973581"/>
          </a:xfrm>
        </p:spPr>
        <p:txBody>
          <a:bodyPr/>
          <a:lstStyle/>
          <a:p>
            <a:pPr marL="457200" indent="-4572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Mock-Up Area Overview</a:t>
            </a:r>
          </a:p>
          <a:p>
            <a:pPr marL="457200" indent="-4572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Horn A Mock-Up</a:t>
            </a:r>
          </a:p>
          <a:p>
            <a:pPr marL="874712" lvl="1" indent="-51435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/>
              <a:t>Brief, Features in Detail &amp; Current Progress</a:t>
            </a:r>
          </a:p>
          <a:p>
            <a:pPr marL="457200" indent="-4572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Dummy Target</a:t>
            </a:r>
          </a:p>
          <a:p>
            <a:pPr marL="874712" lvl="1" indent="-51435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/>
              <a:t>Brief &amp; Current Concept</a:t>
            </a:r>
          </a:p>
          <a:p>
            <a:pPr marL="514350" indent="-51435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878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Mock-Up Area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626262"/>
                </a:solidFill>
              </a:rPr>
              <a:t>Offline test area for development of target remote handling equipment</a:t>
            </a:r>
          </a:p>
          <a:p>
            <a:r>
              <a:rPr lang="en-GB" dirty="0">
                <a:solidFill>
                  <a:srgbClr val="626262"/>
                </a:solidFill>
              </a:rPr>
              <a:t>Replica of important interfaces and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4</a:t>
            </a:fld>
            <a:r>
              <a:t>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A38BA-B8F1-5473-EDC7-424C09B6D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7" t="5046" r="13348" b="20964"/>
          <a:stretch/>
        </p:blipFill>
        <p:spPr>
          <a:xfrm>
            <a:off x="679020" y="2220685"/>
            <a:ext cx="5228447" cy="36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B58199-55EA-9C3A-817E-CBC79C810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5" r="2548"/>
          <a:stretch/>
        </p:blipFill>
        <p:spPr>
          <a:xfrm>
            <a:off x="6219369" y="2244964"/>
            <a:ext cx="5133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1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E09A-80F2-741A-FD6B-A5144090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Mock-Up Area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E220D-12C0-165C-BD20-7E352DF7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5</a:t>
            </a:fld>
            <a:r>
              <a:t>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58966-AB3E-24CD-EB0A-A0F41F0CC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407" y="1032453"/>
            <a:ext cx="8633187" cy="501323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563E13-F971-BD94-5560-9886F1896BA9}"/>
              </a:ext>
            </a:extLst>
          </p:cNvPr>
          <p:cNvCxnSpPr/>
          <p:nvPr/>
        </p:nvCxnSpPr>
        <p:spPr>
          <a:xfrm flipH="1">
            <a:off x="10263856" y="1864310"/>
            <a:ext cx="648070" cy="3284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56982D-CD4A-947C-B851-037AA45FEA9D}"/>
              </a:ext>
            </a:extLst>
          </p:cNvPr>
          <p:cNvCxnSpPr>
            <a:cxnSpLocks/>
          </p:cNvCxnSpPr>
          <p:nvPr/>
        </p:nvCxnSpPr>
        <p:spPr>
          <a:xfrm>
            <a:off x="1402672" y="2028547"/>
            <a:ext cx="1787160" cy="6451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1D4C6A-2474-D308-8B61-23ECE60EDF3D}"/>
              </a:ext>
            </a:extLst>
          </p:cNvPr>
          <p:cNvCxnSpPr>
            <a:cxnSpLocks/>
          </p:cNvCxnSpPr>
          <p:nvPr/>
        </p:nvCxnSpPr>
        <p:spPr>
          <a:xfrm flipV="1">
            <a:off x="1402672" y="4909351"/>
            <a:ext cx="773554" cy="334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39A0D3-5AA7-CBA9-097C-F0A7F2ACE77B}"/>
              </a:ext>
            </a:extLst>
          </p:cNvPr>
          <p:cNvSpPr txBox="1"/>
          <p:nvPr/>
        </p:nvSpPr>
        <p:spPr>
          <a:xfrm>
            <a:off x="452761" y="1546453"/>
            <a:ext cx="94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Dummy Target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FCD0C-E69C-AF49-1D6E-9C5A6E880451}"/>
              </a:ext>
            </a:extLst>
          </p:cNvPr>
          <p:cNvSpPr txBox="1"/>
          <p:nvPr/>
        </p:nvSpPr>
        <p:spPr>
          <a:xfrm>
            <a:off x="10947437" y="1531916"/>
            <a:ext cx="105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Horn A Mock-Up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EFDC16-F83C-1DD3-5593-5971B6F55153}"/>
              </a:ext>
            </a:extLst>
          </p:cNvPr>
          <p:cNvSpPr txBox="1"/>
          <p:nvPr/>
        </p:nvSpPr>
        <p:spPr>
          <a:xfrm>
            <a:off x="323189" y="4849882"/>
            <a:ext cx="120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Target Exchange System</a:t>
            </a:r>
          </a:p>
        </p:txBody>
      </p:sp>
    </p:spTree>
    <p:extLst>
      <p:ext uri="{BB962C8B-B14F-4D97-AF65-F5344CB8AC3E}">
        <p14:creationId xmlns:p14="http://schemas.microsoft.com/office/powerpoint/2010/main" val="360617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Horn A Mock-Up – 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66" y="1402404"/>
            <a:ext cx="5446862" cy="4499084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626262"/>
                </a:solidFill>
              </a:rPr>
              <a:t>Represents the internal geometry of Horn A.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rgbClr val="626262"/>
                </a:solidFill>
              </a:rPr>
              <a:t>Test target insertion with the TXS.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rgbClr val="626262"/>
                </a:solidFill>
              </a:rPr>
              <a:t> Nominal clearance varies between 5.1mm and 12.1mm.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626262"/>
                </a:solidFill>
              </a:rPr>
              <a:t>Recreate the interface connections.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rgbClr val="626262"/>
                </a:solidFill>
              </a:rPr>
              <a:t>Target supports (red plate), also helium line connectors and instrumentation connections.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626262"/>
                </a:solidFill>
              </a:rPr>
              <a:t>React mechanical loads introduced from TXS.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6</a:t>
            </a:fld>
            <a:r>
              <a:t>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4E183-F430-D638-F20A-60C5D642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428" y="1522790"/>
            <a:ext cx="5882539" cy="422577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747C84-10BE-F757-4B6A-15C158CB4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32788"/>
              </p:ext>
            </p:extLst>
          </p:nvPr>
        </p:nvGraphicFramePr>
        <p:xfrm>
          <a:off x="620940" y="3913412"/>
          <a:ext cx="4798964" cy="165579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399482">
                  <a:extLst>
                    <a:ext uri="{9D8B030D-6E8A-4147-A177-3AD203B41FA5}">
                      <a16:colId xmlns:a16="http://schemas.microsoft.com/office/drawing/2014/main" val="3633204425"/>
                    </a:ext>
                  </a:extLst>
                </a:gridCol>
                <a:gridCol w="2399482">
                  <a:extLst>
                    <a:ext uri="{9D8B030D-6E8A-4147-A177-3AD203B41FA5}">
                      <a16:colId xmlns:a16="http://schemas.microsoft.com/office/drawing/2014/main" val="982941549"/>
                    </a:ext>
                  </a:extLst>
                </a:gridCol>
              </a:tblGrid>
              <a:tr h="2588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Axis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</a:rPr>
                        <a:t>Required Accuracy (±)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504571"/>
                  </a:ext>
                </a:extLst>
              </a:tr>
              <a:tr h="2328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0.1mm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8750411"/>
                  </a:ext>
                </a:extLst>
              </a:tr>
              <a:tr h="2328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</a:rPr>
                        <a:t>0.1mm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12207299"/>
                  </a:ext>
                </a:extLst>
              </a:tr>
              <a:tr h="2328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2mm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09849142"/>
                  </a:ext>
                </a:extLst>
              </a:tr>
              <a:tr h="2328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 effect on thin parts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7633875"/>
                  </a:ext>
                </a:extLst>
              </a:tr>
              <a:tr h="2328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Pitch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5.789</a:t>
                      </a:r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± 0.5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4905153"/>
                  </a:ext>
                </a:extLst>
              </a:tr>
              <a:tr h="2328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Yaw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affect as axisymmetric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94243592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6BF84A-0CBC-98AD-C24D-694D3019CAFD}"/>
              </a:ext>
            </a:extLst>
          </p:cNvPr>
          <p:cNvCxnSpPr>
            <a:cxnSpLocks/>
          </p:cNvCxnSpPr>
          <p:nvPr/>
        </p:nvCxnSpPr>
        <p:spPr>
          <a:xfrm>
            <a:off x="6196613" y="3018406"/>
            <a:ext cx="5770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559A9C-BCDA-A7E4-E684-3138AD0BF812}"/>
              </a:ext>
            </a:extLst>
          </p:cNvPr>
          <p:cNvSpPr txBox="1"/>
          <p:nvPr/>
        </p:nvSpPr>
        <p:spPr>
          <a:xfrm>
            <a:off x="6095139" y="3109832"/>
            <a:ext cx="77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Beamline (z)</a:t>
            </a:r>
          </a:p>
        </p:txBody>
      </p:sp>
    </p:spTree>
    <p:extLst>
      <p:ext uri="{BB962C8B-B14F-4D97-AF65-F5344CB8AC3E}">
        <p14:creationId xmlns:p14="http://schemas.microsoft.com/office/powerpoint/2010/main" val="184986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Horn A Mock-Up – Features in Detail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7</a:t>
            </a:fld>
            <a:r>
              <a:t> 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C478E-6514-3000-2DFD-5B8C042A1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211" y="1270807"/>
            <a:ext cx="6008683" cy="43163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020580-D132-AFC4-3EB3-79FAD14C1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323" y="4040248"/>
            <a:ext cx="1405880" cy="1423236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AE0FA0-D492-2238-857B-66482AEEE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874" y="4721841"/>
            <a:ext cx="1552322" cy="1290013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E9429F-A225-C72E-7414-2998E3F15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0055" y="1318533"/>
            <a:ext cx="1789580" cy="1981945"/>
          </a:xfrm>
          <a:prstGeom prst="rect">
            <a:avLst/>
          </a:prstGeom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50354E-1166-74C5-9C01-D4466EBB18FC}"/>
              </a:ext>
            </a:extLst>
          </p:cNvPr>
          <p:cNvSpPr txBox="1"/>
          <p:nvPr/>
        </p:nvSpPr>
        <p:spPr>
          <a:xfrm>
            <a:off x="9979031" y="774194"/>
            <a:ext cx="155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626262"/>
                </a:solidFill>
              </a:rPr>
              <a:t>XY stages for initial alignment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BB47D0-C2FD-0563-1026-F8F41D6290DE}"/>
              </a:ext>
            </a:extLst>
          </p:cNvPr>
          <p:cNvSpPr txBox="1"/>
          <p:nvPr/>
        </p:nvSpPr>
        <p:spPr>
          <a:xfrm>
            <a:off x="9694505" y="3661880"/>
            <a:ext cx="2337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Fiducial </a:t>
            </a:r>
            <a:r>
              <a:rPr lang="en-GB" sz="1400" dirty="0">
                <a:solidFill>
                  <a:srgbClr val="626262"/>
                </a:solidFill>
              </a:rPr>
              <a:t>Points for alignment</a:t>
            </a:r>
          </a:p>
        </p:txBody>
      </p:sp>
      <p:pic>
        <p:nvPicPr>
          <p:cNvPr id="4098" name="Picture 2" descr="FARO Laser Tracker – Vantage E &amp; S 6 – G2Metric">
            <a:extLst>
              <a:ext uri="{FF2B5EF4-FFF2-40B4-BE49-F238E27FC236}">
                <a16:creationId xmlns:a16="http://schemas.microsoft.com/office/drawing/2014/main" id="{0F3D16D1-4CE7-D303-25BB-D9A369D8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490" y="4874507"/>
            <a:ext cx="1425371" cy="14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08EC5B-060F-8EEC-C30B-BB872624DA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08" y="1275186"/>
            <a:ext cx="2478762" cy="2025292"/>
          </a:xfrm>
          <a:prstGeom prst="rect">
            <a:avLst/>
          </a:prstGeom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153A75A-ABFF-3C96-29FE-16DDF3D2FC32}"/>
              </a:ext>
            </a:extLst>
          </p:cNvPr>
          <p:cNvSpPr txBox="1"/>
          <p:nvPr/>
        </p:nvSpPr>
        <p:spPr>
          <a:xfrm>
            <a:off x="766128" y="698894"/>
            <a:ext cx="155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Connecting Interfaces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45E7B7-98A9-4B2F-1B61-6A8271DFBB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661" y="4376691"/>
            <a:ext cx="2454426" cy="1479465"/>
          </a:xfrm>
          <a:prstGeom prst="rect">
            <a:avLst/>
          </a:prstGeom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1D037A2-8C5D-2349-C5D7-DABBF9CD2D19}"/>
              </a:ext>
            </a:extLst>
          </p:cNvPr>
          <p:cNvSpPr txBox="1"/>
          <p:nvPr/>
        </p:nvSpPr>
        <p:spPr>
          <a:xfrm>
            <a:off x="606922" y="3778638"/>
            <a:ext cx="187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Optimised Frame – Parametric FEA Study</a:t>
            </a:r>
          </a:p>
        </p:txBody>
      </p:sp>
    </p:spTree>
    <p:extLst>
      <p:ext uri="{BB962C8B-B14F-4D97-AF65-F5344CB8AC3E}">
        <p14:creationId xmlns:p14="http://schemas.microsoft.com/office/powerpoint/2010/main" val="21458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EDA0-CAF6-2E8D-17C2-E98DB7B5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XY Adjustment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1A507-3813-6D2B-DF90-74B1B9AF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6" y="1587818"/>
            <a:ext cx="4557804" cy="5093514"/>
          </a:xfrm>
        </p:spPr>
        <p:txBody>
          <a:bodyPr/>
          <a:lstStyle/>
          <a:p>
            <a:r>
              <a:rPr lang="en-GB" sz="2000" dirty="0"/>
              <a:t>Series of cross-sectional “profile” plates – work like XY stages.</a:t>
            </a:r>
          </a:p>
          <a:p>
            <a:endParaRPr lang="en-GB" sz="2000" dirty="0"/>
          </a:p>
          <a:p>
            <a:r>
              <a:rPr lang="en-GB" sz="2000" dirty="0"/>
              <a:t>Have adjustment in X and Y from M5 fine pitch screws.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626262"/>
                </a:solidFill>
              </a:rPr>
              <a:t>Allow easy adjustment to meet tight positional tolerance.</a:t>
            </a:r>
          </a:p>
          <a:p>
            <a:endParaRPr lang="en-GB" sz="2000" dirty="0"/>
          </a:p>
          <a:p>
            <a:r>
              <a:rPr lang="en-GB" sz="2000" dirty="0"/>
              <a:t>Include fiducial locations for ISIS laser tracker.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66696-68D3-3C02-8050-F59EEE70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8</a:t>
            </a:fld>
            <a:r>
              <a:t> </a:t>
            </a:r>
            <a:endParaRPr dirty="0"/>
          </a:p>
        </p:txBody>
      </p:sp>
      <p:pic>
        <p:nvPicPr>
          <p:cNvPr id="1026" name="93C1703B-20C1-4EA5-BB06-273384BFD213" descr="IMG_3954.jpg">
            <a:extLst>
              <a:ext uri="{FF2B5EF4-FFF2-40B4-BE49-F238E27FC236}">
                <a16:creationId xmlns:a16="http://schemas.microsoft.com/office/drawing/2014/main" id="{5120DD70-2FCA-C2F1-4E06-F71318C5C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 bwMode="auto">
          <a:xfrm>
            <a:off x="9253059" y="1229983"/>
            <a:ext cx="1765465" cy="21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E9B8CE4E-95D1-4CD5-9BF2-B3DFDF9CA006" descr="IMG_3205.jpg">
            <a:extLst>
              <a:ext uri="{FF2B5EF4-FFF2-40B4-BE49-F238E27FC236}">
                <a16:creationId xmlns:a16="http://schemas.microsoft.com/office/drawing/2014/main" id="{07E59DEE-2A30-1F1E-D915-45614D17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5" y="3599916"/>
            <a:ext cx="3542100" cy="261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27CB4968-FA25-4B00-8D84-3E8026563033" descr="IMG_2496.jpg">
            <a:extLst>
              <a:ext uri="{FF2B5EF4-FFF2-40B4-BE49-F238E27FC236}">
                <a16:creationId xmlns:a16="http://schemas.microsoft.com/office/drawing/2014/main" id="{727ED366-94A8-CE76-4651-9578AB54C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6212"/>
          <a:stretch/>
        </p:blipFill>
        <p:spPr bwMode="auto">
          <a:xfrm>
            <a:off x="5877404" y="1231699"/>
            <a:ext cx="2037393" cy="222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E15B2F-9C19-A03B-7597-2E55C221C50D}"/>
              </a:ext>
            </a:extLst>
          </p:cNvPr>
          <p:cNvCxnSpPr/>
          <p:nvPr/>
        </p:nvCxnSpPr>
        <p:spPr>
          <a:xfrm>
            <a:off x="8115300" y="2344503"/>
            <a:ext cx="831135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6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Horn A Mock-Up – Current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9</a:t>
            </a:fld>
            <a:r>
              <a:t> 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62CF3C-2330-C601-DBF5-E79DEC1C40AE}"/>
              </a:ext>
            </a:extLst>
          </p:cNvPr>
          <p:cNvGrpSpPr/>
          <p:nvPr/>
        </p:nvGrpSpPr>
        <p:grpSpPr>
          <a:xfrm>
            <a:off x="1120201" y="1157163"/>
            <a:ext cx="9951597" cy="4549596"/>
            <a:chOff x="-1801891" y="1157163"/>
            <a:chExt cx="9951597" cy="4549596"/>
          </a:xfrm>
        </p:grpSpPr>
        <p:pic>
          <p:nvPicPr>
            <p:cNvPr id="1026" name="96A93A65-77F4-4201-8AA5-87C3E4B77211" descr="IMG_3950.jpg">
              <a:extLst>
                <a:ext uri="{FF2B5EF4-FFF2-40B4-BE49-F238E27FC236}">
                  <a16:creationId xmlns:a16="http://schemas.microsoft.com/office/drawing/2014/main" id="{64C7C7D6-3AD5-E355-1AC0-9A402256B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91473" y="1163086"/>
              <a:ext cx="6058233" cy="454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7C42603E-E6E9-44D1-B2EB-541EA7DE6712" descr="IMG_3953.jpg">
              <a:extLst>
                <a:ext uri="{FF2B5EF4-FFF2-40B4-BE49-F238E27FC236}">
                  <a16:creationId xmlns:a16="http://schemas.microsoft.com/office/drawing/2014/main" id="{0A2BC0ED-6787-B56D-2A9E-59259E1D1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891" y="1157163"/>
              <a:ext cx="3445510" cy="454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53B1AF-1F35-73FE-0B63-861FE8E68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515" y="4215854"/>
            <a:ext cx="2869138" cy="20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0525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1947B08D5984288BC8B16A979FF50" ma:contentTypeVersion="4" ma:contentTypeDescription="Create a new document." ma:contentTypeScope="" ma:versionID="d503cd8271a72c702ca1961133ba175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D3F8C-4209-47FF-A37A-E21247ADC2DB}">
  <ds:schemaRefs>
    <ds:schemaRef ds:uri="http://purl.org/dc/dcmitype/"/>
    <ds:schemaRef ds:uri="http://purl.org/dc/elements/1.1/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7D469DB-056B-4F91-8B3C-1199F36CC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15985</TotalTime>
  <Words>536</Words>
  <Application>Microsoft Office PowerPoint</Application>
  <PresentationFormat>Widescreen</PresentationFormat>
  <Paragraphs>159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Regular</vt:lpstr>
      <vt:lpstr>Calibri</vt:lpstr>
      <vt:lpstr>Wingdings</vt:lpstr>
      <vt:lpstr>Font and logo master</vt:lpstr>
      <vt:lpstr>1_Font and logo master</vt:lpstr>
      <vt:lpstr>PowerPoint Presentation</vt:lpstr>
      <vt:lpstr>Presenter Background</vt:lpstr>
      <vt:lpstr>Presentation Outline</vt:lpstr>
      <vt:lpstr>Mock-Up Area Overview</vt:lpstr>
      <vt:lpstr>Mock-Up Area Overview</vt:lpstr>
      <vt:lpstr>Horn A Mock-Up – Brief</vt:lpstr>
      <vt:lpstr>Horn A Mock-Up – Features in Detail</vt:lpstr>
      <vt:lpstr>XY Adjustment Stages</vt:lpstr>
      <vt:lpstr>Horn A Mock-Up – Current Progress</vt:lpstr>
      <vt:lpstr>Dummy Target - Brief</vt:lpstr>
      <vt:lpstr>Dummy Target - Concept</vt:lpstr>
      <vt:lpstr>Dummy Target – Mass Configurations</vt:lpstr>
      <vt:lpstr>Dummy Target – Mass Configurations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Mackley, Angus (STFC,RAL,TECH)</cp:lastModifiedBy>
  <cp:revision>364</cp:revision>
  <cp:lastPrinted>2019-10-02T08:27:37Z</cp:lastPrinted>
  <dcterms:created xsi:type="dcterms:W3CDTF">2019-09-17T08:04:08Z</dcterms:created>
  <dcterms:modified xsi:type="dcterms:W3CDTF">2024-06-24T09:36:02Z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0x010100F731947B08D5984288BC8B16A979FF50</vt:lpwstr>
  </property>
</Properties>
</file>