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3" r:id="rId1"/>
  </p:sldMasterIdLst>
  <p:notesMasterIdLst>
    <p:notesMasterId r:id="rId18"/>
  </p:notesMasterIdLst>
  <p:sldIdLst>
    <p:sldId id="256" r:id="rId2"/>
    <p:sldId id="283" r:id="rId3"/>
    <p:sldId id="282" r:id="rId4"/>
    <p:sldId id="280" r:id="rId5"/>
    <p:sldId id="290" r:id="rId6"/>
    <p:sldId id="281" r:id="rId7"/>
    <p:sldId id="292" r:id="rId8"/>
    <p:sldId id="294" r:id="rId9"/>
    <p:sldId id="291" r:id="rId10"/>
    <p:sldId id="296" r:id="rId11"/>
    <p:sldId id="295" r:id="rId12"/>
    <p:sldId id="286" r:id="rId13"/>
    <p:sldId id="287" r:id="rId14"/>
    <p:sldId id="285" r:id="rId15"/>
    <p:sldId id="289" r:id="rId16"/>
    <p:sldId id="288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/>
    <p:restoredTop sz="94726"/>
  </p:normalViewPr>
  <p:slideViewPr>
    <p:cSldViewPr snapToGrid="0">
      <p:cViewPr varScale="1">
        <p:scale>
          <a:sx n="160" d="100"/>
          <a:sy n="160" d="100"/>
        </p:scale>
        <p:origin x="101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d036a45e3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2d036a45e36_1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2d036a45e36_1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036a45e36_2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d036a45e3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64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036a45e36_2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d036a45e3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956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500"/>
              <a:buFont typeface="Calibri"/>
              <a:buNone/>
              <a:defRPr sz="4500">
                <a:solidFill>
                  <a:srgbClr val="2F5496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Georgia" panose="02040502050405020303" pitchFamily="18" charset="0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82073" y="4704521"/>
            <a:ext cx="92185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2B663BC4-0B18-B74C-B7D4-961F11869895}" type="datetime1">
              <a:rPr lang="en-US" smtClean="0"/>
              <a:t>8/19/24</a:t>
            </a:fld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1880981" y="4704521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G. Gurung &amp; UTA HV team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129208" y="4704521"/>
            <a:ext cx="3317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223631" y="101770"/>
            <a:ext cx="7640707" cy="70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300"/>
              <a:buFont typeface="Calibri"/>
              <a:buNone/>
              <a:defRPr>
                <a:solidFill>
                  <a:srgbClr val="2F5496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223631" y="961611"/>
            <a:ext cx="8291720" cy="367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02585" y="4767263"/>
            <a:ext cx="9268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latin typeface="Georgia" panose="02040502050405020303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1903343" y="4767263"/>
            <a:ext cx="392502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latin typeface="Georgia" panose="02040502050405020303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223631" y="4767263"/>
            <a:ext cx="4050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latin typeface="Georgia" panose="02040502050405020303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68" name="Google Shape;68;p15" descr="A white horse with blue ma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1248" y="4305287"/>
            <a:ext cx="926824" cy="716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0B4C0F-AE98-92DA-C8D6-4D01A63D4E74}"/>
              </a:ext>
            </a:extLst>
          </p:cNvPr>
          <p:cNvCxnSpPr>
            <a:cxnSpLocks/>
          </p:cNvCxnSpPr>
          <p:nvPr userDrawn="1"/>
        </p:nvCxnSpPr>
        <p:spPr>
          <a:xfrm>
            <a:off x="223631" y="4632722"/>
            <a:ext cx="69205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7BE05838-E7B3-9115-45DD-88BD57F770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6585" y="4324265"/>
            <a:ext cx="716841" cy="7168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223631" y="101770"/>
            <a:ext cx="7640707" cy="70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300"/>
              <a:buFont typeface="Calibri"/>
              <a:buNone/>
              <a:defRPr>
                <a:solidFill>
                  <a:srgbClr val="2F5496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02585" y="4767263"/>
            <a:ext cx="9268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Georgia" panose="02040502050405020303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CA39A8E7-7D01-0B42-8D34-783847C8A52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1903343" y="4767263"/>
            <a:ext cx="392502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latin typeface="Georgia" panose="02040502050405020303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223631" y="4767263"/>
            <a:ext cx="4050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5" descr="A white horse with blue ma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98048" y="4324266"/>
            <a:ext cx="926824" cy="716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0B4C0F-AE98-92DA-C8D6-4D01A63D4E74}"/>
              </a:ext>
            </a:extLst>
          </p:cNvPr>
          <p:cNvCxnSpPr>
            <a:cxnSpLocks/>
          </p:cNvCxnSpPr>
          <p:nvPr userDrawn="1"/>
        </p:nvCxnSpPr>
        <p:spPr>
          <a:xfrm>
            <a:off x="223631" y="4632722"/>
            <a:ext cx="68390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BD757C03-E38A-95C9-85CA-50E56F0FB1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6585" y="4324265"/>
            <a:ext cx="716841" cy="7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7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223631" y="101770"/>
            <a:ext cx="7640707" cy="70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300"/>
              <a:buFont typeface="Calibri"/>
              <a:buNone/>
              <a:defRPr>
                <a:solidFill>
                  <a:srgbClr val="2F5496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02585" y="4767263"/>
            <a:ext cx="9268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Georgia" panose="02040502050405020303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CA39A8E7-7D01-0B42-8D34-783847C8A52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1903343" y="4767263"/>
            <a:ext cx="392502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latin typeface="Georgia" panose="02040502050405020303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223631" y="4767263"/>
            <a:ext cx="4050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5" descr="A white horse with blue ma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98048" y="4324266"/>
            <a:ext cx="926824" cy="7168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0B4C0F-AE98-92DA-C8D6-4D01A63D4E74}"/>
              </a:ext>
            </a:extLst>
          </p:cNvPr>
          <p:cNvCxnSpPr>
            <a:cxnSpLocks/>
          </p:cNvCxnSpPr>
          <p:nvPr userDrawn="1"/>
        </p:nvCxnSpPr>
        <p:spPr>
          <a:xfrm>
            <a:off x="223631" y="4632722"/>
            <a:ext cx="68390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BD757C03-E38A-95C9-85CA-50E56F0FB1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6585" y="4324265"/>
            <a:ext cx="716841" cy="7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fld id="{37CDAA94-ADD0-444A-BED2-6ABBBC64019E}" type="datetime1">
              <a:rPr lang="en-US" smtClean="0"/>
              <a:t>8/19/24</a:t>
            </a:fld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G. Gurung &amp; UTA HV team</a:t>
            </a:r>
            <a:endParaRPr dirty="0"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5C9776B-DF4C-A04E-96C2-309EC43EBC4C}" type="datetime1">
              <a:rPr lang="en-US" smtClean="0"/>
              <a:t>8/19/24</a:t>
            </a:fld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G. Gurung &amp; UTA HV team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4" r:id="rId3"/>
    <p:sldLayoutId id="2147483665" r:id="rId4"/>
    <p:sldLayoutId id="2147483661" r:id="rId5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bNxj-ZcECNrxS7pglqA2FsFYKRL3yEOXTX-e1hi6PR0/edit?usp=sharing" TargetMode="External"/><Relationship Id="rId2" Type="http://schemas.openxmlformats.org/officeDocument/2006/relationships/hyperlink" Target="https://docs.google.com/document/d/1q2v2d6fsp_MMXrPjXjuGS9hczuISkoPJEDIRgfr2BDc/edit?usp=sharin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 descr="U T A logo"/>
          <p:cNvPicPr preferRelativeResize="0"/>
          <p:nvPr/>
        </p:nvPicPr>
        <p:blipFill rotWithShape="1">
          <a:blip r:embed="rId3">
            <a:alphaModFix/>
          </a:blip>
          <a:srcRect l="2176" r="2087"/>
          <a:stretch/>
        </p:blipFill>
        <p:spPr>
          <a:xfrm>
            <a:off x="354725" y="4171582"/>
            <a:ext cx="3863172" cy="7883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277170" y="3211117"/>
            <a:ext cx="7682086" cy="119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 dirty="0">
                <a:solidFill>
                  <a:srgbClr val="C55A11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Gajendra Gurung on behalf of UTA HV Team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100" b="0" i="0" u="none" strike="noStrike" cap="none" dirty="0">
              <a:solidFill>
                <a:srgbClr val="C55A1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Calibri"/>
                <a:sym typeface="Calibri"/>
              </a:rPr>
              <a:t>Brad Brown, Samuel Blanchard, Akash Behanan &amp; Rohit Raut</a:t>
            </a:r>
            <a:endParaRPr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80" name="Google Shape;80;p17"/>
          <p:cNvSpPr txBox="1"/>
          <p:nvPr/>
        </p:nvSpPr>
        <p:spPr>
          <a:xfrm>
            <a:off x="888878" y="755169"/>
            <a:ext cx="7070378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03366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DUNE FD VD Mockup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003366"/>
                </a:solidFill>
                <a:latin typeface="Georgia" panose="02040502050405020303" pitchFamily="18" charset="0"/>
                <a:ea typeface="Calibri"/>
                <a:cs typeface="Calibri"/>
                <a:sym typeface="Calibri"/>
              </a:rPr>
              <a:t>Updates</a:t>
            </a:r>
            <a:endParaRPr sz="3600" b="0" i="0" u="none" strike="noStrike" cap="none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6E6B71B-D700-DBBD-BA05-0977D9C6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4608" y="4087675"/>
            <a:ext cx="872222" cy="8722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4381-CD2B-4F3E-CF22-A14C340D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83EAD-00F0-DD25-EA44-B82387A42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Learnt document</a:t>
            </a:r>
          </a:p>
          <a:p>
            <a:pPr marL="596900" lvl="1" indent="0">
              <a:buNone/>
            </a:pPr>
            <a:r>
              <a:rPr lang="en-US" dirty="0">
                <a:hlinkClick r:id="rId2"/>
              </a:rPr>
              <a:t>https://docs.google.com/document/d/1q2v2d6fsp_MMXrPjXjuGS9hczuISkoPJEDIRgfr2BDc/edit?usp=sharing</a:t>
            </a:r>
            <a:r>
              <a:rPr lang="en-US" dirty="0"/>
              <a:t> </a:t>
            </a:r>
          </a:p>
          <a:p>
            <a:pPr marL="596900" lvl="1" indent="0">
              <a:buNone/>
            </a:pPr>
            <a:endParaRPr lang="en-US" dirty="0"/>
          </a:p>
          <a:p>
            <a:r>
              <a:rPr lang="en-US" dirty="0"/>
              <a:t>Module Assembly Procedure</a:t>
            </a:r>
          </a:p>
          <a:p>
            <a:pPr marL="596900" lvl="1" indent="0">
              <a:buNone/>
            </a:pPr>
            <a:r>
              <a:rPr lang="en-US" dirty="0">
                <a:hlinkClick r:id="rId3"/>
              </a:rPr>
              <a:t>https://docs.google.com/presentation/d/1bNxj-ZcECNrxS7pglqA2FsFYKRL3yEOXTX-e1hi6PR0/edit?usp=sharing</a:t>
            </a:r>
            <a:r>
              <a:rPr lang="en-US" dirty="0"/>
              <a:t> </a:t>
            </a:r>
          </a:p>
          <a:p>
            <a:pPr marL="13970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CAFE8-715D-F3FD-0D9E-FA815CD3478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95C53-16F5-0D1B-3317-944FDD131F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5AB8F-3624-473D-9DAB-9100E9A9B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73206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322-43B0-7619-3AAE-43E22F79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779" y="2002132"/>
            <a:ext cx="7640707" cy="703301"/>
          </a:xfrm>
        </p:spPr>
        <p:txBody>
          <a:bodyPr/>
          <a:lstStyle/>
          <a:p>
            <a:r>
              <a:rPr lang="en-US" dirty="0"/>
              <a:t>Back up – old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723E8-F210-7C4E-E9C8-810554C66D9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6AA6-324E-8577-CDC1-42F734E3AC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A945D-9915-EA6A-6966-A7EC95F933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4555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2189-F450-AE60-0EB7-A9C095DE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test spliced FRP box beams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108EC-486C-2C9F-393A-B9880CF635C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9DE82-F105-49F3-E8A7-3B664D303E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D1574-B1F4-5D49-48D9-70E75DD70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 dirty="0"/>
          </a:p>
        </p:txBody>
      </p:sp>
      <p:pic>
        <p:nvPicPr>
          <p:cNvPr id="7" name="Picture 6" descr="A large room with several objects&#10;&#10;Description automatically generated with medium confidence">
            <a:extLst>
              <a:ext uri="{FF2B5EF4-FFF2-40B4-BE49-F238E27FC236}">
                <a16:creationId xmlns:a16="http://schemas.microsoft.com/office/drawing/2014/main" id="{4ADDCCB0-64C3-7E9A-A98C-DD60854A9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102" y="636640"/>
            <a:ext cx="2529144" cy="4484297"/>
          </a:xfrm>
          <a:prstGeom prst="rect">
            <a:avLst/>
          </a:prstGeom>
        </p:spPr>
      </p:pic>
      <p:pic>
        <p:nvPicPr>
          <p:cNvPr id="9" name="Picture 8" descr="A large room with a large metal structure&#10;&#10;Description automatically generated with medium confidence">
            <a:extLst>
              <a:ext uri="{FF2B5EF4-FFF2-40B4-BE49-F238E27FC236}">
                <a16:creationId xmlns:a16="http://schemas.microsoft.com/office/drawing/2014/main" id="{074A2A4D-4EA6-0E8D-5A83-42EF1166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4" y="636640"/>
            <a:ext cx="2517535" cy="44637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61DD95-E196-3A29-2189-B7422662D45D}"/>
              </a:ext>
            </a:extLst>
          </p:cNvPr>
          <p:cNvSpPr txBox="1"/>
          <p:nvPr/>
        </p:nvSpPr>
        <p:spPr>
          <a:xfrm>
            <a:off x="3498574" y="2743200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After 15 mins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B41671-1AE8-CA89-177E-8C74708321AC}"/>
              </a:ext>
            </a:extLst>
          </p:cNvPr>
          <p:cNvCxnSpPr>
            <a:cxnSpLocks/>
          </p:cNvCxnSpPr>
          <p:nvPr/>
        </p:nvCxnSpPr>
        <p:spPr>
          <a:xfrm>
            <a:off x="3311316" y="3252084"/>
            <a:ext cx="2067607" cy="0"/>
          </a:xfrm>
          <a:prstGeom prst="straightConnector1">
            <a:avLst/>
          </a:prstGeom>
          <a:ln w="444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CA18-208F-3C93-E2DC-1274176B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Flipping the 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8CDA9-E5DD-E89F-7755-A9368F46476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44DA6-C719-EFCC-0E0C-D076BEF518C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7D807-C043-50CB-F423-75D2DEC619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 dirty="0"/>
          </a:p>
        </p:txBody>
      </p:sp>
      <p:pic>
        <p:nvPicPr>
          <p:cNvPr id="10" name="Picture 9" descr="A group of men working on a metal structure&#10;&#10;Description automatically generated">
            <a:extLst>
              <a:ext uri="{FF2B5EF4-FFF2-40B4-BE49-F238E27FC236}">
                <a16:creationId xmlns:a16="http://schemas.microsoft.com/office/drawing/2014/main" id="{62590261-B541-B063-FE7B-A13C47B99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7" t="8175" b="23342"/>
          <a:stretch/>
        </p:blipFill>
        <p:spPr>
          <a:xfrm>
            <a:off x="1563830" y="729128"/>
            <a:ext cx="2572989" cy="2761666"/>
          </a:xfrm>
          <a:prstGeom prst="rect">
            <a:avLst/>
          </a:prstGeom>
        </p:spPr>
      </p:pic>
      <p:pic>
        <p:nvPicPr>
          <p:cNvPr id="16" name="Picture 15" descr="A person working on a metal structure&#10;&#10;Description automatically generated">
            <a:extLst>
              <a:ext uri="{FF2B5EF4-FFF2-40B4-BE49-F238E27FC236}">
                <a16:creationId xmlns:a16="http://schemas.microsoft.com/office/drawing/2014/main" id="{1EF61FC0-949B-AC7F-1FD8-DFCF5DC94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6" t="9739" r="28664" b="24406"/>
          <a:stretch/>
        </p:blipFill>
        <p:spPr>
          <a:xfrm>
            <a:off x="179168" y="718805"/>
            <a:ext cx="1308209" cy="3275421"/>
          </a:xfrm>
          <a:prstGeom prst="rect">
            <a:avLst/>
          </a:prstGeom>
        </p:spPr>
      </p:pic>
      <p:pic>
        <p:nvPicPr>
          <p:cNvPr id="18" name="Picture 17" descr="A metal grid on a cart&#10;&#10;Description automatically generated with medium confidence">
            <a:extLst>
              <a:ext uri="{FF2B5EF4-FFF2-40B4-BE49-F238E27FC236}">
                <a16:creationId xmlns:a16="http://schemas.microsoft.com/office/drawing/2014/main" id="{BCB1D787-3761-3C3D-65E8-731F592C5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272" y="387122"/>
            <a:ext cx="3275424" cy="2323965"/>
          </a:xfrm>
          <a:prstGeom prst="rect">
            <a:avLst/>
          </a:prstGeom>
        </p:spPr>
      </p:pic>
      <p:pic>
        <p:nvPicPr>
          <p:cNvPr id="19" name="Picture 18" descr="A group of people standing next to a large metal wall&#10;&#10;Description automatically generated">
            <a:extLst>
              <a:ext uri="{FF2B5EF4-FFF2-40B4-BE49-F238E27FC236}">
                <a16:creationId xmlns:a16="http://schemas.microsoft.com/office/drawing/2014/main" id="{B85029E0-03AC-3867-3BEC-966C84216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81" t="9931" r="23347" b="38628"/>
          <a:stretch/>
        </p:blipFill>
        <p:spPr>
          <a:xfrm>
            <a:off x="7153737" y="2149421"/>
            <a:ext cx="1945445" cy="2754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F298B-4B7F-4F14-C2B4-4220BECC9BFC}"/>
              </a:ext>
            </a:extLst>
          </p:cNvPr>
          <p:cNvSpPr txBox="1"/>
          <p:nvPr/>
        </p:nvSpPr>
        <p:spPr>
          <a:xfrm>
            <a:off x="123282" y="3987556"/>
            <a:ext cx="6726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Using the vertical assembly table some modules need to be build upside </a:t>
            </a:r>
          </a:p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down. We practiced flipping the module using a wheeled attachment </a:t>
            </a:r>
          </a:p>
        </p:txBody>
      </p:sp>
    </p:spTree>
    <p:extLst>
      <p:ext uri="{BB962C8B-B14F-4D97-AF65-F5344CB8AC3E}">
        <p14:creationId xmlns:p14="http://schemas.microsoft.com/office/powerpoint/2010/main" val="359163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223625" y="113100"/>
            <a:ext cx="82917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300"/>
              <a:buFont typeface="Calibri"/>
              <a:buNone/>
            </a:pPr>
            <a:r>
              <a:rPr lang="en-US" dirty="0"/>
              <a:t>Module building: Module 2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5C3819-516B-5941-7D6B-6090A1C6BAA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D76191-08AA-A04F-901C-63FEF7C9F9C0}" type="datetime1">
              <a:rPr lang="en-US" smtClean="0"/>
              <a:t>8/19/24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1FD3-C3C0-8BCE-D495-40DF49B1CA4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269E-448F-ADBD-8B7C-8ED1E00CA9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8DF7C-DF7C-12D1-664C-39D094382D15}"/>
              </a:ext>
            </a:extLst>
          </p:cNvPr>
          <p:cNvSpPr txBox="1"/>
          <p:nvPr/>
        </p:nvSpPr>
        <p:spPr>
          <a:xfrm>
            <a:off x="1152939" y="4336868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Done in 3 stages: Ground level, Stairs and Scaffolding </a:t>
            </a:r>
          </a:p>
        </p:txBody>
      </p:sp>
      <p:pic>
        <p:nvPicPr>
          <p:cNvPr id="8" name="Picture 7" descr="A person wearing a helmet and gloves&#10;&#10;Description automatically generated">
            <a:extLst>
              <a:ext uri="{FF2B5EF4-FFF2-40B4-BE49-F238E27FC236}">
                <a16:creationId xmlns:a16="http://schemas.microsoft.com/office/drawing/2014/main" id="{A7B63703-99CD-85CF-00AA-6683F6BE1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232" t="1013" r="18232" b="40508"/>
          <a:stretch/>
        </p:blipFill>
        <p:spPr>
          <a:xfrm>
            <a:off x="-241424" y="704137"/>
            <a:ext cx="2505673" cy="1953713"/>
          </a:xfrm>
          <a:prstGeom prst="rect">
            <a:avLst/>
          </a:prstGeom>
        </p:spPr>
      </p:pic>
      <p:pic>
        <p:nvPicPr>
          <p:cNvPr id="11" name="Picture 10" descr="A close up of a metal rack&#10;&#10;Description automatically generated">
            <a:extLst>
              <a:ext uri="{FF2B5EF4-FFF2-40B4-BE49-F238E27FC236}">
                <a16:creationId xmlns:a16="http://schemas.microsoft.com/office/drawing/2014/main" id="{09A5BDAC-EBF2-A06E-6DD5-1A0D98922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911" y="632161"/>
            <a:ext cx="1566559" cy="2088745"/>
          </a:xfrm>
          <a:prstGeom prst="rect">
            <a:avLst/>
          </a:prstGeom>
        </p:spPr>
      </p:pic>
      <p:pic>
        <p:nvPicPr>
          <p:cNvPr id="14" name="Picture 13" descr="A close-up of a metal frame&#10;&#10;Description automatically generated">
            <a:extLst>
              <a:ext uri="{FF2B5EF4-FFF2-40B4-BE49-F238E27FC236}">
                <a16:creationId xmlns:a16="http://schemas.microsoft.com/office/drawing/2014/main" id="{1B665FA4-9088-A989-750E-439EC3CAF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971" y="659737"/>
            <a:ext cx="1556218" cy="2074957"/>
          </a:xfrm>
          <a:prstGeom prst="rect">
            <a:avLst/>
          </a:prstGeom>
        </p:spPr>
      </p:pic>
      <p:pic>
        <p:nvPicPr>
          <p:cNvPr id="16" name="Picture 15" descr="A metal wall in a warehouse&#10;&#10;Description automatically generated">
            <a:extLst>
              <a:ext uri="{FF2B5EF4-FFF2-40B4-BE49-F238E27FC236}">
                <a16:creationId xmlns:a16="http://schemas.microsoft.com/office/drawing/2014/main" id="{351DB44D-88F4-269C-EAB0-141D34D85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116" y="210626"/>
            <a:ext cx="3021831" cy="40291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F33806-0E32-78AD-57B5-8A6C28A60D4A}"/>
              </a:ext>
            </a:extLst>
          </p:cNvPr>
          <p:cNvSpPr txBox="1"/>
          <p:nvPr/>
        </p:nvSpPr>
        <p:spPr>
          <a:xfrm>
            <a:off x="327016" y="3050736"/>
            <a:ext cx="519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Visual QC of profiles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Insert slip-nuts of the correct kind in the correct order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Place it on the Assembly Station</a:t>
            </a:r>
          </a:p>
        </p:txBody>
      </p:sp>
    </p:spTree>
    <p:extLst>
      <p:ext uri="{BB962C8B-B14F-4D97-AF65-F5344CB8AC3E}">
        <p14:creationId xmlns:p14="http://schemas.microsoft.com/office/powerpoint/2010/main" val="272589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DFA78-CDB0-4836-A036-C1FCD035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Cost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67552-809F-DC6B-7DCE-1CC9C5F93D4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6E751-1DD6-12C8-A08C-9126CFD9149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50EB-7548-F05F-3B7C-DC5D3210C3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 dirty="0"/>
          </a:p>
        </p:txBody>
      </p:sp>
      <p:pic>
        <p:nvPicPr>
          <p:cNvPr id="7" name="Picture 6" descr="A screenshot of a white sheet&#10;&#10;Description automatically generated">
            <a:extLst>
              <a:ext uri="{FF2B5EF4-FFF2-40B4-BE49-F238E27FC236}">
                <a16:creationId xmlns:a16="http://schemas.microsoft.com/office/drawing/2014/main" id="{2ECE96A2-504E-65F7-BABA-452E3EBA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02" y="1043940"/>
            <a:ext cx="7772400" cy="30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16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62BD-1D04-E919-35C5-090035C30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Cost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81A5A-281F-67FE-1641-1529C2659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630" y="3713259"/>
            <a:ext cx="8522805" cy="919463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Full module assembly takes around 5 hours (could be improved)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3C903-AE02-90C6-EA89-5A34511A62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64040-B0B0-0E7E-7DA4-A4187991A1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94B45-52EF-818D-82AE-9861A1CF43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 dirty="0"/>
          </a:p>
        </p:txBody>
      </p:sp>
      <p:pic>
        <p:nvPicPr>
          <p:cNvPr id="8" name="Picture 7" descr="A screenshot of a white sheet&#10;&#10;Description automatically generated">
            <a:extLst>
              <a:ext uri="{FF2B5EF4-FFF2-40B4-BE49-F238E27FC236}">
                <a16:creationId xmlns:a16="http://schemas.microsoft.com/office/drawing/2014/main" id="{C85C2BA8-CBFC-3D0D-810B-DC02320FD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3"/>
          <a:stretch/>
        </p:blipFill>
        <p:spPr>
          <a:xfrm>
            <a:off x="119694" y="900627"/>
            <a:ext cx="8730675" cy="27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8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7959E-5966-4564-EB70-B6DD06A9F25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E319A-AF13-0152-CAD2-3ED988F983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4D0BD-C771-17B2-7F4A-7E20B9C3C2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43493D-8CC9-6FFB-D135-8A67371E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07" y="51299"/>
            <a:ext cx="2882989" cy="4345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5C2ABB-5C0F-7316-084C-16F318C45598}"/>
              </a:ext>
            </a:extLst>
          </p:cNvPr>
          <p:cNvSpPr txBox="1"/>
          <p:nvPr/>
        </p:nvSpPr>
        <p:spPr>
          <a:xfrm>
            <a:off x="370729" y="4332934"/>
            <a:ext cx="306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Module naming scheme</a:t>
            </a:r>
          </a:p>
        </p:txBody>
      </p:sp>
      <p:pic>
        <p:nvPicPr>
          <p:cNvPr id="11" name="Picture 10" descr="A white screen with black text&#10;&#10;Description automatically generated">
            <a:extLst>
              <a:ext uri="{FF2B5EF4-FFF2-40B4-BE49-F238E27FC236}">
                <a16:creationId xmlns:a16="http://schemas.microsoft.com/office/drawing/2014/main" id="{7AF459C6-3BFA-27C1-A45B-75172D95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441" y="301785"/>
            <a:ext cx="5559529" cy="38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38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223625" y="113100"/>
            <a:ext cx="82917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300"/>
              <a:buFont typeface="Calibri"/>
              <a:buNone/>
            </a:pPr>
            <a:r>
              <a:rPr lang="en-US" dirty="0"/>
              <a:t>Module building: Module 1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5C3819-516B-5941-7D6B-6090A1C6BAA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D76191-08AA-A04F-901C-63FEF7C9F9C0}" type="datetime1">
              <a:rPr lang="en-US" smtClean="0"/>
              <a:t>8/19/24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1FD3-C3C0-8BCE-D495-40DF49B1CA4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269E-448F-ADBD-8B7C-8ED1E00CA9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5" descr="A metal frame in a room&#10;&#10;Description automatically generated">
            <a:extLst>
              <a:ext uri="{FF2B5EF4-FFF2-40B4-BE49-F238E27FC236}">
                <a16:creationId xmlns:a16="http://schemas.microsoft.com/office/drawing/2014/main" id="{A9D026EF-0627-55C2-38C7-E273C7FE8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07" t="1991" r="11832"/>
          <a:stretch/>
        </p:blipFill>
        <p:spPr>
          <a:xfrm>
            <a:off x="151432" y="816300"/>
            <a:ext cx="3279664" cy="3470732"/>
          </a:xfrm>
          <a:prstGeom prst="rect">
            <a:avLst/>
          </a:prstGeom>
        </p:spPr>
      </p:pic>
      <p:pic>
        <p:nvPicPr>
          <p:cNvPr id="9" name="Picture 8" descr="A metal frame in a room&#10;&#10;Description automatically generated">
            <a:extLst>
              <a:ext uri="{FF2B5EF4-FFF2-40B4-BE49-F238E27FC236}">
                <a16:creationId xmlns:a16="http://schemas.microsoft.com/office/drawing/2014/main" id="{863B351C-FC2F-E982-873B-B58329993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825" y="816300"/>
            <a:ext cx="2607787" cy="3477050"/>
          </a:xfrm>
          <a:prstGeom prst="rect">
            <a:avLst/>
          </a:prstGeom>
        </p:spPr>
      </p:pic>
      <p:pic>
        <p:nvPicPr>
          <p:cNvPr id="12" name="Picture 11" descr="A metal screen in a factory&#10;&#10;Description automatically generated">
            <a:extLst>
              <a:ext uri="{FF2B5EF4-FFF2-40B4-BE49-F238E27FC236}">
                <a16:creationId xmlns:a16="http://schemas.microsoft.com/office/drawing/2014/main" id="{B7B688C9-A65A-3967-D6FB-42A79A47AE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74" r="-499" b="9305"/>
          <a:stretch/>
        </p:blipFill>
        <p:spPr>
          <a:xfrm>
            <a:off x="6080342" y="816299"/>
            <a:ext cx="2507175" cy="3428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8DF7C-DF7C-12D1-664C-39D094382D15}"/>
              </a:ext>
            </a:extLst>
          </p:cNvPr>
          <p:cNvSpPr txBox="1"/>
          <p:nvPr/>
        </p:nvSpPr>
        <p:spPr>
          <a:xfrm>
            <a:off x="1152939" y="4336868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Done in 3 stages: Ground level, Stairs and Scaffolding </a:t>
            </a:r>
          </a:p>
        </p:txBody>
      </p:sp>
    </p:spTree>
    <p:extLst>
      <p:ext uri="{BB962C8B-B14F-4D97-AF65-F5344CB8AC3E}">
        <p14:creationId xmlns:p14="http://schemas.microsoft.com/office/powerpoint/2010/main" val="717029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2189-F450-AE60-0EB7-A9C095DE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module production completion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108EC-486C-2C9F-393A-B9880CF635C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9DE82-F105-49F3-E8A7-3B664D303E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D1574-B1F4-5D49-48D9-70E75DD70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 dirty="0"/>
          </a:p>
        </p:txBody>
      </p:sp>
      <p:pic>
        <p:nvPicPr>
          <p:cNvPr id="7" name="Picture 6" descr="A metal rack in a room&#10;&#10;Description automatically generated">
            <a:extLst>
              <a:ext uri="{FF2B5EF4-FFF2-40B4-BE49-F238E27FC236}">
                <a16:creationId xmlns:a16="http://schemas.microsoft.com/office/drawing/2014/main" id="{984609D9-0CD5-47CA-436D-137A8EA09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5" y="891477"/>
            <a:ext cx="2340882" cy="3121176"/>
          </a:xfrm>
          <a:prstGeom prst="rect">
            <a:avLst/>
          </a:prstGeom>
        </p:spPr>
      </p:pic>
      <p:pic>
        <p:nvPicPr>
          <p:cNvPr id="8" name="Picture 7" descr="A person standing in a room with a large metal structure&#10;&#10;Description automatically generated">
            <a:extLst>
              <a:ext uri="{FF2B5EF4-FFF2-40B4-BE49-F238E27FC236}">
                <a16:creationId xmlns:a16="http://schemas.microsoft.com/office/drawing/2014/main" id="{A8A95D1E-6339-BB06-F392-D7D58A1DA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85" y="891477"/>
            <a:ext cx="2340882" cy="3121176"/>
          </a:xfrm>
          <a:prstGeom prst="rect">
            <a:avLst/>
          </a:prstGeom>
        </p:spPr>
      </p:pic>
      <p:pic>
        <p:nvPicPr>
          <p:cNvPr id="11" name="Picture 10" descr="A metal structure in a warehouse&#10;&#10;Description automatically generated">
            <a:extLst>
              <a:ext uri="{FF2B5EF4-FFF2-40B4-BE49-F238E27FC236}">
                <a16:creationId xmlns:a16="http://schemas.microsoft.com/office/drawing/2014/main" id="{32EE7E10-F6D0-91CA-FE26-9C041D002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52" r="2386" b="14512"/>
          <a:stretch/>
        </p:blipFill>
        <p:spPr>
          <a:xfrm>
            <a:off x="5411775" y="891477"/>
            <a:ext cx="3271989" cy="3121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ECFE6B-3FC6-5E6A-6E21-8CF1C8CBC62F}"/>
              </a:ext>
            </a:extLst>
          </p:cNvPr>
          <p:cNvSpPr txBox="1"/>
          <p:nvPr/>
        </p:nvSpPr>
        <p:spPr>
          <a:xfrm>
            <a:off x="112425" y="4332532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Module 1 (Longwall Corner top)</a:t>
            </a:r>
          </a:p>
        </p:txBody>
      </p:sp>
    </p:spTree>
    <p:extLst>
      <p:ext uri="{BB962C8B-B14F-4D97-AF65-F5344CB8AC3E}">
        <p14:creationId xmlns:p14="http://schemas.microsoft.com/office/powerpoint/2010/main" val="330555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9987-3B59-FAC7-7C17-14463F7BC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Module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DF731-F453-216D-BA22-AFD6BC17CFD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4C5BF-1A6D-926E-30A5-E7C286B9CE8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AB2EF-66FE-D9B9-33A6-F89B3CA455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 dirty="0"/>
          </a:p>
        </p:txBody>
      </p:sp>
      <p:pic>
        <p:nvPicPr>
          <p:cNvPr id="12" name="Picture 11" descr="A large metal wall in a warehouse&#10;&#10;Description automatically generated">
            <a:extLst>
              <a:ext uri="{FF2B5EF4-FFF2-40B4-BE49-F238E27FC236}">
                <a16:creationId xmlns:a16="http://schemas.microsoft.com/office/drawing/2014/main" id="{A4B4ED9A-101F-2BF5-2468-3BCE22BE6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0" t="18908" r="7072" b="16662"/>
          <a:stretch/>
        </p:blipFill>
        <p:spPr>
          <a:xfrm>
            <a:off x="223631" y="805071"/>
            <a:ext cx="3716926" cy="3805074"/>
          </a:xfrm>
          <a:prstGeom prst="rect">
            <a:avLst/>
          </a:prstGeom>
        </p:spPr>
      </p:pic>
      <p:pic>
        <p:nvPicPr>
          <p:cNvPr id="14" name="Picture 13" descr="A large metal structure in a warehouse&#10;&#10;Description automatically generated">
            <a:extLst>
              <a:ext uri="{FF2B5EF4-FFF2-40B4-BE49-F238E27FC236}">
                <a16:creationId xmlns:a16="http://schemas.microsoft.com/office/drawing/2014/main" id="{9F09AC53-B8F7-464C-7D6C-E2A60E19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7" t="20267" r="5310" b="17603"/>
          <a:stretch/>
        </p:blipFill>
        <p:spPr>
          <a:xfrm>
            <a:off x="4030050" y="791054"/>
            <a:ext cx="3616076" cy="381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98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2189-F450-AE60-0EB7-A9C095DE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Dummy modules in preparation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108EC-486C-2C9F-393A-B9880CF635C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9DE82-F105-49F3-E8A7-3B664D303E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D1574-B1F4-5D49-48D9-70E75DD70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 dirty="0"/>
          </a:p>
        </p:txBody>
      </p:sp>
      <p:pic>
        <p:nvPicPr>
          <p:cNvPr id="11" name="Picture 10" descr="A sign from a wall&#10;&#10;Description automatically generated">
            <a:extLst>
              <a:ext uri="{FF2B5EF4-FFF2-40B4-BE49-F238E27FC236}">
                <a16:creationId xmlns:a16="http://schemas.microsoft.com/office/drawing/2014/main" id="{60C7B87C-8059-75A9-C467-8ACACC30F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93" y="891476"/>
            <a:ext cx="2520410" cy="3360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8E51D5-F79B-91D3-3ED4-FE9153690D94}"/>
              </a:ext>
            </a:extLst>
          </p:cNvPr>
          <p:cNvSpPr txBox="1"/>
          <p:nvPr/>
        </p:nvSpPr>
        <p:spPr>
          <a:xfrm>
            <a:off x="1339795" y="4252023"/>
            <a:ext cx="464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All 16 dummy modules have been prepared </a:t>
            </a:r>
          </a:p>
        </p:txBody>
      </p:sp>
      <p:pic>
        <p:nvPicPr>
          <p:cNvPr id="8" name="Picture 7" descr="A room with metal pipes and a couple of brown boxes&#10;&#10;Description automatically generated with medium confidence">
            <a:extLst>
              <a:ext uri="{FF2B5EF4-FFF2-40B4-BE49-F238E27FC236}">
                <a16:creationId xmlns:a16="http://schemas.microsoft.com/office/drawing/2014/main" id="{61526CF8-D42F-4107-4B90-8148CB7DB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48" y="891476"/>
            <a:ext cx="4480729" cy="33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6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5D67-CB30-768A-0788-6150924A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Modules 9 &amp; 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8A81F-3BC5-928F-4818-BD8C28233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631" y="961612"/>
            <a:ext cx="6055249" cy="1119738"/>
          </a:xfrm>
        </p:spPr>
        <p:txBody>
          <a:bodyPr/>
          <a:lstStyle/>
          <a:p>
            <a:r>
              <a:rPr lang="en-US" dirty="0"/>
              <a:t>Module 9 build on the vertical assembly table</a:t>
            </a:r>
          </a:p>
          <a:p>
            <a:r>
              <a:rPr lang="en-US" dirty="0"/>
              <a:t>Module 10 build on the horizontal assembly table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F7D1C-BED1-7D9E-E26D-C32C86F9543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C2987-8DE0-EE1D-B2AC-75D2704F1E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7E5CC-B8D1-E580-B0F0-C459276364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E72B3-DE20-E824-2A9D-BF16B267AF7B}"/>
              </a:ext>
            </a:extLst>
          </p:cNvPr>
          <p:cNvSpPr txBox="1"/>
          <p:nvPr/>
        </p:nvSpPr>
        <p:spPr>
          <a:xfrm>
            <a:off x="757646" y="2020389"/>
            <a:ext cx="3204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Module 9:  3.8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hrs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Module 10: 3.4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hrs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 descr="A person in a helmet and helmet on a metal structure&#10;&#10;Description automatically generated">
            <a:extLst>
              <a:ext uri="{FF2B5EF4-FFF2-40B4-BE49-F238E27FC236}">
                <a16:creationId xmlns:a16="http://schemas.microsoft.com/office/drawing/2014/main" id="{B974AE1B-6A45-69FB-E83F-8BEE709F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872" y="683006"/>
            <a:ext cx="2383497" cy="3177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9C83D1-02AF-9D2A-7792-4D5938B5D8EC}"/>
              </a:ext>
            </a:extLst>
          </p:cNvPr>
          <p:cNvSpPr txBox="1"/>
          <p:nvPr/>
        </p:nvSpPr>
        <p:spPr>
          <a:xfrm>
            <a:off x="223631" y="2851386"/>
            <a:ext cx="560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Advantages of HA table</a:t>
            </a:r>
          </a:p>
          <a:p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</a:rPr>
              <a:t>- Ease to align the profiles using the HA table</a:t>
            </a:r>
          </a:p>
          <a:p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</a:rPr>
              <a:t>- Do not need to go up and down the stairs/scaffolding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633394-5F38-141F-F934-ECF96345FBC9}"/>
              </a:ext>
            </a:extLst>
          </p:cNvPr>
          <p:cNvSpPr txBox="1"/>
          <p:nvPr/>
        </p:nvSpPr>
        <p:spPr>
          <a:xfrm>
            <a:off x="223631" y="386764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Georgia" panose="02040502050405020303" pitchFamily="18" charset="0"/>
              </a:rPr>
              <a:t>Disadvantages of HA table</a:t>
            </a:r>
          </a:p>
          <a:p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</a:rPr>
              <a:t>- Neck and arms fatigue </a:t>
            </a:r>
          </a:p>
        </p:txBody>
      </p:sp>
    </p:spTree>
    <p:extLst>
      <p:ext uri="{BB962C8B-B14F-4D97-AF65-F5344CB8AC3E}">
        <p14:creationId xmlns:p14="http://schemas.microsoft.com/office/powerpoint/2010/main" val="62964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FD92-FA01-1AB8-5E0E-2F7CD52F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Attaching Full Modules 9 &amp; 10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AB437-C3D4-DCC9-E0E4-D135CE0DEE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6A20C-C0AE-6D27-22EA-D3EC604E30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D6654-DDCF-67DC-7013-1C07CEB03E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 dirty="0"/>
          </a:p>
        </p:txBody>
      </p:sp>
      <p:pic>
        <p:nvPicPr>
          <p:cNvPr id="8" name="Picture 7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FBBFE4BD-0487-185E-9E06-90DD9292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3" y="805071"/>
            <a:ext cx="2884584" cy="3846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783998-8FEA-DB40-91F6-5F62F19E3074}"/>
              </a:ext>
            </a:extLst>
          </p:cNvPr>
          <p:cNvSpPr txBox="1"/>
          <p:nvPr/>
        </p:nvSpPr>
        <p:spPr>
          <a:xfrm>
            <a:off x="2998321" y="769603"/>
            <a:ext cx="566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Georgia" panose="02040502050405020303" pitchFamily="18" charset="0"/>
              </a:rPr>
              <a:t>Demonstrate the use</a:t>
            </a:r>
          </a:p>
          <a:p>
            <a:r>
              <a:rPr lang="en-US" sz="2800" dirty="0">
                <a:solidFill>
                  <a:srgbClr val="002060"/>
                </a:solidFill>
                <a:latin typeface="Georgia" panose="02040502050405020303" pitchFamily="18" charset="0"/>
              </a:rPr>
              <a:t> of installation cart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5C69F9-E8EC-16FB-D404-1A9FF886E259}"/>
              </a:ext>
            </a:extLst>
          </p:cNvPr>
          <p:cNvCxnSpPr>
            <a:cxnSpLocks/>
          </p:cNvCxnSpPr>
          <p:nvPr/>
        </p:nvCxnSpPr>
        <p:spPr>
          <a:xfrm flipH="1">
            <a:off x="1596575" y="3402597"/>
            <a:ext cx="1625596" cy="4505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88AEA3-D03B-5172-CF1C-285595506DBB}"/>
              </a:ext>
            </a:extLst>
          </p:cNvPr>
          <p:cNvSpPr txBox="1"/>
          <p:nvPr/>
        </p:nvSpPr>
        <p:spPr>
          <a:xfrm>
            <a:off x="3218416" y="3227752"/>
            <a:ext cx="235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Installation cart</a:t>
            </a:r>
          </a:p>
        </p:txBody>
      </p:sp>
      <p:pic>
        <p:nvPicPr>
          <p:cNvPr id="17" name="Picture 16" descr="A large metal structure in a warehouse&#10;&#10;Description automatically generated">
            <a:extLst>
              <a:ext uri="{FF2B5EF4-FFF2-40B4-BE49-F238E27FC236}">
                <a16:creationId xmlns:a16="http://schemas.microsoft.com/office/drawing/2014/main" id="{8F9CB276-D15E-8AA3-76CB-32A0E914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76" y="441991"/>
            <a:ext cx="2479493" cy="33059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D9B6E9-0031-CF81-E5ED-8D927F7E318A}"/>
              </a:ext>
            </a:extLst>
          </p:cNvPr>
          <p:cNvSpPr txBox="1"/>
          <p:nvPr/>
        </p:nvSpPr>
        <p:spPr>
          <a:xfrm>
            <a:off x="5828371" y="3772024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All 4 full modules in storage carts</a:t>
            </a:r>
          </a:p>
        </p:txBody>
      </p:sp>
    </p:spTree>
    <p:extLst>
      <p:ext uri="{BB962C8B-B14F-4D97-AF65-F5344CB8AC3E}">
        <p14:creationId xmlns:p14="http://schemas.microsoft.com/office/powerpoint/2010/main" val="280651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0055-E217-761A-8C4D-A7A27D1B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3FCDF-DC99-775A-FECC-117B6C45A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05071"/>
            <a:ext cx="8515351" cy="3671111"/>
          </a:xfrm>
        </p:spPr>
        <p:txBody>
          <a:bodyPr/>
          <a:lstStyle/>
          <a:p>
            <a:pPr lvl="1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Processed all the profiles (cut, clean and bent) required for the Mock-up</a:t>
            </a:r>
          </a:p>
          <a:p>
            <a:pPr lvl="1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Build 12 dummy modules </a:t>
            </a:r>
          </a:p>
          <a:p>
            <a:pPr lvl="1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Build 4 full modules</a:t>
            </a:r>
          </a:p>
          <a:p>
            <a:pPr lvl="1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Demonstrated the flipping of a module</a:t>
            </a:r>
          </a:p>
          <a:p>
            <a:pPr lvl="1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Demonstrated building a module using Horizontal Assembly Table</a:t>
            </a:r>
          </a:p>
          <a:p>
            <a:pPr lvl="1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Demonstrated the two modules can be attached using the Installation Cart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533D4-68A1-AD68-613F-D497A79452B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667E33-89F0-774C-9AA5-FC28DE0BF431}" type="datetime1">
              <a:rPr lang="en-US" smtClean="0"/>
              <a:t>8/19/24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17ECF-8338-9E4C-AC3D-A37BACAC67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G. Gurung &amp; UTA HV team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51CFF-8C0E-D317-9EA0-D63CB8F80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07829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484</Words>
  <Application>Microsoft Macintosh PowerPoint</Application>
  <PresentationFormat>On-screen Show (16:9)</PresentationFormat>
  <Paragraphs>102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Module building: Module 1</vt:lpstr>
      <vt:lpstr>First module production completion </vt:lpstr>
      <vt:lpstr>Completed Module 2</vt:lpstr>
      <vt:lpstr>Dummy modules in preparation</vt:lpstr>
      <vt:lpstr>Full Modules 9 &amp; 10</vt:lpstr>
      <vt:lpstr>Attaching Full Modules 9 &amp; 10</vt:lpstr>
      <vt:lpstr>Summary </vt:lpstr>
      <vt:lpstr>Deliverables</vt:lpstr>
      <vt:lpstr>Back up – old slides</vt:lpstr>
      <vt:lpstr>Load test spliced FRP box beams</vt:lpstr>
      <vt:lpstr>Flipping the module</vt:lpstr>
      <vt:lpstr>Module building: Module 2</vt:lpstr>
      <vt:lpstr>Time Cost Study</vt:lpstr>
      <vt:lpstr>Time Cost Study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Gurung, Gajendra</cp:lastModifiedBy>
  <cp:revision>32</cp:revision>
  <dcterms:modified xsi:type="dcterms:W3CDTF">2024-08-19T15:28:13Z</dcterms:modified>
</cp:coreProperties>
</file>