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 id="2147483675" r:id="rId6"/>
    <p:sldMasterId id="2147483700" r:id="rId7"/>
    <p:sldMasterId id="2147483719" r:id="rId8"/>
    <p:sldMasterId id="2147483727" r:id="rId9"/>
    <p:sldMasterId id="2147483735" r:id="rId10"/>
    <p:sldMasterId id="2147483742" r:id="rId11"/>
    <p:sldMasterId id="2147483749" r:id="rId12"/>
    <p:sldMasterId id="2147483756" r:id="rId13"/>
    <p:sldMasterId id="2147483764" r:id="rId14"/>
    <p:sldMasterId id="2147483772" r:id="rId15"/>
    <p:sldMasterId id="2147483779" r:id="rId16"/>
  </p:sldMasterIdLst>
  <p:notesMasterIdLst>
    <p:notesMasterId r:id="rId112"/>
  </p:notesMasterIdLst>
  <p:handoutMasterIdLst>
    <p:handoutMasterId r:id="rId113"/>
  </p:handoutMasterIdLst>
  <p:sldIdLst>
    <p:sldId id="263" r:id="rId17"/>
    <p:sldId id="667" r:id="rId18"/>
    <p:sldId id="306" r:id="rId19"/>
    <p:sldId id="1984" r:id="rId20"/>
    <p:sldId id="2056" r:id="rId21"/>
    <p:sldId id="2057" r:id="rId22"/>
    <p:sldId id="703" r:id="rId23"/>
    <p:sldId id="642" r:id="rId24"/>
    <p:sldId id="665" r:id="rId25"/>
    <p:sldId id="2055" r:id="rId26"/>
    <p:sldId id="262" r:id="rId27"/>
    <p:sldId id="259" r:id="rId28"/>
    <p:sldId id="731" r:id="rId29"/>
    <p:sldId id="736" r:id="rId30"/>
    <p:sldId id="450" r:id="rId31"/>
    <p:sldId id="654" r:id="rId32"/>
    <p:sldId id="300" r:id="rId33"/>
    <p:sldId id="2060" r:id="rId34"/>
    <p:sldId id="728" r:id="rId35"/>
    <p:sldId id="2069" r:id="rId36"/>
    <p:sldId id="2026" r:id="rId37"/>
    <p:sldId id="2030" r:id="rId38"/>
    <p:sldId id="606" r:id="rId39"/>
    <p:sldId id="2053" r:id="rId40"/>
    <p:sldId id="2054" r:id="rId41"/>
    <p:sldId id="2018" r:id="rId42"/>
    <p:sldId id="2032" r:id="rId43"/>
    <p:sldId id="2025" r:id="rId44"/>
    <p:sldId id="2029" r:id="rId45"/>
    <p:sldId id="1910" r:id="rId46"/>
    <p:sldId id="1843" r:id="rId47"/>
    <p:sldId id="1900" r:id="rId48"/>
    <p:sldId id="739" r:id="rId49"/>
    <p:sldId id="2067" r:id="rId50"/>
    <p:sldId id="2068" r:id="rId51"/>
    <p:sldId id="2058" r:id="rId52"/>
    <p:sldId id="2059" r:id="rId53"/>
    <p:sldId id="2066" r:id="rId54"/>
    <p:sldId id="2063" r:id="rId55"/>
    <p:sldId id="2064" r:id="rId56"/>
    <p:sldId id="2065" r:id="rId57"/>
    <p:sldId id="2070" r:id="rId58"/>
    <p:sldId id="2062" r:id="rId59"/>
    <p:sldId id="2061" r:id="rId60"/>
    <p:sldId id="1977" r:id="rId61"/>
    <p:sldId id="1978" r:id="rId62"/>
    <p:sldId id="1979" r:id="rId63"/>
    <p:sldId id="1954" r:id="rId64"/>
    <p:sldId id="1955" r:id="rId65"/>
    <p:sldId id="1965" r:id="rId66"/>
    <p:sldId id="1966" r:id="rId67"/>
    <p:sldId id="1967" r:id="rId68"/>
    <p:sldId id="1968" r:id="rId69"/>
    <p:sldId id="1959" r:id="rId70"/>
    <p:sldId id="1964" r:id="rId71"/>
    <p:sldId id="1961" r:id="rId72"/>
    <p:sldId id="666" r:id="rId73"/>
    <p:sldId id="1980" r:id="rId74"/>
    <p:sldId id="509" r:id="rId75"/>
    <p:sldId id="532" r:id="rId76"/>
    <p:sldId id="542" r:id="rId77"/>
    <p:sldId id="543" r:id="rId78"/>
    <p:sldId id="544" r:id="rId79"/>
    <p:sldId id="1981" r:id="rId80"/>
    <p:sldId id="1982" r:id="rId81"/>
    <p:sldId id="1983" r:id="rId82"/>
    <p:sldId id="364" r:id="rId83"/>
    <p:sldId id="658" r:id="rId84"/>
    <p:sldId id="742" r:id="rId85"/>
    <p:sldId id="673" r:id="rId86"/>
    <p:sldId id="652" r:id="rId87"/>
    <p:sldId id="651" r:id="rId88"/>
    <p:sldId id="439" r:id="rId89"/>
    <p:sldId id="671" r:id="rId90"/>
    <p:sldId id="672" r:id="rId91"/>
    <p:sldId id="440" r:id="rId92"/>
    <p:sldId id="441" r:id="rId93"/>
    <p:sldId id="445" r:id="rId94"/>
    <p:sldId id="644" r:id="rId95"/>
    <p:sldId id="643" r:id="rId96"/>
    <p:sldId id="640" r:id="rId97"/>
    <p:sldId id="719" r:id="rId98"/>
    <p:sldId id="722" r:id="rId99"/>
    <p:sldId id="628" r:id="rId100"/>
    <p:sldId id="641" r:id="rId101"/>
    <p:sldId id="277" r:id="rId102"/>
    <p:sldId id="656" r:id="rId103"/>
    <p:sldId id="438" r:id="rId104"/>
    <p:sldId id="261" r:id="rId105"/>
    <p:sldId id="661" r:id="rId106"/>
    <p:sldId id="647" r:id="rId107"/>
    <p:sldId id="302" r:id="rId108"/>
    <p:sldId id="303" r:id="rId109"/>
    <p:sldId id="304" r:id="rId110"/>
    <p:sldId id="305" r:id="rId111"/>
  </p:sldIdLst>
  <p:sldSz cx="9144000" cy="6858000" type="screen4x3"/>
  <p:notesSz cx="6985000" cy="92837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9900"/>
    <a:srgbClr val="B4C6E7"/>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58" autoAdjust="0"/>
    <p:restoredTop sz="96270" autoAdjust="0"/>
  </p:normalViewPr>
  <p:slideViewPr>
    <p:cSldViewPr snapToGrid="0" snapToObjects="1" showGuides="1">
      <p:cViewPr varScale="1">
        <p:scale>
          <a:sx n="108" d="100"/>
          <a:sy n="108" d="100"/>
        </p:scale>
        <p:origin x="834" y="96"/>
      </p:cViewPr>
      <p:guideLst>
        <p:guide orient="horz" pos="4080"/>
        <p:guide pos="240"/>
      </p:guideLst>
    </p:cSldViewPr>
  </p:slideViewPr>
  <p:notesTextViewPr>
    <p:cViewPr>
      <p:scale>
        <a:sx n="3" d="2"/>
        <a:sy n="3" d="2"/>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tableStyles" Target="tableStyle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notesMaster" Target="notesMasters/notesMaster1.xml"/><Relationship Id="rId16" Type="http://schemas.openxmlformats.org/officeDocument/2006/relationships/slideMaster" Target="slideMasters/slideMaster13.xml"/><Relationship Id="rId107" Type="http://schemas.openxmlformats.org/officeDocument/2006/relationships/slide" Target="slides/slide91.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slide" Target="slides/slide94.xml"/><Relationship Id="rId115"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Sheet1!$E$3</c:f>
              <c:strCache>
                <c:ptCount val="1"/>
                <c:pt idx="0">
                  <c:v>Average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Sheet1!$B$4:$B$11</c:f>
              <c:numCache>
                <c:formatCode>General</c:formatCode>
                <c:ptCount val="8"/>
                <c:pt idx="0">
                  <c:v>70</c:v>
                </c:pt>
                <c:pt idx="1">
                  <c:v>100</c:v>
                </c:pt>
                <c:pt idx="2">
                  <c:v>150</c:v>
                </c:pt>
                <c:pt idx="3">
                  <c:v>180</c:v>
                </c:pt>
                <c:pt idx="4">
                  <c:v>207</c:v>
                </c:pt>
                <c:pt idx="5">
                  <c:v>220</c:v>
                </c:pt>
                <c:pt idx="6">
                  <c:v>260</c:v>
                </c:pt>
                <c:pt idx="7">
                  <c:v>300</c:v>
                </c:pt>
              </c:numCache>
            </c:numRef>
          </c:xVal>
          <c:yVal>
            <c:numRef>
              <c:f>Sheet1!$E$4:$E$11</c:f>
              <c:numCache>
                <c:formatCode>General</c:formatCode>
                <c:ptCount val="8"/>
                <c:pt idx="0">
                  <c:v>-119</c:v>
                </c:pt>
                <c:pt idx="1">
                  <c:v>-123</c:v>
                </c:pt>
                <c:pt idx="2">
                  <c:v>-137</c:v>
                </c:pt>
                <c:pt idx="3">
                  <c:v>-151.5</c:v>
                </c:pt>
                <c:pt idx="4">
                  <c:v>-173</c:v>
                </c:pt>
                <c:pt idx="5">
                  <c:v>-163</c:v>
                </c:pt>
                <c:pt idx="6">
                  <c:v>-137.5</c:v>
                </c:pt>
                <c:pt idx="7">
                  <c:v>-99</c:v>
                </c:pt>
              </c:numCache>
            </c:numRef>
          </c:yVal>
          <c:smooth val="0"/>
          <c:extLst>
            <c:ext xmlns:c16="http://schemas.microsoft.com/office/drawing/2014/chart" uri="{C3380CC4-5D6E-409C-BE32-E72D297353CC}">
              <c16:uniqueId val="{00000000-A479-476B-B6F3-C123CF20D1AF}"/>
            </c:ext>
          </c:extLst>
        </c:ser>
        <c:dLbls>
          <c:showLegendKey val="0"/>
          <c:showVal val="0"/>
          <c:showCatName val="0"/>
          <c:showSerName val="0"/>
          <c:showPercent val="0"/>
          <c:showBubbleSize val="0"/>
        </c:dLbls>
        <c:axId val="426158432"/>
        <c:axId val="426161384"/>
      </c:scatterChart>
      <c:valAx>
        <c:axId val="42615843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a:t>
                </a:r>
                <a:r>
                  <a:rPr lang="en-US" baseline="0"/>
                  <a:t> from Lead End (mm)</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161384"/>
        <c:crosses val="autoZero"/>
        <c:crossBetween val="midCat"/>
      </c:valAx>
      <c:valAx>
        <c:axId val="4261613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 midplane deviation (um)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1584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a:p>
        </p:txBody>
      </p:sp>
      <p:sp>
        <p:nvSpPr>
          <p:cNvPr id="3" name="Espace réservé de la date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3F5CDDF-3246-6843-A314-FDDEB3F3DF8E}" type="datetimeFigureOut">
              <a:rPr lang="fr-FR" smtClean="0"/>
              <a:pPr/>
              <a:t>11/06/2024</a:t>
            </a:fld>
            <a:endParaRPr lang="fr-FR"/>
          </a:p>
        </p:txBody>
      </p:sp>
      <p:sp>
        <p:nvSpPr>
          <p:cNvPr id="4" name="Espace réservé du pied de page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a:p>
        </p:txBody>
      </p:sp>
      <p:sp>
        <p:nvSpPr>
          <p:cNvPr id="3" name="Espace réservé de la date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781D8F6D-3354-BF4D-834B-467E3215D30A}" type="datetimeFigureOut">
              <a:rPr lang="fr-FR" smtClean="0"/>
              <a:pPr/>
              <a:t>11/06/2024</a:t>
            </a:fld>
            <a:endParaRPr lang="fr-FR"/>
          </a:p>
        </p:txBody>
      </p:sp>
      <p:sp>
        <p:nvSpPr>
          <p:cNvPr id="4" name="Espace réservé de l'image des diapositives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fr-FR"/>
          </a:p>
        </p:txBody>
      </p:sp>
      <p:sp>
        <p:nvSpPr>
          <p:cNvPr id="5" name="Espace réservé des commentaires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3</a:t>
            </a:fld>
            <a:endParaRPr lang="fr-FR"/>
          </a:p>
        </p:txBody>
      </p:sp>
    </p:spTree>
    <p:extLst>
      <p:ext uri="{BB962C8B-B14F-4D97-AF65-F5344CB8AC3E}">
        <p14:creationId xmlns:p14="http://schemas.microsoft.com/office/powerpoint/2010/main" val="211381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4</a:t>
            </a:fld>
            <a:endParaRPr lang="fr-FR"/>
          </a:p>
        </p:txBody>
      </p:sp>
    </p:spTree>
    <p:extLst>
      <p:ext uri="{BB962C8B-B14F-4D97-AF65-F5344CB8AC3E}">
        <p14:creationId xmlns:p14="http://schemas.microsoft.com/office/powerpoint/2010/main" val="65260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9579"/>
            <a:fld id="{797F7638-404F-4EC4-B426-9B9CE1108BF1}" type="slidenum">
              <a:rPr lang="en-US">
                <a:solidFill>
                  <a:prstClr val="black"/>
                </a:solidFill>
                <a:latin typeface="Calibri"/>
              </a:rPr>
              <a:pPr defTabSz="929579"/>
              <a:t>17</a:t>
            </a:fld>
            <a:endParaRPr lang="en-US">
              <a:solidFill>
                <a:prstClr val="black"/>
              </a:solidFill>
              <a:latin typeface="Calibri"/>
            </a:endParaRPr>
          </a:p>
        </p:txBody>
      </p:sp>
    </p:spTree>
    <p:extLst>
      <p:ext uri="{BB962C8B-B14F-4D97-AF65-F5344CB8AC3E}">
        <p14:creationId xmlns:p14="http://schemas.microsoft.com/office/powerpoint/2010/main" val="297795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4790">
              <a:defRPr/>
            </a:pPr>
            <a:fld id="{624B141A-D04E-DD49-88DC-EFA90428BA41}" type="slidenum">
              <a:rPr lang="fr-FR">
                <a:solidFill>
                  <a:prstClr val="black"/>
                </a:solidFill>
                <a:latin typeface="Calibri"/>
              </a:rPr>
              <a:pPr defTabSz="464790">
                <a:defRPr/>
              </a:pPr>
              <a:t>58</a:t>
            </a:fld>
            <a:endParaRPr lang="fr-FR" dirty="0">
              <a:solidFill>
                <a:prstClr val="black"/>
              </a:solidFill>
              <a:latin typeface="Calibri"/>
            </a:endParaRPr>
          </a:p>
        </p:txBody>
      </p:sp>
    </p:spTree>
    <p:extLst>
      <p:ext uri="{BB962C8B-B14F-4D97-AF65-F5344CB8AC3E}">
        <p14:creationId xmlns:p14="http://schemas.microsoft.com/office/powerpoint/2010/main" val="101449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9579"/>
            <a:fld id="{797F7638-404F-4EC4-B426-9B9CE1108BF1}" type="slidenum">
              <a:rPr lang="en-US">
                <a:solidFill>
                  <a:prstClr val="black"/>
                </a:solidFill>
                <a:latin typeface="Calibri"/>
              </a:rPr>
              <a:pPr defTabSz="929579"/>
              <a:t>92</a:t>
            </a:fld>
            <a:endParaRPr lang="en-US">
              <a:solidFill>
                <a:prstClr val="black"/>
              </a:solidFill>
              <a:latin typeface="Calibri"/>
            </a:endParaRPr>
          </a:p>
        </p:txBody>
      </p:sp>
    </p:spTree>
    <p:extLst>
      <p:ext uri="{BB962C8B-B14F-4D97-AF65-F5344CB8AC3E}">
        <p14:creationId xmlns:p14="http://schemas.microsoft.com/office/powerpoint/2010/main" val="157169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9579"/>
            <a:fld id="{797F7638-404F-4EC4-B426-9B9CE1108BF1}" type="slidenum">
              <a:rPr lang="en-US">
                <a:solidFill>
                  <a:prstClr val="black"/>
                </a:solidFill>
                <a:latin typeface="Calibri"/>
              </a:rPr>
              <a:pPr defTabSz="929579"/>
              <a:t>93</a:t>
            </a:fld>
            <a:endParaRPr lang="en-US">
              <a:solidFill>
                <a:prstClr val="black"/>
              </a:solidFill>
              <a:latin typeface="Calibri"/>
            </a:endParaRPr>
          </a:p>
        </p:txBody>
      </p:sp>
    </p:spTree>
    <p:extLst>
      <p:ext uri="{BB962C8B-B14F-4D97-AF65-F5344CB8AC3E}">
        <p14:creationId xmlns:p14="http://schemas.microsoft.com/office/powerpoint/2010/main" val="2641455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9579"/>
            <a:fld id="{797F7638-404F-4EC4-B426-9B9CE1108BF1}" type="slidenum">
              <a:rPr lang="en-US">
                <a:solidFill>
                  <a:prstClr val="black"/>
                </a:solidFill>
                <a:latin typeface="Calibri"/>
              </a:rPr>
              <a:pPr defTabSz="929579"/>
              <a:t>94</a:t>
            </a:fld>
            <a:endParaRPr lang="en-US">
              <a:solidFill>
                <a:prstClr val="black"/>
              </a:solidFill>
              <a:latin typeface="Calibri"/>
            </a:endParaRPr>
          </a:p>
        </p:txBody>
      </p:sp>
    </p:spTree>
    <p:extLst>
      <p:ext uri="{BB962C8B-B14F-4D97-AF65-F5344CB8AC3E}">
        <p14:creationId xmlns:p14="http://schemas.microsoft.com/office/powerpoint/2010/main" val="316263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9579"/>
            <a:fld id="{797F7638-404F-4EC4-B426-9B9CE1108BF1}" type="slidenum">
              <a:rPr lang="en-US">
                <a:solidFill>
                  <a:prstClr val="black"/>
                </a:solidFill>
                <a:latin typeface="Calibri"/>
              </a:rPr>
              <a:pPr defTabSz="929579"/>
              <a:t>95</a:t>
            </a:fld>
            <a:endParaRPr lang="en-US">
              <a:solidFill>
                <a:prstClr val="black"/>
              </a:solidFill>
              <a:latin typeface="Calibri"/>
            </a:endParaRPr>
          </a:p>
        </p:txBody>
      </p:sp>
    </p:spTree>
    <p:extLst>
      <p:ext uri="{BB962C8B-B14F-4D97-AF65-F5344CB8AC3E}">
        <p14:creationId xmlns:p14="http://schemas.microsoft.com/office/powerpoint/2010/main" val="2641455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5.jpe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5.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0.xml"/><Relationship Id="rId5" Type="http://schemas.openxmlformats.org/officeDocument/2006/relationships/image" Target="../media/image10.jp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 Id="rId5" Type="http://schemas.openxmlformats.org/officeDocument/2006/relationships/image" Target="../media/image10.jp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US" noProof="0"/>
              <a:t>MQXFA17 Analysis</a:t>
            </a:r>
            <a:endParaRPr lang="en-GB" noProof="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pic>
        <p:nvPicPr>
          <p:cNvPr id="4" name="Picture 3"/>
          <p:cNvPicPr>
            <a:picLocks noChangeAspect="1"/>
          </p:cNvPicPr>
          <p:nvPr userDrawn="1"/>
        </p:nvPicPr>
        <p:blipFill>
          <a:blip r:embed="rId3"/>
          <a:stretch>
            <a:fillRect/>
          </a:stretch>
        </p:blipFill>
        <p:spPr>
          <a:xfrm>
            <a:off x="1259632" y="476672"/>
            <a:ext cx="4048095" cy="18960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p>
            <a:r>
              <a:rPr lang="en-GB" noProof="0"/>
              <a:t>MQXFA17 Analysis</a:t>
            </a:r>
            <a:endParaRPr lang="en-GB" noProof="0"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440000" y="6300000"/>
            <a:ext cx="4572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4"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88551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p>
            <a:r>
              <a:rPr lang="en-GB" noProof="0"/>
              <a:t>MQXFA17 Analysis</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grpSp>
        <p:nvGrpSpPr>
          <p:cNvPr id="7" name="Grouper 6"/>
          <p:cNvGrpSpPr/>
          <p:nvPr userDrawn="1"/>
        </p:nvGrpSpPr>
        <p:grpSpPr>
          <a:xfrm>
            <a:off x="1440000" y="6300000"/>
            <a:ext cx="457200" cy="4572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0"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1920097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n-GB" noProof="0"/>
              <a:t>MQXFA17 Analysis</a:t>
            </a:r>
            <a:endParaRPr lang="en-GB" noProof="0"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grpSp>
        <p:nvGrpSpPr>
          <p:cNvPr id="6" name="Grouper 5"/>
          <p:cNvGrpSpPr/>
          <p:nvPr userDrawn="1"/>
        </p:nvGrpSpPr>
        <p:grpSpPr>
          <a:xfrm>
            <a:off x="1440000" y="6300000"/>
            <a:ext cx="4572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9"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3030351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r>
              <a:rPr lang="en-GB" noProof="0"/>
              <a:t>MQXFA17 Analysis</a:t>
            </a:r>
            <a:endParaRPr lang="en-GB" noProof="0"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3"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949389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p>
            <a:r>
              <a:rPr lang="en-GB" noProof="0"/>
              <a:t>MQXFA17 Analysis</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grpSp>
        <p:nvGrpSpPr>
          <p:cNvPr id="9" name="Grouper 8"/>
          <p:cNvGrpSpPr/>
          <p:nvPr userDrawn="1"/>
        </p:nvGrpSpPr>
        <p:grpSpPr>
          <a:xfrm>
            <a:off x="457200" y="6071400"/>
            <a:ext cx="4572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4" name="Image 4" descr="CERN-logo_outline.jpg"/>
          <p:cNvPicPr>
            <a:picLocks noChangeAspect="1"/>
          </p:cNvPicPr>
          <p:nvPr userDrawn="1"/>
        </p:nvPicPr>
        <p:blipFill>
          <a:blip r:embed="rId4"/>
          <a:stretch>
            <a:fillRect/>
          </a:stretch>
        </p:blipFill>
        <p:spPr>
          <a:xfrm>
            <a:off x="377190" y="5946775"/>
            <a:ext cx="613410" cy="603250"/>
          </a:xfrm>
          <a:prstGeom prst="rect">
            <a:avLst/>
          </a:prstGeom>
        </p:spPr>
      </p:pic>
    </p:spTree>
    <p:extLst>
      <p:ext uri="{BB962C8B-B14F-4D97-AF65-F5344CB8AC3E}">
        <p14:creationId xmlns:p14="http://schemas.microsoft.com/office/powerpoint/2010/main" val="1725491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MQXFA17 Analysis</a:t>
            </a:r>
          </a:p>
        </p:txBody>
      </p:sp>
      <p:sp>
        <p:nvSpPr>
          <p:cNvPr id="6" name="Slide Number Placeholder 5"/>
          <p:cNvSpPr>
            <a:spLocks noGrp="1"/>
          </p:cNvSpPr>
          <p:nvPr>
            <p:ph type="sldNum" sz="quarter" idx="12"/>
          </p:nvPr>
        </p:nvSpPr>
        <p:spPr/>
        <p:txBody>
          <a:bodyPr/>
          <a:lstStyle/>
          <a:p>
            <a:fld id="{0CE5E629-A898-424C-9EAB-E49E12C3B626}" type="slidenum">
              <a:rPr lang="en-GB" smtClean="0"/>
              <a:t>‹#›</a:t>
            </a:fld>
            <a:endParaRPr lang="en-GB"/>
          </a:p>
        </p:txBody>
      </p:sp>
    </p:spTree>
    <p:extLst>
      <p:ext uri="{BB962C8B-B14F-4D97-AF65-F5344CB8AC3E}">
        <p14:creationId xmlns:p14="http://schemas.microsoft.com/office/powerpoint/2010/main" val="2334565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D8C7-65AE-4036-879E-F81F17348FA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D14BC2-E3F2-40A6-B1F4-152A770C496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F03B9C-28EA-4716-A648-454BCABFF6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0B5D51-1CD6-46A3-8175-811601E3918A}"/>
              </a:ext>
            </a:extLst>
          </p:cNvPr>
          <p:cNvSpPr>
            <a:spLocks noGrp="1"/>
          </p:cNvSpPr>
          <p:nvPr>
            <p:ph type="ftr" sz="quarter" idx="11"/>
          </p:nvPr>
        </p:nvSpPr>
        <p:spPr/>
        <p:txBody>
          <a:bodyPr/>
          <a:lstStyle/>
          <a:p>
            <a:r>
              <a:rPr lang="en-US"/>
              <a:t>MQXFA17 Analysis</a:t>
            </a:r>
          </a:p>
        </p:txBody>
      </p:sp>
      <p:sp>
        <p:nvSpPr>
          <p:cNvPr id="6" name="Slide Number Placeholder 5">
            <a:extLst>
              <a:ext uri="{FF2B5EF4-FFF2-40B4-BE49-F238E27FC236}">
                <a16:creationId xmlns:a16="http://schemas.microsoft.com/office/drawing/2014/main" id="{F768E973-B6BA-4A1C-A2C0-C75F1A185401}"/>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332404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4CB1F-4CF9-4198-8742-8736510066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4EFE4-474D-4B73-A0F7-6B9673610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BE3D8-39CC-4390-9283-A213EBD60AC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6A991F-3F88-4515-89A6-5C0C20DE630B}"/>
              </a:ext>
            </a:extLst>
          </p:cNvPr>
          <p:cNvSpPr>
            <a:spLocks noGrp="1"/>
          </p:cNvSpPr>
          <p:nvPr>
            <p:ph type="ftr" sz="quarter" idx="11"/>
          </p:nvPr>
        </p:nvSpPr>
        <p:spPr/>
        <p:txBody>
          <a:bodyPr/>
          <a:lstStyle/>
          <a:p>
            <a:r>
              <a:rPr lang="en-US"/>
              <a:t>MQXFA17 Analysis</a:t>
            </a:r>
          </a:p>
        </p:txBody>
      </p:sp>
      <p:sp>
        <p:nvSpPr>
          <p:cNvPr id="6" name="Slide Number Placeholder 5">
            <a:extLst>
              <a:ext uri="{FF2B5EF4-FFF2-40B4-BE49-F238E27FC236}">
                <a16:creationId xmlns:a16="http://schemas.microsoft.com/office/drawing/2014/main" id="{97DC23B2-B7E5-47E0-A809-2E1FA79E8F80}"/>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1327240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B645-F4AC-4E8D-9566-8631E0F5D8D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DDD38EC-9079-40CA-AC30-64ABE532DF5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13C4A3-3479-492A-9670-F1E7B08337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121641A-E049-454A-983F-4E14C066FFD2}"/>
              </a:ext>
            </a:extLst>
          </p:cNvPr>
          <p:cNvSpPr>
            <a:spLocks noGrp="1"/>
          </p:cNvSpPr>
          <p:nvPr>
            <p:ph type="ftr" sz="quarter" idx="11"/>
          </p:nvPr>
        </p:nvSpPr>
        <p:spPr/>
        <p:txBody>
          <a:bodyPr/>
          <a:lstStyle/>
          <a:p>
            <a:r>
              <a:rPr lang="en-US"/>
              <a:t>MQXFA17 Analysis</a:t>
            </a:r>
          </a:p>
        </p:txBody>
      </p:sp>
      <p:sp>
        <p:nvSpPr>
          <p:cNvPr id="6" name="Slide Number Placeholder 5">
            <a:extLst>
              <a:ext uri="{FF2B5EF4-FFF2-40B4-BE49-F238E27FC236}">
                <a16:creationId xmlns:a16="http://schemas.microsoft.com/office/drawing/2014/main" id="{EC41E2A7-DC0D-4A95-B0CA-6C153C180647}"/>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2096464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90015-361F-4B86-81BB-0139AC047B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33CB69-8545-4FFE-9901-84CF3E07E6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814492-6D64-42A4-8E54-9EFF481B6AD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7BCCA-4450-4956-8F2C-9290B5EB964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A180CE-9AAC-4631-96C3-FFEBAE6549CE}"/>
              </a:ext>
            </a:extLst>
          </p:cNvPr>
          <p:cNvSpPr>
            <a:spLocks noGrp="1"/>
          </p:cNvSpPr>
          <p:nvPr>
            <p:ph type="ftr" sz="quarter" idx="11"/>
          </p:nvPr>
        </p:nvSpPr>
        <p:spPr/>
        <p:txBody>
          <a:bodyPr/>
          <a:lstStyle/>
          <a:p>
            <a:r>
              <a:rPr lang="en-US"/>
              <a:t>MQXFA17 Analysis</a:t>
            </a:r>
          </a:p>
        </p:txBody>
      </p:sp>
      <p:sp>
        <p:nvSpPr>
          <p:cNvPr id="7" name="Slide Number Placeholder 6">
            <a:extLst>
              <a:ext uri="{FF2B5EF4-FFF2-40B4-BE49-F238E27FC236}">
                <a16:creationId xmlns:a16="http://schemas.microsoft.com/office/drawing/2014/main" id="{CC85D197-9F65-41A3-9312-E27FD9C95DD8}"/>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2733183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0"/>
            <a:ext cx="6627000" cy="360000"/>
          </a:xfrm>
        </p:spPr>
        <p:txBody>
          <a:bodyPr/>
          <a:lstStyle/>
          <a:p>
            <a:r>
              <a:rPr lang="en-US" noProof="0"/>
              <a:t>MQXFA17 Analysis</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0859-BC38-43F1-9AB0-8C70DB44791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37C637-478D-4358-B801-C306178975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D97E020-0B4E-427D-B443-66B10D4AB36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2F3288-40F2-4218-9F1D-CC796F4C295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EAE7BBA-B7BE-4C11-BFD4-56A79FA0910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244AEB-35DF-45C3-AE9F-3AE9C4C1937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83D5475-8EBF-4E31-9EF0-677F55A91DAC}"/>
              </a:ext>
            </a:extLst>
          </p:cNvPr>
          <p:cNvSpPr>
            <a:spLocks noGrp="1"/>
          </p:cNvSpPr>
          <p:nvPr>
            <p:ph type="ftr" sz="quarter" idx="11"/>
          </p:nvPr>
        </p:nvSpPr>
        <p:spPr/>
        <p:txBody>
          <a:bodyPr/>
          <a:lstStyle/>
          <a:p>
            <a:r>
              <a:rPr lang="en-US"/>
              <a:t>MQXFA17 Analysis</a:t>
            </a:r>
          </a:p>
        </p:txBody>
      </p:sp>
      <p:sp>
        <p:nvSpPr>
          <p:cNvPr id="9" name="Slide Number Placeholder 8">
            <a:extLst>
              <a:ext uri="{FF2B5EF4-FFF2-40B4-BE49-F238E27FC236}">
                <a16:creationId xmlns:a16="http://schemas.microsoft.com/office/drawing/2014/main" id="{3D8E2378-57C4-451C-A8A4-E17674A348C1}"/>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258072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E43E-05FD-40B0-951C-C967789DCB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261993-F681-47EA-867B-248563B87FD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CBF5403-465E-4FA7-A44F-DF69CBEFEDC0}"/>
              </a:ext>
            </a:extLst>
          </p:cNvPr>
          <p:cNvSpPr>
            <a:spLocks noGrp="1"/>
          </p:cNvSpPr>
          <p:nvPr>
            <p:ph type="ftr" sz="quarter" idx="11"/>
          </p:nvPr>
        </p:nvSpPr>
        <p:spPr/>
        <p:txBody>
          <a:bodyPr/>
          <a:lstStyle/>
          <a:p>
            <a:r>
              <a:rPr lang="en-US"/>
              <a:t>MQXFA17 Analysis</a:t>
            </a:r>
          </a:p>
        </p:txBody>
      </p:sp>
      <p:sp>
        <p:nvSpPr>
          <p:cNvPr id="5" name="Slide Number Placeholder 4">
            <a:extLst>
              <a:ext uri="{FF2B5EF4-FFF2-40B4-BE49-F238E27FC236}">
                <a16:creationId xmlns:a16="http://schemas.microsoft.com/office/drawing/2014/main" id="{DE3F04A4-BBFA-4A44-BBC5-F4FAF59A26BD}"/>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4052017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9C5496-A45E-4B83-AC12-0777E1BA466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4B4F6F0-9F6B-465F-9E66-5028A18EC0E3}"/>
              </a:ext>
            </a:extLst>
          </p:cNvPr>
          <p:cNvSpPr>
            <a:spLocks noGrp="1"/>
          </p:cNvSpPr>
          <p:nvPr>
            <p:ph type="ftr" sz="quarter" idx="11"/>
          </p:nvPr>
        </p:nvSpPr>
        <p:spPr/>
        <p:txBody>
          <a:bodyPr/>
          <a:lstStyle/>
          <a:p>
            <a:r>
              <a:rPr lang="en-US"/>
              <a:t>MQXFA17 Analysis</a:t>
            </a:r>
          </a:p>
        </p:txBody>
      </p:sp>
      <p:sp>
        <p:nvSpPr>
          <p:cNvPr id="4" name="Slide Number Placeholder 3">
            <a:extLst>
              <a:ext uri="{FF2B5EF4-FFF2-40B4-BE49-F238E27FC236}">
                <a16:creationId xmlns:a16="http://schemas.microsoft.com/office/drawing/2014/main" id="{4A6E3C9C-A83C-4058-8DE0-80B3ECC05228}"/>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2445023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2AAC-1988-4CE7-A19D-F463C44CF5E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2EB52FA-E322-4D1F-889B-8A13F96E9DB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C73ED2-CD8B-4E23-A554-B51A317CBD5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9A4801-6F92-4395-9416-2E010BC35BB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49BA701-6F41-45CF-B033-FC525ADBD38B}"/>
              </a:ext>
            </a:extLst>
          </p:cNvPr>
          <p:cNvSpPr>
            <a:spLocks noGrp="1"/>
          </p:cNvSpPr>
          <p:nvPr>
            <p:ph type="ftr" sz="quarter" idx="11"/>
          </p:nvPr>
        </p:nvSpPr>
        <p:spPr/>
        <p:txBody>
          <a:bodyPr/>
          <a:lstStyle/>
          <a:p>
            <a:r>
              <a:rPr lang="en-US"/>
              <a:t>MQXFA17 Analysis</a:t>
            </a:r>
          </a:p>
        </p:txBody>
      </p:sp>
      <p:sp>
        <p:nvSpPr>
          <p:cNvPr id="7" name="Slide Number Placeholder 6">
            <a:extLst>
              <a:ext uri="{FF2B5EF4-FFF2-40B4-BE49-F238E27FC236}">
                <a16:creationId xmlns:a16="http://schemas.microsoft.com/office/drawing/2014/main" id="{004AFBB6-D002-4984-AC5F-B486EEF5C52C}"/>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113974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7E2C-8735-4428-BDD9-C8A042AF4C3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FFD33D-CC7A-4932-89AC-E733B2FE52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49BC012-3F97-4DA5-94B1-77DC472E5B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8B89EE-383F-47EB-9789-A96791BE9F3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5B085C-FF4B-427A-9180-476FF3EDB29D}"/>
              </a:ext>
            </a:extLst>
          </p:cNvPr>
          <p:cNvSpPr>
            <a:spLocks noGrp="1"/>
          </p:cNvSpPr>
          <p:nvPr>
            <p:ph type="ftr" sz="quarter" idx="11"/>
          </p:nvPr>
        </p:nvSpPr>
        <p:spPr/>
        <p:txBody>
          <a:bodyPr/>
          <a:lstStyle/>
          <a:p>
            <a:r>
              <a:rPr lang="en-US"/>
              <a:t>MQXFA17 Analysis</a:t>
            </a:r>
          </a:p>
        </p:txBody>
      </p:sp>
      <p:sp>
        <p:nvSpPr>
          <p:cNvPr id="7" name="Slide Number Placeholder 6">
            <a:extLst>
              <a:ext uri="{FF2B5EF4-FFF2-40B4-BE49-F238E27FC236}">
                <a16:creationId xmlns:a16="http://schemas.microsoft.com/office/drawing/2014/main" id="{A908D749-32AC-46CF-995E-E4F9A9EAE620}"/>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138578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E712-0DDD-41CB-B9D1-78DB378AB1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3AE33B-FD21-4023-B898-001CA7B73E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DD760-18BC-47D5-8EDC-F48C7EA999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BB13E07-65E8-4AAE-8B74-89E5E88FA43B}"/>
              </a:ext>
            </a:extLst>
          </p:cNvPr>
          <p:cNvSpPr>
            <a:spLocks noGrp="1"/>
          </p:cNvSpPr>
          <p:nvPr>
            <p:ph type="ftr" sz="quarter" idx="11"/>
          </p:nvPr>
        </p:nvSpPr>
        <p:spPr/>
        <p:txBody>
          <a:bodyPr/>
          <a:lstStyle/>
          <a:p>
            <a:r>
              <a:rPr lang="en-US"/>
              <a:t>MQXFA17 Analysis</a:t>
            </a:r>
          </a:p>
        </p:txBody>
      </p:sp>
      <p:sp>
        <p:nvSpPr>
          <p:cNvPr id="6" name="Slide Number Placeholder 5">
            <a:extLst>
              <a:ext uri="{FF2B5EF4-FFF2-40B4-BE49-F238E27FC236}">
                <a16:creationId xmlns:a16="http://schemas.microsoft.com/office/drawing/2014/main" id="{5FB36A7C-3FB4-4592-8586-6B997E21E009}"/>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105548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519340-EF05-4965-9A21-7624C32B0DD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24E9C-2619-4E00-83D2-A2536842065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B674C-E106-473E-8743-E4CCAD7E9A0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8200694-8654-4869-A64A-54C4FEC31EBF}"/>
              </a:ext>
            </a:extLst>
          </p:cNvPr>
          <p:cNvSpPr>
            <a:spLocks noGrp="1"/>
          </p:cNvSpPr>
          <p:nvPr>
            <p:ph type="ftr" sz="quarter" idx="11"/>
          </p:nvPr>
        </p:nvSpPr>
        <p:spPr/>
        <p:txBody>
          <a:bodyPr/>
          <a:lstStyle/>
          <a:p>
            <a:r>
              <a:rPr lang="en-US"/>
              <a:t>MQXFA17 Analysis</a:t>
            </a:r>
          </a:p>
        </p:txBody>
      </p:sp>
      <p:sp>
        <p:nvSpPr>
          <p:cNvPr id="6" name="Slide Number Placeholder 5">
            <a:extLst>
              <a:ext uri="{FF2B5EF4-FFF2-40B4-BE49-F238E27FC236}">
                <a16:creationId xmlns:a16="http://schemas.microsoft.com/office/drawing/2014/main" id="{14EBFB4A-4A01-41FF-8D87-9DBC694033F8}"/>
              </a:ext>
            </a:extLst>
          </p:cNvPr>
          <p:cNvSpPr>
            <a:spLocks noGrp="1"/>
          </p:cNvSpPr>
          <p:nvPr>
            <p:ph type="sldNum" sz="quarter" idx="12"/>
          </p:nvPr>
        </p:nvSpPr>
        <p:spPr/>
        <p:txBody>
          <a:bodyPr/>
          <a:lstStyle/>
          <a:p>
            <a:fld id="{DF8930C5-1AA8-4399-9D52-68FDCE8C53D5}" type="slidenum">
              <a:rPr lang="en-US" smtClean="0"/>
              <a:t>‹#›</a:t>
            </a:fld>
            <a:endParaRPr lang="en-US"/>
          </a:p>
        </p:txBody>
      </p:sp>
    </p:spTree>
    <p:extLst>
      <p:ext uri="{BB962C8B-B14F-4D97-AF65-F5344CB8AC3E}">
        <p14:creationId xmlns:p14="http://schemas.microsoft.com/office/powerpoint/2010/main" val="3635259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MQXFA17 Analysis</a:t>
            </a:r>
          </a:p>
        </p:txBody>
      </p:sp>
      <p:sp>
        <p:nvSpPr>
          <p:cNvPr id="6" name="Slide Number Placeholder 5"/>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252445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MQXFA17 Analysis</a:t>
            </a:r>
          </a:p>
        </p:txBody>
      </p:sp>
      <p:sp>
        <p:nvSpPr>
          <p:cNvPr id="6" name="Slide Number Placeholder 5"/>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3484157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MQXFA17 Analysis</a:t>
            </a:r>
          </a:p>
        </p:txBody>
      </p:sp>
      <p:sp>
        <p:nvSpPr>
          <p:cNvPr id="6" name="Slide Number Placeholder 5"/>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372257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p>
            <a:r>
              <a:rPr lang="en-US" noProof="0"/>
              <a:t>MQXFA17 Analysis</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MQXFA17 Analysis</a:t>
            </a:r>
          </a:p>
        </p:txBody>
      </p:sp>
      <p:sp>
        <p:nvSpPr>
          <p:cNvPr id="7" name="Slide Number Placeholder 6"/>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3858484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MQXFA17 Analysis</a:t>
            </a:r>
          </a:p>
        </p:txBody>
      </p:sp>
      <p:sp>
        <p:nvSpPr>
          <p:cNvPr id="9" name="Slide Number Placeholder 8"/>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574520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MQXFA17 Analysis</a:t>
            </a:r>
          </a:p>
        </p:txBody>
      </p:sp>
      <p:sp>
        <p:nvSpPr>
          <p:cNvPr id="5" name="Slide Number Placeholder 4"/>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1017680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MQXFA17 Analysis</a:t>
            </a:r>
          </a:p>
        </p:txBody>
      </p:sp>
      <p:sp>
        <p:nvSpPr>
          <p:cNvPr id="4" name="Slide Number Placeholder 3"/>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2943911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MQXFA17 Analysis</a:t>
            </a:r>
          </a:p>
        </p:txBody>
      </p:sp>
      <p:sp>
        <p:nvSpPr>
          <p:cNvPr id="7" name="Slide Number Placeholder 6"/>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223358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MQXFA17 Analysis</a:t>
            </a:r>
          </a:p>
        </p:txBody>
      </p:sp>
      <p:sp>
        <p:nvSpPr>
          <p:cNvPr id="7" name="Slide Number Placeholder 6"/>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1117002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MQXFA17 Analysis</a:t>
            </a:r>
          </a:p>
        </p:txBody>
      </p:sp>
      <p:sp>
        <p:nvSpPr>
          <p:cNvPr id="6" name="Slide Number Placeholder 5"/>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2370231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MQXFA17 Analysis</a:t>
            </a:r>
          </a:p>
        </p:txBody>
      </p:sp>
      <p:sp>
        <p:nvSpPr>
          <p:cNvPr id="6" name="Slide Number Placeholder 5"/>
          <p:cNvSpPr>
            <a:spLocks noGrp="1"/>
          </p:cNvSpPr>
          <p:nvPr>
            <p:ph type="sldNum" sz="quarter" idx="12"/>
          </p:nvPr>
        </p:nvSpPr>
        <p:spPr/>
        <p:txBody>
          <a:bodyPr/>
          <a:lstStyle/>
          <a:p>
            <a:fld id="{6B750508-A316-4744-BF51-D164DFF27B8A}" type="slidenum">
              <a:rPr lang="en-US" smtClean="0"/>
              <a:t>‹#›</a:t>
            </a:fld>
            <a:endParaRPr lang="en-US"/>
          </a:p>
        </p:txBody>
      </p:sp>
    </p:spTree>
    <p:extLst>
      <p:ext uri="{BB962C8B-B14F-4D97-AF65-F5344CB8AC3E}">
        <p14:creationId xmlns:p14="http://schemas.microsoft.com/office/powerpoint/2010/main" val="401065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1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s-ES" noProof="0"/>
              <a:t>MQXFA17 Analysis</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pic>
        <p:nvPicPr>
          <p:cNvPr id="16" name="Image 11" descr="HLU-logoN-title.png">
            <a:extLst>
              <a:ext uri="{FF2B5EF4-FFF2-40B4-BE49-F238E27FC236}">
                <a16:creationId xmlns:a16="http://schemas.microsoft.com/office/drawing/2014/main" id="{80935D1F-87A2-4EAF-9C8B-00CD80A2D2E6}"/>
              </a:ext>
            </a:extLst>
          </p:cNvPr>
          <p:cNvPicPr>
            <a:picLocks noChangeAspect="1"/>
          </p:cNvPicPr>
          <p:nvPr userDrawn="1"/>
        </p:nvPicPr>
        <p:blipFill>
          <a:blip r:embed="rId3"/>
          <a:stretch>
            <a:fillRect/>
          </a:stretch>
        </p:blipFill>
        <p:spPr>
          <a:xfrm>
            <a:off x="1371600" y="908720"/>
            <a:ext cx="2531220" cy="1368032"/>
          </a:xfrm>
          <a:prstGeom prst="rect">
            <a:avLst/>
          </a:prstGeom>
        </p:spPr>
      </p:pic>
      <p:pic>
        <p:nvPicPr>
          <p:cNvPr id="17" name="Picture 16">
            <a:extLst>
              <a:ext uri="{FF2B5EF4-FFF2-40B4-BE49-F238E27FC236}">
                <a16:creationId xmlns:a16="http://schemas.microsoft.com/office/drawing/2014/main" id="{71BAFFDB-1A7D-428D-B2A1-13CBEECC1934}"/>
              </a:ext>
            </a:extLst>
          </p:cNvPr>
          <p:cNvPicPr>
            <a:picLocks noChangeAspect="1"/>
          </p:cNvPicPr>
          <p:nvPr userDrawn="1"/>
        </p:nvPicPr>
        <p:blipFill rotWithShape="1">
          <a:blip r:embed="rId4">
            <a:extLst>
              <a:ext uri="{28A0092B-C50C-407E-A947-70E740481C1C}">
                <a14:useLocalDpi xmlns:a14="http://schemas.microsoft.com/office/drawing/2010/main"/>
              </a:ext>
            </a:extLst>
          </a:blip>
          <a:srcRect r="20278"/>
          <a:stretch/>
        </p:blipFill>
        <p:spPr>
          <a:xfrm>
            <a:off x="4359529" y="908721"/>
            <a:ext cx="2480723" cy="1402995"/>
          </a:xfrm>
          <a:prstGeom prst="rect">
            <a:avLst/>
          </a:prstGeom>
        </p:spPr>
      </p:pic>
      <p:pic>
        <p:nvPicPr>
          <p:cNvPr id="18" name="Picture 17">
            <a:extLst>
              <a:ext uri="{FF2B5EF4-FFF2-40B4-BE49-F238E27FC236}">
                <a16:creationId xmlns:a16="http://schemas.microsoft.com/office/drawing/2014/main" id="{7B508594-220E-40DA-A0EE-E1A2365405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0217" y="961878"/>
            <a:ext cx="1002766" cy="1314875"/>
          </a:xfrm>
          <a:prstGeom prst="rect">
            <a:avLst/>
          </a:prstGeom>
        </p:spPr>
      </p:pic>
    </p:spTree>
    <p:extLst>
      <p:ext uri="{BB962C8B-B14F-4D97-AF65-F5344CB8AC3E}">
        <p14:creationId xmlns:p14="http://schemas.microsoft.com/office/powerpoint/2010/main" val="2230152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lvl1pPr marL="257175" indent="-257175">
              <a:buClr>
                <a:schemeClr val="bg2"/>
              </a:buClr>
              <a:buFont typeface="Arial" panose="020B0604020202020204" pitchFamily="34" charset="0"/>
              <a:buChar char="•"/>
              <a:defRPr/>
            </a:lvl1pPr>
            <a:lvl2pPr marL="557213" indent="-214313">
              <a:buClr>
                <a:schemeClr val="bg2"/>
              </a:buClr>
              <a:buFont typeface="Arial" panose="020B0604020202020204" pitchFamily="34" charset="0"/>
              <a:buChar char="•"/>
              <a:defRPr/>
            </a:lvl2pPr>
            <a:lvl3pPr marL="857250" indent="-171450">
              <a:buClr>
                <a:schemeClr val="bg2"/>
              </a:buClr>
              <a:buFont typeface="Arial" panose="020B0604020202020204" pitchFamily="34" charset="0"/>
              <a:buChar char="•"/>
              <a:defRPr/>
            </a:lvl3pPr>
            <a:lvl4pPr marL="1200150" indent="-171450">
              <a:buClr>
                <a:schemeClr val="bg2"/>
              </a:buClr>
              <a:buFont typeface="Arial" panose="020B0604020202020204" pitchFamily="34" charset="0"/>
              <a:buChar char="•"/>
              <a:defRPr/>
            </a:lvl4pPr>
            <a:lvl5pPr marL="1543050" indent="-171450">
              <a:buClr>
                <a:schemeClr val="bg2"/>
              </a:buClr>
              <a:buFont typeface="Arial" panose="020B0604020202020204" pitchFamily="34" charset="0"/>
              <a:buChar char="•"/>
              <a:defRPr/>
            </a:lvl5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3073022" y="6265363"/>
            <a:ext cx="5458977" cy="360000"/>
          </a:xfrm>
        </p:spPr>
        <p:txBody>
          <a:bodyPr/>
          <a:lstStyle>
            <a:lvl1pPr algn="ctr">
              <a:defRPr/>
            </a:lvl1pPr>
          </a:lstStyle>
          <a:p>
            <a:r>
              <a:rPr lang="es-ES"/>
              <a:t>MQXFA17 Analysis</a:t>
            </a:r>
            <a:endParaRPr lang="en-GB" dirty="0"/>
          </a:p>
        </p:txBody>
      </p:sp>
      <p:sp>
        <p:nvSpPr>
          <p:cNvPr id="6" name="Espace réservé du numéro de diapositive 5"/>
          <p:cNvSpPr>
            <a:spLocks noGrp="1"/>
          </p:cNvSpPr>
          <p:nvPr>
            <p:ph type="sldNum" sz="quarter" idx="12"/>
          </p:nvPr>
        </p:nvSpPr>
        <p:spPr>
          <a:xfrm>
            <a:off x="8691926" y="6261306"/>
            <a:ext cx="360000" cy="360000"/>
          </a:xfrm>
        </p:spPr>
        <p:txBody>
          <a:bodyPr/>
          <a:lstStyle/>
          <a:p>
            <a:fld id="{BFDCA1C4-9514-7B4F-976F-D92F7E296653}" type="slidenum">
              <a:rPr lang="fr-FR" smtClean="0"/>
              <a:pPr/>
              <a:t>‹#›</a:t>
            </a:fld>
            <a:endParaRPr lang="fr-FR"/>
          </a:p>
        </p:txBody>
      </p:sp>
      <p:pic>
        <p:nvPicPr>
          <p:cNvPr id="8" name="Image 11" descr="HLU-logoN-title.png">
            <a:extLst>
              <a:ext uri="{FF2B5EF4-FFF2-40B4-BE49-F238E27FC236}">
                <a16:creationId xmlns:a16="http://schemas.microsoft.com/office/drawing/2014/main" id="{B2204D40-1429-4637-BCA4-8F0384EB86ED}"/>
              </a:ext>
            </a:extLst>
          </p:cNvPr>
          <p:cNvPicPr>
            <a:picLocks noChangeAspect="1"/>
          </p:cNvPicPr>
          <p:nvPr userDrawn="1"/>
        </p:nvPicPr>
        <p:blipFill>
          <a:blip r:embed="rId2"/>
          <a:stretch>
            <a:fillRect/>
          </a:stretch>
        </p:blipFill>
        <p:spPr>
          <a:xfrm>
            <a:off x="114898" y="6198834"/>
            <a:ext cx="1108730" cy="599228"/>
          </a:xfrm>
          <a:prstGeom prst="rect">
            <a:avLst/>
          </a:prstGeom>
          <a:solidFill>
            <a:schemeClr val="bg1"/>
          </a:solidFill>
        </p:spPr>
      </p:pic>
      <p:pic>
        <p:nvPicPr>
          <p:cNvPr id="9" name="Picture 8">
            <a:extLst>
              <a:ext uri="{FF2B5EF4-FFF2-40B4-BE49-F238E27FC236}">
                <a16:creationId xmlns:a16="http://schemas.microsoft.com/office/drawing/2014/main" id="{A45C8669-314A-4391-AFCE-A00502A85D3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20278"/>
          <a:stretch/>
        </p:blipFill>
        <p:spPr>
          <a:xfrm>
            <a:off x="1264042" y="6198834"/>
            <a:ext cx="1086611" cy="614542"/>
          </a:xfrm>
          <a:prstGeom prst="rect">
            <a:avLst/>
          </a:prstGeom>
        </p:spPr>
      </p:pic>
      <p:pic>
        <p:nvPicPr>
          <p:cNvPr id="10" name="Picture 9">
            <a:extLst>
              <a:ext uri="{FF2B5EF4-FFF2-40B4-BE49-F238E27FC236}">
                <a16:creationId xmlns:a16="http://schemas.microsoft.com/office/drawing/2014/main" id="{1F03DA77-961D-477C-A50B-7D1A28F5AC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1950" y="6218133"/>
            <a:ext cx="439233" cy="575944"/>
          </a:xfrm>
          <a:prstGeom prst="rect">
            <a:avLst/>
          </a:prstGeom>
        </p:spPr>
      </p:pic>
    </p:spTree>
    <p:extLst>
      <p:ext uri="{BB962C8B-B14F-4D97-AF65-F5344CB8AC3E}">
        <p14:creationId xmlns:p14="http://schemas.microsoft.com/office/powerpoint/2010/main" val="532341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p>
            <a:r>
              <a:rPr lang="en-US" noProof="0"/>
              <a:t>MQXFA17 Analysis</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marL="342900" indent="-342900">
              <a:buClr>
                <a:schemeClr val="bg2"/>
              </a:buClr>
              <a:buFont typeface="Arial" panose="020B0604020202020204" pitchFamily="34" charset="0"/>
              <a:buChar char="•"/>
              <a:defRPr sz="1800"/>
            </a:lvl1pPr>
            <a:lvl2pPr marL="685800" indent="-342900">
              <a:buClr>
                <a:schemeClr val="bg2"/>
              </a:buClr>
              <a:buFont typeface="Arial" panose="020B0604020202020204" pitchFamily="34" charset="0"/>
              <a:buChar char="•"/>
              <a:defRPr sz="1500"/>
            </a:lvl2pPr>
            <a:lvl3pPr marL="942975" indent="-257175">
              <a:buClr>
                <a:schemeClr val="bg2"/>
              </a:buClr>
              <a:buFont typeface="Arial" panose="020B0604020202020204" pitchFamily="34" charset="0"/>
              <a:buChar char="•"/>
              <a:defRPr sz="1350"/>
            </a:lvl3pPr>
            <a:lvl4pPr marL="1285875" indent="-257175">
              <a:buClr>
                <a:schemeClr val="bg2"/>
              </a:buClr>
              <a:buFont typeface="Arial" panose="020B0604020202020204" pitchFamily="34" charset="0"/>
              <a:buChar char="•"/>
              <a:defRPr sz="1200"/>
            </a:lvl4pPr>
            <a:lvl5pPr marL="1628775" indent="-257175">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1215232"/>
            <a:ext cx="4041775"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2057400"/>
            <a:ext cx="4041775" cy="3951288"/>
          </a:xfrm>
        </p:spPr>
        <p:txBody>
          <a:bodyPr/>
          <a:lstStyle>
            <a:lvl1pPr marL="257175" indent="-257175">
              <a:buClr>
                <a:schemeClr val="bg2"/>
              </a:buClr>
              <a:buFont typeface="Arial" panose="020B0604020202020204" pitchFamily="34" charset="0"/>
              <a:buChar char="•"/>
              <a:defRPr sz="1800"/>
            </a:lvl1pPr>
            <a:lvl2pPr marL="600075" indent="-257175">
              <a:buClr>
                <a:schemeClr val="bg2"/>
              </a:buClr>
              <a:buFont typeface="Arial" panose="020B0604020202020204" pitchFamily="34" charset="0"/>
              <a:buChar char="•"/>
              <a:defRPr sz="1500"/>
            </a:lvl2pPr>
            <a:lvl3pPr marL="900113" indent="-214313">
              <a:buClr>
                <a:schemeClr val="bg2"/>
              </a:buClr>
              <a:buFont typeface="Arial" panose="020B0604020202020204" pitchFamily="34" charset="0"/>
              <a:buChar char="•"/>
              <a:defRPr sz="1350"/>
            </a:lvl3pPr>
            <a:lvl4pPr marL="1243013" indent="-214313">
              <a:buClr>
                <a:schemeClr val="bg2"/>
              </a:buClr>
              <a:buFont typeface="Arial" panose="020B0604020202020204" pitchFamily="34" charset="0"/>
              <a:buChar char="•"/>
              <a:defRPr sz="1200"/>
            </a:lvl4pPr>
            <a:lvl5pPr marL="1585913" indent="-214313">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lgn="ctr">
              <a:defRPr/>
            </a:lvl1pPr>
          </a:lstStyle>
          <a:p>
            <a:r>
              <a:rPr lang="es-ES"/>
              <a:t>MQXFA17 Analysis</a:t>
            </a:r>
            <a:endParaRPr lang="en-GB"/>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pic>
        <p:nvPicPr>
          <p:cNvPr id="14"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4206358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lgn="ctr">
              <a:defRPr/>
            </a:lvl1pPr>
          </a:lstStyle>
          <a:p>
            <a:r>
              <a:rPr lang="es-ES"/>
              <a:t>MQXFA17 Analysis</a:t>
            </a:r>
            <a:endParaRPr lang="en-GB"/>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0"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1784488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s-ES" noProof="0"/>
              <a:t>MQXFA17 Analysis</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8" name="ZoneTexte 7"/>
          <p:cNvSpPr txBox="1"/>
          <p:nvPr userDrawn="1"/>
        </p:nvSpPr>
        <p:spPr>
          <a:xfrm>
            <a:off x="1463700" y="6349253"/>
            <a:ext cx="381000" cy="207749"/>
          </a:xfrm>
          <a:prstGeom prst="rect">
            <a:avLst/>
          </a:prstGeom>
          <a:noFill/>
        </p:spPr>
        <p:txBody>
          <a:bodyPr wrap="square" lIns="0" tIns="0" rIns="0" bIns="0" rtlCol="0">
            <a:spAutoFit/>
          </a:bodyPr>
          <a:lstStyle/>
          <a:p>
            <a:pPr algn="ctr"/>
            <a:r>
              <a:rPr lang="en-GB" sz="675" dirty="0"/>
              <a:t>logo</a:t>
            </a:r>
          </a:p>
          <a:p>
            <a:pPr algn="ctr"/>
            <a:r>
              <a:rPr lang="en-GB" sz="675" dirty="0"/>
              <a:t>are</a:t>
            </a:r>
          </a:p>
        </p:txBody>
      </p:sp>
      <p:pic>
        <p:nvPicPr>
          <p:cNvPr id="9"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1590395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lgn="ctr">
              <a:defRPr/>
            </a:lvl1pPr>
          </a:lstStyle>
          <a:p>
            <a:r>
              <a:rPr lang="es-ES"/>
              <a:t>MQXFA17 Analysis</a:t>
            </a:r>
            <a:endParaRPr lang="en-GB"/>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350">
                <a:solidFill>
                  <a:schemeClr val="bg2"/>
                </a:solidFill>
              </a:defRPr>
            </a:lvl1pPr>
          </a:lstStyle>
          <a:p>
            <a:pPr lvl="0"/>
            <a:r>
              <a:rPr lang="en-GB" dirty="0"/>
              <a:t>Image title</a:t>
            </a:r>
          </a:p>
        </p:txBody>
      </p:sp>
      <p:pic>
        <p:nvPicPr>
          <p:cNvPr id="13"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151719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lvl1pPr algn="ctr">
              <a:defRPr/>
            </a:lvl1pPr>
          </a:lstStyle>
          <a:p>
            <a:r>
              <a:rPr lang="es-ES"/>
              <a:t>MQXFA17 Analysis</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900" baseline="0">
                <a:solidFill>
                  <a:schemeClr val="tx2"/>
                </a:solidFill>
              </a:defRPr>
            </a:lvl1pPr>
            <a:lvl2pPr>
              <a:buFontTx/>
              <a:buNone/>
              <a:defRPr sz="1050"/>
            </a:lvl2pPr>
            <a:lvl3pPr>
              <a:buFontTx/>
              <a:buNone/>
              <a:defRPr sz="1050"/>
            </a:lvl3pPr>
            <a:lvl4pPr>
              <a:buFontTx/>
              <a:buNone/>
              <a:defRPr sz="1050"/>
            </a:lvl4pPr>
            <a:lvl5pPr>
              <a:buFontTx/>
              <a:buNone/>
              <a:defRPr sz="1050"/>
            </a:lvl5pPr>
          </a:lstStyle>
          <a:p>
            <a:pPr lvl="0"/>
            <a:r>
              <a:rPr lang="en-GB" noProof="0"/>
              <a:t>Credits if needed: reference 1, reference 2 ...</a:t>
            </a:r>
          </a:p>
        </p:txBody>
      </p:sp>
      <p:pic>
        <p:nvPicPr>
          <p:cNvPr id="13" name="Image 7" descr="Logo-APO-LARP.png"/>
          <p:cNvPicPr>
            <a:picLocks noChangeAspect="1"/>
          </p:cNvPicPr>
          <p:nvPr userDrawn="1"/>
        </p:nvPicPr>
        <p:blipFill>
          <a:blip r:embed="rId4"/>
          <a:stretch>
            <a:fillRect/>
          </a:stretch>
        </p:blipFill>
        <p:spPr>
          <a:xfrm>
            <a:off x="466822" y="6263451"/>
            <a:ext cx="432770" cy="515102"/>
          </a:xfrm>
          <a:prstGeom prst="rect">
            <a:avLst/>
          </a:prstGeom>
        </p:spPr>
      </p:pic>
    </p:spTree>
    <p:extLst>
      <p:ext uri="{BB962C8B-B14F-4D97-AF65-F5344CB8AC3E}">
        <p14:creationId xmlns:p14="http://schemas.microsoft.com/office/powerpoint/2010/main" val="1324788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1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s-ES" noProof="0"/>
              <a:t>MQXFA17 Analysis</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pic>
        <p:nvPicPr>
          <p:cNvPr id="16" name="Image 11" descr="HLU-logoN-title.png">
            <a:extLst>
              <a:ext uri="{FF2B5EF4-FFF2-40B4-BE49-F238E27FC236}">
                <a16:creationId xmlns:a16="http://schemas.microsoft.com/office/drawing/2014/main" id="{80935D1F-87A2-4EAF-9C8B-00CD80A2D2E6}"/>
              </a:ext>
            </a:extLst>
          </p:cNvPr>
          <p:cNvPicPr>
            <a:picLocks noChangeAspect="1"/>
          </p:cNvPicPr>
          <p:nvPr userDrawn="1"/>
        </p:nvPicPr>
        <p:blipFill>
          <a:blip r:embed="rId3"/>
          <a:stretch>
            <a:fillRect/>
          </a:stretch>
        </p:blipFill>
        <p:spPr>
          <a:xfrm>
            <a:off x="1371600" y="908720"/>
            <a:ext cx="2531220" cy="1368032"/>
          </a:xfrm>
          <a:prstGeom prst="rect">
            <a:avLst/>
          </a:prstGeom>
        </p:spPr>
      </p:pic>
      <p:pic>
        <p:nvPicPr>
          <p:cNvPr id="17" name="Picture 16">
            <a:extLst>
              <a:ext uri="{FF2B5EF4-FFF2-40B4-BE49-F238E27FC236}">
                <a16:creationId xmlns:a16="http://schemas.microsoft.com/office/drawing/2014/main" id="{71BAFFDB-1A7D-428D-B2A1-13CBEECC1934}"/>
              </a:ext>
            </a:extLst>
          </p:cNvPr>
          <p:cNvPicPr>
            <a:picLocks noChangeAspect="1"/>
          </p:cNvPicPr>
          <p:nvPr userDrawn="1"/>
        </p:nvPicPr>
        <p:blipFill rotWithShape="1">
          <a:blip r:embed="rId4">
            <a:extLst>
              <a:ext uri="{28A0092B-C50C-407E-A947-70E740481C1C}">
                <a14:useLocalDpi xmlns:a14="http://schemas.microsoft.com/office/drawing/2010/main"/>
              </a:ext>
            </a:extLst>
          </a:blip>
          <a:srcRect r="20278"/>
          <a:stretch/>
        </p:blipFill>
        <p:spPr>
          <a:xfrm>
            <a:off x="4359529" y="908721"/>
            <a:ext cx="2480723" cy="1402995"/>
          </a:xfrm>
          <a:prstGeom prst="rect">
            <a:avLst/>
          </a:prstGeom>
        </p:spPr>
      </p:pic>
      <p:pic>
        <p:nvPicPr>
          <p:cNvPr id="18" name="Picture 17">
            <a:extLst>
              <a:ext uri="{FF2B5EF4-FFF2-40B4-BE49-F238E27FC236}">
                <a16:creationId xmlns:a16="http://schemas.microsoft.com/office/drawing/2014/main" id="{7B508594-220E-40DA-A0EE-E1A2365405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0217" y="961878"/>
            <a:ext cx="1002766" cy="1314875"/>
          </a:xfrm>
          <a:prstGeom prst="rect">
            <a:avLst/>
          </a:prstGeom>
        </p:spPr>
      </p:pic>
    </p:spTree>
    <p:extLst>
      <p:ext uri="{BB962C8B-B14F-4D97-AF65-F5344CB8AC3E}">
        <p14:creationId xmlns:p14="http://schemas.microsoft.com/office/powerpoint/2010/main" val="1497547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lvl1pPr marL="257175" indent="-257175">
              <a:buClr>
                <a:schemeClr val="bg2"/>
              </a:buClr>
              <a:buFont typeface="Arial" panose="020B0604020202020204" pitchFamily="34" charset="0"/>
              <a:buChar char="•"/>
              <a:defRPr/>
            </a:lvl1pPr>
            <a:lvl2pPr marL="557213" indent="-214313">
              <a:buClr>
                <a:schemeClr val="bg2"/>
              </a:buClr>
              <a:buFont typeface="Arial" panose="020B0604020202020204" pitchFamily="34" charset="0"/>
              <a:buChar char="•"/>
              <a:defRPr/>
            </a:lvl2pPr>
            <a:lvl3pPr marL="857250" indent="-171450">
              <a:buClr>
                <a:schemeClr val="bg2"/>
              </a:buClr>
              <a:buFont typeface="Arial" panose="020B0604020202020204" pitchFamily="34" charset="0"/>
              <a:buChar char="•"/>
              <a:defRPr/>
            </a:lvl3pPr>
            <a:lvl4pPr marL="1200150" indent="-171450">
              <a:buClr>
                <a:schemeClr val="bg2"/>
              </a:buClr>
              <a:buFont typeface="Arial" panose="020B0604020202020204" pitchFamily="34" charset="0"/>
              <a:buChar char="•"/>
              <a:defRPr/>
            </a:lvl4pPr>
            <a:lvl5pPr marL="1543050" indent="-171450">
              <a:buClr>
                <a:schemeClr val="bg2"/>
              </a:buClr>
              <a:buFont typeface="Arial" panose="020B0604020202020204" pitchFamily="34" charset="0"/>
              <a:buChar char="•"/>
              <a:defRPr/>
            </a:lvl5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3073022" y="6265363"/>
            <a:ext cx="5458977" cy="360000"/>
          </a:xfrm>
        </p:spPr>
        <p:txBody>
          <a:bodyPr/>
          <a:lstStyle>
            <a:lvl1pPr algn="ctr">
              <a:defRPr/>
            </a:lvl1pPr>
          </a:lstStyle>
          <a:p>
            <a:r>
              <a:rPr lang="es-ES"/>
              <a:t>MQXFA17 Analysis</a:t>
            </a:r>
            <a:endParaRPr lang="en-GB" dirty="0"/>
          </a:p>
        </p:txBody>
      </p:sp>
      <p:sp>
        <p:nvSpPr>
          <p:cNvPr id="6" name="Espace réservé du numéro de diapositive 5"/>
          <p:cNvSpPr>
            <a:spLocks noGrp="1"/>
          </p:cNvSpPr>
          <p:nvPr>
            <p:ph type="sldNum" sz="quarter" idx="12"/>
          </p:nvPr>
        </p:nvSpPr>
        <p:spPr>
          <a:xfrm>
            <a:off x="8691926" y="6261306"/>
            <a:ext cx="360000" cy="360000"/>
          </a:xfrm>
        </p:spPr>
        <p:txBody>
          <a:bodyPr/>
          <a:lstStyle/>
          <a:p>
            <a:fld id="{BFDCA1C4-9514-7B4F-976F-D92F7E296653}" type="slidenum">
              <a:rPr lang="fr-FR" smtClean="0"/>
              <a:pPr/>
              <a:t>‹#›</a:t>
            </a:fld>
            <a:endParaRPr lang="fr-FR"/>
          </a:p>
        </p:txBody>
      </p:sp>
      <p:pic>
        <p:nvPicPr>
          <p:cNvPr id="8" name="Image 11" descr="HLU-logoN-title.png">
            <a:extLst>
              <a:ext uri="{FF2B5EF4-FFF2-40B4-BE49-F238E27FC236}">
                <a16:creationId xmlns:a16="http://schemas.microsoft.com/office/drawing/2014/main" id="{B2204D40-1429-4637-BCA4-8F0384EB86ED}"/>
              </a:ext>
            </a:extLst>
          </p:cNvPr>
          <p:cNvPicPr>
            <a:picLocks noChangeAspect="1"/>
          </p:cNvPicPr>
          <p:nvPr userDrawn="1"/>
        </p:nvPicPr>
        <p:blipFill>
          <a:blip r:embed="rId2"/>
          <a:stretch>
            <a:fillRect/>
          </a:stretch>
        </p:blipFill>
        <p:spPr>
          <a:xfrm>
            <a:off x="114898" y="6198834"/>
            <a:ext cx="1108730" cy="599228"/>
          </a:xfrm>
          <a:prstGeom prst="rect">
            <a:avLst/>
          </a:prstGeom>
          <a:solidFill>
            <a:schemeClr val="bg1"/>
          </a:solidFill>
        </p:spPr>
      </p:pic>
      <p:pic>
        <p:nvPicPr>
          <p:cNvPr id="9" name="Picture 8">
            <a:extLst>
              <a:ext uri="{FF2B5EF4-FFF2-40B4-BE49-F238E27FC236}">
                <a16:creationId xmlns:a16="http://schemas.microsoft.com/office/drawing/2014/main" id="{A45C8669-314A-4391-AFCE-A00502A85D3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20278"/>
          <a:stretch/>
        </p:blipFill>
        <p:spPr>
          <a:xfrm>
            <a:off x="1264042" y="6198834"/>
            <a:ext cx="1086611" cy="614542"/>
          </a:xfrm>
          <a:prstGeom prst="rect">
            <a:avLst/>
          </a:prstGeom>
        </p:spPr>
      </p:pic>
      <p:pic>
        <p:nvPicPr>
          <p:cNvPr id="10" name="Picture 9">
            <a:extLst>
              <a:ext uri="{FF2B5EF4-FFF2-40B4-BE49-F238E27FC236}">
                <a16:creationId xmlns:a16="http://schemas.microsoft.com/office/drawing/2014/main" id="{1F03DA77-961D-477C-A50B-7D1A28F5AC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1950" y="6218133"/>
            <a:ext cx="439233" cy="575944"/>
          </a:xfrm>
          <a:prstGeom prst="rect">
            <a:avLst/>
          </a:prstGeom>
        </p:spPr>
      </p:pic>
    </p:spTree>
    <p:extLst>
      <p:ext uri="{BB962C8B-B14F-4D97-AF65-F5344CB8AC3E}">
        <p14:creationId xmlns:p14="http://schemas.microsoft.com/office/powerpoint/2010/main" val="4243681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marL="342900" indent="-342900">
              <a:buClr>
                <a:schemeClr val="bg2"/>
              </a:buClr>
              <a:buFont typeface="Arial" panose="020B0604020202020204" pitchFamily="34" charset="0"/>
              <a:buChar char="•"/>
              <a:defRPr sz="1800"/>
            </a:lvl1pPr>
            <a:lvl2pPr marL="685800" indent="-342900">
              <a:buClr>
                <a:schemeClr val="bg2"/>
              </a:buClr>
              <a:buFont typeface="Arial" panose="020B0604020202020204" pitchFamily="34" charset="0"/>
              <a:buChar char="•"/>
              <a:defRPr sz="1500"/>
            </a:lvl2pPr>
            <a:lvl3pPr marL="942975" indent="-257175">
              <a:buClr>
                <a:schemeClr val="bg2"/>
              </a:buClr>
              <a:buFont typeface="Arial" panose="020B0604020202020204" pitchFamily="34" charset="0"/>
              <a:buChar char="•"/>
              <a:defRPr sz="1350"/>
            </a:lvl3pPr>
            <a:lvl4pPr marL="1285875" indent="-257175">
              <a:buClr>
                <a:schemeClr val="bg2"/>
              </a:buClr>
              <a:buFont typeface="Arial" panose="020B0604020202020204" pitchFamily="34" charset="0"/>
              <a:buChar char="•"/>
              <a:defRPr sz="1200"/>
            </a:lvl4pPr>
            <a:lvl5pPr marL="1628775" indent="-257175">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1215232"/>
            <a:ext cx="4041775"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2057400"/>
            <a:ext cx="4041775" cy="3951288"/>
          </a:xfrm>
        </p:spPr>
        <p:txBody>
          <a:bodyPr/>
          <a:lstStyle>
            <a:lvl1pPr marL="257175" indent="-257175">
              <a:buClr>
                <a:schemeClr val="bg2"/>
              </a:buClr>
              <a:buFont typeface="Arial" panose="020B0604020202020204" pitchFamily="34" charset="0"/>
              <a:buChar char="•"/>
              <a:defRPr sz="1800"/>
            </a:lvl1pPr>
            <a:lvl2pPr marL="600075" indent="-257175">
              <a:buClr>
                <a:schemeClr val="bg2"/>
              </a:buClr>
              <a:buFont typeface="Arial" panose="020B0604020202020204" pitchFamily="34" charset="0"/>
              <a:buChar char="•"/>
              <a:defRPr sz="1500"/>
            </a:lvl2pPr>
            <a:lvl3pPr marL="900113" indent="-214313">
              <a:buClr>
                <a:schemeClr val="bg2"/>
              </a:buClr>
              <a:buFont typeface="Arial" panose="020B0604020202020204" pitchFamily="34" charset="0"/>
              <a:buChar char="•"/>
              <a:defRPr sz="1350"/>
            </a:lvl3pPr>
            <a:lvl4pPr marL="1243013" indent="-214313">
              <a:buClr>
                <a:schemeClr val="bg2"/>
              </a:buClr>
              <a:buFont typeface="Arial" panose="020B0604020202020204" pitchFamily="34" charset="0"/>
              <a:buChar char="•"/>
              <a:defRPr sz="1200"/>
            </a:lvl4pPr>
            <a:lvl5pPr marL="1585913" indent="-214313">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lgn="ctr">
              <a:defRPr/>
            </a:lvl1pPr>
          </a:lstStyle>
          <a:p>
            <a:r>
              <a:rPr lang="es-ES"/>
              <a:t>MQXFA17 Analysis</a:t>
            </a:r>
            <a:endParaRPr lang="en-GB"/>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pic>
        <p:nvPicPr>
          <p:cNvPr id="14"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1917290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lgn="ctr">
              <a:defRPr/>
            </a:lvl1pPr>
          </a:lstStyle>
          <a:p>
            <a:r>
              <a:rPr lang="es-ES"/>
              <a:t>MQXFA17 Analysis</a:t>
            </a:r>
            <a:endParaRPr lang="en-GB"/>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0"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1705411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s-ES" noProof="0"/>
              <a:t>MQXFA17 Analysis</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8" name="ZoneTexte 7"/>
          <p:cNvSpPr txBox="1"/>
          <p:nvPr userDrawn="1"/>
        </p:nvSpPr>
        <p:spPr>
          <a:xfrm>
            <a:off x="1463700" y="6349253"/>
            <a:ext cx="381000" cy="207749"/>
          </a:xfrm>
          <a:prstGeom prst="rect">
            <a:avLst/>
          </a:prstGeom>
          <a:noFill/>
        </p:spPr>
        <p:txBody>
          <a:bodyPr wrap="square" lIns="0" tIns="0" rIns="0" bIns="0" rtlCol="0">
            <a:spAutoFit/>
          </a:bodyPr>
          <a:lstStyle/>
          <a:p>
            <a:pPr algn="ctr"/>
            <a:r>
              <a:rPr lang="en-GB" sz="675" dirty="0"/>
              <a:t>logo</a:t>
            </a:r>
          </a:p>
          <a:p>
            <a:pPr algn="ctr"/>
            <a:r>
              <a:rPr lang="en-GB" sz="675" dirty="0"/>
              <a:t>are</a:t>
            </a:r>
          </a:p>
        </p:txBody>
      </p:sp>
      <p:pic>
        <p:nvPicPr>
          <p:cNvPr id="9"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2427637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n-US" noProof="0"/>
              <a:t>MQXFA17 Analysis</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lgn="ctr">
              <a:defRPr/>
            </a:lvl1pPr>
          </a:lstStyle>
          <a:p>
            <a:r>
              <a:rPr lang="es-ES"/>
              <a:t>MQXFA17 Analysis</a:t>
            </a:r>
            <a:endParaRPr lang="en-GB"/>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350">
                <a:solidFill>
                  <a:schemeClr val="bg2"/>
                </a:solidFill>
              </a:defRPr>
            </a:lvl1pPr>
          </a:lstStyle>
          <a:p>
            <a:pPr lvl="0"/>
            <a:r>
              <a:rPr lang="en-GB" dirty="0"/>
              <a:t>Image title</a:t>
            </a:r>
          </a:p>
        </p:txBody>
      </p:sp>
      <p:pic>
        <p:nvPicPr>
          <p:cNvPr id="13"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3083893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lvl1pPr algn="ctr">
              <a:defRPr/>
            </a:lvl1pPr>
          </a:lstStyle>
          <a:p>
            <a:r>
              <a:rPr lang="es-ES"/>
              <a:t>MQXFA17 Analysis</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900" baseline="0">
                <a:solidFill>
                  <a:schemeClr val="tx2"/>
                </a:solidFill>
              </a:defRPr>
            </a:lvl1pPr>
            <a:lvl2pPr>
              <a:buFontTx/>
              <a:buNone/>
              <a:defRPr sz="1050"/>
            </a:lvl2pPr>
            <a:lvl3pPr>
              <a:buFontTx/>
              <a:buNone/>
              <a:defRPr sz="1050"/>
            </a:lvl3pPr>
            <a:lvl4pPr>
              <a:buFontTx/>
              <a:buNone/>
              <a:defRPr sz="1050"/>
            </a:lvl4pPr>
            <a:lvl5pPr>
              <a:buFontTx/>
              <a:buNone/>
              <a:defRPr sz="1050"/>
            </a:lvl5pPr>
          </a:lstStyle>
          <a:p>
            <a:pPr lvl="0"/>
            <a:r>
              <a:rPr lang="en-GB" noProof="0"/>
              <a:t>Credits if needed: reference 1, reference 2 ...</a:t>
            </a:r>
          </a:p>
        </p:txBody>
      </p:sp>
      <p:pic>
        <p:nvPicPr>
          <p:cNvPr id="13" name="Image 7" descr="Logo-APO-LARP.png"/>
          <p:cNvPicPr>
            <a:picLocks noChangeAspect="1"/>
          </p:cNvPicPr>
          <p:nvPr userDrawn="1"/>
        </p:nvPicPr>
        <p:blipFill>
          <a:blip r:embed="rId4"/>
          <a:stretch>
            <a:fillRect/>
          </a:stretch>
        </p:blipFill>
        <p:spPr>
          <a:xfrm>
            <a:off x="466822" y="6263451"/>
            <a:ext cx="432770" cy="515102"/>
          </a:xfrm>
          <a:prstGeom prst="rect">
            <a:avLst/>
          </a:prstGeom>
        </p:spPr>
      </p:pic>
    </p:spTree>
    <p:extLst>
      <p:ext uri="{BB962C8B-B14F-4D97-AF65-F5344CB8AC3E}">
        <p14:creationId xmlns:p14="http://schemas.microsoft.com/office/powerpoint/2010/main" val="968055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1642466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2756723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3984156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1502186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2076416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1327331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Tree>
    <p:extLst>
      <p:ext uri="{BB962C8B-B14F-4D97-AF65-F5344CB8AC3E}">
        <p14:creationId xmlns:p14="http://schemas.microsoft.com/office/powerpoint/2010/main" val="702811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8" name="Footer Placeholder 4">
            <a:extLst>
              <a:ext uri="{FF2B5EF4-FFF2-40B4-BE49-F238E27FC236}">
                <a16:creationId xmlns:a16="http://schemas.microsoft.com/office/drawing/2014/main" id="{36C81D83-D392-484C-A88E-6AB33035C96D}"/>
              </a:ext>
            </a:extLst>
          </p:cNvPr>
          <p:cNvSpPr>
            <a:spLocks noGrp="1"/>
          </p:cNvSpPr>
          <p:nvPr>
            <p:ph type="ftr" sz="quarter" idx="3"/>
          </p:nvPr>
        </p:nvSpPr>
        <p:spPr>
          <a:xfrm>
            <a:off x="1981200" y="6356350"/>
            <a:ext cx="6550800" cy="360000"/>
          </a:xfrm>
          <a:prstGeom prst="rect">
            <a:avLst/>
          </a:prstGeom>
        </p:spPr>
        <p:txBody>
          <a:bodyPr/>
          <a:lstStyle/>
          <a:p>
            <a:r>
              <a:rPr lang="en-US"/>
              <a:t>MQXFA17 Analysis</a:t>
            </a:r>
            <a:endParaRPr lang="en-GB" dirty="0"/>
          </a:p>
        </p:txBody>
      </p:sp>
    </p:spTree>
    <p:extLst>
      <p:ext uri="{BB962C8B-B14F-4D97-AF65-F5344CB8AC3E}">
        <p14:creationId xmlns:p14="http://schemas.microsoft.com/office/powerpoint/2010/main" val="168764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r>
              <a:rPr lang="en-US" noProof="0"/>
              <a:t>MQXFA17 Analysis</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2" name="Footer Placeholder 4">
            <a:extLst>
              <a:ext uri="{FF2B5EF4-FFF2-40B4-BE49-F238E27FC236}">
                <a16:creationId xmlns:a16="http://schemas.microsoft.com/office/drawing/2014/main" id="{C81C0938-3010-8148-8020-61B47D4AFEA7}"/>
              </a:ext>
            </a:extLst>
          </p:cNvPr>
          <p:cNvSpPr>
            <a:spLocks noGrp="1"/>
          </p:cNvSpPr>
          <p:nvPr>
            <p:ph type="ftr" sz="quarter" idx="13"/>
          </p:nvPr>
        </p:nvSpPr>
        <p:spPr>
          <a:xfrm>
            <a:off x="1981200" y="6356350"/>
            <a:ext cx="6550800" cy="360000"/>
          </a:xfrm>
          <a:prstGeom prst="rect">
            <a:avLst/>
          </a:prstGeom>
        </p:spPr>
        <p:txBody>
          <a:bodyPr/>
          <a:lstStyle/>
          <a:p>
            <a:r>
              <a:rPr lang="en-US"/>
              <a:t>MQXFA17 Analysis</a:t>
            </a:r>
            <a:endParaRPr lang="en-GB" dirty="0"/>
          </a:p>
        </p:txBody>
      </p:sp>
    </p:spTree>
    <p:extLst>
      <p:ext uri="{BB962C8B-B14F-4D97-AF65-F5344CB8AC3E}">
        <p14:creationId xmlns:p14="http://schemas.microsoft.com/office/powerpoint/2010/main" val="1811469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A3B0F276-C90F-EE40-A60D-12B4AA5B1487}"/>
              </a:ext>
            </a:extLst>
          </p:cNvPr>
          <p:cNvSpPr>
            <a:spLocks noGrp="1"/>
          </p:cNvSpPr>
          <p:nvPr>
            <p:ph type="ftr" sz="quarter" idx="3"/>
          </p:nvPr>
        </p:nvSpPr>
        <p:spPr>
          <a:xfrm>
            <a:off x="1981200" y="6356350"/>
            <a:ext cx="6550800" cy="360000"/>
          </a:xfrm>
          <a:prstGeom prst="rect">
            <a:avLst/>
          </a:prstGeom>
        </p:spPr>
        <p:txBody>
          <a:bodyPr/>
          <a:lstStyle/>
          <a:p>
            <a:r>
              <a:rPr lang="en-US"/>
              <a:t>MQXFA17 Analysis</a:t>
            </a:r>
            <a:endParaRPr lang="en-GB" dirty="0"/>
          </a:p>
        </p:txBody>
      </p:sp>
    </p:spTree>
    <p:extLst>
      <p:ext uri="{BB962C8B-B14F-4D97-AF65-F5344CB8AC3E}">
        <p14:creationId xmlns:p14="http://schemas.microsoft.com/office/powerpoint/2010/main" val="232577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0D8A76FA-4A0F-E24B-9298-03D0C020818C}"/>
              </a:ext>
            </a:extLst>
          </p:cNvPr>
          <p:cNvSpPr>
            <a:spLocks noGrp="1"/>
          </p:cNvSpPr>
          <p:nvPr>
            <p:ph type="ftr" sz="quarter" idx="3"/>
          </p:nvPr>
        </p:nvSpPr>
        <p:spPr>
          <a:xfrm>
            <a:off x="1981200" y="6356350"/>
            <a:ext cx="6550800" cy="360000"/>
          </a:xfrm>
          <a:prstGeom prst="rect">
            <a:avLst/>
          </a:prstGeom>
        </p:spPr>
        <p:txBody>
          <a:bodyPr/>
          <a:lstStyle/>
          <a:p>
            <a:r>
              <a:rPr lang="en-US"/>
              <a:t>MQXFA17 Analysis</a:t>
            </a:r>
            <a:endParaRPr lang="en-GB" dirty="0"/>
          </a:p>
        </p:txBody>
      </p:sp>
    </p:spTree>
    <p:extLst>
      <p:ext uri="{BB962C8B-B14F-4D97-AF65-F5344CB8AC3E}">
        <p14:creationId xmlns:p14="http://schemas.microsoft.com/office/powerpoint/2010/main" val="3258450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12CC318-7D30-5748-B35B-E093CE35002E}"/>
              </a:ext>
            </a:extLst>
          </p:cNvPr>
          <p:cNvSpPr>
            <a:spLocks noGrp="1"/>
          </p:cNvSpPr>
          <p:nvPr>
            <p:ph type="ftr" sz="quarter" idx="3"/>
          </p:nvPr>
        </p:nvSpPr>
        <p:spPr>
          <a:xfrm>
            <a:off x="1981200" y="6356350"/>
            <a:ext cx="6550800" cy="360000"/>
          </a:xfrm>
          <a:prstGeom prst="rect">
            <a:avLst/>
          </a:prstGeom>
        </p:spPr>
        <p:txBody>
          <a:bodyPr/>
          <a:lstStyle/>
          <a:p>
            <a:r>
              <a:rPr lang="en-US"/>
              <a:t>MQXFA17 Analysis</a:t>
            </a:r>
            <a:endParaRPr lang="en-GB" dirty="0"/>
          </a:p>
        </p:txBody>
      </p:sp>
    </p:spTree>
    <p:extLst>
      <p:ext uri="{BB962C8B-B14F-4D97-AF65-F5344CB8AC3E}">
        <p14:creationId xmlns:p14="http://schemas.microsoft.com/office/powerpoint/2010/main" val="39037870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34523152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2527487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4097405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2602433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2333408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Tree>
    <p:extLst>
      <p:ext uri="{BB962C8B-B14F-4D97-AF65-F5344CB8AC3E}">
        <p14:creationId xmlns:p14="http://schemas.microsoft.com/office/powerpoint/2010/main" val="147548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GB" noProof="0"/>
              <a:t>MQXFA17 Analysis</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7" name="Image 4" descr="CERN-logo_outline.jpg"/>
          <p:cNvPicPr>
            <a:picLocks noChangeAspect="1"/>
          </p:cNvPicPr>
          <p:nvPr userDrawn="1"/>
        </p:nvPicPr>
        <p:blipFill>
          <a:blip r:embed="rId4"/>
          <a:stretch>
            <a:fillRect/>
          </a:stretch>
        </p:blipFill>
        <p:spPr>
          <a:xfrm>
            <a:off x="377190" y="5946775"/>
            <a:ext cx="613410" cy="603250"/>
          </a:xfrm>
          <a:prstGeom prst="rect">
            <a:avLst/>
          </a:prstGeom>
        </p:spPr>
      </p:pic>
    </p:spTree>
    <p:extLst>
      <p:ext uri="{BB962C8B-B14F-4D97-AF65-F5344CB8AC3E}">
        <p14:creationId xmlns:p14="http://schemas.microsoft.com/office/powerpoint/2010/main" val="3254699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it-IT" noProof="0"/>
              <a:t>MQXFA17 Analysis</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990097"/>
            <a:ext cx="2664380" cy="1080000"/>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4" name="Picture 13"/>
          <p:cNvPicPr>
            <a:picLocks noChangeAspect="1"/>
          </p:cNvPicPr>
          <p:nvPr userDrawn="1"/>
        </p:nvPicPr>
        <p:blipFill rotWithShape="1">
          <a:blip r:embed="rId4">
            <a:extLst>
              <a:ext uri="{28A0092B-C50C-407E-A947-70E740481C1C}">
                <a14:useLocalDpi xmlns:a14="http://schemas.microsoft.com/office/drawing/2010/main"/>
              </a:ext>
            </a:extLst>
          </a:blip>
          <a:srcRect r="20278"/>
          <a:stretch/>
        </p:blipFill>
        <p:spPr>
          <a:xfrm>
            <a:off x="4186086" y="987640"/>
            <a:ext cx="2546154" cy="1080000"/>
          </a:xfrm>
          <a:prstGeom prst="rect">
            <a:avLst/>
          </a:prstGeom>
        </p:spPr>
      </p:pic>
      <p:grpSp>
        <p:nvGrpSpPr>
          <p:cNvPr id="16" name="Group 15">
            <a:extLst>
              <a:ext uri="{FF2B5EF4-FFF2-40B4-BE49-F238E27FC236}">
                <a16:creationId xmlns:a16="http://schemas.microsoft.com/office/drawing/2014/main" id="{C13AF7AA-DCC1-49D7-AFC9-CFF742A0907F}"/>
              </a:ext>
            </a:extLst>
          </p:cNvPr>
          <p:cNvGrpSpPr/>
          <p:nvPr userDrawn="1"/>
        </p:nvGrpSpPr>
        <p:grpSpPr>
          <a:xfrm>
            <a:off x="6807360" y="908720"/>
            <a:ext cx="1365040" cy="1128708"/>
            <a:chOff x="1691680" y="1628800"/>
            <a:chExt cx="2016224" cy="1667152"/>
          </a:xfrm>
        </p:grpSpPr>
        <p:pic>
          <p:nvPicPr>
            <p:cNvPr id="18" name="Picture 17">
              <a:extLst>
                <a:ext uri="{FF2B5EF4-FFF2-40B4-BE49-F238E27FC236}">
                  <a16:creationId xmlns:a16="http://schemas.microsoft.com/office/drawing/2014/main" id="{E8B860F3-BE17-4AB8-B617-E1B00E3AA39E}"/>
                </a:ext>
              </a:extLst>
            </p:cNvPr>
            <p:cNvPicPr>
              <a:picLocks noChangeAspect="1"/>
            </p:cNvPicPr>
            <p:nvPr userDrawn="1"/>
          </p:nvPicPr>
          <p:blipFill rotWithShape="1">
            <a:blip r:embed="rId5"/>
            <a:srcRect l="4187" t="13254" r="66503" b="15381"/>
            <a:stretch/>
          </p:blipFill>
          <p:spPr>
            <a:xfrm>
              <a:off x="1691680" y="1628800"/>
              <a:ext cx="2016224" cy="1481000"/>
            </a:xfrm>
            <a:prstGeom prst="rect">
              <a:avLst/>
            </a:prstGeom>
          </p:spPr>
        </p:pic>
        <p:pic>
          <p:nvPicPr>
            <p:cNvPr id="19" name="Picture 18">
              <a:extLst>
                <a:ext uri="{FF2B5EF4-FFF2-40B4-BE49-F238E27FC236}">
                  <a16:creationId xmlns:a16="http://schemas.microsoft.com/office/drawing/2014/main" id="{44F68E5C-C7D6-4A83-942F-BB5226300F14}"/>
                </a:ext>
              </a:extLst>
            </p:cNvPr>
            <p:cNvPicPr>
              <a:picLocks noChangeAspect="1"/>
            </p:cNvPicPr>
            <p:nvPr userDrawn="1"/>
          </p:nvPicPr>
          <p:blipFill rotWithShape="1">
            <a:blip r:embed="rId5"/>
            <a:srcRect l="35347" t="61432" r="4963" b="15266"/>
            <a:stretch/>
          </p:blipFill>
          <p:spPr>
            <a:xfrm>
              <a:off x="1767191" y="3073805"/>
              <a:ext cx="1886227" cy="222147"/>
            </a:xfrm>
            <a:prstGeom prst="rect">
              <a:avLst/>
            </a:prstGeom>
          </p:spPr>
        </p:pic>
      </p:grpSp>
    </p:spTree>
    <p:extLst>
      <p:ext uri="{BB962C8B-B14F-4D97-AF65-F5344CB8AC3E}">
        <p14:creationId xmlns:p14="http://schemas.microsoft.com/office/powerpoint/2010/main" val="1936514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lvl1pPr marL="342900" indent="-342900">
              <a:buClr>
                <a:schemeClr val="bg2"/>
              </a:buClr>
              <a:buFont typeface="Arial" panose="020B0604020202020204" pitchFamily="34" charset="0"/>
              <a:buChar char="•"/>
              <a:defRPr/>
            </a:lvl1pPr>
            <a:lvl2pPr marL="742950" indent="-285750">
              <a:buClr>
                <a:schemeClr val="bg2"/>
              </a:buClr>
              <a:buFont typeface="Arial" panose="020B0604020202020204" pitchFamily="34" charset="0"/>
              <a:buChar char="•"/>
              <a:defRPr/>
            </a:lvl2pPr>
            <a:lvl3pPr marL="1143000" indent="-228600">
              <a:buClr>
                <a:schemeClr val="bg2"/>
              </a:buClr>
              <a:buFont typeface="Arial" panose="020B0604020202020204" pitchFamily="34" charset="0"/>
              <a:buChar char="•"/>
              <a:defRPr/>
            </a:lvl3pPr>
            <a:lvl4pPr marL="1600200" indent="-228600">
              <a:buClr>
                <a:schemeClr val="bg2"/>
              </a:buClr>
              <a:buFont typeface="Arial" panose="020B0604020202020204" pitchFamily="34" charset="0"/>
              <a:buChar char="•"/>
              <a:defRPr/>
            </a:lvl4pPr>
            <a:lvl5pPr marL="2057400" indent="-228600">
              <a:buClr>
                <a:schemeClr val="bg2"/>
              </a:buClr>
              <a:buFont typeface="Arial" panose="020B0604020202020204" pitchFamily="34" charset="0"/>
              <a:buChar char="•"/>
              <a:defRPr/>
            </a:lvl5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3073022" y="6265363"/>
            <a:ext cx="5458977" cy="360000"/>
          </a:xfrm>
        </p:spPr>
        <p:txBody>
          <a:bodyPr/>
          <a:lstStyle>
            <a:lvl1pPr algn="ctr">
              <a:defRPr/>
            </a:lvl1pPr>
          </a:lstStyle>
          <a:p>
            <a:r>
              <a:rPr lang="it-IT"/>
              <a:t>MQXFA17 Analysis</a:t>
            </a:r>
            <a:endParaRPr lang="en-GB" dirty="0"/>
          </a:p>
        </p:txBody>
      </p:sp>
      <p:sp>
        <p:nvSpPr>
          <p:cNvPr id="6" name="Espace réservé du numéro de diapositive 5"/>
          <p:cNvSpPr>
            <a:spLocks noGrp="1"/>
          </p:cNvSpPr>
          <p:nvPr>
            <p:ph type="sldNum" sz="quarter" idx="12"/>
          </p:nvPr>
        </p:nvSpPr>
        <p:spPr>
          <a:xfrm>
            <a:off x="8691926" y="6261306"/>
            <a:ext cx="360000" cy="360000"/>
          </a:xfrm>
        </p:spPr>
        <p:txBody>
          <a:bodyPr/>
          <a:lstStyle/>
          <a:p>
            <a:fld id="{BFDCA1C4-9514-7B4F-976F-D92F7E296653}" type="slidenum">
              <a:rPr lang="fr-FR" smtClean="0"/>
              <a:pPr/>
              <a:t>‹#›</a:t>
            </a:fld>
            <a:endParaRPr lang="fr-F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21633"/>
          <a:stretch/>
        </p:blipFill>
        <p:spPr>
          <a:xfrm>
            <a:off x="1259632" y="6263451"/>
            <a:ext cx="1168023" cy="504000"/>
          </a:xfrm>
          <a:prstGeom prst="rect">
            <a:avLst/>
          </a:prstGeom>
        </p:spPr>
      </p:pic>
      <p:grpSp>
        <p:nvGrpSpPr>
          <p:cNvPr id="11" name="Group 10">
            <a:extLst>
              <a:ext uri="{FF2B5EF4-FFF2-40B4-BE49-F238E27FC236}">
                <a16:creationId xmlns:a16="http://schemas.microsoft.com/office/drawing/2014/main" id="{1725F039-B72D-46E3-A5CC-8271924F0810}"/>
              </a:ext>
            </a:extLst>
          </p:cNvPr>
          <p:cNvGrpSpPr/>
          <p:nvPr userDrawn="1"/>
        </p:nvGrpSpPr>
        <p:grpSpPr>
          <a:xfrm>
            <a:off x="2435669" y="6261306"/>
            <a:ext cx="597356" cy="493935"/>
            <a:chOff x="1691680" y="1628800"/>
            <a:chExt cx="2016224" cy="1667152"/>
          </a:xfrm>
        </p:grpSpPr>
        <p:pic>
          <p:nvPicPr>
            <p:cNvPr id="9" name="Picture 8">
              <a:extLst>
                <a:ext uri="{FF2B5EF4-FFF2-40B4-BE49-F238E27FC236}">
                  <a16:creationId xmlns:a16="http://schemas.microsoft.com/office/drawing/2014/main" id="{85B86FA9-7466-46B3-B1E3-60149E2FBBD3}"/>
                </a:ext>
              </a:extLst>
            </p:cNvPr>
            <p:cNvPicPr>
              <a:picLocks noChangeAspect="1"/>
            </p:cNvPicPr>
            <p:nvPr userDrawn="1"/>
          </p:nvPicPr>
          <p:blipFill rotWithShape="1">
            <a:blip r:embed="rId3"/>
            <a:srcRect l="4187" t="13254" r="66503" b="15381"/>
            <a:stretch/>
          </p:blipFill>
          <p:spPr>
            <a:xfrm>
              <a:off x="1691680" y="1628800"/>
              <a:ext cx="2016224" cy="1481000"/>
            </a:xfrm>
            <a:prstGeom prst="rect">
              <a:avLst/>
            </a:prstGeom>
          </p:spPr>
        </p:pic>
        <p:pic>
          <p:nvPicPr>
            <p:cNvPr id="10" name="Picture 9">
              <a:extLst>
                <a:ext uri="{FF2B5EF4-FFF2-40B4-BE49-F238E27FC236}">
                  <a16:creationId xmlns:a16="http://schemas.microsoft.com/office/drawing/2014/main" id="{67E30BA7-A8A1-4AD8-B62D-1EF4E5271419}"/>
                </a:ext>
              </a:extLst>
            </p:cNvPr>
            <p:cNvPicPr>
              <a:picLocks noChangeAspect="1"/>
            </p:cNvPicPr>
            <p:nvPr userDrawn="1"/>
          </p:nvPicPr>
          <p:blipFill rotWithShape="1">
            <a:blip r:embed="rId3"/>
            <a:srcRect l="35347" t="61432" r="4963" b="15266"/>
            <a:stretch/>
          </p:blipFill>
          <p:spPr>
            <a:xfrm>
              <a:off x="1767191" y="3073805"/>
              <a:ext cx="1886227" cy="222147"/>
            </a:xfrm>
            <a:prstGeom prst="rect">
              <a:avLst/>
            </a:prstGeom>
          </p:spPr>
        </p:pic>
      </p:grpSp>
    </p:spTree>
    <p:extLst>
      <p:ext uri="{BB962C8B-B14F-4D97-AF65-F5344CB8AC3E}">
        <p14:creationId xmlns:p14="http://schemas.microsoft.com/office/powerpoint/2010/main" val="520026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marL="457200" indent="-457200">
              <a:buClr>
                <a:schemeClr val="bg2"/>
              </a:buClr>
              <a:buFont typeface="Arial" panose="020B0604020202020204" pitchFamily="34" charset="0"/>
              <a:buChar char="•"/>
              <a:defRPr sz="2400"/>
            </a:lvl1pPr>
            <a:lvl2pPr marL="914400" indent="-457200">
              <a:buClr>
                <a:schemeClr val="bg2"/>
              </a:buClr>
              <a:buFont typeface="Arial" panose="020B0604020202020204" pitchFamily="34" charset="0"/>
              <a:buChar char="•"/>
              <a:defRPr sz="2000"/>
            </a:lvl2pPr>
            <a:lvl3pPr marL="1257300" indent="-342900">
              <a:buClr>
                <a:schemeClr val="bg2"/>
              </a:buClr>
              <a:buFont typeface="Arial" panose="020B0604020202020204" pitchFamily="34" charset="0"/>
              <a:buChar char="•"/>
              <a:defRPr sz="1800"/>
            </a:lvl3pPr>
            <a:lvl4pPr marL="1714500" indent="-342900">
              <a:buClr>
                <a:schemeClr val="bg2"/>
              </a:buClr>
              <a:buFont typeface="Arial" panose="020B0604020202020204" pitchFamily="34" charset="0"/>
              <a:buChar char="•"/>
              <a:defRPr sz="1600"/>
            </a:lvl4pPr>
            <a:lvl5pPr marL="2171700" indent="-342900">
              <a:buClr>
                <a:schemeClr val="bg2"/>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marL="342900" indent="-342900">
              <a:buClr>
                <a:schemeClr val="bg2"/>
              </a:buClr>
              <a:buFont typeface="Arial" panose="020B0604020202020204" pitchFamily="34" charset="0"/>
              <a:buChar char="•"/>
              <a:defRPr sz="2400"/>
            </a:lvl1pPr>
            <a:lvl2pPr marL="800100" indent="-342900">
              <a:buClr>
                <a:schemeClr val="bg2"/>
              </a:buClr>
              <a:buFont typeface="Arial" panose="020B0604020202020204" pitchFamily="34" charset="0"/>
              <a:buChar char="•"/>
              <a:defRPr sz="2000"/>
            </a:lvl2pPr>
            <a:lvl3pPr marL="1200150" indent="-285750">
              <a:buClr>
                <a:schemeClr val="bg2"/>
              </a:buClr>
              <a:buFont typeface="Arial" panose="020B0604020202020204" pitchFamily="34" charset="0"/>
              <a:buChar char="•"/>
              <a:defRPr sz="1800"/>
            </a:lvl3pPr>
            <a:lvl4pPr marL="1657350" indent="-285750">
              <a:buClr>
                <a:schemeClr val="bg2"/>
              </a:buClr>
              <a:buFont typeface="Arial" panose="020B0604020202020204" pitchFamily="34" charset="0"/>
              <a:buChar char="•"/>
              <a:defRPr sz="1600"/>
            </a:lvl4pPr>
            <a:lvl5pPr marL="2114550" indent="-285750">
              <a:buClr>
                <a:schemeClr val="bg2"/>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lgn="ctr">
              <a:defRPr/>
            </a:lvl1pPr>
          </a:lstStyle>
          <a:p>
            <a:r>
              <a:rPr lang="it-IT"/>
              <a:t>MQXFA17 Analysis</a:t>
            </a:r>
            <a:endParaRPr lang="en-GB"/>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pic>
        <p:nvPicPr>
          <p:cNvPr id="14"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1259905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lgn="ctr">
              <a:defRPr/>
            </a:lvl1pPr>
          </a:lstStyle>
          <a:p>
            <a:r>
              <a:rPr lang="it-IT"/>
              <a:t>MQXFA17 Analysis</a:t>
            </a:r>
            <a:endParaRPr lang="en-GB"/>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0"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15254129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it-IT" noProof="0"/>
              <a:t>MQXFA17 Analysis</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8" name="ZoneTexte 7"/>
          <p:cNvSpPr txBox="1"/>
          <p:nvPr userDrawn="1"/>
        </p:nvSpPr>
        <p:spPr>
          <a:xfrm>
            <a:off x="1463700" y="6349251"/>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t>
            </a:r>
          </a:p>
        </p:txBody>
      </p:sp>
      <p:pic>
        <p:nvPicPr>
          <p:cNvPr id="9"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20576247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lgn="ctr">
              <a:defRPr/>
            </a:lvl1pPr>
          </a:lstStyle>
          <a:p>
            <a:r>
              <a:rPr lang="it-IT"/>
              <a:t>MQXFA17 Analysis</a:t>
            </a:r>
            <a:endParaRPr lang="en-GB"/>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pic>
        <p:nvPicPr>
          <p:cNvPr id="13"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3733357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lvl1pPr algn="ctr">
              <a:defRPr/>
            </a:lvl1pPr>
          </a:lstStyle>
          <a:p>
            <a:r>
              <a:rPr lang="it-IT"/>
              <a:t>MQXFA17 Analysis</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pic>
        <p:nvPicPr>
          <p:cNvPr id="13" name="Image 7" descr="Logo-APO-LARP.png"/>
          <p:cNvPicPr>
            <a:picLocks noChangeAspect="1"/>
          </p:cNvPicPr>
          <p:nvPr userDrawn="1"/>
        </p:nvPicPr>
        <p:blipFill>
          <a:blip r:embed="rId4"/>
          <a:stretch>
            <a:fillRect/>
          </a:stretch>
        </p:blipFill>
        <p:spPr>
          <a:xfrm>
            <a:off x="466822" y="6263451"/>
            <a:ext cx="432770" cy="515102"/>
          </a:xfrm>
          <a:prstGeom prst="rect">
            <a:avLst/>
          </a:prstGeom>
        </p:spPr>
      </p:pic>
    </p:spTree>
    <p:extLst>
      <p:ext uri="{BB962C8B-B14F-4D97-AF65-F5344CB8AC3E}">
        <p14:creationId xmlns:p14="http://schemas.microsoft.com/office/powerpoint/2010/main" val="15429746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it-IT" noProof="0"/>
              <a:t>MQXFA17 Analysis</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990097"/>
            <a:ext cx="2664380" cy="1080000"/>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4" name="Picture 13"/>
          <p:cNvPicPr>
            <a:picLocks noChangeAspect="1"/>
          </p:cNvPicPr>
          <p:nvPr userDrawn="1"/>
        </p:nvPicPr>
        <p:blipFill rotWithShape="1">
          <a:blip r:embed="rId4">
            <a:extLst>
              <a:ext uri="{28A0092B-C50C-407E-A947-70E740481C1C}">
                <a14:useLocalDpi xmlns:a14="http://schemas.microsoft.com/office/drawing/2010/main"/>
              </a:ext>
            </a:extLst>
          </a:blip>
          <a:srcRect r="20278"/>
          <a:stretch/>
        </p:blipFill>
        <p:spPr>
          <a:xfrm>
            <a:off x="4186086" y="987640"/>
            <a:ext cx="2546154" cy="1080000"/>
          </a:xfrm>
          <a:prstGeom prst="rect">
            <a:avLst/>
          </a:prstGeom>
        </p:spPr>
      </p:pic>
      <p:grpSp>
        <p:nvGrpSpPr>
          <p:cNvPr id="16" name="Group 15">
            <a:extLst>
              <a:ext uri="{FF2B5EF4-FFF2-40B4-BE49-F238E27FC236}">
                <a16:creationId xmlns:a16="http://schemas.microsoft.com/office/drawing/2014/main" id="{C13AF7AA-DCC1-49D7-AFC9-CFF742A0907F}"/>
              </a:ext>
            </a:extLst>
          </p:cNvPr>
          <p:cNvGrpSpPr/>
          <p:nvPr userDrawn="1"/>
        </p:nvGrpSpPr>
        <p:grpSpPr>
          <a:xfrm>
            <a:off x="6807360" y="908720"/>
            <a:ext cx="1365040" cy="1128708"/>
            <a:chOff x="1691680" y="1628800"/>
            <a:chExt cx="2016224" cy="1667152"/>
          </a:xfrm>
        </p:grpSpPr>
        <p:pic>
          <p:nvPicPr>
            <p:cNvPr id="18" name="Picture 17">
              <a:extLst>
                <a:ext uri="{FF2B5EF4-FFF2-40B4-BE49-F238E27FC236}">
                  <a16:creationId xmlns:a16="http://schemas.microsoft.com/office/drawing/2014/main" id="{E8B860F3-BE17-4AB8-B617-E1B00E3AA39E}"/>
                </a:ext>
              </a:extLst>
            </p:cNvPr>
            <p:cNvPicPr>
              <a:picLocks noChangeAspect="1"/>
            </p:cNvPicPr>
            <p:nvPr userDrawn="1"/>
          </p:nvPicPr>
          <p:blipFill rotWithShape="1">
            <a:blip r:embed="rId5"/>
            <a:srcRect l="4187" t="13254" r="66503" b="15381"/>
            <a:stretch/>
          </p:blipFill>
          <p:spPr>
            <a:xfrm>
              <a:off x="1691680" y="1628800"/>
              <a:ext cx="2016224" cy="1481000"/>
            </a:xfrm>
            <a:prstGeom prst="rect">
              <a:avLst/>
            </a:prstGeom>
          </p:spPr>
        </p:pic>
        <p:pic>
          <p:nvPicPr>
            <p:cNvPr id="19" name="Picture 18">
              <a:extLst>
                <a:ext uri="{FF2B5EF4-FFF2-40B4-BE49-F238E27FC236}">
                  <a16:creationId xmlns:a16="http://schemas.microsoft.com/office/drawing/2014/main" id="{44F68E5C-C7D6-4A83-942F-BB5226300F14}"/>
                </a:ext>
              </a:extLst>
            </p:cNvPr>
            <p:cNvPicPr>
              <a:picLocks noChangeAspect="1"/>
            </p:cNvPicPr>
            <p:nvPr userDrawn="1"/>
          </p:nvPicPr>
          <p:blipFill rotWithShape="1">
            <a:blip r:embed="rId5"/>
            <a:srcRect l="35347" t="61432" r="4963" b="15266"/>
            <a:stretch/>
          </p:blipFill>
          <p:spPr>
            <a:xfrm>
              <a:off x="1767191" y="3073805"/>
              <a:ext cx="1886227" cy="222147"/>
            </a:xfrm>
            <a:prstGeom prst="rect">
              <a:avLst/>
            </a:prstGeom>
          </p:spPr>
        </p:pic>
      </p:grpSp>
    </p:spTree>
    <p:extLst>
      <p:ext uri="{BB962C8B-B14F-4D97-AF65-F5344CB8AC3E}">
        <p14:creationId xmlns:p14="http://schemas.microsoft.com/office/powerpoint/2010/main" val="4087631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lvl1pPr marL="342900" indent="-342900">
              <a:buClr>
                <a:schemeClr val="bg2"/>
              </a:buClr>
              <a:buFont typeface="Arial" panose="020B0604020202020204" pitchFamily="34" charset="0"/>
              <a:buChar char="•"/>
              <a:defRPr/>
            </a:lvl1pPr>
            <a:lvl2pPr marL="742950" indent="-285750">
              <a:buClr>
                <a:schemeClr val="bg2"/>
              </a:buClr>
              <a:buFont typeface="Arial" panose="020B0604020202020204" pitchFamily="34" charset="0"/>
              <a:buChar char="•"/>
              <a:defRPr/>
            </a:lvl2pPr>
            <a:lvl3pPr marL="1143000" indent="-228600">
              <a:buClr>
                <a:schemeClr val="bg2"/>
              </a:buClr>
              <a:buFont typeface="Arial" panose="020B0604020202020204" pitchFamily="34" charset="0"/>
              <a:buChar char="•"/>
              <a:defRPr/>
            </a:lvl3pPr>
            <a:lvl4pPr marL="1600200" indent="-228600">
              <a:buClr>
                <a:schemeClr val="bg2"/>
              </a:buClr>
              <a:buFont typeface="Arial" panose="020B0604020202020204" pitchFamily="34" charset="0"/>
              <a:buChar char="•"/>
              <a:defRPr/>
            </a:lvl4pPr>
            <a:lvl5pPr marL="2057400" indent="-228600">
              <a:buClr>
                <a:schemeClr val="bg2"/>
              </a:buClr>
              <a:buFont typeface="Arial" panose="020B0604020202020204" pitchFamily="34" charset="0"/>
              <a:buChar char="•"/>
              <a:defRPr/>
            </a:lvl5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3073022" y="6265363"/>
            <a:ext cx="5458977" cy="360000"/>
          </a:xfrm>
        </p:spPr>
        <p:txBody>
          <a:bodyPr/>
          <a:lstStyle>
            <a:lvl1pPr algn="ctr">
              <a:defRPr/>
            </a:lvl1pPr>
          </a:lstStyle>
          <a:p>
            <a:r>
              <a:rPr lang="it-IT"/>
              <a:t>MQXFA17 Analysis</a:t>
            </a:r>
            <a:endParaRPr lang="en-GB" dirty="0"/>
          </a:p>
        </p:txBody>
      </p:sp>
      <p:sp>
        <p:nvSpPr>
          <p:cNvPr id="6" name="Espace réservé du numéro de diapositive 5"/>
          <p:cNvSpPr>
            <a:spLocks noGrp="1"/>
          </p:cNvSpPr>
          <p:nvPr>
            <p:ph type="sldNum" sz="quarter" idx="12"/>
          </p:nvPr>
        </p:nvSpPr>
        <p:spPr>
          <a:xfrm>
            <a:off x="8691926" y="6261306"/>
            <a:ext cx="360000" cy="360000"/>
          </a:xfrm>
        </p:spPr>
        <p:txBody>
          <a:bodyPr/>
          <a:lstStyle/>
          <a:p>
            <a:fld id="{BFDCA1C4-9514-7B4F-976F-D92F7E296653}" type="slidenum">
              <a:rPr lang="fr-FR" smtClean="0"/>
              <a:pPr/>
              <a:t>‹#›</a:t>
            </a:fld>
            <a:endParaRPr lang="fr-F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21633"/>
          <a:stretch/>
        </p:blipFill>
        <p:spPr>
          <a:xfrm>
            <a:off x="1259632" y="6263451"/>
            <a:ext cx="1168023" cy="504000"/>
          </a:xfrm>
          <a:prstGeom prst="rect">
            <a:avLst/>
          </a:prstGeom>
        </p:spPr>
      </p:pic>
      <p:grpSp>
        <p:nvGrpSpPr>
          <p:cNvPr id="11" name="Group 10">
            <a:extLst>
              <a:ext uri="{FF2B5EF4-FFF2-40B4-BE49-F238E27FC236}">
                <a16:creationId xmlns:a16="http://schemas.microsoft.com/office/drawing/2014/main" id="{1725F039-B72D-46E3-A5CC-8271924F0810}"/>
              </a:ext>
            </a:extLst>
          </p:cNvPr>
          <p:cNvGrpSpPr/>
          <p:nvPr userDrawn="1"/>
        </p:nvGrpSpPr>
        <p:grpSpPr>
          <a:xfrm>
            <a:off x="2435669" y="6261306"/>
            <a:ext cx="597356" cy="493935"/>
            <a:chOff x="1691680" y="1628800"/>
            <a:chExt cx="2016224" cy="1667152"/>
          </a:xfrm>
        </p:grpSpPr>
        <p:pic>
          <p:nvPicPr>
            <p:cNvPr id="9" name="Picture 8">
              <a:extLst>
                <a:ext uri="{FF2B5EF4-FFF2-40B4-BE49-F238E27FC236}">
                  <a16:creationId xmlns:a16="http://schemas.microsoft.com/office/drawing/2014/main" id="{85B86FA9-7466-46B3-B1E3-60149E2FBBD3}"/>
                </a:ext>
              </a:extLst>
            </p:cNvPr>
            <p:cNvPicPr>
              <a:picLocks noChangeAspect="1"/>
            </p:cNvPicPr>
            <p:nvPr userDrawn="1"/>
          </p:nvPicPr>
          <p:blipFill rotWithShape="1">
            <a:blip r:embed="rId3"/>
            <a:srcRect l="4187" t="13254" r="66503" b="15381"/>
            <a:stretch/>
          </p:blipFill>
          <p:spPr>
            <a:xfrm>
              <a:off x="1691680" y="1628800"/>
              <a:ext cx="2016224" cy="1481000"/>
            </a:xfrm>
            <a:prstGeom prst="rect">
              <a:avLst/>
            </a:prstGeom>
          </p:spPr>
        </p:pic>
        <p:pic>
          <p:nvPicPr>
            <p:cNvPr id="10" name="Picture 9">
              <a:extLst>
                <a:ext uri="{FF2B5EF4-FFF2-40B4-BE49-F238E27FC236}">
                  <a16:creationId xmlns:a16="http://schemas.microsoft.com/office/drawing/2014/main" id="{67E30BA7-A8A1-4AD8-B62D-1EF4E5271419}"/>
                </a:ext>
              </a:extLst>
            </p:cNvPr>
            <p:cNvPicPr>
              <a:picLocks noChangeAspect="1"/>
            </p:cNvPicPr>
            <p:nvPr userDrawn="1"/>
          </p:nvPicPr>
          <p:blipFill rotWithShape="1">
            <a:blip r:embed="rId3"/>
            <a:srcRect l="35347" t="61432" r="4963" b="15266"/>
            <a:stretch/>
          </p:blipFill>
          <p:spPr>
            <a:xfrm>
              <a:off x="1767191" y="3073805"/>
              <a:ext cx="1886227" cy="222147"/>
            </a:xfrm>
            <a:prstGeom prst="rect">
              <a:avLst/>
            </a:prstGeom>
          </p:spPr>
        </p:pic>
      </p:grpSp>
    </p:spTree>
    <p:extLst>
      <p:ext uri="{BB962C8B-B14F-4D97-AF65-F5344CB8AC3E}">
        <p14:creationId xmlns:p14="http://schemas.microsoft.com/office/powerpoint/2010/main" val="5386358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marL="457200" indent="-457200">
              <a:buClr>
                <a:schemeClr val="bg2"/>
              </a:buClr>
              <a:buFont typeface="Arial" panose="020B0604020202020204" pitchFamily="34" charset="0"/>
              <a:buChar char="•"/>
              <a:defRPr sz="2400"/>
            </a:lvl1pPr>
            <a:lvl2pPr marL="914400" indent="-457200">
              <a:buClr>
                <a:schemeClr val="bg2"/>
              </a:buClr>
              <a:buFont typeface="Arial" panose="020B0604020202020204" pitchFamily="34" charset="0"/>
              <a:buChar char="•"/>
              <a:defRPr sz="2000"/>
            </a:lvl2pPr>
            <a:lvl3pPr marL="1257300" indent="-342900">
              <a:buClr>
                <a:schemeClr val="bg2"/>
              </a:buClr>
              <a:buFont typeface="Arial" panose="020B0604020202020204" pitchFamily="34" charset="0"/>
              <a:buChar char="•"/>
              <a:defRPr sz="1800"/>
            </a:lvl3pPr>
            <a:lvl4pPr marL="1714500" indent="-342900">
              <a:buClr>
                <a:schemeClr val="bg2"/>
              </a:buClr>
              <a:buFont typeface="Arial" panose="020B0604020202020204" pitchFamily="34" charset="0"/>
              <a:buChar char="•"/>
              <a:defRPr sz="1600"/>
            </a:lvl4pPr>
            <a:lvl5pPr marL="2171700" indent="-342900">
              <a:buClr>
                <a:schemeClr val="bg2"/>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marL="342900" indent="-342900">
              <a:buClr>
                <a:schemeClr val="bg2"/>
              </a:buClr>
              <a:buFont typeface="Arial" panose="020B0604020202020204" pitchFamily="34" charset="0"/>
              <a:buChar char="•"/>
              <a:defRPr sz="2400"/>
            </a:lvl1pPr>
            <a:lvl2pPr marL="800100" indent="-342900">
              <a:buClr>
                <a:schemeClr val="bg2"/>
              </a:buClr>
              <a:buFont typeface="Arial" panose="020B0604020202020204" pitchFamily="34" charset="0"/>
              <a:buChar char="•"/>
              <a:defRPr sz="2000"/>
            </a:lvl2pPr>
            <a:lvl3pPr marL="1200150" indent="-285750">
              <a:buClr>
                <a:schemeClr val="bg2"/>
              </a:buClr>
              <a:buFont typeface="Arial" panose="020B0604020202020204" pitchFamily="34" charset="0"/>
              <a:buChar char="•"/>
              <a:defRPr sz="1800"/>
            </a:lvl3pPr>
            <a:lvl4pPr marL="1657350" indent="-285750">
              <a:buClr>
                <a:schemeClr val="bg2"/>
              </a:buClr>
              <a:buFont typeface="Arial" panose="020B0604020202020204" pitchFamily="34" charset="0"/>
              <a:buChar char="•"/>
              <a:defRPr sz="1600"/>
            </a:lvl4pPr>
            <a:lvl5pPr marL="2114550" indent="-285750">
              <a:buClr>
                <a:schemeClr val="bg2"/>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lgn="ctr">
              <a:defRPr/>
            </a:lvl1pPr>
          </a:lstStyle>
          <a:p>
            <a:r>
              <a:rPr lang="it-IT"/>
              <a:t>MQXFA17 Analysis</a:t>
            </a:r>
            <a:endParaRPr lang="en-GB"/>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pic>
        <p:nvPicPr>
          <p:cNvPr id="14"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714305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0"/>
            <a:ext cx="6627000" cy="360000"/>
          </a:xfrm>
        </p:spPr>
        <p:txBody>
          <a:bodyPr/>
          <a:lstStyle/>
          <a:p>
            <a:r>
              <a:rPr lang="en-GB" noProof="0"/>
              <a:t>MQXFA17 Analysis</a:t>
            </a:r>
            <a:endParaRPr lang="en-GB" noProof="0"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440000" y="6300000"/>
            <a:ext cx="4572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3"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34331799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lgn="ctr">
              <a:defRPr/>
            </a:lvl1pPr>
          </a:lstStyle>
          <a:p>
            <a:r>
              <a:rPr lang="it-IT"/>
              <a:t>MQXFA17 Analysis</a:t>
            </a:r>
            <a:endParaRPr lang="en-GB"/>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0"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36603273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it-IT" noProof="0"/>
              <a:t>MQXFA17 Analysis</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8" name="ZoneTexte 7"/>
          <p:cNvSpPr txBox="1"/>
          <p:nvPr userDrawn="1"/>
        </p:nvSpPr>
        <p:spPr>
          <a:xfrm>
            <a:off x="1463700" y="6349251"/>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t>
            </a:r>
          </a:p>
        </p:txBody>
      </p:sp>
      <p:pic>
        <p:nvPicPr>
          <p:cNvPr id="9"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31404309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lgn="ctr">
              <a:defRPr/>
            </a:lvl1pPr>
          </a:lstStyle>
          <a:p>
            <a:r>
              <a:rPr lang="it-IT"/>
              <a:t>MQXFA17 Analysis</a:t>
            </a:r>
            <a:endParaRPr lang="en-GB"/>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pic>
        <p:nvPicPr>
          <p:cNvPr id="13"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27360840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lvl1pPr algn="ctr">
              <a:defRPr/>
            </a:lvl1pPr>
          </a:lstStyle>
          <a:p>
            <a:r>
              <a:rPr lang="it-IT"/>
              <a:t>MQXFA17 Analysis</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pic>
        <p:nvPicPr>
          <p:cNvPr id="13" name="Image 7" descr="Logo-APO-LARP.png"/>
          <p:cNvPicPr>
            <a:picLocks noChangeAspect="1"/>
          </p:cNvPicPr>
          <p:nvPr userDrawn="1"/>
        </p:nvPicPr>
        <p:blipFill>
          <a:blip r:embed="rId4"/>
          <a:stretch>
            <a:fillRect/>
          </a:stretch>
        </p:blipFill>
        <p:spPr>
          <a:xfrm>
            <a:off x="466822" y="6263451"/>
            <a:ext cx="432770" cy="515102"/>
          </a:xfrm>
          <a:prstGeom prst="rect">
            <a:avLst/>
          </a:prstGeom>
        </p:spPr>
      </p:pic>
    </p:spTree>
    <p:extLst>
      <p:ext uri="{BB962C8B-B14F-4D97-AF65-F5344CB8AC3E}">
        <p14:creationId xmlns:p14="http://schemas.microsoft.com/office/powerpoint/2010/main" val="8061862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err="1"/>
              <a:t>Author(s</a:t>
            </a:r>
            <a:r>
              <a:rPr lang="en-GB" noProof="0"/>
              <a:t>)  - Arial 20 pt – </a:t>
            </a:r>
            <a:r>
              <a:rPr lang="en-GB" noProof="0" err="1"/>
              <a:t>HiLumi</a:t>
            </a:r>
            <a:r>
              <a:rPr lang="en-GB" noProof="0"/>
              <a:t> dark grey</a:t>
            </a:r>
          </a:p>
        </p:txBody>
      </p:sp>
      <p:sp>
        <p:nvSpPr>
          <p:cNvPr id="6" name="Espace réservé du numéro de diapositive 5"/>
          <p:cNvSpPr>
            <a:spLocks noGrp="1"/>
          </p:cNvSpPr>
          <p:nvPr>
            <p:ph type="sldNum" sz="quarter" idx="12"/>
          </p:nvPr>
        </p:nvSpPr>
        <p:spPr>
          <a:xfrm>
            <a:off x="8686800" y="6356350"/>
            <a:ext cx="360000" cy="360000"/>
          </a:xfrm>
          <a:ln>
            <a:no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Tree>
    <p:extLst>
      <p:ext uri="{BB962C8B-B14F-4D97-AF65-F5344CB8AC3E}">
        <p14:creationId xmlns:p14="http://schemas.microsoft.com/office/powerpoint/2010/main" val="11358641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a:t>Click to modify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spTree>
    <p:extLst>
      <p:ext uri="{BB962C8B-B14F-4D97-AF65-F5344CB8AC3E}">
        <p14:creationId xmlns:p14="http://schemas.microsoft.com/office/powerpoint/2010/main" val="2088625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Tree>
    <p:extLst>
      <p:ext uri="{BB962C8B-B14F-4D97-AF65-F5344CB8AC3E}">
        <p14:creationId xmlns:p14="http://schemas.microsoft.com/office/powerpoint/2010/main" val="10900592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Tree>
    <p:extLst>
      <p:ext uri="{BB962C8B-B14F-4D97-AF65-F5344CB8AC3E}">
        <p14:creationId xmlns:p14="http://schemas.microsoft.com/office/powerpoint/2010/main" val="1999583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Tree>
    <p:extLst>
      <p:ext uri="{BB962C8B-B14F-4D97-AF65-F5344CB8AC3E}">
        <p14:creationId xmlns:p14="http://schemas.microsoft.com/office/powerpoint/2010/main" val="22364470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a:t>Image title</a:t>
            </a:r>
          </a:p>
        </p:txBody>
      </p:sp>
    </p:spTree>
    <p:extLst>
      <p:ext uri="{BB962C8B-B14F-4D97-AF65-F5344CB8AC3E}">
        <p14:creationId xmlns:p14="http://schemas.microsoft.com/office/powerpoint/2010/main" val="69614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440000" y="6300000"/>
            <a:ext cx="4572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3"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
        <p:nvSpPr>
          <p:cNvPr id="7" name="Picture Placeholder 6"/>
          <p:cNvSpPr>
            <a:spLocks noGrp="1"/>
          </p:cNvSpPr>
          <p:nvPr>
            <p:ph type="pic" sz="quarter" idx="13"/>
          </p:nvPr>
        </p:nvSpPr>
        <p:spPr>
          <a:xfrm>
            <a:off x="245034" y="1517468"/>
            <a:ext cx="2880000" cy="2160000"/>
          </a:xfrm>
        </p:spPr>
        <p:txBody>
          <a:bodyPr/>
          <a:lstStyle/>
          <a:p>
            <a:endParaRPr lang="en-GB" dirty="0"/>
          </a:p>
        </p:txBody>
      </p:sp>
      <p:sp>
        <p:nvSpPr>
          <p:cNvPr id="17" name="Picture Placeholder 6"/>
          <p:cNvSpPr>
            <a:spLocks noGrp="1"/>
          </p:cNvSpPr>
          <p:nvPr>
            <p:ph type="pic" sz="quarter" idx="14"/>
          </p:nvPr>
        </p:nvSpPr>
        <p:spPr>
          <a:xfrm>
            <a:off x="245034" y="3862559"/>
            <a:ext cx="2880000" cy="2160000"/>
          </a:xfrm>
        </p:spPr>
        <p:txBody>
          <a:bodyPr/>
          <a:lstStyle/>
          <a:p>
            <a:endParaRPr lang="en-GB"/>
          </a:p>
        </p:txBody>
      </p:sp>
      <p:sp>
        <p:nvSpPr>
          <p:cNvPr id="18" name="Picture Placeholder 6"/>
          <p:cNvSpPr>
            <a:spLocks noGrp="1"/>
          </p:cNvSpPr>
          <p:nvPr>
            <p:ph type="pic" sz="quarter" idx="15"/>
          </p:nvPr>
        </p:nvSpPr>
        <p:spPr>
          <a:xfrm>
            <a:off x="3194775" y="1517468"/>
            <a:ext cx="2880000" cy="2160000"/>
          </a:xfrm>
        </p:spPr>
        <p:txBody>
          <a:bodyPr/>
          <a:lstStyle/>
          <a:p>
            <a:endParaRPr lang="en-GB"/>
          </a:p>
        </p:txBody>
      </p:sp>
      <p:sp>
        <p:nvSpPr>
          <p:cNvPr id="19" name="Picture Placeholder 6"/>
          <p:cNvSpPr>
            <a:spLocks noGrp="1"/>
          </p:cNvSpPr>
          <p:nvPr>
            <p:ph type="pic" sz="quarter" idx="16"/>
          </p:nvPr>
        </p:nvSpPr>
        <p:spPr>
          <a:xfrm>
            <a:off x="3194775" y="3862981"/>
            <a:ext cx="2880000" cy="2160000"/>
          </a:xfrm>
        </p:spPr>
        <p:txBody>
          <a:bodyPr/>
          <a:lstStyle/>
          <a:p>
            <a:endParaRPr lang="en-GB"/>
          </a:p>
        </p:txBody>
      </p:sp>
      <p:sp>
        <p:nvSpPr>
          <p:cNvPr id="20" name="Picture Placeholder 6"/>
          <p:cNvSpPr>
            <a:spLocks noGrp="1"/>
          </p:cNvSpPr>
          <p:nvPr>
            <p:ph type="pic" sz="quarter" idx="17"/>
          </p:nvPr>
        </p:nvSpPr>
        <p:spPr>
          <a:xfrm>
            <a:off x="6136720" y="2195558"/>
            <a:ext cx="2880000" cy="2160000"/>
          </a:xfrm>
        </p:spPr>
        <p:txBody>
          <a:bodyPr/>
          <a:lstStyle/>
          <a:p>
            <a:endParaRPr lang="en-GB"/>
          </a:p>
        </p:txBody>
      </p:sp>
    </p:spTree>
    <p:extLst>
      <p:ext uri="{BB962C8B-B14F-4D97-AF65-F5344CB8AC3E}">
        <p14:creationId xmlns:p14="http://schemas.microsoft.com/office/powerpoint/2010/main" val="14922129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599" y="2819400"/>
            <a:ext cx="7315201" cy="1800000"/>
          </a:xfrm>
        </p:spPr>
        <p:txBody>
          <a:bodyPr lIns="0" tIns="0" rIns="0" bIns="0" anchor="t" anchorCtr="0">
            <a:noAutofit/>
          </a:bodyPr>
          <a:lstStyle>
            <a:lvl1pPr algn="l">
              <a:defRPr sz="28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no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7" name="Espace réservé du pied de page 4">
            <a:extLst>
              <a:ext uri="{FF2B5EF4-FFF2-40B4-BE49-F238E27FC236}">
                <a16:creationId xmlns:a16="http://schemas.microsoft.com/office/drawing/2014/main" id="{5F0242DA-51DE-4C21-B9A7-36B936F30995}"/>
              </a:ext>
            </a:extLst>
          </p:cNvPr>
          <p:cNvSpPr>
            <a:spLocks noGrp="1"/>
          </p:cNvSpPr>
          <p:nvPr>
            <p:ph type="ftr" sz="quarter" idx="3"/>
          </p:nvPr>
        </p:nvSpPr>
        <p:spPr>
          <a:xfrm>
            <a:off x="1981200" y="6356350"/>
            <a:ext cx="5699726"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US" dirty="0"/>
          </a:p>
        </p:txBody>
      </p:sp>
    </p:spTree>
    <p:extLst>
      <p:ext uri="{BB962C8B-B14F-4D97-AF65-F5344CB8AC3E}">
        <p14:creationId xmlns:p14="http://schemas.microsoft.com/office/powerpoint/2010/main" val="18206189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lvl1pPr>
              <a:defRPr sz="2400"/>
            </a:lvl1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accent1">
                    <a:lumMod val="20000"/>
                    <a:lumOff val="80000"/>
                  </a:schemeClr>
                </a:solidFill>
              </a:defRPr>
            </a:lvl1p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US" dirty="0"/>
          </a:p>
        </p:txBody>
      </p:sp>
    </p:spTree>
    <p:extLst>
      <p:ext uri="{BB962C8B-B14F-4D97-AF65-F5344CB8AC3E}">
        <p14:creationId xmlns:p14="http://schemas.microsoft.com/office/powerpoint/2010/main" val="38318425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a:extLst>
              <a:ext uri="{FF2B5EF4-FFF2-40B4-BE49-F238E27FC236}">
                <a16:creationId xmlns:a16="http://schemas.microsoft.com/office/drawing/2014/main" id="{B089CA4B-572E-4326-A774-2F57EF4E5781}"/>
              </a:ext>
            </a:extLst>
          </p:cNvPr>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US" dirty="0"/>
          </a:p>
        </p:txBody>
      </p:sp>
    </p:spTree>
    <p:extLst>
      <p:ext uri="{BB962C8B-B14F-4D97-AF65-F5344CB8AC3E}">
        <p14:creationId xmlns:p14="http://schemas.microsoft.com/office/powerpoint/2010/main" val="1239524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lvl1pPr>
              <a:defRPr>
                <a:solidFill>
                  <a:schemeClr val="accent1">
                    <a:lumMod val="20000"/>
                    <a:lumOff val="80000"/>
                  </a:schemeClr>
                </a:solidFill>
              </a:defRPr>
            </a:lvl1pPr>
          </a:lstStyle>
          <a:p>
            <a:fld id="{BFDCA1C4-9514-7B4F-976F-D92F7E296653}" type="slidenum">
              <a:rPr lang="fr-FR" smtClean="0"/>
              <a:pPr/>
              <a:t>‹#›</a:t>
            </a:fld>
            <a:endParaRPr lang="fr-FR" dirty="0"/>
          </a:p>
        </p:txBody>
      </p:sp>
      <p:sp>
        <p:nvSpPr>
          <p:cNvPr id="7" name="Espace réservé du pied de page 4">
            <a:extLst>
              <a:ext uri="{FF2B5EF4-FFF2-40B4-BE49-F238E27FC236}">
                <a16:creationId xmlns:a16="http://schemas.microsoft.com/office/drawing/2014/main" id="{063F3E2C-5D55-4B04-AA84-8D8D11C3E6D0}"/>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US" dirty="0"/>
          </a:p>
        </p:txBody>
      </p:sp>
    </p:spTree>
    <p:extLst>
      <p:ext uri="{BB962C8B-B14F-4D97-AF65-F5344CB8AC3E}">
        <p14:creationId xmlns:p14="http://schemas.microsoft.com/office/powerpoint/2010/main" val="3349387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5" name="Espace réservé du pied de page 4">
            <a:extLst>
              <a:ext uri="{FF2B5EF4-FFF2-40B4-BE49-F238E27FC236}">
                <a16:creationId xmlns:a16="http://schemas.microsoft.com/office/drawing/2014/main" id="{66D0C1B6-764C-4D88-B54E-48CA2BB259C2}"/>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US" dirty="0"/>
          </a:p>
        </p:txBody>
      </p:sp>
    </p:spTree>
    <p:extLst>
      <p:ext uri="{BB962C8B-B14F-4D97-AF65-F5344CB8AC3E}">
        <p14:creationId xmlns:p14="http://schemas.microsoft.com/office/powerpoint/2010/main" val="12422525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Espace réservé du pied de page 4">
            <a:extLst>
              <a:ext uri="{FF2B5EF4-FFF2-40B4-BE49-F238E27FC236}">
                <a16:creationId xmlns:a16="http://schemas.microsoft.com/office/drawing/2014/main" id="{C27DD60D-D473-4A2A-B2F8-CF21FD6F2801}"/>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US" dirty="0"/>
          </a:p>
        </p:txBody>
      </p:sp>
    </p:spTree>
    <p:extLst>
      <p:ext uri="{BB962C8B-B14F-4D97-AF65-F5344CB8AC3E}">
        <p14:creationId xmlns:p14="http://schemas.microsoft.com/office/powerpoint/2010/main" val="3238217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theme" Target="../theme/theme13.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pn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image" Target="../media/image9.jpeg"/><Relationship Id="rId4" Type="http://schemas.openxmlformats.org/officeDocument/2006/relationships/slideLayout" Target="../slideLayouts/slideLayout67.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a:t>MQXFA17 Analysis</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4" name="Picture 3">
            <a:extLst>
              <a:ext uri="{FF2B5EF4-FFF2-40B4-BE49-F238E27FC236}">
                <a16:creationId xmlns:a16="http://schemas.microsoft.com/office/drawing/2014/main" id="{EEC8F6E1-DCAA-4B58-8837-5B94238538F3}"/>
              </a:ext>
            </a:extLst>
          </p:cNvPr>
          <p:cNvPicPr>
            <a:picLocks noChangeAspect="1"/>
          </p:cNvPicPr>
          <p:nvPr userDrawn="1"/>
        </p:nvPicPr>
        <p:blipFill>
          <a:blip r:embed="rId9"/>
          <a:stretch>
            <a:fillRect/>
          </a:stretch>
        </p:blipFill>
        <p:spPr>
          <a:xfrm>
            <a:off x="1" y="6126162"/>
            <a:ext cx="1562508" cy="73183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it-IT" noProof="0"/>
              <a:t>MQXFA17 Analysis</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90324496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it-IT" noProof="0"/>
              <a:t>MQXFA17 Analysis</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58773234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a:p>
        </p:txBody>
      </p:sp>
      <p:pic>
        <p:nvPicPr>
          <p:cNvPr id="7" name="Picture 6"/>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392734973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8" name="Espace réservé du pied de page 4">
            <a:extLst>
              <a:ext uri="{FF2B5EF4-FFF2-40B4-BE49-F238E27FC236}">
                <a16:creationId xmlns:a16="http://schemas.microsoft.com/office/drawing/2014/main" id="{90D94D72-23F3-4578-B86A-FBACF95F0870}"/>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US" dirty="0"/>
          </a:p>
        </p:txBody>
      </p:sp>
    </p:spTree>
    <p:extLst>
      <p:ext uri="{BB962C8B-B14F-4D97-AF65-F5344CB8AC3E}">
        <p14:creationId xmlns:p14="http://schemas.microsoft.com/office/powerpoint/2010/main" val="128999466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GB" noProof="0"/>
              <a:t>MQXFA17 Analysis</a:t>
            </a:r>
            <a:endParaRPr lang="en-GB" noProof="0"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190272330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927F5-F4B6-4096-A6B6-B39EB06F7C5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5F29B3-62FE-4929-BB3E-CDB6ADC863A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3DD37-8AA3-48FE-B5E2-FA87E44D61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73E35BE-0124-49AF-8E5F-92EE3F7F900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MQXFA17 Analysis</a:t>
            </a:r>
          </a:p>
        </p:txBody>
      </p:sp>
      <p:sp>
        <p:nvSpPr>
          <p:cNvPr id="6" name="Slide Number Placeholder 5">
            <a:extLst>
              <a:ext uri="{FF2B5EF4-FFF2-40B4-BE49-F238E27FC236}">
                <a16:creationId xmlns:a16="http://schemas.microsoft.com/office/drawing/2014/main" id="{D711DB4D-F732-4870-8E31-23479C00592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8930C5-1AA8-4399-9D52-68FDCE8C53D5}" type="slidenum">
              <a:rPr lang="en-US" smtClean="0"/>
              <a:t>‹#›</a:t>
            </a:fld>
            <a:endParaRPr lang="en-US"/>
          </a:p>
        </p:txBody>
      </p:sp>
    </p:spTree>
    <p:extLst>
      <p:ext uri="{BB962C8B-B14F-4D97-AF65-F5344CB8AC3E}">
        <p14:creationId xmlns:p14="http://schemas.microsoft.com/office/powerpoint/2010/main" val="9945806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MQXFA17 Analysis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50508-A316-4744-BF51-D164DFF27B8A}" type="slidenum">
              <a:rPr lang="en-US" smtClean="0"/>
              <a:t>‹#›</a:t>
            </a:fld>
            <a:endParaRPr lang="en-US"/>
          </a:p>
        </p:txBody>
      </p:sp>
    </p:spTree>
    <p:extLst>
      <p:ext uri="{BB962C8B-B14F-4D97-AF65-F5344CB8AC3E}">
        <p14:creationId xmlns:p14="http://schemas.microsoft.com/office/powerpoint/2010/main" val="40686099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s-ES" noProof="0"/>
              <a:t>MQXFA17 Analysis</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9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4930699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s-ES" noProof="0"/>
              <a:t>MQXFA17 Analysis</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9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246008505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361581824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200731819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3"/>
          </p:nvPr>
        </p:nvSpPr>
        <p:spPr>
          <a:xfrm>
            <a:off x="3352800" y="6356350"/>
            <a:ext cx="5179200" cy="360000"/>
          </a:xfrm>
          <a:prstGeom prst="rect">
            <a:avLst/>
          </a:prstGeom>
        </p:spPr>
        <p:txBody>
          <a:bodyPr vert="horz" lIns="0" tIns="0" rIns="0" bIns="0" rtlCol="0" anchor="b"/>
          <a:lstStyle>
            <a:lvl1pPr algn="r">
              <a:defRPr sz="1200">
                <a:solidFill>
                  <a:schemeClr val="accent1"/>
                </a:solidFill>
              </a:defRPr>
            </a:lvl1pPr>
          </a:lstStyle>
          <a:p>
            <a:r>
              <a:rPr lang="en-US"/>
              <a:t>MQXFA17 Analysis</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9" name="Picture 8" descr="Text&#10;&#10;Description automatically generated">
            <a:extLst>
              <a:ext uri="{FF2B5EF4-FFF2-40B4-BE49-F238E27FC236}">
                <a16:creationId xmlns:a16="http://schemas.microsoft.com/office/drawing/2014/main" id="{5DC2CB3C-DCDD-4E64-8428-2FF00DC9BA7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09357" y="6314678"/>
            <a:ext cx="1488643" cy="363322"/>
          </a:xfrm>
          <a:prstGeom prst="rect">
            <a:avLst/>
          </a:prstGeom>
        </p:spPr>
      </p:pic>
    </p:spTree>
    <p:extLst>
      <p:ext uri="{BB962C8B-B14F-4D97-AF65-F5344CB8AC3E}">
        <p14:creationId xmlns:p14="http://schemas.microsoft.com/office/powerpoint/2010/main" val="273872349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ndico.fnal.gov/event/61535/" TargetMode="External"/><Relationship Id="rId2" Type="http://schemas.openxmlformats.org/officeDocument/2006/relationships/hyperlink" Target="https://vector-onsite.fnal.gov/GenerateTravelerRequest.asp?qsDocID=3420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65.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hyperlink" Target="https://indico.fnal.gov/event/63724/" TargetMode="External"/><Relationship Id="rId2" Type="http://schemas.openxmlformats.org/officeDocument/2006/relationships/hyperlink" Target="https://indico.fnal.gov/event/61724/" TargetMode="External"/><Relationship Id="rId1" Type="http://schemas.openxmlformats.org/officeDocument/2006/relationships/slideLayout" Target="../slideLayouts/slideLayout2.xml"/><Relationship Id="rId4" Type="http://schemas.openxmlformats.org/officeDocument/2006/relationships/hyperlink" Target="https://us-hilumi-docdb.fnal.gov/cgi-bin/sso/ShowDocument?docid=515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8.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78.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1.png"/><Relationship Id="rId1" Type="http://schemas.openxmlformats.org/officeDocument/2006/relationships/slideLayout" Target="../slideLayouts/slideLayout46.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6.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2.pn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0.png"/><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5.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7.xml"/><Relationship Id="rId5" Type="http://schemas.openxmlformats.org/officeDocument/2006/relationships/image" Target="../media/image89.png"/><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2.xml"/><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pn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7.xml"/><Relationship Id="rId6" Type="http://schemas.openxmlformats.org/officeDocument/2006/relationships/image" Target="../media/image94.png"/><Relationship Id="rId5" Type="http://schemas.openxmlformats.org/officeDocument/2006/relationships/image" Target="../media/image111.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image" Target="../media/image117.emf"/><Relationship Id="rId5" Type="http://schemas.openxmlformats.org/officeDocument/2006/relationships/image" Target="../media/image116.png"/><Relationship Id="rId4" Type="http://schemas.openxmlformats.org/officeDocument/2006/relationships/image" Target="../media/image115.png"/></Relationships>
</file>

<file path=ppt/slides/_rels/slide9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image" Target="../media/image119.emf"/></Relationships>
</file>

<file path=ppt/slides/_rels/slide9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openxmlformats.org/officeDocument/2006/relationships/image" Target="../media/image122.png"/><Relationship Id="rId4" Type="http://schemas.openxmlformats.org/officeDocument/2006/relationships/image" Target="../media/image121.emf"/></Relationships>
</file>

<file path=ppt/slides/_rels/slide95.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9.xml"/><Relationship Id="rId1" Type="http://schemas.openxmlformats.org/officeDocument/2006/relationships/slideLayout" Target="../slideLayouts/slideLayout67.xml"/><Relationship Id="rId4"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a:t>Analysis of MQXFA17 Vertical Test NCR</a:t>
            </a:r>
            <a:endParaRPr lang="en-GB" i="1" dirty="0"/>
          </a:p>
        </p:txBody>
      </p:sp>
      <p:sp>
        <p:nvSpPr>
          <p:cNvPr id="3" name="Sous-titre 2"/>
          <p:cNvSpPr>
            <a:spLocks noGrp="1"/>
          </p:cNvSpPr>
          <p:nvPr>
            <p:ph type="subTitle" idx="1"/>
          </p:nvPr>
        </p:nvSpPr>
        <p:spPr>
          <a:xfrm>
            <a:off x="1371600" y="4147419"/>
            <a:ext cx="6480000" cy="990600"/>
          </a:xfrm>
        </p:spPr>
        <p:txBody>
          <a:bodyPr>
            <a:normAutofit/>
          </a:bodyPr>
          <a:lstStyle/>
          <a:p>
            <a:r>
              <a:rPr lang="en-US" i="1" dirty="0"/>
              <a:t>Summary of contributions from all MQXF team members </a:t>
            </a:r>
          </a:p>
        </p:txBody>
      </p:sp>
      <p:sp>
        <p:nvSpPr>
          <p:cNvPr id="6" name="Rectangle 5"/>
          <p:cNvSpPr/>
          <p:nvPr/>
        </p:nvSpPr>
        <p:spPr>
          <a:xfrm>
            <a:off x="-6424" y="6141660"/>
            <a:ext cx="1547664" cy="6926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Espace réservé du texte 3"/>
          <p:cNvSpPr>
            <a:spLocks noGrp="1"/>
          </p:cNvSpPr>
          <p:nvPr>
            <p:ph type="body" sz="quarter" idx="14"/>
          </p:nvPr>
        </p:nvSpPr>
        <p:spPr>
          <a:xfrm>
            <a:off x="1371600" y="5899149"/>
            <a:ext cx="6480000" cy="447685"/>
          </a:xfrm>
        </p:spPr>
        <p:txBody>
          <a:bodyPr>
            <a:normAutofit lnSpcReduction="10000"/>
          </a:bodyPr>
          <a:lstStyle/>
          <a:p>
            <a:r>
              <a:rPr lang="en-US" sz="1400" b="1" dirty="0"/>
              <a:t>MQXFA Mtg</a:t>
            </a:r>
          </a:p>
          <a:p>
            <a:r>
              <a:rPr lang="en-GB" sz="1400" dirty="0"/>
              <a:t>June 4,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86CA-5FEC-48FE-8909-F7A0C4B52A56}"/>
              </a:ext>
            </a:extLst>
          </p:cNvPr>
          <p:cNvSpPr>
            <a:spLocks noGrp="1"/>
          </p:cNvSpPr>
          <p:nvPr>
            <p:ph type="title"/>
          </p:nvPr>
        </p:nvSpPr>
        <p:spPr/>
        <p:txBody>
          <a:bodyPr/>
          <a:lstStyle/>
          <a:p>
            <a:r>
              <a:rPr lang="en-US" dirty="0">
                <a:solidFill>
                  <a:srgbClr val="0093BE"/>
                </a:solidFill>
              </a:rPr>
              <a:t>MQXFA13 Voltage Signals</a:t>
            </a:r>
            <a:endParaRPr lang="en-US" dirty="0"/>
          </a:p>
        </p:txBody>
      </p:sp>
      <p:pic>
        <p:nvPicPr>
          <p:cNvPr id="6" name="Content Placeholder 5">
            <a:extLst>
              <a:ext uri="{FF2B5EF4-FFF2-40B4-BE49-F238E27FC236}">
                <a16:creationId xmlns:a16="http://schemas.microsoft.com/office/drawing/2014/main" id="{8EA1F774-F9AF-9BD4-AB37-217078B7C998}"/>
              </a:ext>
            </a:extLst>
          </p:cNvPr>
          <p:cNvPicPr>
            <a:picLocks noGrp="1" noChangeAspect="1"/>
          </p:cNvPicPr>
          <p:nvPr>
            <p:ph idx="1"/>
          </p:nvPr>
        </p:nvPicPr>
        <p:blipFill>
          <a:blip r:embed="rId2"/>
          <a:stretch>
            <a:fillRect/>
          </a:stretch>
        </p:blipFill>
        <p:spPr>
          <a:xfrm>
            <a:off x="1299445" y="1219200"/>
            <a:ext cx="6545110" cy="4906963"/>
          </a:xfrm>
          <a:prstGeom prst="rect">
            <a:avLst/>
          </a:prstGeom>
        </p:spPr>
      </p:pic>
      <p:sp>
        <p:nvSpPr>
          <p:cNvPr id="4" name="Footer Placeholder 3">
            <a:extLst>
              <a:ext uri="{FF2B5EF4-FFF2-40B4-BE49-F238E27FC236}">
                <a16:creationId xmlns:a16="http://schemas.microsoft.com/office/drawing/2014/main" id="{62026E23-3D53-4299-BFB9-EE92F472E525}"/>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535C5DFE-2C64-46BE-A899-8F14D9DFC2D4}"/>
              </a:ext>
            </a:extLst>
          </p:cNvPr>
          <p:cNvSpPr>
            <a:spLocks noGrp="1"/>
          </p:cNvSpPr>
          <p:nvPr>
            <p:ph type="sldNum" sz="quarter" idx="12"/>
          </p:nvPr>
        </p:nvSpPr>
        <p:spPr/>
        <p:txBody>
          <a:bodyPr/>
          <a:lstStyle/>
          <a:p>
            <a:fld id="{BFDCA1C4-9514-7B4F-976F-D92F7E296653}" type="slidenum">
              <a:rPr lang="fr-FR" smtClean="0"/>
              <a:pPr/>
              <a:t>10</a:t>
            </a:fld>
            <a:endParaRPr lang="fr-FR"/>
          </a:p>
        </p:txBody>
      </p:sp>
      <p:sp>
        <p:nvSpPr>
          <p:cNvPr id="3" name="TextBox 2">
            <a:extLst>
              <a:ext uri="{FF2B5EF4-FFF2-40B4-BE49-F238E27FC236}">
                <a16:creationId xmlns:a16="http://schemas.microsoft.com/office/drawing/2014/main" id="{56EBA877-EB94-65E0-6052-9680E83A2577}"/>
              </a:ext>
            </a:extLst>
          </p:cNvPr>
          <p:cNvSpPr txBox="1"/>
          <p:nvPr/>
        </p:nvSpPr>
        <p:spPr>
          <a:xfrm>
            <a:off x="7318289" y="6076031"/>
            <a:ext cx="1052532" cy="369332"/>
          </a:xfrm>
          <a:prstGeom prst="rect">
            <a:avLst/>
          </a:prstGeom>
          <a:noFill/>
        </p:spPr>
        <p:txBody>
          <a:bodyPr wrap="none" rtlCol="0">
            <a:spAutoFit/>
          </a:bodyPr>
          <a:lstStyle/>
          <a:p>
            <a:r>
              <a:rPr lang="en-US" dirty="0"/>
              <a:t>(Vittorio)</a:t>
            </a:r>
          </a:p>
        </p:txBody>
      </p:sp>
    </p:spTree>
    <p:extLst>
      <p:ext uri="{BB962C8B-B14F-4D97-AF65-F5344CB8AC3E}">
        <p14:creationId xmlns:p14="http://schemas.microsoft.com/office/powerpoint/2010/main" val="3930170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C330F-A494-B821-0967-41B6CFFB2840}"/>
              </a:ext>
            </a:extLst>
          </p:cNvPr>
          <p:cNvPicPr>
            <a:picLocks noChangeAspect="1"/>
          </p:cNvPicPr>
          <p:nvPr/>
        </p:nvPicPr>
        <p:blipFill>
          <a:blip r:embed="rId2"/>
          <a:stretch>
            <a:fillRect/>
          </a:stretch>
        </p:blipFill>
        <p:spPr>
          <a:xfrm>
            <a:off x="342900" y="903685"/>
            <a:ext cx="8458200" cy="5050631"/>
          </a:xfrm>
          <a:prstGeom prst="rect">
            <a:avLst/>
          </a:prstGeom>
        </p:spPr>
      </p:pic>
      <p:sp>
        <p:nvSpPr>
          <p:cNvPr id="2" name="TextBox 1">
            <a:extLst>
              <a:ext uri="{FF2B5EF4-FFF2-40B4-BE49-F238E27FC236}">
                <a16:creationId xmlns:a16="http://schemas.microsoft.com/office/drawing/2014/main" id="{5ACE3097-8096-A2AD-00F1-666228D29F76}"/>
              </a:ext>
            </a:extLst>
          </p:cNvPr>
          <p:cNvSpPr txBox="1"/>
          <p:nvPr/>
        </p:nvSpPr>
        <p:spPr>
          <a:xfrm>
            <a:off x="7813957" y="6180910"/>
            <a:ext cx="723275" cy="369332"/>
          </a:xfrm>
          <a:prstGeom prst="rect">
            <a:avLst/>
          </a:prstGeom>
          <a:noFill/>
        </p:spPr>
        <p:txBody>
          <a:bodyPr wrap="none" rtlCol="0">
            <a:spAutoFit/>
          </a:bodyPr>
          <a:lstStyle/>
          <a:p>
            <a:r>
              <a:rPr lang="en-US" dirty="0"/>
              <a:t>(Anis)</a:t>
            </a:r>
          </a:p>
        </p:txBody>
      </p:sp>
      <p:sp>
        <p:nvSpPr>
          <p:cNvPr id="4" name="Footer Placeholder 3">
            <a:extLst>
              <a:ext uri="{FF2B5EF4-FFF2-40B4-BE49-F238E27FC236}">
                <a16:creationId xmlns:a16="http://schemas.microsoft.com/office/drawing/2014/main" id="{496003E6-8859-F9FD-F2A7-E31FB60D70FB}"/>
              </a:ext>
            </a:extLst>
          </p:cNvPr>
          <p:cNvSpPr>
            <a:spLocks noGrp="1"/>
          </p:cNvSpPr>
          <p:nvPr>
            <p:ph type="ftr" sz="quarter" idx="11"/>
          </p:nvPr>
        </p:nvSpPr>
        <p:spPr/>
        <p:txBody>
          <a:bodyPr/>
          <a:lstStyle/>
          <a:p>
            <a:r>
              <a:rPr lang="en-US"/>
              <a:t>MQXFA17 Analysis</a:t>
            </a:r>
          </a:p>
        </p:txBody>
      </p:sp>
      <p:sp>
        <p:nvSpPr>
          <p:cNvPr id="5" name="Slide Number Placeholder 4">
            <a:extLst>
              <a:ext uri="{FF2B5EF4-FFF2-40B4-BE49-F238E27FC236}">
                <a16:creationId xmlns:a16="http://schemas.microsoft.com/office/drawing/2014/main" id="{750DC9AE-31F2-F6E6-A49A-5A17C6A4368D}"/>
              </a:ext>
            </a:extLst>
          </p:cNvPr>
          <p:cNvSpPr>
            <a:spLocks noGrp="1"/>
          </p:cNvSpPr>
          <p:nvPr>
            <p:ph type="sldNum" sz="quarter" idx="12"/>
          </p:nvPr>
        </p:nvSpPr>
        <p:spPr/>
        <p:txBody>
          <a:bodyPr/>
          <a:lstStyle/>
          <a:p>
            <a:fld id="{DF8930C5-1AA8-4399-9D52-68FDCE8C53D5}" type="slidenum">
              <a:rPr lang="en-US" smtClean="0"/>
              <a:t>11</a:t>
            </a:fld>
            <a:endParaRPr lang="en-US"/>
          </a:p>
        </p:txBody>
      </p:sp>
    </p:spTree>
    <p:extLst>
      <p:ext uri="{BB962C8B-B14F-4D97-AF65-F5344CB8AC3E}">
        <p14:creationId xmlns:p14="http://schemas.microsoft.com/office/powerpoint/2010/main" val="2305405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D07C9-EDFF-1A57-9291-D993DC18CFB3}"/>
              </a:ext>
            </a:extLst>
          </p:cNvPr>
          <p:cNvPicPr>
            <a:picLocks noChangeAspect="1"/>
          </p:cNvPicPr>
          <p:nvPr/>
        </p:nvPicPr>
        <p:blipFill>
          <a:blip r:embed="rId2"/>
          <a:stretch>
            <a:fillRect/>
          </a:stretch>
        </p:blipFill>
        <p:spPr>
          <a:xfrm>
            <a:off x="276913" y="857250"/>
            <a:ext cx="8590175" cy="5143500"/>
          </a:xfrm>
          <a:prstGeom prst="rect">
            <a:avLst/>
          </a:prstGeom>
        </p:spPr>
      </p:pic>
      <p:sp>
        <p:nvSpPr>
          <p:cNvPr id="4" name="TextBox 3">
            <a:extLst>
              <a:ext uri="{FF2B5EF4-FFF2-40B4-BE49-F238E27FC236}">
                <a16:creationId xmlns:a16="http://schemas.microsoft.com/office/drawing/2014/main" id="{FDBD528B-B668-B2F5-AFB5-B6CFF3B738F1}"/>
              </a:ext>
            </a:extLst>
          </p:cNvPr>
          <p:cNvSpPr txBox="1"/>
          <p:nvPr/>
        </p:nvSpPr>
        <p:spPr>
          <a:xfrm>
            <a:off x="149773" y="983375"/>
            <a:ext cx="1048406" cy="323165"/>
          </a:xfrm>
          <a:prstGeom prst="rect">
            <a:avLst/>
          </a:prstGeom>
          <a:noFill/>
        </p:spPr>
        <p:txBody>
          <a:bodyPr wrap="square" rtlCol="0">
            <a:spAutoFit/>
          </a:bodyPr>
          <a:lstStyle/>
          <a:p>
            <a:pPr defTabSz="685800"/>
            <a:r>
              <a:rPr lang="en-US" sz="1500" b="1" dirty="0">
                <a:solidFill>
                  <a:prstClr val="black"/>
                </a:solidFill>
                <a:latin typeface="Calibri" panose="020F0502020204030204"/>
              </a:rPr>
              <a:t>Quench 15</a:t>
            </a:r>
          </a:p>
        </p:txBody>
      </p:sp>
      <p:sp>
        <p:nvSpPr>
          <p:cNvPr id="2" name="TextBox 1">
            <a:extLst>
              <a:ext uri="{FF2B5EF4-FFF2-40B4-BE49-F238E27FC236}">
                <a16:creationId xmlns:a16="http://schemas.microsoft.com/office/drawing/2014/main" id="{214C3072-958A-70ED-AB1B-4133DFCD6E0C}"/>
              </a:ext>
            </a:extLst>
          </p:cNvPr>
          <p:cNvSpPr txBox="1"/>
          <p:nvPr/>
        </p:nvSpPr>
        <p:spPr>
          <a:xfrm>
            <a:off x="7813957" y="6180910"/>
            <a:ext cx="723275" cy="369332"/>
          </a:xfrm>
          <a:prstGeom prst="rect">
            <a:avLst/>
          </a:prstGeom>
          <a:noFill/>
        </p:spPr>
        <p:txBody>
          <a:bodyPr wrap="none" rtlCol="0">
            <a:spAutoFit/>
          </a:bodyPr>
          <a:lstStyle/>
          <a:p>
            <a:r>
              <a:rPr lang="en-US" dirty="0"/>
              <a:t>(Anis)</a:t>
            </a:r>
          </a:p>
        </p:txBody>
      </p:sp>
      <p:sp>
        <p:nvSpPr>
          <p:cNvPr id="5" name="Footer Placeholder 4">
            <a:extLst>
              <a:ext uri="{FF2B5EF4-FFF2-40B4-BE49-F238E27FC236}">
                <a16:creationId xmlns:a16="http://schemas.microsoft.com/office/drawing/2014/main" id="{A9247FD8-10CF-038A-1EDA-AA3F9DFEF79E}"/>
              </a:ext>
            </a:extLst>
          </p:cNvPr>
          <p:cNvSpPr>
            <a:spLocks noGrp="1"/>
          </p:cNvSpPr>
          <p:nvPr>
            <p:ph type="ftr" sz="quarter" idx="11"/>
          </p:nvPr>
        </p:nvSpPr>
        <p:spPr/>
        <p:txBody>
          <a:bodyPr/>
          <a:lstStyle/>
          <a:p>
            <a:r>
              <a:rPr lang="en-US"/>
              <a:t>MQXFA17 Analysis</a:t>
            </a:r>
          </a:p>
        </p:txBody>
      </p:sp>
      <p:sp>
        <p:nvSpPr>
          <p:cNvPr id="6" name="Slide Number Placeholder 5">
            <a:extLst>
              <a:ext uri="{FF2B5EF4-FFF2-40B4-BE49-F238E27FC236}">
                <a16:creationId xmlns:a16="http://schemas.microsoft.com/office/drawing/2014/main" id="{1C963BD5-B269-406D-D3D0-E4A637BF5E29}"/>
              </a:ext>
            </a:extLst>
          </p:cNvPr>
          <p:cNvSpPr>
            <a:spLocks noGrp="1"/>
          </p:cNvSpPr>
          <p:nvPr>
            <p:ph type="sldNum" sz="quarter" idx="12"/>
          </p:nvPr>
        </p:nvSpPr>
        <p:spPr/>
        <p:txBody>
          <a:bodyPr/>
          <a:lstStyle/>
          <a:p>
            <a:fld id="{DF8930C5-1AA8-4399-9D52-68FDCE8C53D5}" type="slidenum">
              <a:rPr lang="en-US" smtClean="0"/>
              <a:t>12</a:t>
            </a:fld>
            <a:endParaRPr lang="en-US"/>
          </a:p>
        </p:txBody>
      </p:sp>
    </p:spTree>
    <p:extLst>
      <p:ext uri="{BB962C8B-B14F-4D97-AF65-F5344CB8AC3E}">
        <p14:creationId xmlns:p14="http://schemas.microsoft.com/office/powerpoint/2010/main" val="2866014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26B18F-EE70-C0D7-B461-E6A1F356D752}"/>
              </a:ext>
            </a:extLst>
          </p:cNvPr>
          <p:cNvSpPr txBox="1"/>
          <p:nvPr/>
        </p:nvSpPr>
        <p:spPr>
          <a:xfrm>
            <a:off x="3923928" y="6391572"/>
            <a:ext cx="1138645" cy="369332"/>
          </a:xfrm>
          <a:prstGeom prst="rect">
            <a:avLst/>
          </a:prstGeom>
          <a:noFill/>
        </p:spPr>
        <p:txBody>
          <a:bodyPr wrap="none" rtlCol="0">
            <a:spAutoFit/>
          </a:bodyPr>
          <a:lstStyle/>
          <a:p>
            <a:r>
              <a:rPr lang="en-US" b="1" dirty="0">
                <a:solidFill>
                  <a:schemeClr val="accent1"/>
                </a:solidFill>
              </a:rPr>
              <a:t>MQXFA07</a:t>
            </a:r>
          </a:p>
        </p:txBody>
      </p:sp>
      <p:sp>
        <p:nvSpPr>
          <p:cNvPr id="11" name="TextBox 10">
            <a:extLst>
              <a:ext uri="{FF2B5EF4-FFF2-40B4-BE49-F238E27FC236}">
                <a16:creationId xmlns:a16="http://schemas.microsoft.com/office/drawing/2014/main" id="{08F0173D-2FD5-AE9C-B494-76A7D8DD6B38}"/>
              </a:ext>
            </a:extLst>
          </p:cNvPr>
          <p:cNvSpPr txBox="1"/>
          <p:nvPr/>
        </p:nvSpPr>
        <p:spPr>
          <a:xfrm>
            <a:off x="3923928" y="79203"/>
            <a:ext cx="1138645" cy="369332"/>
          </a:xfrm>
          <a:prstGeom prst="rect">
            <a:avLst/>
          </a:prstGeom>
          <a:noFill/>
        </p:spPr>
        <p:txBody>
          <a:bodyPr wrap="none" rtlCol="0">
            <a:spAutoFit/>
          </a:bodyPr>
          <a:lstStyle/>
          <a:p>
            <a:r>
              <a:rPr lang="en-US" b="1" dirty="0">
                <a:solidFill>
                  <a:schemeClr val="accent1"/>
                </a:solidFill>
              </a:rPr>
              <a:t>MQXFA13</a:t>
            </a:r>
          </a:p>
        </p:txBody>
      </p:sp>
      <p:pic>
        <p:nvPicPr>
          <p:cNvPr id="12" name="Picture 11">
            <a:extLst>
              <a:ext uri="{FF2B5EF4-FFF2-40B4-BE49-F238E27FC236}">
                <a16:creationId xmlns:a16="http://schemas.microsoft.com/office/drawing/2014/main" id="{E4187D35-F426-A067-43AF-40D04F573897}"/>
              </a:ext>
            </a:extLst>
          </p:cNvPr>
          <p:cNvPicPr>
            <a:picLocks noChangeAspect="1"/>
          </p:cNvPicPr>
          <p:nvPr/>
        </p:nvPicPr>
        <p:blipFill>
          <a:blip r:embed="rId2"/>
          <a:stretch>
            <a:fillRect/>
          </a:stretch>
        </p:blipFill>
        <p:spPr>
          <a:xfrm>
            <a:off x="1623" y="520394"/>
            <a:ext cx="8956210" cy="5886763"/>
          </a:xfrm>
          <a:prstGeom prst="rect">
            <a:avLst/>
          </a:prstGeom>
        </p:spPr>
      </p:pic>
      <p:cxnSp>
        <p:nvCxnSpPr>
          <p:cNvPr id="10" name="Straight Connector 9">
            <a:extLst>
              <a:ext uri="{FF2B5EF4-FFF2-40B4-BE49-F238E27FC236}">
                <a16:creationId xmlns:a16="http://schemas.microsoft.com/office/drawing/2014/main" id="{545B153B-8402-6668-1CCE-6CE178DA5624}"/>
              </a:ext>
            </a:extLst>
          </p:cNvPr>
          <p:cNvCxnSpPr/>
          <p:nvPr/>
        </p:nvCxnSpPr>
        <p:spPr>
          <a:xfrm>
            <a:off x="556590" y="1295843"/>
            <a:ext cx="0" cy="4266314"/>
          </a:xfrm>
          <a:prstGeom prst="line">
            <a:avLst/>
          </a:prstGeom>
          <a:ln w="28575">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8EAA665-F1E3-435C-2E90-43845BF4F308}"/>
              </a:ext>
            </a:extLst>
          </p:cNvPr>
          <p:cNvCxnSpPr/>
          <p:nvPr/>
        </p:nvCxnSpPr>
        <p:spPr>
          <a:xfrm>
            <a:off x="8316416" y="1412776"/>
            <a:ext cx="0" cy="4266314"/>
          </a:xfrm>
          <a:prstGeom prst="line">
            <a:avLst/>
          </a:prstGeom>
          <a:ln w="28575">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CBBFA73-B779-41BA-9956-D4C1151D98B7}"/>
              </a:ext>
            </a:extLst>
          </p:cNvPr>
          <p:cNvCxnSpPr/>
          <p:nvPr/>
        </p:nvCxnSpPr>
        <p:spPr>
          <a:xfrm>
            <a:off x="7524328" y="1295843"/>
            <a:ext cx="0" cy="426631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E0C4593-894E-4300-9583-0C6B73F04243}"/>
              </a:ext>
            </a:extLst>
          </p:cNvPr>
          <p:cNvCxnSpPr/>
          <p:nvPr/>
        </p:nvCxnSpPr>
        <p:spPr>
          <a:xfrm>
            <a:off x="7668344" y="1295843"/>
            <a:ext cx="0" cy="426631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45EE57B6-C2C3-4C3D-AF6B-A0E603A4528A}"/>
              </a:ext>
            </a:extLst>
          </p:cNvPr>
          <p:cNvSpPr>
            <a:spLocks noGrp="1"/>
          </p:cNvSpPr>
          <p:nvPr>
            <p:ph type="ftr" sz="quarter" idx="11"/>
          </p:nvPr>
        </p:nvSpPr>
        <p:spPr/>
        <p:txBody>
          <a:bodyPr/>
          <a:lstStyle/>
          <a:p>
            <a:r>
              <a:rPr lang="en-US"/>
              <a:t>MQXFA17 Analysis</a:t>
            </a:r>
          </a:p>
        </p:txBody>
      </p:sp>
      <p:sp>
        <p:nvSpPr>
          <p:cNvPr id="5" name="Slide Number Placeholder 4">
            <a:extLst>
              <a:ext uri="{FF2B5EF4-FFF2-40B4-BE49-F238E27FC236}">
                <a16:creationId xmlns:a16="http://schemas.microsoft.com/office/drawing/2014/main" id="{D4C41908-7F8F-2B9C-BFD6-AE29B98851C0}"/>
              </a:ext>
            </a:extLst>
          </p:cNvPr>
          <p:cNvSpPr>
            <a:spLocks noGrp="1"/>
          </p:cNvSpPr>
          <p:nvPr>
            <p:ph type="sldNum" sz="quarter" idx="12"/>
          </p:nvPr>
        </p:nvSpPr>
        <p:spPr/>
        <p:txBody>
          <a:bodyPr/>
          <a:lstStyle/>
          <a:p>
            <a:fld id="{DF8930C5-1AA8-4399-9D52-68FDCE8C53D5}" type="slidenum">
              <a:rPr lang="en-US" smtClean="0"/>
              <a:t>13</a:t>
            </a:fld>
            <a:endParaRPr lang="en-US"/>
          </a:p>
        </p:txBody>
      </p:sp>
    </p:spTree>
    <p:extLst>
      <p:ext uri="{BB962C8B-B14F-4D97-AF65-F5344CB8AC3E}">
        <p14:creationId xmlns:p14="http://schemas.microsoft.com/office/powerpoint/2010/main" val="219821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EA35-8068-926D-6C85-498F44F4DEA6}"/>
              </a:ext>
            </a:extLst>
          </p:cNvPr>
          <p:cNvSpPr>
            <a:spLocks noGrp="1"/>
          </p:cNvSpPr>
          <p:nvPr>
            <p:ph type="title"/>
          </p:nvPr>
        </p:nvSpPr>
        <p:spPr/>
        <p:txBody>
          <a:bodyPr/>
          <a:lstStyle/>
          <a:p>
            <a:r>
              <a:rPr lang="en-US" dirty="0"/>
              <a:t>Locations on Coil 227</a:t>
            </a:r>
          </a:p>
        </p:txBody>
      </p:sp>
      <p:sp>
        <p:nvSpPr>
          <p:cNvPr id="3" name="Content Placeholder 2">
            <a:extLst>
              <a:ext uri="{FF2B5EF4-FFF2-40B4-BE49-F238E27FC236}">
                <a16:creationId xmlns:a16="http://schemas.microsoft.com/office/drawing/2014/main" id="{A3F7A6E2-BE8E-D2C0-B8EF-7BCF489C17DC}"/>
              </a:ext>
            </a:extLst>
          </p:cNvPr>
          <p:cNvSpPr>
            <a:spLocks noGrp="1"/>
          </p:cNvSpPr>
          <p:nvPr>
            <p:ph idx="1"/>
          </p:nvPr>
        </p:nvSpPr>
        <p:spPr>
          <a:xfrm>
            <a:off x="637339" y="1086922"/>
            <a:ext cx="7920000" cy="1345704"/>
          </a:xfrm>
        </p:spPr>
        <p:txBody>
          <a:bodyPr/>
          <a:lstStyle/>
          <a:p>
            <a:r>
              <a:rPr lang="en-US" dirty="0"/>
              <a:t>Coil CAD model with quench locations</a:t>
            </a:r>
          </a:p>
          <a:p>
            <a:pPr lvl="1"/>
            <a:r>
              <a:rPr lang="en-US" dirty="0">
                <a:solidFill>
                  <a:schemeClr val="accent6">
                    <a:lumMod val="75000"/>
                  </a:schemeClr>
                </a:solidFill>
              </a:rPr>
              <a:t>“Calibration” is in progress</a:t>
            </a:r>
          </a:p>
        </p:txBody>
      </p:sp>
      <p:sp>
        <p:nvSpPr>
          <p:cNvPr id="4" name="Footer Placeholder 3">
            <a:extLst>
              <a:ext uri="{FF2B5EF4-FFF2-40B4-BE49-F238E27FC236}">
                <a16:creationId xmlns:a16="http://schemas.microsoft.com/office/drawing/2014/main" id="{2F213E09-95BB-C086-CD9F-A0A298FBBBF5}"/>
              </a:ext>
            </a:extLst>
          </p:cNvPr>
          <p:cNvSpPr>
            <a:spLocks noGrp="1"/>
          </p:cNvSpPr>
          <p:nvPr>
            <p:ph type="ftr" sz="quarter" idx="11"/>
          </p:nvPr>
        </p:nvSpPr>
        <p:spPr/>
        <p:txBody>
          <a:bodyPr/>
          <a:lstStyle/>
          <a:p>
            <a:r>
              <a:rPr lang="en-GB" noProof="0"/>
              <a:t>MQXFA17 Analysis</a:t>
            </a:r>
            <a:endParaRPr lang="en-GB" noProof="0" dirty="0"/>
          </a:p>
        </p:txBody>
      </p:sp>
      <p:sp>
        <p:nvSpPr>
          <p:cNvPr id="5" name="Slide Number Placeholder 4">
            <a:extLst>
              <a:ext uri="{FF2B5EF4-FFF2-40B4-BE49-F238E27FC236}">
                <a16:creationId xmlns:a16="http://schemas.microsoft.com/office/drawing/2014/main" id="{516B8C08-FB9F-11F6-EE46-6212A612F40C}"/>
              </a:ext>
            </a:extLst>
          </p:cNvPr>
          <p:cNvSpPr>
            <a:spLocks noGrp="1"/>
          </p:cNvSpPr>
          <p:nvPr>
            <p:ph type="sldNum" sz="quarter" idx="12"/>
          </p:nvPr>
        </p:nvSpPr>
        <p:spPr/>
        <p:txBody>
          <a:bodyPr/>
          <a:lstStyle/>
          <a:p>
            <a:fld id="{BFDCA1C4-9514-7B4F-976F-D92F7E296653}" type="slidenum">
              <a:rPr lang="fr-FR" smtClean="0"/>
              <a:pPr/>
              <a:t>14</a:t>
            </a:fld>
            <a:endParaRPr lang="fr-FR"/>
          </a:p>
        </p:txBody>
      </p:sp>
      <p:pic>
        <p:nvPicPr>
          <p:cNvPr id="7" name="Picture 6">
            <a:extLst>
              <a:ext uri="{FF2B5EF4-FFF2-40B4-BE49-F238E27FC236}">
                <a16:creationId xmlns:a16="http://schemas.microsoft.com/office/drawing/2014/main" id="{7A122506-ACBD-F3D4-8F5A-793091DF8FFD}"/>
              </a:ext>
            </a:extLst>
          </p:cNvPr>
          <p:cNvPicPr>
            <a:picLocks noChangeAspect="1"/>
          </p:cNvPicPr>
          <p:nvPr/>
        </p:nvPicPr>
        <p:blipFill>
          <a:blip r:embed="rId2"/>
          <a:stretch>
            <a:fillRect/>
          </a:stretch>
        </p:blipFill>
        <p:spPr>
          <a:xfrm>
            <a:off x="-1597" y="1945062"/>
            <a:ext cx="9133401" cy="1730201"/>
          </a:xfrm>
          <a:prstGeom prst="rect">
            <a:avLst/>
          </a:prstGeom>
        </p:spPr>
      </p:pic>
      <p:sp>
        <p:nvSpPr>
          <p:cNvPr id="8" name="TextBox 7">
            <a:extLst>
              <a:ext uri="{FF2B5EF4-FFF2-40B4-BE49-F238E27FC236}">
                <a16:creationId xmlns:a16="http://schemas.microsoft.com/office/drawing/2014/main" id="{DB56359F-AC22-FA56-87A5-261C2280500E}"/>
              </a:ext>
            </a:extLst>
          </p:cNvPr>
          <p:cNvSpPr txBox="1"/>
          <p:nvPr/>
        </p:nvSpPr>
        <p:spPr>
          <a:xfrm>
            <a:off x="7740352" y="5733256"/>
            <a:ext cx="838691" cy="369332"/>
          </a:xfrm>
          <a:prstGeom prst="rect">
            <a:avLst/>
          </a:prstGeom>
          <a:noFill/>
        </p:spPr>
        <p:txBody>
          <a:bodyPr wrap="none" rtlCol="0">
            <a:spAutoFit/>
          </a:bodyPr>
          <a:lstStyle/>
          <a:p>
            <a:r>
              <a:rPr lang="en-US" dirty="0"/>
              <a:t>(Miao)</a:t>
            </a:r>
          </a:p>
        </p:txBody>
      </p:sp>
      <p:pic>
        <p:nvPicPr>
          <p:cNvPr id="10" name="Picture 9">
            <a:extLst>
              <a:ext uri="{FF2B5EF4-FFF2-40B4-BE49-F238E27FC236}">
                <a16:creationId xmlns:a16="http://schemas.microsoft.com/office/drawing/2014/main" id="{8AEDF46D-DBB7-86B5-1342-5CFD2A72880D}"/>
              </a:ext>
            </a:extLst>
          </p:cNvPr>
          <p:cNvPicPr>
            <a:picLocks noChangeAspect="1"/>
          </p:cNvPicPr>
          <p:nvPr/>
        </p:nvPicPr>
        <p:blipFill>
          <a:blip r:embed="rId3"/>
          <a:stretch>
            <a:fillRect/>
          </a:stretch>
        </p:blipFill>
        <p:spPr>
          <a:xfrm>
            <a:off x="36550" y="3675263"/>
            <a:ext cx="4679466" cy="3061465"/>
          </a:xfrm>
          <a:prstGeom prst="rect">
            <a:avLst/>
          </a:prstGeom>
        </p:spPr>
      </p:pic>
      <p:cxnSp>
        <p:nvCxnSpPr>
          <p:cNvPr id="12" name="Straight Arrow Connector 11">
            <a:extLst>
              <a:ext uri="{FF2B5EF4-FFF2-40B4-BE49-F238E27FC236}">
                <a16:creationId xmlns:a16="http://schemas.microsoft.com/office/drawing/2014/main" id="{C25087C4-EF3B-918B-7EDB-019E80D909F8}"/>
              </a:ext>
            </a:extLst>
          </p:cNvPr>
          <p:cNvCxnSpPr>
            <a:cxnSpLocks/>
          </p:cNvCxnSpPr>
          <p:nvPr/>
        </p:nvCxnSpPr>
        <p:spPr>
          <a:xfrm>
            <a:off x="827584" y="3068960"/>
            <a:ext cx="1152128" cy="1224136"/>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9761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B916-DCE2-481C-AD9E-38D17FBC2D03}"/>
              </a:ext>
            </a:extLst>
          </p:cNvPr>
          <p:cNvSpPr>
            <a:spLocks noGrp="1"/>
          </p:cNvSpPr>
          <p:nvPr>
            <p:ph type="title"/>
          </p:nvPr>
        </p:nvSpPr>
        <p:spPr/>
        <p:txBody>
          <a:bodyPr/>
          <a:lstStyle/>
          <a:p>
            <a:r>
              <a:rPr lang="en-US" dirty="0"/>
              <a:t>Coil 239 Fabrication Data</a:t>
            </a:r>
          </a:p>
        </p:txBody>
      </p:sp>
      <p:sp>
        <p:nvSpPr>
          <p:cNvPr id="3" name="Content Placeholder 2">
            <a:extLst>
              <a:ext uri="{FF2B5EF4-FFF2-40B4-BE49-F238E27FC236}">
                <a16:creationId xmlns:a16="http://schemas.microsoft.com/office/drawing/2014/main" id="{81556A56-B9F5-4A46-AA86-99CF45506895}"/>
              </a:ext>
            </a:extLst>
          </p:cNvPr>
          <p:cNvSpPr>
            <a:spLocks noGrp="1"/>
          </p:cNvSpPr>
          <p:nvPr>
            <p:ph idx="1"/>
          </p:nvPr>
        </p:nvSpPr>
        <p:spPr/>
        <p:txBody>
          <a:bodyPr/>
          <a:lstStyle/>
          <a:p>
            <a:r>
              <a:rPr lang="en-US" dirty="0"/>
              <a:t>Coil 239 Travelers and DRs are in FNAL Vector and BNL system:</a:t>
            </a:r>
          </a:p>
          <a:p>
            <a:pPr lvl="1"/>
            <a:r>
              <a:rPr lang="en-US" dirty="0"/>
              <a:t>Vector link to Coil 239 Interface Travelers and DRs:</a:t>
            </a:r>
          </a:p>
          <a:p>
            <a:pPr marL="457200" lvl="1" indent="0">
              <a:buNone/>
            </a:pPr>
            <a:r>
              <a:rPr lang="en-US" sz="1600" dirty="0">
                <a:solidFill>
                  <a:srgbClr val="FF0000"/>
                </a:solidFill>
                <a:hlinkClick r:id="rId2"/>
              </a:rPr>
              <a:t>https://vector-onsite.fnal.gov/GenerateTravelerRequest.asp?qsDocID=34203</a:t>
            </a:r>
            <a:endParaRPr lang="en-US" sz="1600" dirty="0">
              <a:solidFill>
                <a:srgbClr val="FF0000"/>
              </a:solidFill>
            </a:endParaRPr>
          </a:p>
          <a:p>
            <a:pPr marL="457200" lvl="1" indent="0">
              <a:buNone/>
            </a:pPr>
            <a:endParaRPr lang="en-US" sz="1800" dirty="0">
              <a:solidFill>
                <a:srgbClr val="FF0000"/>
              </a:solidFill>
            </a:endParaRPr>
          </a:p>
          <a:p>
            <a:r>
              <a:rPr lang="en-US" dirty="0"/>
              <a:t>Presented at MQXFA17 and MQXFA13b Coils Acceptance Review:</a:t>
            </a:r>
            <a:endParaRPr lang="en-US" sz="2200" dirty="0"/>
          </a:p>
          <a:p>
            <a:pPr lvl="1"/>
            <a:r>
              <a:rPr lang="en-US" sz="1200" dirty="0">
                <a:hlinkClick r:id="rId3"/>
              </a:rPr>
              <a:t>MQXFA17 and MQXFA13b Coils Acceptance Review (October 6, 2023) · INDICO-FNAL (Indico)</a:t>
            </a:r>
            <a:endParaRPr lang="en-US" sz="1200" dirty="0">
              <a:solidFill>
                <a:srgbClr val="FF0000"/>
              </a:solidFill>
            </a:endParaRPr>
          </a:p>
          <a:p>
            <a:pPr lvl="1"/>
            <a:endParaRPr lang="en-US" sz="1800" dirty="0">
              <a:solidFill>
                <a:srgbClr val="FF0000"/>
              </a:solidFill>
            </a:endParaRPr>
          </a:p>
          <a:p>
            <a:pPr lvl="1"/>
            <a:endParaRPr lang="en-US" sz="1800" dirty="0">
              <a:solidFill>
                <a:srgbClr val="FF0000"/>
              </a:solidFill>
            </a:endParaRPr>
          </a:p>
          <a:p>
            <a:pPr lvl="1"/>
            <a:endParaRPr lang="en-US" dirty="0">
              <a:solidFill>
                <a:srgbClr val="FF0000"/>
              </a:solidFill>
            </a:endParaRPr>
          </a:p>
          <a:p>
            <a:endParaRPr lang="en-US" dirty="0"/>
          </a:p>
        </p:txBody>
      </p:sp>
      <p:sp>
        <p:nvSpPr>
          <p:cNvPr id="4" name="Footer Placeholder 3">
            <a:extLst>
              <a:ext uri="{FF2B5EF4-FFF2-40B4-BE49-F238E27FC236}">
                <a16:creationId xmlns:a16="http://schemas.microsoft.com/office/drawing/2014/main" id="{D0D666E7-0CC6-4639-ABF4-FE1C81256F98}"/>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1662E1EB-CAB4-4F09-92E4-70B97C8391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3085308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7920000" cy="720000"/>
          </a:xfrm>
        </p:spPr>
        <p:txBody>
          <a:bodyPr/>
          <a:lstStyle/>
          <a:p>
            <a:r>
              <a:rPr lang="en-US" dirty="0"/>
              <a:t>Cable QC Summary</a:t>
            </a:r>
          </a:p>
        </p:txBody>
      </p:sp>
      <p:sp>
        <p:nvSpPr>
          <p:cNvPr id="5" name="Footer Placeholder 4"/>
          <p:cNvSpPr>
            <a:spLocks noGrp="1"/>
          </p:cNvSpPr>
          <p:nvPr>
            <p:ph type="ftr" sz="quarter" idx="3"/>
          </p:nvPr>
        </p:nvSpPr>
        <p:spPr>
          <a:xfrm>
            <a:off x="1981200" y="6356350"/>
            <a:ext cx="6550800" cy="3600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4" name="Content Placeholder 53">
            <a:extLst>
              <a:ext uri="{FF2B5EF4-FFF2-40B4-BE49-F238E27FC236}">
                <a16:creationId xmlns:a16="http://schemas.microsoft.com/office/drawing/2014/main" id="{10CF08FF-20BF-4AF6-94D5-A23DE9186775}"/>
              </a:ext>
            </a:extLst>
          </p:cNvPr>
          <p:cNvSpPr>
            <a:spLocks noGrp="1"/>
          </p:cNvSpPr>
          <p:nvPr>
            <p:ph idx="1"/>
          </p:nvPr>
        </p:nvSpPr>
        <p:spPr>
          <a:xfrm>
            <a:off x="420397" y="1301486"/>
            <a:ext cx="8412388" cy="599766"/>
          </a:xfrm>
        </p:spPr>
        <p:txBody>
          <a:bodyPr>
            <a:normAutofit lnSpcReduction="10000"/>
          </a:bodyPr>
          <a:lstStyle/>
          <a:p>
            <a:r>
              <a:rPr lang="en-US" sz="1800" dirty="0"/>
              <a:t>All cables passed the required quality control testing per US-HiLumi-Doc 74</a:t>
            </a:r>
          </a:p>
          <a:p>
            <a:r>
              <a:rPr lang="en-US" sz="1800" dirty="0"/>
              <a:t>There were </a:t>
            </a:r>
            <a:r>
              <a:rPr lang="en-US" sz="1800" i="1" dirty="0"/>
              <a:t>No Critical DRs</a:t>
            </a:r>
            <a:endParaRPr lang="en-US" sz="1800" dirty="0"/>
          </a:p>
        </p:txBody>
      </p:sp>
      <p:cxnSp>
        <p:nvCxnSpPr>
          <p:cNvPr id="7" name="Straight Connector 6">
            <a:extLst>
              <a:ext uri="{FF2B5EF4-FFF2-40B4-BE49-F238E27FC236}">
                <a16:creationId xmlns:a16="http://schemas.microsoft.com/office/drawing/2014/main" id="{6C8D89A7-0F96-222B-D23C-F68157E88D1A}"/>
              </a:ext>
            </a:extLst>
          </p:cNvPr>
          <p:cNvCxnSpPr/>
          <p:nvPr/>
        </p:nvCxnSpPr>
        <p:spPr>
          <a:xfrm>
            <a:off x="512721" y="881370"/>
            <a:ext cx="8236424"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905A0F43-F4CF-5FBD-90AF-4868A684BF66}"/>
              </a:ext>
            </a:extLst>
          </p:cNvPr>
          <p:cNvPicPr>
            <a:picLocks noChangeAspect="1"/>
          </p:cNvPicPr>
          <p:nvPr/>
        </p:nvPicPr>
        <p:blipFill>
          <a:blip r:embed="rId2"/>
          <a:stretch>
            <a:fillRect/>
          </a:stretch>
        </p:blipFill>
        <p:spPr>
          <a:xfrm>
            <a:off x="65314" y="2386135"/>
            <a:ext cx="9013371" cy="3192771"/>
          </a:xfrm>
          <a:prstGeom prst="rect">
            <a:avLst/>
          </a:prstGeom>
        </p:spPr>
      </p:pic>
      <p:sp>
        <p:nvSpPr>
          <p:cNvPr id="3" name="TextBox 2">
            <a:extLst>
              <a:ext uri="{FF2B5EF4-FFF2-40B4-BE49-F238E27FC236}">
                <a16:creationId xmlns:a16="http://schemas.microsoft.com/office/drawing/2014/main" id="{B887BD94-510E-BE6B-277B-4636E113C4ED}"/>
              </a:ext>
            </a:extLst>
          </p:cNvPr>
          <p:cNvSpPr txBox="1"/>
          <p:nvPr/>
        </p:nvSpPr>
        <p:spPr>
          <a:xfrm>
            <a:off x="2853378" y="5791964"/>
            <a:ext cx="2403222" cy="369332"/>
          </a:xfrm>
          <a:prstGeom prst="rect">
            <a:avLst/>
          </a:prstGeom>
          <a:noFill/>
          <a:ln>
            <a:solidFill>
              <a:schemeClr val="tx2"/>
            </a:solidFill>
          </a:ln>
        </p:spPr>
        <p:txBody>
          <a:bodyPr wrap="none" rtlCol="0">
            <a:spAutoFit/>
          </a:bodyPr>
          <a:lstStyle/>
          <a:p>
            <a:r>
              <a:rPr lang="en-US" dirty="0"/>
              <a:t>No impact on coil 239</a:t>
            </a:r>
          </a:p>
        </p:txBody>
      </p:sp>
      <p:cxnSp>
        <p:nvCxnSpPr>
          <p:cNvPr id="8" name="Straight Arrow Connector 7">
            <a:extLst>
              <a:ext uri="{FF2B5EF4-FFF2-40B4-BE49-F238E27FC236}">
                <a16:creationId xmlns:a16="http://schemas.microsoft.com/office/drawing/2014/main" id="{51435122-B878-1CCB-10B4-2B861D18897A}"/>
              </a:ext>
            </a:extLst>
          </p:cNvPr>
          <p:cNvCxnSpPr>
            <a:stCxn id="3" idx="0"/>
          </p:cNvCxnSpPr>
          <p:nvPr/>
        </p:nvCxnSpPr>
        <p:spPr>
          <a:xfrm flipH="1" flipV="1">
            <a:off x="2333897" y="4824549"/>
            <a:ext cx="1721092" cy="9674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6249C5F-ADC5-E0E5-F234-53690A3FA4A5}"/>
              </a:ext>
            </a:extLst>
          </p:cNvPr>
          <p:cNvCxnSpPr>
            <a:stCxn id="3" idx="0"/>
          </p:cNvCxnSpPr>
          <p:nvPr/>
        </p:nvCxnSpPr>
        <p:spPr>
          <a:xfrm flipV="1">
            <a:off x="4054989" y="4763589"/>
            <a:ext cx="2998954" cy="10283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Slide Number Placeholder 10">
            <a:extLst>
              <a:ext uri="{FF2B5EF4-FFF2-40B4-BE49-F238E27FC236}">
                <a16:creationId xmlns:a16="http://schemas.microsoft.com/office/drawing/2014/main" id="{2617337F-DFD4-4F13-BC62-5F76F6869A75}"/>
              </a:ext>
            </a:extLst>
          </p:cNvPr>
          <p:cNvSpPr>
            <a:spLocks noGrp="1"/>
          </p:cNvSpPr>
          <p:nvPr>
            <p:ph type="sldNum" sz="quarter" idx="12"/>
          </p:nvPr>
        </p:nvSpPr>
        <p:spPr/>
        <p:txBody>
          <a:bodyPr/>
          <a:lstStyle/>
          <a:p>
            <a:fld id="{BFDCA1C4-9514-7B4F-976F-D92F7E296653}" type="slidenum">
              <a:rPr lang="fr-FR" smtClean="0"/>
              <a:pPr/>
              <a:t>16</a:t>
            </a:fld>
            <a:endParaRPr lang="fr-FR" dirty="0"/>
          </a:p>
        </p:txBody>
      </p:sp>
    </p:spTree>
    <p:extLst>
      <p:ext uri="{BB962C8B-B14F-4D97-AF65-F5344CB8AC3E}">
        <p14:creationId xmlns:p14="http://schemas.microsoft.com/office/powerpoint/2010/main" val="2032798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QXFA239 - DRs</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07016-B26F-4457-AC76-80C2563D864E}"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3"/>
          </p:nvPr>
        </p:nvSpPr>
        <p:spPr>
          <a:xfrm>
            <a:off x="2013734" y="6356350"/>
            <a:ext cx="6550800" cy="36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US"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3C5F39E7-C4D2-4496-B4A0-A3BC2D6A5735}"/>
              </a:ext>
            </a:extLst>
          </p:cNvPr>
          <p:cNvSpPr txBox="1">
            <a:spLocks/>
          </p:cNvSpPr>
          <p:nvPr/>
        </p:nvSpPr>
        <p:spPr>
          <a:xfrm>
            <a:off x="609898" y="1066800"/>
            <a:ext cx="7920000" cy="901503"/>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mn-cs"/>
              </a:rPr>
              <a:t>DRs posted to interface traveler.</a:t>
            </a:r>
          </a:p>
          <a:p>
            <a:pPr marL="0" marR="0" lvl="0" indent="0" algn="l" defTabSz="457200" rtl="0" eaLnBrk="1" fontAlgn="auto" latinLnBrk="0" hangingPunct="1">
              <a:lnSpc>
                <a:spcPct val="100000"/>
              </a:lnSpc>
              <a:spcBef>
                <a:spcPct val="20000"/>
              </a:spcBef>
              <a:spcAft>
                <a:spcPts val="0"/>
              </a:spcAft>
              <a:buClr>
                <a:srgbClr val="FB963C"/>
              </a:buClr>
              <a:buSzTx/>
              <a:buFont typeface="Wingdings" charset="2"/>
              <a:buNone/>
              <a:tabLst/>
              <a:defRPr/>
            </a:pPr>
            <a:endParaRPr kumimoji="0" lang="en-US" sz="1600" b="0" i="0" u="none" strike="noStrike" kern="1200" cap="none" spc="0" normalizeH="0" baseline="0" noProof="0" dirty="0">
              <a:ln>
                <a:noFill/>
              </a:ln>
              <a:solidFill>
                <a:srgbClr val="5A5A5A"/>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4B0D36AC-9CCE-4903-B05F-BB02B3B9147B}"/>
              </a:ext>
            </a:extLst>
          </p:cNvPr>
          <p:cNvSpPr txBox="1">
            <a:spLocks/>
          </p:cNvSpPr>
          <p:nvPr/>
        </p:nvSpPr>
        <p:spPr>
          <a:xfrm>
            <a:off x="1905000" y="5434476"/>
            <a:ext cx="4921517" cy="684746"/>
          </a:xfrm>
          <a:prstGeom prst="rect">
            <a:avLst/>
          </a:prstGeom>
          <a:ln>
            <a:solidFill>
              <a:schemeClr val="accent1"/>
            </a:solidFill>
          </a:ln>
        </p:spPr>
        <p:txBody>
          <a:bodyPr vert="horz" lIns="0" tIns="0" rIns="0" bIns="0" rtlCol="0" anchor="ctr" anchorCtr="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FB963C"/>
              </a:buClr>
              <a:buSzTx/>
              <a:buFont typeface="Wingdings" charset="2"/>
              <a:buNone/>
              <a:tabLst/>
              <a:defRPr/>
            </a:pPr>
            <a:r>
              <a:rPr kumimoji="0" lang="en-US" sz="1800" b="0" i="0" u="none" strike="noStrike" kern="1200" cap="none" spc="0" normalizeH="0" baseline="0" noProof="0" dirty="0">
                <a:ln>
                  <a:noFill/>
                </a:ln>
                <a:solidFill>
                  <a:srgbClr val="5A5A5A"/>
                </a:solidFill>
                <a:effectLst/>
                <a:uLnTx/>
                <a:uFillTx/>
                <a:latin typeface="Arial"/>
                <a:ea typeface="+mn-ea"/>
                <a:cs typeface="+mn-cs"/>
              </a:rPr>
              <a:t>Critical = Affecting Form, Fit or Function</a:t>
            </a:r>
          </a:p>
          <a:p>
            <a:pPr marL="0" marR="0" lvl="0" indent="0" algn="ctr" defTabSz="457200" rtl="0" eaLnBrk="1" fontAlgn="auto" latinLnBrk="0" hangingPunct="1">
              <a:lnSpc>
                <a:spcPct val="100000"/>
              </a:lnSpc>
              <a:spcBef>
                <a:spcPct val="20000"/>
              </a:spcBef>
              <a:spcAft>
                <a:spcPts val="0"/>
              </a:spcAft>
              <a:buClr>
                <a:srgbClr val="FB963C"/>
              </a:buClr>
              <a:buSzTx/>
              <a:buFont typeface="Wingdings" charset="2"/>
              <a:buNone/>
              <a:tabLst/>
              <a:defRPr/>
            </a:pPr>
            <a:r>
              <a:rPr kumimoji="0" lang="en-US" sz="1800" b="0" i="0" u="none" strike="noStrike" kern="1200" cap="none" spc="0" normalizeH="0" baseline="0" noProof="0" dirty="0">
                <a:ln>
                  <a:noFill/>
                </a:ln>
                <a:solidFill>
                  <a:srgbClr val="5A5A5A"/>
                </a:solidFill>
                <a:effectLst/>
                <a:uLnTx/>
                <a:uFillTx/>
                <a:latin typeface="Arial"/>
                <a:ea typeface="+mn-ea"/>
                <a:cs typeface="+mn-cs"/>
              </a:rPr>
              <a:t>(as found)</a:t>
            </a:r>
          </a:p>
        </p:txBody>
      </p:sp>
      <p:pic>
        <p:nvPicPr>
          <p:cNvPr id="4" name="Picture 3">
            <a:extLst>
              <a:ext uri="{FF2B5EF4-FFF2-40B4-BE49-F238E27FC236}">
                <a16:creationId xmlns:a16="http://schemas.microsoft.com/office/drawing/2014/main" id="{75DC423B-5B0B-E11F-1FC8-F4C1393570AB}"/>
              </a:ext>
            </a:extLst>
          </p:cNvPr>
          <p:cNvPicPr>
            <a:picLocks noChangeAspect="1"/>
          </p:cNvPicPr>
          <p:nvPr/>
        </p:nvPicPr>
        <p:blipFill>
          <a:blip r:embed="rId3"/>
          <a:stretch>
            <a:fillRect/>
          </a:stretch>
        </p:blipFill>
        <p:spPr>
          <a:xfrm>
            <a:off x="304800" y="2205431"/>
            <a:ext cx="8626781" cy="891521"/>
          </a:xfrm>
          <a:prstGeom prst="rect">
            <a:avLst/>
          </a:prstGeom>
        </p:spPr>
      </p:pic>
      <p:pic>
        <p:nvPicPr>
          <p:cNvPr id="10" name="Picture 9" descr="A blueprint of a circular object&#10;&#10;Description automatically generated">
            <a:extLst>
              <a:ext uri="{FF2B5EF4-FFF2-40B4-BE49-F238E27FC236}">
                <a16:creationId xmlns:a16="http://schemas.microsoft.com/office/drawing/2014/main" id="{26825DEB-3C8A-9781-0226-366BB59779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1181" y="3288992"/>
            <a:ext cx="3083819" cy="1955141"/>
          </a:xfrm>
          <a:prstGeom prst="rect">
            <a:avLst/>
          </a:prstGeom>
        </p:spPr>
      </p:pic>
      <p:cxnSp>
        <p:nvCxnSpPr>
          <p:cNvPr id="12" name="Straight Arrow Connector 11">
            <a:extLst>
              <a:ext uri="{FF2B5EF4-FFF2-40B4-BE49-F238E27FC236}">
                <a16:creationId xmlns:a16="http://schemas.microsoft.com/office/drawing/2014/main" id="{D09EF2C8-023A-0DBB-D809-3C20E5140E3A}"/>
              </a:ext>
            </a:extLst>
          </p:cNvPr>
          <p:cNvCxnSpPr>
            <a:cxnSpLocks/>
          </p:cNvCxnSpPr>
          <p:nvPr/>
        </p:nvCxnSpPr>
        <p:spPr>
          <a:xfrm>
            <a:off x="3962400" y="3334080"/>
            <a:ext cx="304800" cy="780720"/>
          </a:xfrm>
          <a:prstGeom prst="straightConnector1">
            <a:avLst/>
          </a:prstGeom>
          <a:ln w="38100">
            <a:solidFill>
              <a:schemeClr val="accent3"/>
            </a:solidFill>
            <a:headEnd w="lg" len="med"/>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1402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2850-4EA0-BDA0-25C7-258FB5BC236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316E6F8-73C5-C704-F29E-34F75330C6C9}"/>
              </a:ext>
            </a:extLst>
          </p:cNvPr>
          <p:cNvPicPr>
            <a:picLocks noGrp="1" noChangeAspect="1"/>
          </p:cNvPicPr>
          <p:nvPr>
            <p:ph idx="1"/>
          </p:nvPr>
        </p:nvPicPr>
        <p:blipFill>
          <a:blip r:embed="rId2"/>
          <a:stretch>
            <a:fillRect/>
          </a:stretch>
        </p:blipFill>
        <p:spPr>
          <a:xfrm>
            <a:off x="512169" y="1035081"/>
            <a:ext cx="8119662" cy="5186187"/>
          </a:xfrm>
          <a:prstGeom prst="rect">
            <a:avLst/>
          </a:prstGeom>
        </p:spPr>
      </p:pic>
      <p:sp>
        <p:nvSpPr>
          <p:cNvPr id="4" name="Slide Number Placeholder 3">
            <a:extLst>
              <a:ext uri="{FF2B5EF4-FFF2-40B4-BE49-F238E27FC236}">
                <a16:creationId xmlns:a16="http://schemas.microsoft.com/office/drawing/2014/main" id="{2E3BC09C-B507-A718-1320-2D29112B56D6}"/>
              </a:ext>
            </a:extLst>
          </p:cNvPr>
          <p:cNvSpPr>
            <a:spLocks noGrp="1"/>
          </p:cNvSpPr>
          <p:nvPr>
            <p:ph type="sldNum" sz="quarter" idx="12"/>
          </p:nvPr>
        </p:nvSpPr>
        <p:spPr/>
        <p:txBody>
          <a:bodyPr/>
          <a:lstStyle/>
          <a:p>
            <a:fld id="{BFDCA1C4-9514-7B4F-976F-D92F7E296653}" type="slidenum">
              <a:rPr lang="fr-FR" smtClean="0"/>
              <a:pPr/>
              <a:t>18</a:t>
            </a:fld>
            <a:endParaRPr lang="fr-FR" dirty="0"/>
          </a:p>
        </p:txBody>
      </p:sp>
      <p:sp>
        <p:nvSpPr>
          <p:cNvPr id="5" name="Footer Placeholder 4">
            <a:extLst>
              <a:ext uri="{FF2B5EF4-FFF2-40B4-BE49-F238E27FC236}">
                <a16:creationId xmlns:a16="http://schemas.microsoft.com/office/drawing/2014/main" id="{17DCD532-912F-4C69-0A9C-F898E0C2DEA6}"/>
              </a:ext>
            </a:extLst>
          </p:cNvPr>
          <p:cNvSpPr>
            <a:spLocks noGrp="1"/>
          </p:cNvSpPr>
          <p:nvPr>
            <p:ph type="ftr" sz="quarter" idx="3"/>
          </p:nvPr>
        </p:nvSpPr>
        <p:spPr/>
        <p:txBody>
          <a:bodyPr/>
          <a:lstStyle/>
          <a:p>
            <a:r>
              <a:rPr lang="en-US"/>
              <a:t>MQXFA17 Analysis</a:t>
            </a:r>
            <a:endParaRPr lang="en-GB" dirty="0"/>
          </a:p>
        </p:txBody>
      </p:sp>
    </p:spTree>
    <p:extLst>
      <p:ext uri="{BB962C8B-B14F-4D97-AF65-F5344CB8AC3E}">
        <p14:creationId xmlns:p14="http://schemas.microsoft.com/office/powerpoint/2010/main" val="1261972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B14B-DDBE-3770-A2AE-6ABB2B97A869}"/>
              </a:ext>
            </a:extLst>
          </p:cNvPr>
          <p:cNvSpPr>
            <a:spLocks noGrp="1"/>
          </p:cNvSpPr>
          <p:nvPr>
            <p:ph type="title"/>
          </p:nvPr>
        </p:nvSpPr>
        <p:spPr>
          <a:xfrm>
            <a:off x="612000" y="11837"/>
            <a:ext cx="7920000" cy="720000"/>
          </a:xfrm>
        </p:spPr>
        <p:txBody>
          <a:bodyPr/>
          <a:lstStyle/>
          <a:p>
            <a:r>
              <a:rPr lang="en-US" dirty="0"/>
              <a:t>MQXFA17 Assembly Data and NCRs</a:t>
            </a:r>
          </a:p>
        </p:txBody>
      </p:sp>
      <p:sp>
        <p:nvSpPr>
          <p:cNvPr id="5" name="Content Placeholder 4">
            <a:extLst>
              <a:ext uri="{FF2B5EF4-FFF2-40B4-BE49-F238E27FC236}">
                <a16:creationId xmlns:a16="http://schemas.microsoft.com/office/drawing/2014/main" id="{8FF3BB3B-A749-EA91-8FBC-0A121698E160}"/>
              </a:ext>
            </a:extLst>
          </p:cNvPr>
          <p:cNvSpPr>
            <a:spLocks noGrp="1"/>
          </p:cNvSpPr>
          <p:nvPr>
            <p:ph idx="1"/>
          </p:nvPr>
        </p:nvSpPr>
        <p:spPr>
          <a:xfrm>
            <a:off x="507496" y="740546"/>
            <a:ext cx="8179303" cy="5703797"/>
          </a:xfrm>
        </p:spPr>
        <p:txBody>
          <a:bodyPr>
            <a:normAutofit fontScale="92500" lnSpcReduction="10000"/>
          </a:bodyPr>
          <a:lstStyle/>
          <a:p>
            <a:r>
              <a:rPr lang="en-US" dirty="0"/>
              <a:t>MQXFA17 Structure and Shims Review:</a:t>
            </a:r>
          </a:p>
          <a:p>
            <a:pPr lvl="1"/>
            <a:r>
              <a:rPr lang="en-US" sz="1900" dirty="0">
                <a:hlinkClick r:id="rId2"/>
              </a:rPr>
              <a:t>MQXFA17 Structure &amp; Shims Review (October 18, 2023) · INDICO-FNAL (Indico)</a:t>
            </a:r>
            <a:endParaRPr lang="en-US" sz="1900" dirty="0"/>
          </a:p>
          <a:p>
            <a:pPr lvl="1"/>
            <a:r>
              <a:rPr lang="en-US" dirty="0"/>
              <a:t>MQXFA17 NCRs:</a:t>
            </a:r>
          </a:p>
          <a:p>
            <a:pPr lvl="2"/>
            <a:r>
              <a:rPr lang="en-US" dirty="0"/>
              <a:t>#593 – Coil 239 accelerometer issues upon arrival</a:t>
            </a:r>
          </a:p>
          <a:p>
            <a:pPr lvl="2"/>
            <a:r>
              <a:rPr lang="en-US" dirty="0"/>
              <a:t>#601 – Proud pin on Coil 239 at 1365 mm from LE (modified alignment key)</a:t>
            </a:r>
          </a:p>
          <a:p>
            <a:pPr lvl="2"/>
            <a:endParaRPr lang="en-US" dirty="0"/>
          </a:p>
          <a:p>
            <a:r>
              <a:rPr lang="en-US" dirty="0"/>
              <a:t>MQXFA17 Specs Mtg:</a:t>
            </a:r>
          </a:p>
          <a:p>
            <a:pPr lvl="1"/>
            <a:r>
              <a:rPr lang="en-US" sz="1900" dirty="0">
                <a:hlinkClick r:id="rId3"/>
              </a:rPr>
              <a:t>MQXFA17 Spec Meeting (March 15, 2024) · INDICO-FNAL (Indico)</a:t>
            </a:r>
            <a:endParaRPr lang="en-US" sz="1900" dirty="0"/>
          </a:p>
          <a:p>
            <a:pPr lvl="1"/>
            <a:r>
              <a:rPr lang="en-US" dirty="0"/>
              <a:t>“</a:t>
            </a:r>
            <a:r>
              <a:rPr lang="en-US" b="1" dirty="0"/>
              <a:t>MQXFA17 load keys are smaller than target because a coil reached 120 MPa</a:t>
            </a:r>
            <a:r>
              <a:rPr lang="en-US" dirty="0"/>
              <a:t>” (Paolo)</a:t>
            </a:r>
          </a:p>
          <a:p>
            <a:pPr lvl="2"/>
            <a:endParaRPr lang="en-US" dirty="0"/>
          </a:p>
          <a:p>
            <a:r>
              <a:rPr lang="en-US" dirty="0"/>
              <a:t>MQXFA17 Fabrication Report:</a:t>
            </a:r>
          </a:p>
          <a:p>
            <a:pPr lvl="1"/>
            <a:r>
              <a:rPr lang="en-US" sz="1800" u="sng" dirty="0">
                <a:solidFill>
                  <a:srgbClr val="0000FF"/>
                </a:solidFill>
                <a:effectLst/>
                <a:latin typeface="Times New Roman" panose="02020603050405020304" pitchFamily="18" charset="0"/>
                <a:ea typeface="Times New Roman" panose="02020603050405020304" pitchFamily="18" charset="0"/>
                <a:hlinkClick r:id="rId4" tooltip="US-HiLumi-doc-5151-v1"/>
              </a:rPr>
              <a:t>US-HiLumi-doc-5151</a:t>
            </a:r>
            <a:endParaRPr lang="en-US" dirty="0"/>
          </a:p>
          <a:p>
            <a:pPr lvl="1"/>
            <a:r>
              <a:rPr lang="en-US" dirty="0"/>
              <a:t>Critical NCR for Overheated splice</a:t>
            </a:r>
          </a:p>
          <a:p>
            <a:pPr lvl="1"/>
            <a:r>
              <a:rPr lang="en-US" dirty="0"/>
              <a:t>Critical NCR caused axial-preload unloading twice</a:t>
            </a:r>
          </a:p>
          <a:p>
            <a:endParaRPr lang="en-US" dirty="0"/>
          </a:p>
          <a:p>
            <a:pPr lvl="1"/>
            <a:endParaRPr lang="en-US" dirty="0"/>
          </a:p>
        </p:txBody>
      </p:sp>
      <p:sp>
        <p:nvSpPr>
          <p:cNvPr id="4" name="Footer Placeholder 3">
            <a:extLst>
              <a:ext uri="{FF2B5EF4-FFF2-40B4-BE49-F238E27FC236}">
                <a16:creationId xmlns:a16="http://schemas.microsoft.com/office/drawing/2014/main" id="{8BDA165B-2589-9EED-25C2-0262E9139FD4}"/>
              </a:ext>
            </a:extLst>
          </p:cNvPr>
          <p:cNvSpPr>
            <a:spLocks noGrp="1"/>
          </p:cNvSpPr>
          <p:nvPr>
            <p:ph type="ftr" sz="quarter" idx="11"/>
          </p:nvPr>
        </p:nvSpPr>
        <p:spPr/>
        <p:txBody>
          <a:bodyPr/>
          <a:lstStyle/>
          <a:p>
            <a:r>
              <a:rPr lang="en-US"/>
              <a:t>MQXFA17 Analysis</a:t>
            </a:r>
            <a:endParaRPr lang="en-GB" dirty="0"/>
          </a:p>
        </p:txBody>
      </p:sp>
      <p:sp>
        <p:nvSpPr>
          <p:cNvPr id="3" name="Slide Number Placeholder 2">
            <a:extLst>
              <a:ext uri="{FF2B5EF4-FFF2-40B4-BE49-F238E27FC236}">
                <a16:creationId xmlns:a16="http://schemas.microsoft.com/office/drawing/2014/main" id="{98D647F7-539F-F5A0-11C4-D0F2EFC3790F}"/>
              </a:ext>
            </a:extLst>
          </p:cNvPr>
          <p:cNvSpPr>
            <a:spLocks noGrp="1"/>
          </p:cNvSpPr>
          <p:nvPr>
            <p:ph type="sldNum" sz="quarter" idx="12"/>
          </p:nvPr>
        </p:nvSpPr>
        <p:spPr/>
        <p:txBody>
          <a:bodyPr/>
          <a:lstStyle/>
          <a:p>
            <a:fld id="{BFDCA1C4-9514-7B4F-976F-D92F7E296653}" type="slidenum">
              <a:rPr lang="fr-FR" smtClean="0"/>
              <a:pPr/>
              <a:t>19</a:t>
            </a:fld>
            <a:endParaRPr lang="fr-FR" dirty="0"/>
          </a:p>
        </p:txBody>
      </p:sp>
    </p:spTree>
    <p:extLst>
      <p:ext uri="{BB962C8B-B14F-4D97-AF65-F5344CB8AC3E}">
        <p14:creationId xmlns:p14="http://schemas.microsoft.com/office/powerpoint/2010/main" val="104242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2803-027D-4991-AEFD-93BF1B4798B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FD188CC-1FAE-4F41-9FBE-9484474F2585}"/>
              </a:ext>
            </a:extLst>
          </p:cNvPr>
          <p:cNvSpPr>
            <a:spLocks noGrp="1"/>
          </p:cNvSpPr>
          <p:nvPr>
            <p:ph idx="1"/>
          </p:nvPr>
        </p:nvSpPr>
        <p:spPr/>
        <p:txBody>
          <a:bodyPr/>
          <a:lstStyle/>
          <a:p>
            <a:r>
              <a:rPr lang="en-US" dirty="0"/>
              <a:t>Quench History</a:t>
            </a:r>
          </a:p>
          <a:p>
            <a:r>
              <a:rPr lang="en-US" dirty="0"/>
              <a:t>Quench Start location </a:t>
            </a:r>
          </a:p>
          <a:p>
            <a:r>
              <a:rPr lang="en-US" dirty="0"/>
              <a:t>Voltage Signals analysis</a:t>
            </a:r>
          </a:p>
          <a:p>
            <a:r>
              <a:rPr lang="en-US" dirty="0"/>
              <a:t>Strain Gauges analysis</a:t>
            </a:r>
          </a:p>
          <a:p>
            <a:r>
              <a:rPr lang="en-US" dirty="0"/>
              <a:t>Quench Antenna analysis</a:t>
            </a:r>
          </a:p>
          <a:p>
            <a:r>
              <a:rPr lang="en-US" dirty="0"/>
              <a:t>Coil 239 DRs and Fabrication data</a:t>
            </a:r>
          </a:p>
          <a:p>
            <a:r>
              <a:rPr lang="en-US" dirty="0"/>
              <a:t>MQXFA17 Assembly data and NCRs</a:t>
            </a:r>
          </a:p>
        </p:txBody>
      </p:sp>
      <p:sp>
        <p:nvSpPr>
          <p:cNvPr id="4" name="Footer Placeholder 3">
            <a:extLst>
              <a:ext uri="{FF2B5EF4-FFF2-40B4-BE49-F238E27FC236}">
                <a16:creationId xmlns:a16="http://schemas.microsoft.com/office/drawing/2014/main" id="{672DE755-3BB3-49A8-95FE-EDB3CB560109}"/>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C4528EEF-139E-426A-B2CC-CDE676C7258E}"/>
              </a:ext>
            </a:extLst>
          </p:cNvPr>
          <p:cNvSpPr>
            <a:spLocks noGrp="1"/>
          </p:cNvSpPr>
          <p:nvPr>
            <p:ph type="sldNum" sz="quarter" idx="12"/>
          </p:nvPr>
        </p:nvSpPr>
        <p:spPr/>
        <p:txBody>
          <a:bodyPr/>
          <a:lstStyle/>
          <a:p>
            <a:fld id="{BFDCA1C4-9514-7B4F-976F-D92F7E296653}" type="slidenum">
              <a:rPr lang="fr-FR" smtClean="0"/>
              <a:pPr/>
              <a:t>2</a:t>
            </a:fld>
            <a:endParaRPr lang="fr-FR"/>
          </a:p>
        </p:txBody>
      </p:sp>
    </p:spTree>
    <p:extLst>
      <p:ext uri="{BB962C8B-B14F-4D97-AF65-F5344CB8AC3E}">
        <p14:creationId xmlns:p14="http://schemas.microsoft.com/office/powerpoint/2010/main" val="4174481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183C-864B-CAB9-F32A-DEA340130F27}"/>
              </a:ext>
            </a:extLst>
          </p:cNvPr>
          <p:cNvSpPr>
            <a:spLocks noGrp="1"/>
          </p:cNvSpPr>
          <p:nvPr>
            <p:ph type="title"/>
          </p:nvPr>
        </p:nvSpPr>
        <p:spPr/>
        <p:txBody>
          <a:bodyPr/>
          <a:lstStyle/>
          <a:p>
            <a:r>
              <a:rPr lang="en-US" dirty="0"/>
              <a:t>MQXFA17 Critical NCRs</a:t>
            </a:r>
          </a:p>
        </p:txBody>
      </p:sp>
      <p:sp>
        <p:nvSpPr>
          <p:cNvPr id="4" name="Footer Placeholder 3">
            <a:extLst>
              <a:ext uri="{FF2B5EF4-FFF2-40B4-BE49-F238E27FC236}">
                <a16:creationId xmlns:a16="http://schemas.microsoft.com/office/drawing/2014/main" id="{53456F6C-6E59-B6C2-4132-26A1CA57B4DB}"/>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46129686-0D44-44E3-CEC1-FB19F3D517F2}"/>
              </a:ext>
            </a:extLst>
          </p:cNvPr>
          <p:cNvSpPr>
            <a:spLocks noGrp="1"/>
          </p:cNvSpPr>
          <p:nvPr>
            <p:ph type="sldNum" sz="quarter" idx="12"/>
          </p:nvPr>
        </p:nvSpPr>
        <p:spPr/>
        <p:txBody>
          <a:bodyPr/>
          <a:lstStyle/>
          <a:p>
            <a:fld id="{BFDCA1C4-9514-7B4F-976F-D92F7E296653}" type="slidenum">
              <a:rPr lang="fr-FR" smtClean="0"/>
              <a:pPr/>
              <a:t>20</a:t>
            </a:fld>
            <a:endParaRPr lang="fr-FR"/>
          </a:p>
        </p:txBody>
      </p:sp>
      <p:pic>
        <p:nvPicPr>
          <p:cNvPr id="9" name="Picture 8">
            <a:extLst>
              <a:ext uri="{FF2B5EF4-FFF2-40B4-BE49-F238E27FC236}">
                <a16:creationId xmlns:a16="http://schemas.microsoft.com/office/drawing/2014/main" id="{7A135CE9-7046-0A14-0B6E-AFFD48F0B616}"/>
              </a:ext>
            </a:extLst>
          </p:cNvPr>
          <p:cNvPicPr>
            <a:picLocks noChangeAspect="1"/>
          </p:cNvPicPr>
          <p:nvPr/>
        </p:nvPicPr>
        <p:blipFill>
          <a:blip r:embed="rId2"/>
          <a:stretch>
            <a:fillRect/>
          </a:stretch>
        </p:blipFill>
        <p:spPr>
          <a:xfrm>
            <a:off x="910052" y="900000"/>
            <a:ext cx="7511137" cy="5187310"/>
          </a:xfrm>
          <a:prstGeom prst="rect">
            <a:avLst/>
          </a:prstGeom>
        </p:spPr>
      </p:pic>
      <p:sp>
        <p:nvSpPr>
          <p:cNvPr id="10" name="Rectangle 9">
            <a:extLst>
              <a:ext uri="{FF2B5EF4-FFF2-40B4-BE49-F238E27FC236}">
                <a16:creationId xmlns:a16="http://schemas.microsoft.com/office/drawing/2014/main" id="{FDD15406-BCBA-CB20-5C91-61D441BB6D1D}"/>
              </a:ext>
            </a:extLst>
          </p:cNvPr>
          <p:cNvSpPr/>
          <p:nvPr/>
        </p:nvSpPr>
        <p:spPr>
          <a:xfrm>
            <a:off x="975359" y="1602377"/>
            <a:ext cx="7358743" cy="68797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18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79B2A1-912C-4B56-A205-88EAD87217C4}"/>
              </a:ext>
            </a:extLst>
          </p:cNvPr>
          <p:cNvPicPr>
            <a:picLocks noChangeAspect="1"/>
          </p:cNvPicPr>
          <p:nvPr/>
        </p:nvPicPr>
        <p:blipFill>
          <a:blip r:embed="rId2"/>
          <a:stretch>
            <a:fillRect/>
          </a:stretch>
        </p:blipFill>
        <p:spPr>
          <a:xfrm>
            <a:off x="0" y="908720"/>
            <a:ext cx="9144000" cy="3089836"/>
          </a:xfrm>
          <a:prstGeom prst="rect">
            <a:avLst/>
          </a:prstGeom>
        </p:spPr>
      </p:pic>
      <p:sp>
        <p:nvSpPr>
          <p:cNvPr id="2" name="Title 1">
            <a:extLst>
              <a:ext uri="{FF2B5EF4-FFF2-40B4-BE49-F238E27FC236}">
                <a16:creationId xmlns:a16="http://schemas.microsoft.com/office/drawing/2014/main" id="{2DC1F2E1-BDF7-4A4A-9950-A03BA1311C54}"/>
              </a:ext>
            </a:extLst>
          </p:cNvPr>
          <p:cNvSpPr>
            <a:spLocks noGrp="1"/>
          </p:cNvSpPr>
          <p:nvPr>
            <p:ph type="title"/>
          </p:nvPr>
        </p:nvSpPr>
        <p:spPr/>
        <p:txBody>
          <a:bodyPr/>
          <a:lstStyle/>
          <a:p>
            <a:r>
              <a:rPr lang="en-US" dirty="0"/>
              <a:t>Magnet assembly and loading</a:t>
            </a:r>
            <a:br>
              <a:rPr lang="en-US" dirty="0"/>
            </a:br>
            <a:r>
              <a:rPr lang="en-US" dirty="0"/>
              <a:t>Specifications (shells)</a:t>
            </a:r>
          </a:p>
        </p:txBody>
      </p:sp>
      <p:sp>
        <p:nvSpPr>
          <p:cNvPr id="4" name="Footer Placeholder 3">
            <a:extLst>
              <a:ext uri="{FF2B5EF4-FFF2-40B4-BE49-F238E27FC236}">
                <a16:creationId xmlns:a16="http://schemas.microsoft.com/office/drawing/2014/main" id="{033152F2-6518-4B27-8620-D4AF936C9F5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D34D93C5-BC77-4312-B0E1-B1150BED8AF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pic>
        <p:nvPicPr>
          <p:cNvPr id="3" name="Picture 2">
            <a:extLst>
              <a:ext uri="{FF2B5EF4-FFF2-40B4-BE49-F238E27FC236}">
                <a16:creationId xmlns:a16="http://schemas.microsoft.com/office/drawing/2014/main" id="{4E6CB368-B2FB-4940-AEEB-CACEC13C92EE}"/>
              </a:ext>
            </a:extLst>
          </p:cNvPr>
          <p:cNvPicPr>
            <a:picLocks noChangeAspect="1"/>
          </p:cNvPicPr>
          <p:nvPr/>
        </p:nvPicPr>
        <p:blipFill>
          <a:blip r:embed="rId3"/>
          <a:stretch>
            <a:fillRect/>
          </a:stretch>
        </p:blipFill>
        <p:spPr>
          <a:xfrm>
            <a:off x="0" y="3772114"/>
            <a:ext cx="9144000" cy="3089836"/>
          </a:xfrm>
          <a:prstGeom prst="rect">
            <a:avLst/>
          </a:prstGeom>
        </p:spPr>
      </p:pic>
    </p:spTree>
    <p:extLst>
      <p:ext uri="{BB962C8B-B14F-4D97-AF65-F5344CB8AC3E}">
        <p14:creationId xmlns:p14="http://schemas.microsoft.com/office/powerpoint/2010/main" val="3406708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F2E1-BDF7-4A4A-9950-A03BA1311C54}"/>
              </a:ext>
            </a:extLst>
          </p:cNvPr>
          <p:cNvSpPr>
            <a:spLocks noGrp="1"/>
          </p:cNvSpPr>
          <p:nvPr>
            <p:ph type="title"/>
          </p:nvPr>
        </p:nvSpPr>
        <p:spPr/>
        <p:txBody>
          <a:bodyPr/>
          <a:lstStyle/>
          <a:p>
            <a:r>
              <a:rPr lang="en-US" dirty="0"/>
              <a:t>Magnet assembly and loading</a:t>
            </a:r>
            <a:br>
              <a:rPr lang="en-US" dirty="0"/>
            </a:br>
            <a:r>
              <a:rPr lang="en-US" dirty="0"/>
              <a:t>Specifications (coils)</a:t>
            </a:r>
          </a:p>
        </p:txBody>
      </p:sp>
      <p:sp>
        <p:nvSpPr>
          <p:cNvPr id="4" name="Footer Placeholder 3">
            <a:extLst>
              <a:ext uri="{FF2B5EF4-FFF2-40B4-BE49-F238E27FC236}">
                <a16:creationId xmlns:a16="http://schemas.microsoft.com/office/drawing/2014/main" id="{033152F2-6518-4B27-8620-D4AF936C9F5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D34D93C5-BC77-4312-B0E1-B1150BED8AF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pic>
        <p:nvPicPr>
          <p:cNvPr id="3" name="Picture 2">
            <a:extLst>
              <a:ext uri="{FF2B5EF4-FFF2-40B4-BE49-F238E27FC236}">
                <a16:creationId xmlns:a16="http://schemas.microsoft.com/office/drawing/2014/main" id="{E756C25F-5222-463D-AA2D-025FEA678514}"/>
              </a:ext>
            </a:extLst>
          </p:cNvPr>
          <p:cNvPicPr>
            <a:picLocks noChangeAspect="1"/>
          </p:cNvPicPr>
          <p:nvPr/>
        </p:nvPicPr>
        <p:blipFill>
          <a:blip r:embed="rId2"/>
          <a:stretch>
            <a:fillRect/>
          </a:stretch>
        </p:blipFill>
        <p:spPr>
          <a:xfrm>
            <a:off x="-1" y="1059244"/>
            <a:ext cx="4571999" cy="2369756"/>
          </a:xfrm>
          <a:prstGeom prst="rect">
            <a:avLst/>
          </a:prstGeom>
        </p:spPr>
      </p:pic>
      <p:pic>
        <p:nvPicPr>
          <p:cNvPr id="6" name="Picture 5">
            <a:extLst>
              <a:ext uri="{FF2B5EF4-FFF2-40B4-BE49-F238E27FC236}">
                <a16:creationId xmlns:a16="http://schemas.microsoft.com/office/drawing/2014/main" id="{0F046C72-DF41-4363-B9F2-26BCD13A1057}"/>
              </a:ext>
            </a:extLst>
          </p:cNvPr>
          <p:cNvPicPr>
            <a:picLocks noChangeAspect="1"/>
          </p:cNvPicPr>
          <p:nvPr/>
        </p:nvPicPr>
        <p:blipFill>
          <a:blip r:embed="rId3"/>
          <a:stretch>
            <a:fillRect/>
          </a:stretch>
        </p:blipFill>
        <p:spPr>
          <a:xfrm>
            <a:off x="4572000" y="1059244"/>
            <a:ext cx="4572000" cy="2369756"/>
          </a:xfrm>
          <a:prstGeom prst="rect">
            <a:avLst/>
          </a:prstGeom>
        </p:spPr>
      </p:pic>
      <p:pic>
        <p:nvPicPr>
          <p:cNvPr id="7" name="Picture 6">
            <a:extLst>
              <a:ext uri="{FF2B5EF4-FFF2-40B4-BE49-F238E27FC236}">
                <a16:creationId xmlns:a16="http://schemas.microsoft.com/office/drawing/2014/main" id="{D15F5953-DFD6-4515-A735-1A9DD81130AA}"/>
              </a:ext>
            </a:extLst>
          </p:cNvPr>
          <p:cNvPicPr>
            <a:picLocks noChangeAspect="1"/>
          </p:cNvPicPr>
          <p:nvPr/>
        </p:nvPicPr>
        <p:blipFill>
          <a:blip r:embed="rId4"/>
          <a:stretch>
            <a:fillRect/>
          </a:stretch>
        </p:blipFill>
        <p:spPr>
          <a:xfrm>
            <a:off x="-2547" y="3781014"/>
            <a:ext cx="4574545" cy="2371076"/>
          </a:xfrm>
          <a:prstGeom prst="rect">
            <a:avLst/>
          </a:prstGeom>
        </p:spPr>
      </p:pic>
      <p:pic>
        <p:nvPicPr>
          <p:cNvPr id="8" name="Picture 7">
            <a:extLst>
              <a:ext uri="{FF2B5EF4-FFF2-40B4-BE49-F238E27FC236}">
                <a16:creationId xmlns:a16="http://schemas.microsoft.com/office/drawing/2014/main" id="{FA4C68A9-3C74-450F-BA5C-A69B8AEB3A50}"/>
              </a:ext>
            </a:extLst>
          </p:cNvPr>
          <p:cNvPicPr>
            <a:picLocks noChangeAspect="1"/>
          </p:cNvPicPr>
          <p:nvPr/>
        </p:nvPicPr>
        <p:blipFill>
          <a:blip r:embed="rId5"/>
          <a:stretch>
            <a:fillRect/>
          </a:stretch>
        </p:blipFill>
        <p:spPr>
          <a:xfrm>
            <a:off x="4574544" y="3783654"/>
            <a:ext cx="4569455" cy="2368436"/>
          </a:xfrm>
          <a:prstGeom prst="rect">
            <a:avLst/>
          </a:prstGeom>
        </p:spPr>
      </p:pic>
      <p:sp>
        <p:nvSpPr>
          <p:cNvPr id="9" name="TextBox 8">
            <a:extLst>
              <a:ext uri="{FF2B5EF4-FFF2-40B4-BE49-F238E27FC236}">
                <a16:creationId xmlns:a16="http://schemas.microsoft.com/office/drawing/2014/main" id="{15D0CD39-9B17-D730-948F-D85E8CA7B76A}"/>
              </a:ext>
            </a:extLst>
          </p:cNvPr>
          <p:cNvSpPr txBox="1"/>
          <p:nvPr/>
        </p:nvSpPr>
        <p:spPr>
          <a:xfrm>
            <a:off x="8353835" y="3996569"/>
            <a:ext cx="518091" cy="369332"/>
          </a:xfrm>
          <a:prstGeom prst="rect">
            <a:avLst/>
          </a:prstGeom>
          <a:noFill/>
        </p:spPr>
        <p:txBody>
          <a:bodyPr wrap="none" rtlCol="0">
            <a:spAutoFit/>
          </a:bodyPr>
          <a:lstStyle/>
          <a:p>
            <a:r>
              <a:rPr lang="en-US" dirty="0"/>
              <a:t>SG</a:t>
            </a:r>
          </a:p>
        </p:txBody>
      </p:sp>
      <p:sp>
        <p:nvSpPr>
          <p:cNvPr id="10" name="TextBox 9">
            <a:extLst>
              <a:ext uri="{FF2B5EF4-FFF2-40B4-BE49-F238E27FC236}">
                <a16:creationId xmlns:a16="http://schemas.microsoft.com/office/drawing/2014/main" id="{4C03249F-B4BE-D7DB-B8BB-B9C4CE13F9DF}"/>
              </a:ext>
            </a:extLst>
          </p:cNvPr>
          <p:cNvSpPr txBox="1"/>
          <p:nvPr/>
        </p:nvSpPr>
        <p:spPr>
          <a:xfrm>
            <a:off x="2801814" y="1254654"/>
            <a:ext cx="1672253" cy="338554"/>
          </a:xfrm>
          <a:prstGeom prst="rect">
            <a:avLst/>
          </a:prstGeom>
          <a:noFill/>
        </p:spPr>
        <p:txBody>
          <a:bodyPr wrap="none" rtlCol="0">
            <a:spAutoFit/>
          </a:bodyPr>
          <a:lstStyle/>
          <a:p>
            <a:r>
              <a:rPr lang="en-US" sz="1600" dirty="0"/>
              <a:t>FBG @ 700 mm</a:t>
            </a:r>
          </a:p>
        </p:txBody>
      </p:sp>
      <p:sp>
        <p:nvSpPr>
          <p:cNvPr id="11" name="TextBox 10">
            <a:extLst>
              <a:ext uri="{FF2B5EF4-FFF2-40B4-BE49-F238E27FC236}">
                <a16:creationId xmlns:a16="http://schemas.microsoft.com/office/drawing/2014/main" id="{3A973C6E-C212-3166-5E66-C9C4FC783BCD}"/>
              </a:ext>
            </a:extLst>
          </p:cNvPr>
          <p:cNvSpPr txBox="1"/>
          <p:nvPr/>
        </p:nvSpPr>
        <p:spPr>
          <a:xfrm>
            <a:off x="7258698" y="1254654"/>
            <a:ext cx="1786066" cy="338554"/>
          </a:xfrm>
          <a:prstGeom prst="rect">
            <a:avLst/>
          </a:prstGeom>
          <a:noFill/>
        </p:spPr>
        <p:txBody>
          <a:bodyPr wrap="none" rtlCol="0">
            <a:spAutoFit/>
          </a:bodyPr>
          <a:lstStyle/>
          <a:p>
            <a:r>
              <a:rPr lang="en-US" sz="1600" dirty="0"/>
              <a:t>FBG @ 1900 mm</a:t>
            </a:r>
          </a:p>
        </p:txBody>
      </p:sp>
      <p:sp>
        <p:nvSpPr>
          <p:cNvPr id="12" name="TextBox 11">
            <a:extLst>
              <a:ext uri="{FF2B5EF4-FFF2-40B4-BE49-F238E27FC236}">
                <a16:creationId xmlns:a16="http://schemas.microsoft.com/office/drawing/2014/main" id="{AE004836-AFD9-8145-EA3F-B4E777BCECFD}"/>
              </a:ext>
            </a:extLst>
          </p:cNvPr>
          <p:cNvSpPr txBox="1"/>
          <p:nvPr/>
        </p:nvSpPr>
        <p:spPr>
          <a:xfrm>
            <a:off x="2783391" y="3950574"/>
            <a:ext cx="1786066" cy="338554"/>
          </a:xfrm>
          <a:prstGeom prst="rect">
            <a:avLst/>
          </a:prstGeom>
          <a:noFill/>
        </p:spPr>
        <p:txBody>
          <a:bodyPr wrap="none" rtlCol="0">
            <a:spAutoFit/>
          </a:bodyPr>
          <a:lstStyle/>
          <a:p>
            <a:r>
              <a:rPr lang="en-US" sz="1600" dirty="0"/>
              <a:t>FBG @ 3800 mm</a:t>
            </a:r>
          </a:p>
        </p:txBody>
      </p:sp>
    </p:spTree>
    <p:extLst>
      <p:ext uri="{BB962C8B-B14F-4D97-AF65-F5344CB8AC3E}">
        <p14:creationId xmlns:p14="http://schemas.microsoft.com/office/powerpoint/2010/main" val="994183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10ACF-0303-4998-8E39-43DD704CC468}"/>
              </a:ext>
            </a:extLst>
          </p:cNvPr>
          <p:cNvSpPr>
            <a:spLocks noGrp="1"/>
          </p:cNvSpPr>
          <p:nvPr>
            <p:ph type="title"/>
          </p:nvPr>
        </p:nvSpPr>
        <p:spPr/>
        <p:txBody>
          <a:bodyPr/>
          <a:lstStyle/>
          <a:p>
            <a:r>
              <a:rPr lang="en-US" dirty="0"/>
              <a:t>Delta between arc length excess straight section and spacer-wedge transition</a:t>
            </a:r>
          </a:p>
        </p:txBody>
      </p:sp>
      <p:sp>
        <p:nvSpPr>
          <p:cNvPr id="4" name="Footer Placeholder 3">
            <a:extLst>
              <a:ext uri="{FF2B5EF4-FFF2-40B4-BE49-F238E27FC236}">
                <a16:creationId xmlns:a16="http://schemas.microsoft.com/office/drawing/2014/main" id="{2CED061E-2D82-42C5-8D57-B706FEAB063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7" name="Content Placeholder 6">
            <a:extLst>
              <a:ext uri="{FF2B5EF4-FFF2-40B4-BE49-F238E27FC236}">
                <a16:creationId xmlns:a16="http://schemas.microsoft.com/office/drawing/2014/main" id="{F261F4D6-DF59-42FE-813A-74532D5A3F10}"/>
              </a:ext>
            </a:extLst>
          </p:cNvPr>
          <p:cNvPicPr>
            <a:picLocks noGrp="1" noChangeAspect="1"/>
          </p:cNvPicPr>
          <p:nvPr>
            <p:ph idx="1"/>
          </p:nvPr>
        </p:nvPicPr>
        <p:blipFill rotWithShape="1">
          <a:blip r:embed="rId2"/>
          <a:srcRect b="9435"/>
          <a:stretch/>
        </p:blipFill>
        <p:spPr>
          <a:xfrm>
            <a:off x="92074" y="910065"/>
            <a:ext cx="9051926" cy="5947935"/>
          </a:xfrm>
          <a:prstGeom prst="rect">
            <a:avLst/>
          </a:prstGeom>
        </p:spPr>
      </p:pic>
      <p:sp>
        <p:nvSpPr>
          <p:cNvPr id="3" name="TextBox 2">
            <a:extLst>
              <a:ext uri="{FF2B5EF4-FFF2-40B4-BE49-F238E27FC236}">
                <a16:creationId xmlns:a16="http://schemas.microsoft.com/office/drawing/2014/main" id="{CF6CA2CA-274B-4747-8327-5FD460E9404C}"/>
              </a:ext>
            </a:extLst>
          </p:cNvPr>
          <p:cNvSpPr txBox="1"/>
          <p:nvPr/>
        </p:nvSpPr>
        <p:spPr>
          <a:xfrm>
            <a:off x="3347864" y="5582259"/>
            <a:ext cx="4443845" cy="400110"/>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a:ea typeface="+mn-ea"/>
                <a:cs typeface="+mn-cs"/>
              </a:rPr>
              <a:t>Red</a:t>
            </a:r>
            <a:r>
              <a:rPr kumimoji="0" lang="en-US" sz="1000" b="0" i="0" u="none" strike="noStrike" kern="1200" cap="none" spc="0" normalizeH="0" baseline="0" noProof="0" dirty="0">
                <a:ln>
                  <a:noFill/>
                </a:ln>
                <a:solidFill>
                  <a:prstClr val="black"/>
                </a:solidFill>
                <a:effectLst/>
                <a:uLnTx/>
                <a:uFillTx/>
                <a:latin typeface="Arial"/>
                <a:ea typeface="+mn-ea"/>
                <a:cs typeface="+mn-cs"/>
              </a:rPr>
              <a:t> &amp; </a:t>
            </a:r>
            <a:r>
              <a:rPr kumimoji="0" lang="en-US" sz="1000" b="0" i="0" u="none" strike="noStrike" kern="1200" cap="none" spc="0" normalizeH="0" baseline="0" noProof="0" dirty="0">
                <a:ln>
                  <a:noFill/>
                </a:ln>
                <a:solidFill>
                  <a:srgbClr val="005F8C"/>
                </a:solidFill>
                <a:effectLst/>
                <a:uLnTx/>
                <a:uFillTx/>
                <a:latin typeface="Arial"/>
                <a:ea typeface="+mn-ea"/>
                <a:cs typeface="+mn-cs"/>
              </a:rPr>
              <a:t>dark blue </a:t>
            </a:r>
            <a:r>
              <a:rPr kumimoji="0" lang="en-US" sz="1000" b="0" i="0" u="none" strike="noStrike" kern="1200" cap="none" spc="0" normalizeH="0" baseline="0" noProof="0" dirty="0">
                <a:ln>
                  <a:noFill/>
                </a:ln>
                <a:solidFill>
                  <a:prstClr val="black"/>
                </a:solidFill>
                <a:effectLst/>
                <a:uLnTx/>
                <a:uFillTx/>
                <a:latin typeface="Arial"/>
                <a:ea typeface="+mn-ea"/>
                <a:cs typeface="+mn-cs"/>
              </a:rPr>
              <a:t>markers: measured at 207 mm and 4426 mm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C000"/>
                </a:solidFill>
                <a:effectLst/>
                <a:uLnTx/>
                <a:uFillTx/>
                <a:latin typeface="Arial"/>
                <a:ea typeface="+mn-ea"/>
                <a:cs typeface="+mn-cs"/>
              </a:rPr>
              <a:t>Orange</a:t>
            </a:r>
            <a:r>
              <a:rPr kumimoji="0" lang="en-US" sz="1000" b="0" i="0" u="none" strike="noStrike" kern="1200" cap="none" spc="0" normalizeH="0" baseline="0" noProof="0" dirty="0">
                <a:ln>
                  <a:noFill/>
                </a:ln>
                <a:solidFill>
                  <a:prstClr val="black"/>
                </a:solidFill>
                <a:effectLst/>
                <a:uLnTx/>
                <a:uFillTx/>
                <a:latin typeface="Arial"/>
                <a:ea typeface="+mn-ea"/>
                <a:cs typeface="+mn-cs"/>
              </a:rPr>
              <a:t> &amp; </a:t>
            </a:r>
            <a:r>
              <a:rPr kumimoji="0" lang="en-US" sz="1000" b="0" i="0" u="none" strike="noStrike" kern="1200" cap="none" spc="0" normalizeH="0" baseline="0" noProof="0" dirty="0">
                <a:ln>
                  <a:noFill/>
                </a:ln>
                <a:solidFill>
                  <a:srgbClr val="0093BE">
                    <a:lumMod val="40000"/>
                    <a:lumOff val="60000"/>
                  </a:srgbClr>
                </a:solidFill>
                <a:effectLst/>
                <a:uLnTx/>
                <a:uFillTx/>
                <a:latin typeface="Arial"/>
                <a:ea typeface="+mn-ea"/>
                <a:cs typeface="+mn-cs"/>
              </a:rPr>
              <a:t>light blue </a:t>
            </a:r>
            <a:r>
              <a:rPr kumimoji="0" lang="en-US" sz="1000" b="0" i="0" u="none" strike="noStrike" kern="1200" cap="none" spc="0" normalizeH="0" baseline="0" noProof="0" dirty="0">
                <a:ln>
                  <a:noFill/>
                </a:ln>
                <a:solidFill>
                  <a:prstClr val="black"/>
                </a:solidFill>
                <a:effectLst/>
                <a:uLnTx/>
                <a:uFillTx/>
                <a:latin typeface="Arial"/>
                <a:ea typeface="+mn-ea"/>
                <a:cs typeface="+mn-cs"/>
              </a:rPr>
              <a:t>markers: measured at 260-300 mm and 4340-4380 mm</a:t>
            </a:r>
          </a:p>
        </p:txBody>
      </p:sp>
      <p:sp>
        <p:nvSpPr>
          <p:cNvPr id="5" name="Slide Number Placeholder 4">
            <a:extLst>
              <a:ext uri="{FF2B5EF4-FFF2-40B4-BE49-F238E27FC236}">
                <a16:creationId xmlns:a16="http://schemas.microsoft.com/office/drawing/2014/main" id="{2600399E-D510-4608-974C-74EAC80EB564}"/>
              </a:ext>
            </a:extLst>
          </p:cNvPr>
          <p:cNvSpPr>
            <a:spLocks noGrp="1"/>
          </p:cNvSpPr>
          <p:nvPr>
            <p:ph type="sldNum" sz="quarter" idx="12"/>
          </p:nvPr>
        </p:nvSpPr>
        <p:spPr>
          <a:xfrm>
            <a:off x="8691926" y="6441306"/>
            <a:ext cx="360000" cy="3600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68DDF52E-1CE2-FC8E-E638-D461E288C8E8}"/>
              </a:ext>
            </a:extLst>
          </p:cNvPr>
          <p:cNvPicPr>
            <a:picLocks noChangeAspect="1"/>
          </p:cNvPicPr>
          <p:nvPr/>
        </p:nvPicPr>
        <p:blipFill rotWithShape="1">
          <a:blip r:embed="rId3"/>
          <a:srcRect l="78434" t="49494" r="817" b="2398"/>
          <a:stretch/>
        </p:blipFill>
        <p:spPr>
          <a:xfrm>
            <a:off x="1830" y="17311"/>
            <a:ext cx="3617843" cy="5512902"/>
          </a:xfrm>
          <a:prstGeom prst="rect">
            <a:avLst/>
          </a:prstGeom>
        </p:spPr>
      </p:pic>
      <p:sp>
        <p:nvSpPr>
          <p:cNvPr id="8" name="Rectangle: Rounded Corners 7">
            <a:extLst>
              <a:ext uri="{FF2B5EF4-FFF2-40B4-BE49-F238E27FC236}">
                <a16:creationId xmlns:a16="http://schemas.microsoft.com/office/drawing/2014/main" id="{9E20AB7F-42FE-60F8-CA5C-1FB43952FAF9}"/>
              </a:ext>
            </a:extLst>
          </p:cNvPr>
          <p:cNvSpPr/>
          <p:nvPr/>
        </p:nvSpPr>
        <p:spPr>
          <a:xfrm>
            <a:off x="612000" y="1292087"/>
            <a:ext cx="203009" cy="824948"/>
          </a:xfrm>
          <a:prstGeom prst="round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70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2D4ED-F3F8-49E4-8673-41B00573D273}"/>
              </a:ext>
            </a:extLst>
          </p:cNvPr>
          <p:cNvSpPr>
            <a:spLocks noGrp="1"/>
          </p:cNvSpPr>
          <p:nvPr>
            <p:ph type="title"/>
          </p:nvPr>
        </p:nvSpPr>
        <p:spPr/>
        <p:txBody>
          <a:bodyPr/>
          <a:lstStyle/>
          <a:p>
            <a:r>
              <a:rPr lang="en-US" dirty="0"/>
              <a:t>Target loading key shim</a:t>
            </a:r>
          </a:p>
        </p:txBody>
      </p:sp>
      <p:sp>
        <p:nvSpPr>
          <p:cNvPr id="3" name="Content Placeholder 2">
            <a:extLst>
              <a:ext uri="{FF2B5EF4-FFF2-40B4-BE49-F238E27FC236}">
                <a16:creationId xmlns:a16="http://schemas.microsoft.com/office/drawing/2014/main" id="{D757BDCD-5616-419A-8DDA-5DF42641C067}"/>
              </a:ext>
            </a:extLst>
          </p:cNvPr>
          <p:cNvSpPr>
            <a:spLocks noGrp="1"/>
          </p:cNvSpPr>
          <p:nvPr>
            <p:ph idx="1"/>
          </p:nvPr>
        </p:nvSpPr>
        <p:spPr/>
        <p:txBody>
          <a:bodyPr>
            <a:normAutofit fontScale="92500"/>
          </a:bodyPr>
          <a:lstStyle/>
          <a:p>
            <a:r>
              <a:rPr lang="en-US" u="sng" dirty="0"/>
              <a:t>For final loading key shim size reached during the pre-load operations, the following </a:t>
            </a:r>
            <a:r>
              <a:rPr lang="en-US" u="sng" dirty="0">
                <a:solidFill>
                  <a:schemeClr val="bg2"/>
                </a:solidFill>
              </a:rPr>
              <a:t>target </a:t>
            </a:r>
            <a:r>
              <a:rPr lang="en-US" u="sng" dirty="0"/>
              <a:t>is set:</a:t>
            </a:r>
            <a:endParaRPr lang="en-US" dirty="0"/>
          </a:p>
          <a:p>
            <a:pPr lvl="0"/>
            <a:r>
              <a:rPr lang="en-US" b="1" i="1" dirty="0"/>
              <a:t>At the end of the pre-loading operation, the sum of the loading shim size and the coil-pack radial dimension deviations in straight section, LE and RE shall be </a:t>
            </a:r>
            <a:r>
              <a:rPr lang="en-US" b="1" i="1" dirty="0">
                <a:solidFill>
                  <a:schemeClr val="bg2"/>
                </a:solidFill>
              </a:rPr>
              <a:t>within</a:t>
            </a:r>
            <a:r>
              <a:rPr lang="en-US" b="1" i="1" dirty="0"/>
              <a:t> the range achieved in magnets </a:t>
            </a:r>
            <a:r>
              <a:rPr lang="en-US" b="1" i="1" dirty="0">
                <a:solidFill>
                  <a:schemeClr val="bg2"/>
                </a:solidFill>
              </a:rPr>
              <a:t>MQXFA14b and MQXFA05</a:t>
            </a:r>
            <a:endParaRPr lang="en-US" dirty="0">
              <a:solidFill>
                <a:schemeClr val="bg2"/>
              </a:solidFill>
            </a:endParaRPr>
          </a:p>
          <a:p>
            <a:pPr lvl="1"/>
            <a:r>
              <a:rPr lang="en-US" dirty="0"/>
              <a:t>If, with such load key shim, the coil stress measured in </a:t>
            </a:r>
            <a:r>
              <a:rPr lang="en-US" dirty="0">
                <a:solidFill>
                  <a:schemeClr val="bg2"/>
                </a:solidFill>
              </a:rPr>
              <a:t>2+ strain gauges </a:t>
            </a:r>
            <a:r>
              <a:rPr lang="en-US" dirty="0"/>
              <a:t>at the end of the loading or during bladder inflation is above the coil stress spec., </a:t>
            </a:r>
            <a:r>
              <a:rPr lang="en-US" dirty="0">
                <a:solidFill>
                  <a:schemeClr val="bg2"/>
                </a:solidFill>
              </a:rPr>
              <a:t>priority</a:t>
            </a:r>
            <a:r>
              <a:rPr lang="en-US" dirty="0"/>
              <a:t> should be given to keeping the </a:t>
            </a:r>
            <a:r>
              <a:rPr lang="en-US" dirty="0">
                <a:solidFill>
                  <a:schemeClr val="bg2"/>
                </a:solidFill>
              </a:rPr>
              <a:t>coil stress </a:t>
            </a:r>
            <a:r>
              <a:rPr lang="en-US" dirty="0"/>
              <a:t>within the specs.  </a:t>
            </a:r>
          </a:p>
          <a:p>
            <a:endParaRPr lang="en-US" dirty="0"/>
          </a:p>
        </p:txBody>
      </p:sp>
      <p:sp>
        <p:nvSpPr>
          <p:cNvPr id="4" name="Footer Placeholder 3">
            <a:extLst>
              <a:ext uri="{FF2B5EF4-FFF2-40B4-BE49-F238E27FC236}">
                <a16:creationId xmlns:a16="http://schemas.microsoft.com/office/drawing/2014/main" id="{C81D77B1-54B2-4494-BDC6-50969B3AD1B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233BCB5F-EC98-49C9-8259-3D4DA3C70E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1204787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DBB6-75AE-47AF-BF94-C761CA3F616F}"/>
              </a:ext>
            </a:extLst>
          </p:cNvPr>
          <p:cNvSpPr>
            <a:spLocks noGrp="1"/>
          </p:cNvSpPr>
          <p:nvPr>
            <p:ph type="title"/>
          </p:nvPr>
        </p:nvSpPr>
        <p:spPr/>
        <p:txBody>
          <a:bodyPr/>
          <a:lstStyle/>
          <a:p>
            <a:r>
              <a:rPr lang="en-US" dirty="0"/>
              <a:t>Summary and proposal</a:t>
            </a:r>
          </a:p>
        </p:txBody>
      </p:sp>
      <p:sp>
        <p:nvSpPr>
          <p:cNvPr id="3" name="Content Placeholder 2">
            <a:extLst>
              <a:ext uri="{FF2B5EF4-FFF2-40B4-BE49-F238E27FC236}">
                <a16:creationId xmlns:a16="http://schemas.microsoft.com/office/drawing/2014/main" id="{3D3EEE5C-3D88-43BA-BE03-4BD31680192F}"/>
              </a:ext>
            </a:extLst>
          </p:cNvPr>
          <p:cNvSpPr>
            <a:spLocks noGrp="1"/>
          </p:cNvSpPr>
          <p:nvPr>
            <p:ph idx="1"/>
          </p:nvPr>
        </p:nvSpPr>
        <p:spPr>
          <a:xfrm>
            <a:off x="612000" y="4725144"/>
            <a:ext cx="7920000" cy="766561"/>
          </a:xfrm>
        </p:spPr>
        <p:txBody>
          <a:bodyPr>
            <a:normAutofit fontScale="92500" lnSpcReduction="20000"/>
          </a:bodyPr>
          <a:lstStyle/>
          <a:p>
            <a:r>
              <a:rPr lang="en-US" dirty="0"/>
              <a:t>Proposed target</a:t>
            </a:r>
          </a:p>
          <a:p>
            <a:pPr lvl="1"/>
            <a:r>
              <a:rPr lang="en-US" dirty="0"/>
              <a:t>Aiming at a shim of 42 mils, with the possibility of going to 42-44 mils depending on SG data</a:t>
            </a:r>
          </a:p>
        </p:txBody>
      </p:sp>
      <p:sp>
        <p:nvSpPr>
          <p:cNvPr id="4" name="Footer Placeholder 3">
            <a:extLst>
              <a:ext uri="{FF2B5EF4-FFF2-40B4-BE49-F238E27FC236}">
                <a16:creationId xmlns:a16="http://schemas.microsoft.com/office/drawing/2014/main" id="{E1E3D90F-8306-4C6E-88AB-E2C14593B075}"/>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CD9DE70A-6EE6-4AC7-85D7-023ED10FD657}"/>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CAE5AA65-BE14-427C-BFBB-DC1D6EBD71E8}"/>
              </a:ext>
            </a:extLst>
          </p:cNvPr>
          <p:cNvGraphicFramePr>
            <a:graphicFrameLocks noGrp="1"/>
          </p:cNvGraphicFramePr>
          <p:nvPr/>
        </p:nvGraphicFramePr>
        <p:xfrm>
          <a:off x="611981" y="1430779"/>
          <a:ext cx="7740420" cy="1071383"/>
        </p:xfrm>
        <a:graphic>
          <a:graphicData uri="http://schemas.openxmlformats.org/drawingml/2006/table">
            <a:tbl>
              <a:tblPr firstRow="1" bandRow="1">
                <a:tableStyleId>{5C22544A-7EE6-4342-B048-85BDC9FD1C3A}</a:tableStyleId>
              </a:tblPr>
              <a:tblGrid>
                <a:gridCol w="928952">
                  <a:extLst>
                    <a:ext uri="{9D8B030D-6E8A-4147-A177-3AD203B41FA5}">
                      <a16:colId xmlns:a16="http://schemas.microsoft.com/office/drawing/2014/main" val="1505515652"/>
                    </a:ext>
                  </a:extLst>
                </a:gridCol>
                <a:gridCol w="1676780">
                  <a:extLst>
                    <a:ext uri="{9D8B030D-6E8A-4147-A177-3AD203B41FA5}">
                      <a16:colId xmlns:a16="http://schemas.microsoft.com/office/drawing/2014/main" val="3622635103"/>
                    </a:ext>
                  </a:extLst>
                </a:gridCol>
                <a:gridCol w="1283672">
                  <a:extLst>
                    <a:ext uri="{9D8B030D-6E8A-4147-A177-3AD203B41FA5}">
                      <a16:colId xmlns:a16="http://schemas.microsoft.com/office/drawing/2014/main" val="3989579918"/>
                    </a:ext>
                  </a:extLst>
                </a:gridCol>
                <a:gridCol w="1283672">
                  <a:extLst>
                    <a:ext uri="{9D8B030D-6E8A-4147-A177-3AD203B41FA5}">
                      <a16:colId xmlns:a16="http://schemas.microsoft.com/office/drawing/2014/main" val="3076636547"/>
                    </a:ext>
                  </a:extLst>
                </a:gridCol>
                <a:gridCol w="1283672">
                  <a:extLst>
                    <a:ext uri="{9D8B030D-6E8A-4147-A177-3AD203B41FA5}">
                      <a16:colId xmlns:a16="http://schemas.microsoft.com/office/drawing/2014/main" val="799934318"/>
                    </a:ext>
                  </a:extLst>
                </a:gridCol>
                <a:gridCol w="1283672">
                  <a:extLst>
                    <a:ext uri="{9D8B030D-6E8A-4147-A177-3AD203B41FA5}">
                      <a16:colId xmlns:a16="http://schemas.microsoft.com/office/drawing/2014/main" val="84532337"/>
                    </a:ext>
                  </a:extLst>
                </a:gridCol>
              </a:tblGrid>
              <a:tr h="278130">
                <a:tc>
                  <a:txBody>
                    <a:bodyPr/>
                    <a:lstStyle/>
                    <a:p>
                      <a:pPr algn="ctr"/>
                      <a:endParaRPr lang="en-US" sz="1000" dirty="0"/>
                    </a:p>
                  </a:txBody>
                  <a:tcPr marL="68580" marR="68580" marT="34290" marB="34290"/>
                </a:tc>
                <a:tc>
                  <a:txBody>
                    <a:bodyPr/>
                    <a:lstStyle/>
                    <a:p>
                      <a:pPr algn="ctr"/>
                      <a:r>
                        <a:rPr lang="en-US" sz="1000" dirty="0"/>
                        <a:t>Ave ss</a:t>
                      </a:r>
                    </a:p>
                  </a:txBody>
                  <a:tcPr marL="68580" marR="68580" marT="34290" marB="34290"/>
                </a:tc>
                <a:tc>
                  <a:txBody>
                    <a:bodyPr/>
                    <a:lstStyle/>
                    <a:p>
                      <a:pPr algn="ctr"/>
                      <a:r>
                        <a:rPr lang="en-US" sz="1000" dirty="0"/>
                        <a:t>Key</a:t>
                      </a:r>
                    </a:p>
                  </a:txBody>
                  <a:tcPr marL="68580" marR="68580" marT="34290" marB="34290"/>
                </a:tc>
                <a:tc>
                  <a:txBody>
                    <a:bodyPr/>
                    <a:lstStyle/>
                    <a:p>
                      <a:pPr algn="ctr"/>
                      <a:r>
                        <a:rPr lang="en-US" sz="1000" dirty="0"/>
                        <a:t>Shim</a:t>
                      </a:r>
                    </a:p>
                  </a:txBody>
                  <a:tcPr marL="68580" marR="68580" marT="34290" marB="34290"/>
                </a:tc>
                <a:tc>
                  <a:txBody>
                    <a:bodyPr/>
                    <a:lstStyle/>
                    <a:p>
                      <a:pPr algn="ctr"/>
                      <a:r>
                        <a:rPr lang="en-US" sz="1000" dirty="0"/>
                        <a:t>Shim</a:t>
                      </a:r>
                    </a:p>
                  </a:txBody>
                  <a:tcPr marL="68580" marR="68580" marT="34290" marB="34290"/>
                </a:tc>
                <a:tc>
                  <a:txBody>
                    <a:bodyPr/>
                    <a:lstStyle/>
                    <a:p>
                      <a:pPr algn="ctr"/>
                      <a:r>
                        <a:rPr lang="en-US" sz="1000" dirty="0"/>
                        <a:t>Ave ss + shim</a:t>
                      </a:r>
                    </a:p>
                  </a:txBody>
                  <a:tcPr marL="68580" marR="68580" marT="34290" marB="34290"/>
                </a:tc>
                <a:extLst>
                  <a:ext uri="{0D108BD9-81ED-4DB2-BD59-A6C34878D82A}">
                    <a16:rowId xmlns:a16="http://schemas.microsoft.com/office/drawing/2014/main" val="2594215517"/>
                  </a:ext>
                </a:extLst>
              </a:tr>
              <a:tr h="278130">
                <a:tc>
                  <a:txBody>
                    <a:bodyPr/>
                    <a:lstStyle/>
                    <a:p>
                      <a:pPr algn="ctr"/>
                      <a:endParaRPr lang="en-US" sz="1000" dirty="0"/>
                    </a:p>
                  </a:txBody>
                  <a:tcPr marL="68580" marR="68580" marT="34290" marB="34290"/>
                </a:tc>
                <a:tc>
                  <a:txBody>
                    <a:bodyPr/>
                    <a:lstStyle/>
                    <a:p>
                      <a:pPr algn="ctr"/>
                      <a:r>
                        <a:rPr lang="en-US" sz="1000" dirty="0"/>
                        <a:t>mm</a:t>
                      </a:r>
                    </a:p>
                  </a:txBody>
                  <a:tcPr marL="68580" marR="68580" marT="34290" marB="34290"/>
                </a:tc>
                <a:tc>
                  <a:txBody>
                    <a:bodyPr/>
                    <a:lstStyle/>
                    <a:p>
                      <a:pPr algn="ctr"/>
                      <a:r>
                        <a:rPr lang="en-US" sz="1000" dirty="0"/>
                        <a:t>mm</a:t>
                      </a:r>
                    </a:p>
                  </a:txBody>
                  <a:tcPr marL="68580" marR="68580" marT="34290" marB="34290"/>
                </a:tc>
                <a:tc>
                  <a:txBody>
                    <a:bodyPr/>
                    <a:lstStyle/>
                    <a:p>
                      <a:pPr algn="ctr"/>
                      <a:r>
                        <a:rPr lang="en-US" sz="1000" dirty="0"/>
                        <a:t>mils</a:t>
                      </a:r>
                    </a:p>
                  </a:txBody>
                  <a:tcPr marL="68580" marR="68580" marT="34290" marB="34290"/>
                </a:tc>
                <a:tc>
                  <a:txBody>
                    <a:bodyPr/>
                    <a:lstStyle/>
                    <a:p>
                      <a:pPr algn="ctr"/>
                      <a:r>
                        <a:rPr lang="en-US" sz="1000" dirty="0"/>
                        <a:t>mm</a:t>
                      </a:r>
                    </a:p>
                  </a:txBody>
                  <a:tcPr marL="68580" marR="68580" marT="34290" marB="34290"/>
                </a:tc>
                <a:tc>
                  <a:txBody>
                    <a:bodyPr/>
                    <a:lstStyle/>
                    <a:p>
                      <a:pPr algn="ctr"/>
                      <a:r>
                        <a:rPr lang="en-US" sz="1000" dirty="0"/>
                        <a:t>mm</a:t>
                      </a:r>
                    </a:p>
                  </a:txBody>
                  <a:tcPr marL="68580" marR="68580" marT="34290" marB="34290"/>
                </a:tc>
                <a:extLst>
                  <a:ext uri="{0D108BD9-81ED-4DB2-BD59-A6C34878D82A}">
                    <a16:rowId xmlns:a16="http://schemas.microsoft.com/office/drawing/2014/main" val="3100240546"/>
                  </a:ext>
                </a:extLst>
              </a:tr>
              <a:tr h="236993">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A17 up</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-0.004</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13.84</a:t>
                      </a:r>
                    </a:p>
                  </a:txBody>
                  <a:tcPr marL="7144" marR="7144" marT="7144" marB="0" anchor="b"/>
                </a:tc>
                <a:tc>
                  <a:txBody>
                    <a:bodyPr/>
                    <a:lstStyle/>
                    <a:p>
                      <a:pPr algn="ctr" fontAlgn="b"/>
                      <a:r>
                        <a:rPr lang="en-US" sz="1400" b="1" i="0" u="none" strike="noStrike">
                          <a:solidFill>
                            <a:srgbClr val="000000"/>
                          </a:solidFill>
                          <a:effectLst/>
                          <a:latin typeface="Calibri" panose="020F0502020204030204" pitchFamily="34" charset="0"/>
                        </a:rPr>
                        <a:t>43</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1.092</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1.088</a:t>
                      </a:r>
                    </a:p>
                  </a:txBody>
                  <a:tcPr marL="7144" marR="7144" marT="7144" marB="0" anchor="b"/>
                </a:tc>
                <a:extLst>
                  <a:ext uri="{0D108BD9-81ED-4DB2-BD59-A6C34878D82A}">
                    <a16:rowId xmlns:a16="http://schemas.microsoft.com/office/drawing/2014/main" val="497414371"/>
                  </a:ext>
                </a:extLst>
              </a:tr>
              <a:tr h="27813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A17 low</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-0.004</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13.77</a:t>
                      </a:r>
                    </a:p>
                  </a:txBody>
                  <a:tcPr marL="7144" marR="7144" marT="7144" marB="0" anchor="b"/>
                </a:tc>
                <a:tc>
                  <a:txBody>
                    <a:bodyPr/>
                    <a:lstStyle/>
                    <a:p>
                      <a:pPr algn="ctr" fontAlgn="b"/>
                      <a:r>
                        <a:rPr lang="en-US" sz="1400" b="1" i="0" u="none" strike="noStrike">
                          <a:solidFill>
                            <a:srgbClr val="000000"/>
                          </a:solidFill>
                          <a:effectLst/>
                          <a:latin typeface="Calibri" panose="020F0502020204030204" pitchFamily="34" charset="0"/>
                        </a:rPr>
                        <a:t>40</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1.016</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1.012</a:t>
                      </a:r>
                    </a:p>
                  </a:txBody>
                  <a:tcPr marL="7144" marR="7144" marT="7144" marB="0" anchor="b"/>
                </a:tc>
                <a:extLst>
                  <a:ext uri="{0D108BD9-81ED-4DB2-BD59-A6C34878D82A}">
                    <a16:rowId xmlns:a16="http://schemas.microsoft.com/office/drawing/2014/main" val="820140733"/>
                  </a:ext>
                </a:extLst>
              </a:tr>
            </a:tbl>
          </a:graphicData>
        </a:graphic>
      </p:graphicFrame>
      <p:graphicFrame>
        <p:nvGraphicFramePr>
          <p:cNvPr id="10" name="Table 9">
            <a:extLst>
              <a:ext uri="{FF2B5EF4-FFF2-40B4-BE49-F238E27FC236}">
                <a16:creationId xmlns:a16="http://schemas.microsoft.com/office/drawing/2014/main" id="{80AD3464-EB6E-4058-91BF-21F0061DDB22}"/>
              </a:ext>
            </a:extLst>
          </p:cNvPr>
          <p:cNvGraphicFramePr>
            <a:graphicFrameLocks noGrp="1"/>
          </p:cNvGraphicFramePr>
          <p:nvPr/>
        </p:nvGraphicFramePr>
        <p:xfrm>
          <a:off x="612000" y="2502162"/>
          <a:ext cx="7740420" cy="1071383"/>
        </p:xfrm>
        <a:graphic>
          <a:graphicData uri="http://schemas.openxmlformats.org/drawingml/2006/table">
            <a:tbl>
              <a:tblPr firstRow="1" bandRow="1">
                <a:tableStyleId>{5C22544A-7EE6-4342-B048-85BDC9FD1C3A}</a:tableStyleId>
              </a:tblPr>
              <a:tblGrid>
                <a:gridCol w="928952">
                  <a:extLst>
                    <a:ext uri="{9D8B030D-6E8A-4147-A177-3AD203B41FA5}">
                      <a16:colId xmlns:a16="http://schemas.microsoft.com/office/drawing/2014/main" val="4263390206"/>
                    </a:ext>
                  </a:extLst>
                </a:gridCol>
                <a:gridCol w="1676780">
                  <a:extLst>
                    <a:ext uri="{9D8B030D-6E8A-4147-A177-3AD203B41FA5}">
                      <a16:colId xmlns:a16="http://schemas.microsoft.com/office/drawing/2014/main" val="1780597740"/>
                    </a:ext>
                  </a:extLst>
                </a:gridCol>
                <a:gridCol w="1283672">
                  <a:extLst>
                    <a:ext uri="{9D8B030D-6E8A-4147-A177-3AD203B41FA5}">
                      <a16:colId xmlns:a16="http://schemas.microsoft.com/office/drawing/2014/main" val="1016483933"/>
                    </a:ext>
                  </a:extLst>
                </a:gridCol>
                <a:gridCol w="1283672">
                  <a:extLst>
                    <a:ext uri="{9D8B030D-6E8A-4147-A177-3AD203B41FA5}">
                      <a16:colId xmlns:a16="http://schemas.microsoft.com/office/drawing/2014/main" val="822949590"/>
                    </a:ext>
                  </a:extLst>
                </a:gridCol>
                <a:gridCol w="1283672">
                  <a:extLst>
                    <a:ext uri="{9D8B030D-6E8A-4147-A177-3AD203B41FA5}">
                      <a16:colId xmlns:a16="http://schemas.microsoft.com/office/drawing/2014/main" val="1375393441"/>
                    </a:ext>
                  </a:extLst>
                </a:gridCol>
                <a:gridCol w="1283672">
                  <a:extLst>
                    <a:ext uri="{9D8B030D-6E8A-4147-A177-3AD203B41FA5}">
                      <a16:colId xmlns:a16="http://schemas.microsoft.com/office/drawing/2014/main" val="2123384288"/>
                    </a:ext>
                  </a:extLst>
                </a:gridCol>
              </a:tblGrid>
              <a:tr h="278130">
                <a:tc>
                  <a:txBody>
                    <a:bodyPr/>
                    <a:lstStyle/>
                    <a:p>
                      <a:pPr algn="ctr"/>
                      <a:endParaRPr lang="en-US" sz="1000" dirty="0"/>
                    </a:p>
                  </a:txBody>
                  <a:tcPr marL="68580" marR="68580" marT="34290" marB="34290"/>
                </a:tc>
                <a:tc>
                  <a:txBody>
                    <a:bodyPr/>
                    <a:lstStyle/>
                    <a:p>
                      <a:pPr algn="ctr"/>
                      <a:r>
                        <a:rPr lang="en-US" sz="1000" dirty="0"/>
                        <a:t>LE</a:t>
                      </a:r>
                    </a:p>
                  </a:txBody>
                  <a:tcPr marL="68580" marR="68580" marT="34290" marB="34290"/>
                </a:tc>
                <a:tc>
                  <a:txBody>
                    <a:bodyPr/>
                    <a:lstStyle/>
                    <a:p>
                      <a:pPr algn="ctr"/>
                      <a:r>
                        <a:rPr lang="en-US" sz="1000" dirty="0"/>
                        <a:t>Key</a:t>
                      </a:r>
                    </a:p>
                  </a:txBody>
                  <a:tcPr marL="68580" marR="68580" marT="34290" marB="34290"/>
                </a:tc>
                <a:tc>
                  <a:txBody>
                    <a:bodyPr/>
                    <a:lstStyle/>
                    <a:p>
                      <a:pPr algn="ctr"/>
                      <a:r>
                        <a:rPr lang="en-US" sz="1000" dirty="0"/>
                        <a:t>Shim</a:t>
                      </a:r>
                    </a:p>
                  </a:txBody>
                  <a:tcPr marL="68580" marR="68580" marT="34290" marB="34290"/>
                </a:tc>
                <a:tc>
                  <a:txBody>
                    <a:bodyPr/>
                    <a:lstStyle/>
                    <a:p>
                      <a:pPr algn="ctr"/>
                      <a:r>
                        <a:rPr lang="en-US" sz="1000" dirty="0"/>
                        <a:t>Shim</a:t>
                      </a:r>
                    </a:p>
                  </a:txBody>
                  <a:tcPr marL="68580" marR="68580" marT="34290" marB="34290"/>
                </a:tc>
                <a:tc>
                  <a:txBody>
                    <a:bodyPr/>
                    <a:lstStyle/>
                    <a:p>
                      <a:pPr algn="ctr"/>
                      <a:r>
                        <a:rPr lang="en-US" sz="1000" dirty="0"/>
                        <a:t>LE + shim</a:t>
                      </a:r>
                    </a:p>
                  </a:txBody>
                  <a:tcPr marL="68580" marR="68580" marT="34290" marB="34290"/>
                </a:tc>
                <a:extLst>
                  <a:ext uri="{0D108BD9-81ED-4DB2-BD59-A6C34878D82A}">
                    <a16:rowId xmlns:a16="http://schemas.microsoft.com/office/drawing/2014/main" val="131365139"/>
                  </a:ext>
                </a:extLst>
              </a:tr>
              <a:tr h="278130">
                <a:tc>
                  <a:txBody>
                    <a:bodyPr/>
                    <a:lstStyle/>
                    <a:p>
                      <a:pPr algn="ctr"/>
                      <a:endParaRPr lang="en-US" sz="1000" dirty="0"/>
                    </a:p>
                  </a:txBody>
                  <a:tcPr marL="68580" marR="68580" marT="34290" marB="34290"/>
                </a:tc>
                <a:tc>
                  <a:txBody>
                    <a:bodyPr/>
                    <a:lstStyle/>
                    <a:p>
                      <a:pPr algn="ctr"/>
                      <a:r>
                        <a:rPr lang="en-US" sz="1000" dirty="0"/>
                        <a:t>mm</a:t>
                      </a:r>
                    </a:p>
                  </a:txBody>
                  <a:tcPr marL="68580" marR="68580" marT="34290" marB="34290"/>
                </a:tc>
                <a:tc>
                  <a:txBody>
                    <a:bodyPr/>
                    <a:lstStyle/>
                    <a:p>
                      <a:pPr algn="ctr"/>
                      <a:r>
                        <a:rPr lang="en-US" sz="1000" dirty="0"/>
                        <a:t>mm</a:t>
                      </a:r>
                    </a:p>
                  </a:txBody>
                  <a:tcPr marL="68580" marR="68580" marT="34290" marB="34290"/>
                </a:tc>
                <a:tc>
                  <a:txBody>
                    <a:bodyPr/>
                    <a:lstStyle/>
                    <a:p>
                      <a:pPr algn="ctr"/>
                      <a:r>
                        <a:rPr lang="en-US" sz="1000" dirty="0"/>
                        <a:t>mils</a:t>
                      </a:r>
                    </a:p>
                  </a:txBody>
                  <a:tcPr marL="68580" marR="68580" marT="34290" marB="34290"/>
                </a:tc>
                <a:tc>
                  <a:txBody>
                    <a:bodyPr/>
                    <a:lstStyle/>
                    <a:p>
                      <a:pPr algn="ctr"/>
                      <a:r>
                        <a:rPr lang="en-US" sz="1000" dirty="0"/>
                        <a:t>mm</a:t>
                      </a:r>
                    </a:p>
                  </a:txBody>
                  <a:tcPr marL="68580" marR="68580" marT="34290" marB="34290"/>
                </a:tc>
                <a:tc>
                  <a:txBody>
                    <a:bodyPr/>
                    <a:lstStyle/>
                    <a:p>
                      <a:pPr algn="ctr"/>
                      <a:r>
                        <a:rPr lang="en-US" sz="1000" dirty="0"/>
                        <a:t>mm</a:t>
                      </a:r>
                    </a:p>
                  </a:txBody>
                  <a:tcPr marL="68580" marR="68580" marT="34290" marB="34290"/>
                </a:tc>
                <a:extLst>
                  <a:ext uri="{0D108BD9-81ED-4DB2-BD59-A6C34878D82A}">
                    <a16:rowId xmlns:a16="http://schemas.microsoft.com/office/drawing/2014/main" val="176567645"/>
                  </a:ext>
                </a:extLst>
              </a:tr>
              <a:tr h="236993">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A17 up</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-0.134</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13.84</a:t>
                      </a:r>
                    </a:p>
                  </a:txBody>
                  <a:tcPr marL="7144" marR="7144" marT="7144" marB="0" anchor="b"/>
                </a:tc>
                <a:tc>
                  <a:txBody>
                    <a:bodyPr/>
                    <a:lstStyle/>
                    <a:p>
                      <a:pPr algn="ctr" fontAlgn="b"/>
                      <a:r>
                        <a:rPr lang="en-US" sz="1400" b="1" i="0" u="none" strike="noStrike" dirty="0">
                          <a:solidFill>
                            <a:srgbClr val="000000"/>
                          </a:solidFill>
                          <a:effectLst/>
                          <a:latin typeface="Calibri" panose="020F0502020204030204" pitchFamily="34" charset="0"/>
                        </a:rPr>
                        <a:t>43</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1.092</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0.959</a:t>
                      </a:r>
                    </a:p>
                  </a:txBody>
                  <a:tcPr marL="7144" marR="7144" marT="7144" marB="0" anchor="b"/>
                </a:tc>
                <a:extLst>
                  <a:ext uri="{0D108BD9-81ED-4DB2-BD59-A6C34878D82A}">
                    <a16:rowId xmlns:a16="http://schemas.microsoft.com/office/drawing/2014/main" val="818148321"/>
                  </a:ext>
                </a:extLst>
              </a:tr>
              <a:tr h="27813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A17 low</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-0.134</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13.77</a:t>
                      </a:r>
                    </a:p>
                  </a:txBody>
                  <a:tcPr marL="7144" marR="7144" marT="7144" marB="0" anchor="b"/>
                </a:tc>
                <a:tc>
                  <a:txBody>
                    <a:bodyPr/>
                    <a:lstStyle/>
                    <a:p>
                      <a:pPr algn="ctr" fontAlgn="b"/>
                      <a:r>
                        <a:rPr lang="en-US" sz="1400" b="1" i="0" u="none" strike="noStrike">
                          <a:solidFill>
                            <a:srgbClr val="000000"/>
                          </a:solidFill>
                          <a:effectLst/>
                          <a:latin typeface="Calibri" panose="020F0502020204030204" pitchFamily="34" charset="0"/>
                        </a:rPr>
                        <a:t>40</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1.016</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0.882</a:t>
                      </a:r>
                    </a:p>
                  </a:txBody>
                  <a:tcPr marL="7144" marR="7144" marT="7144" marB="0" anchor="b"/>
                </a:tc>
                <a:extLst>
                  <a:ext uri="{0D108BD9-81ED-4DB2-BD59-A6C34878D82A}">
                    <a16:rowId xmlns:a16="http://schemas.microsoft.com/office/drawing/2014/main" val="618013994"/>
                  </a:ext>
                </a:extLst>
              </a:tr>
            </a:tbl>
          </a:graphicData>
        </a:graphic>
      </p:graphicFrame>
      <p:graphicFrame>
        <p:nvGraphicFramePr>
          <p:cNvPr id="11" name="Table 10">
            <a:extLst>
              <a:ext uri="{FF2B5EF4-FFF2-40B4-BE49-F238E27FC236}">
                <a16:creationId xmlns:a16="http://schemas.microsoft.com/office/drawing/2014/main" id="{5BAF5097-9267-4552-904A-BCC7D396CD18}"/>
              </a:ext>
            </a:extLst>
          </p:cNvPr>
          <p:cNvGraphicFramePr>
            <a:graphicFrameLocks noGrp="1"/>
          </p:cNvGraphicFramePr>
          <p:nvPr/>
        </p:nvGraphicFramePr>
        <p:xfrm>
          <a:off x="612000" y="3573545"/>
          <a:ext cx="7740420" cy="1071383"/>
        </p:xfrm>
        <a:graphic>
          <a:graphicData uri="http://schemas.openxmlformats.org/drawingml/2006/table">
            <a:tbl>
              <a:tblPr firstRow="1" bandRow="1">
                <a:tableStyleId>{5C22544A-7EE6-4342-B048-85BDC9FD1C3A}</a:tableStyleId>
              </a:tblPr>
              <a:tblGrid>
                <a:gridCol w="928952">
                  <a:extLst>
                    <a:ext uri="{9D8B030D-6E8A-4147-A177-3AD203B41FA5}">
                      <a16:colId xmlns:a16="http://schemas.microsoft.com/office/drawing/2014/main" val="1490269595"/>
                    </a:ext>
                  </a:extLst>
                </a:gridCol>
                <a:gridCol w="1676780">
                  <a:extLst>
                    <a:ext uri="{9D8B030D-6E8A-4147-A177-3AD203B41FA5}">
                      <a16:colId xmlns:a16="http://schemas.microsoft.com/office/drawing/2014/main" val="1640607911"/>
                    </a:ext>
                  </a:extLst>
                </a:gridCol>
                <a:gridCol w="1283672">
                  <a:extLst>
                    <a:ext uri="{9D8B030D-6E8A-4147-A177-3AD203B41FA5}">
                      <a16:colId xmlns:a16="http://schemas.microsoft.com/office/drawing/2014/main" val="4164872991"/>
                    </a:ext>
                  </a:extLst>
                </a:gridCol>
                <a:gridCol w="1283672">
                  <a:extLst>
                    <a:ext uri="{9D8B030D-6E8A-4147-A177-3AD203B41FA5}">
                      <a16:colId xmlns:a16="http://schemas.microsoft.com/office/drawing/2014/main" val="3198860776"/>
                    </a:ext>
                  </a:extLst>
                </a:gridCol>
                <a:gridCol w="1283672">
                  <a:extLst>
                    <a:ext uri="{9D8B030D-6E8A-4147-A177-3AD203B41FA5}">
                      <a16:colId xmlns:a16="http://schemas.microsoft.com/office/drawing/2014/main" val="4159628006"/>
                    </a:ext>
                  </a:extLst>
                </a:gridCol>
                <a:gridCol w="1283672">
                  <a:extLst>
                    <a:ext uri="{9D8B030D-6E8A-4147-A177-3AD203B41FA5}">
                      <a16:colId xmlns:a16="http://schemas.microsoft.com/office/drawing/2014/main" val="2129886228"/>
                    </a:ext>
                  </a:extLst>
                </a:gridCol>
              </a:tblGrid>
              <a:tr h="278130">
                <a:tc>
                  <a:txBody>
                    <a:bodyPr/>
                    <a:lstStyle/>
                    <a:p>
                      <a:pPr algn="ctr"/>
                      <a:endParaRPr lang="en-US" sz="1000" dirty="0"/>
                    </a:p>
                  </a:txBody>
                  <a:tcPr marL="68580" marR="68580" marT="34290" marB="34290"/>
                </a:tc>
                <a:tc>
                  <a:txBody>
                    <a:bodyPr/>
                    <a:lstStyle/>
                    <a:p>
                      <a:pPr algn="ctr"/>
                      <a:r>
                        <a:rPr lang="en-US" sz="1000" dirty="0"/>
                        <a:t>RE</a:t>
                      </a:r>
                    </a:p>
                  </a:txBody>
                  <a:tcPr marL="68580" marR="68580" marT="34290" marB="34290"/>
                </a:tc>
                <a:tc>
                  <a:txBody>
                    <a:bodyPr/>
                    <a:lstStyle/>
                    <a:p>
                      <a:pPr algn="ctr"/>
                      <a:r>
                        <a:rPr lang="en-US" sz="1000" dirty="0"/>
                        <a:t>Key</a:t>
                      </a:r>
                    </a:p>
                  </a:txBody>
                  <a:tcPr marL="68580" marR="68580" marT="34290" marB="34290"/>
                </a:tc>
                <a:tc>
                  <a:txBody>
                    <a:bodyPr/>
                    <a:lstStyle/>
                    <a:p>
                      <a:pPr algn="ctr"/>
                      <a:r>
                        <a:rPr lang="en-US" sz="1000" dirty="0"/>
                        <a:t>Shim</a:t>
                      </a:r>
                    </a:p>
                  </a:txBody>
                  <a:tcPr marL="68580" marR="68580" marT="34290" marB="34290"/>
                </a:tc>
                <a:tc>
                  <a:txBody>
                    <a:bodyPr/>
                    <a:lstStyle/>
                    <a:p>
                      <a:pPr algn="ctr"/>
                      <a:r>
                        <a:rPr lang="en-US" sz="1000" dirty="0"/>
                        <a:t>Shim</a:t>
                      </a:r>
                    </a:p>
                  </a:txBody>
                  <a:tcPr marL="68580" marR="68580" marT="34290" marB="34290"/>
                </a:tc>
                <a:tc>
                  <a:txBody>
                    <a:bodyPr/>
                    <a:lstStyle/>
                    <a:p>
                      <a:pPr algn="ctr"/>
                      <a:r>
                        <a:rPr lang="en-US" sz="1000" dirty="0"/>
                        <a:t>RE + shim</a:t>
                      </a:r>
                    </a:p>
                  </a:txBody>
                  <a:tcPr marL="68580" marR="68580" marT="34290" marB="34290"/>
                </a:tc>
                <a:extLst>
                  <a:ext uri="{0D108BD9-81ED-4DB2-BD59-A6C34878D82A}">
                    <a16:rowId xmlns:a16="http://schemas.microsoft.com/office/drawing/2014/main" val="645332304"/>
                  </a:ext>
                </a:extLst>
              </a:tr>
              <a:tr h="278130">
                <a:tc>
                  <a:txBody>
                    <a:bodyPr/>
                    <a:lstStyle/>
                    <a:p>
                      <a:pPr algn="ctr"/>
                      <a:endParaRPr lang="en-US" sz="1000" dirty="0"/>
                    </a:p>
                  </a:txBody>
                  <a:tcPr marL="68580" marR="68580" marT="34290" marB="34290"/>
                </a:tc>
                <a:tc>
                  <a:txBody>
                    <a:bodyPr/>
                    <a:lstStyle/>
                    <a:p>
                      <a:pPr algn="ctr"/>
                      <a:r>
                        <a:rPr lang="en-US" sz="1000" dirty="0"/>
                        <a:t>mm</a:t>
                      </a:r>
                    </a:p>
                  </a:txBody>
                  <a:tcPr marL="68580" marR="68580" marT="34290" marB="34290"/>
                </a:tc>
                <a:tc>
                  <a:txBody>
                    <a:bodyPr/>
                    <a:lstStyle/>
                    <a:p>
                      <a:pPr algn="ctr"/>
                      <a:r>
                        <a:rPr lang="en-US" sz="1000" dirty="0"/>
                        <a:t>mm</a:t>
                      </a:r>
                    </a:p>
                  </a:txBody>
                  <a:tcPr marL="68580" marR="68580" marT="34290" marB="34290"/>
                </a:tc>
                <a:tc>
                  <a:txBody>
                    <a:bodyPr/>
                    <a:lstStyle/>
                    <a:p>
                      <a:pPr algn="ctr"/>
                      <a:r>
                        <a:rPr lang="en-US" sz="1000" dirty="0"/>
                        <a:t>mils</a:t>
                      </a:r>
                    </a:p>
                  </a:txBody>
                  <a:tcPr marL="68580" marR="68580" marT="34290" marB="34290"/>
                </a:tc>
                <a:tc>
                  <a:txBody>
                    <a:bodyPr/>
                    <a:lstStyle/>
                    <a:p>
                      <a:pPr algn="ctr"/>
                      <a:r>
                        <a:rPr lang="en-US" sz="1000" dirty="0"/>
                        <a:t>mm</a:t>
                      </a:r>
                    </a:p>
                  </a:txBody>
                  <a:tcPr marL="68580" marR="68580" marT="34290" marB="34290"/>
                </a:tc>
                <a:tc>
                  <a:txBody>
                    <a:bodyPr/>
                    <a:lstStyle/>
                    <a:p>
                      <a:pPr algn="ctr"/>
                      <a:r>
                        <a:rPr lang="en-US" sz="1000" dirty="0"/>
                        <a:t>mm</a:t>
                      </a:r>
                    </a:p>
                  </a:txBody>
                  <a:tcPr marL="68580" marR="68580" marT="34290" marB="34290"/>
                </a:tc>
                <a:extLst>
                  <a:ext uri="{0D108BD9-81ED-4DB2-BD59-A6C34878D82A}">
                    <a16:rowId xmlns:a16="http://schemas.microsoft.com/office/drawing/2014/main" val="3739000279"/>
                  </a:ext>
                </a:extLst>
              </a:tr>
              <a:tr h="236993">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A17 up</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-0.125</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13.87</a:t>
                      </a:r>
                    </a:p>
                  </a:txBody>
                  <a:tcPr marL="7144" marR="7144" marT="7144" marB="0" anchor="b"/>
                </a:tc>
                <a:tc>
                  <a:txBody>
                    <a:bodyPr/>
                    <a:lstStyle/>
                    <a:p>
                      <a:pPr algn="ctr" fontAlgn="b"/>
                      <a:r>
                        <a:rPr lang="en-US" sz="1400" b="1" i="0" u="none" strike="noStrike">
                          <a:solidFill>
                            <a:srgbClr val="000000"/>
                          </a:solidFill>
                          <a:effectLst/>
                          <a:latin typeface="Calibri" panose="020F0502020204030204" pitchFamily="34" charset="0"/>
                        </a:rPr>
                        <a:t>44</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1.118</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0.992</a:t>
                      </a:r>
                    </a:p>
                  </a:txBody>
                  <a:tcPr marL="7144" marR="7144" marT="7144" marB="0" anchor="b"/>
                </a:tc>
                <a:extLst>
                  <a:ext uri="{0D108BD9-81ED-4DB2-BD59-A6C34878D82A}">
                    <a16:rowId xmlns:a16="http://schemas.microsoft.com/office/drawing/2014/main" val="2498987955"/>
                  </a:ext>
                </a:extLst>
              </a:tr>
              <a:tr h="27813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A17 low</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-0.125</a:t>
                      </a:r>
                    </a:p>
                  </a:txBody>
                  <a:tcPr marL="7144" marR="7144" marT="7144" marB="0" anchor="b"/>
                </a:tc>
                <a:tc>
                  <a:txBody>
                    <a:bodyPr/>
                    <a:lstStyle/>
                    <a:p>
                      <a:pPr algn="ctr" fontAlgn="b"/>
                      <a:r>
                        <a:rPr lang="en-US" sz="1400" b="0" i="0" u="none" strike="noStrike">
                          <a:solidFill>
                            <a:srgbClr val="000000"/>
                          </a:solidFill>
                          <a:effectLst/>
                          <a:latin typeface="Calibri" panose="020F0502020204030204" pitchFamily="34" charset="0"/>
                        </a:rPr>
                        <a:t>13.82</a:t>
                      </a:r>
                    </a:p>
                  </a:txBody>
                  <a:tcPr marL="7144" marR="7144" marT="7144" marB="0" anchor="b"/>
                </a:tc>
                <a:tc>
                  <a:txBody>
                    <a:bodyPr/>
                    <a:lstStyle/>
                    <a:p>
                      <a:pPr algn="ctr" fontAlgn="b"/>
                      <a:r>
                        <a:rPr lang="en-US" sz="1400" b="1" i="0" u="none" strike="noStrike">
                          <a:solidFill>
                            <a:srgbClr val="000000"/>
                          </a:solidFill>
                          <a:effectLst/>
                          <a:latin typeface="Calibri" panose="020F0502020204030204" pitchFamily="34" charset="0"/>
                        </a:rPr>
                        <a:t>42</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1.067</a:t>
                      </a:r>
                    </a:p>
                  </a:txBody>
                  <a:tcPr marL="7144" marR="7144" marT="7144" marB="0" anchor="b"/>
                </a:tc>
                <a:tc>
                  <a:txBody>
                    <a:bodyPr/>
                    <a:lstStyle/>
                    <a:p>
                      <a:pPr algn="ctr" fontAlgn="b"/>
                      <a:r>
                        <a:rPr lang="en-US" sz="1400" b="0" i="0" u="none" strike="noStrike" dirty="0">
                          <a:solidFill>
                            <a:srgbClr val="000000"/>
                          </a:solidFill>
                          <a:effectLst/>
                          <a:latin typeface="Calibri" panose="020F0502020204030204" pitchFamily="34" charset="0"/>
                        </a:rPr>
                        <a:t>0.941</a:t>
                      </a:r>
                    </a:p>
                  </a:txBody>
                  <a:tcPr marL="7144" marR="7144" marT="7144" marB="0" anchor="b"/>
                </a:tc>
                <a:extLst>
                  <a:ext uri="{0D108BD9-81ED-4DB2-BD59-A6C34878D82A}">
                    <a16:rowId xmlns:a16="http://schemas.microsoft.com/office/drawing/2014/main" val="2591732369"/>
                  </a:ext>
                </a:extLst>
              </a:tr>
            </a:tbl>
          </a:graphicData>
        </a:graphic>
      </p:graphicFrame>
      <p:sp>
        <p:nvSpPr>
          <p:cNvPr id="7" name="Rectangle 6">
            <a:extLst>
              <a:ext uri="{FF2B5EF4-FFF2-40B4-BE49-F238E27FC236}">
                <a16:creationId xmlns:a16="http://schemas.microsoft.com/office/drawing/2014/main" id="{73A9F78F-9AB1-AD06-6BF3-545D9E8C4C14}"/>
              </a:ext>
            </a:extLst>
          </p:cNvPr>
          <p:cNvSpPr/>
          <p:nvPr/>
        </p:nvSpPr>
        <p:spPr>
          <a:xfrm>
            <a:off x="2290045" y="4968510"/>
            <a:ext cx="1529395" cy="26703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781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F245-B53B-43E3-BB8A-EA2D036FAA7F}"/>
              </a:ext>
            </a:extLst>
          </p:cNvPr>
          <p:cNvSpPr>
            <a:spLocks noGrp="1"/>
          </p:cNvSpPr>
          <p:nvPr>
            <p:ph type="title"/>
          </p:nvPr>
        </p:nvSpPr>
        <p:spPr/>
        <p:txBody>
          <a:bodyPr/>
          <a:lstStyle/>
          <a:p>
            <a:r>
              <a:rPr lang="en-US" dirty="0"/>
              <a:t>Key-shim size vs. bladder pressure</a:t>
            </a:r>
          </a:p>
        </p:txBody>
      </p:sp>
      <p:sp>
        <p:nvSpPr>
          <p:cNvPr id="4" name="Footer Placeholder 3">
            <a:extLst>
              <a:ext uri="{FF2B5EF4-FFF2-40B4-BE49-F238E27FC236}">
                <a16:creationId xmlns:a16="http://schemas.microsoft.com/office/drawing/2014/main" id="{29630B1C-A550-4E01-BFE0-957C1CFBFBC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82D614A-37B2-4750-AE33-6F45D527F5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8CCBCAB-B69C-43B2-8B42-11D87FDCF0B9}"/>
              </a:ext>
            </a:extLst>
          </p:cNvPr>
          <p:cNvSpPr/>
          <p:nvPr/>
        </p:nvSpPr>
        <p:spPr>
          <a:xfrm>
            <a:off x="8691926" y="1892163"/>
            <a:ext cx="486550" cy="103589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54539E53-885E-4F11-8FB5-61CD7300246F}"/>
              </a:ext>
            </a:extLst>
          </p:cNvPr>
          <p:cNvSpPr/>
          <p:nvPr/>
        </p:nvSpPr>
        <p:spPr>
          <a:xfrm>
            <a:off x="0" y="1925919"/>
            <a:ext cx="648072" cy="103589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57FEE233-777A-4874-8A09-60A0486DE8C8}"/>
              </a:ext>
            </a:extLst>
          </p:cNvPr>
          <p:cNvPicPr>
            <a:picLocks noChangeAspect="1"/>
          </p:cNvPicPr>
          <p:nvPr/>
        </p:nvPicPr>
        <p:blipFill>
          <a:blip r:embed="rId2"/>
          <a:stretch>
            <a:fillRect/>
          </a:stretch>
        </p:blipFill>
        <p:spPr>
          <a:xfrm>
            <a:off x="0" y="1892163"/>
            <a:ext cx="9144000" cy="988870"/>
          </a:xfrm>
          <a:prstGeom prst="rect">
            <a:avLst/>
          </a:prstGeom>
        </p:spPr>
      </p:pic>
      <p:pic>
        <p:nvPicPr>
          <p:cNvPr id="8" name="Picture 7">
            <a:extLst>
              <a:ext uri="{FF2B5EF4-FFF2-40B4-BE49-F238E27FC236}">
                <a16:creationId xmlns:a16="http://schemas.microsoft.com/office/drawing/2014/main" id="{042F82FF-FA33-4071-8104-40882DFF5E9F}"/>
              </a:ext>
            </a:extLst>
          </p:cNvPr>
          <p:cNvPicPr>
            <a:picLocks noChangeAspect="1"/>
          </p:cNvPicPr>
          <p:nvPr/>
        </p:nvPicPr>
        <p:blipFill>
          <a:blip r:embed="rId3"/>
          <a:stretch>
            <a:fillRect/>
          </a:stretch>
        </p:blipFill>
        <p:spPr>
          <a:xfrm>
            <a:off x="0" y="3117036"/>
            <a:ext cx="4572000" cy="3123877"/>
          </a:xfrm>
          <a:prstGeom prst="rect">
            <a:avLst/>
          </a:prstGeom>
        </p:spPr>
      </p:pic>
      <p:pic>
        <p:nvPicPr>
          <p:cNvPr id="9" name="Picture 8">
            <a:extLst>
              <a:ext uri="{FF2B5EF4-FFF2-40B4-BE49-F238E27FC236}">
                <a16:creationId xmlns:a16="http://schemas.microsoft.com/office/drawing/2014/main" id="{D5716235-9C3B-4E58-867A-C00CDCA325BC}"/>
              </a:ext>
            </a:extLst>
          </p:cNvPr>
          <p:cNvPicPr>
            <a:picLocks noChangeAspect="1"/>
          </p:cNvPicPr>
          <p:nvPr/>
        </p:nvPicPr>
        <p:blipFill>
          <a:blip r:embed="rId4"/>
          <a:stretch>
            <a:fillRect/>
          </a:stretch>
        </p:blipFill>
        <p:spPr>
          <a:xfrm>
            <a:off x="4569406" y="3117036"/>
            <a:ext cx="4572000" cy="3206717"/>
          </a:xfrm>
          <a:prstGeom prst="rect">
            <a:avLst/>
          </a:prstGeom>
        </p:spPr>
      </p:pic>
    </p:spTree>
    <p:extLst>
      <p:ext uri="{BB962C8B-B14F-4D97-AF65-F5344CB8AC3E}">
        <p14:creationId xmlns:p14="http://schemas.microsoft.com/office/powerpoint/2010/main" val="3403294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011-8D8A-4A49-9559-144E5565BA2E}"/>
              </a:ext>
            </a:extLst>
          </p:cNvPr>
          <p:cNvSpPr>
            <a:spLocks noGrp="1"/>
          </p:cNvSpPr>
          <p:nvPr>
            <p:ph type="title"/>
          </p:nvPr>
        </p:nvSpPr>
        <p:spPr/>
        <p:txBody>
          <a:bodyPr/>
          <a:lstStyle/>
          <a:p>
            <a:r>
              <a:rPr lang="en-US" dirty="0"/>
              <a:t>Magnet assembly and loading</a:t>
            </a:r>
            <a:br>
              <a:rPr lang="en-US" dirty="0"/>
            </a:br>
            <a:r>
              <a:rPr lang="en-US" dirty="0"/>
              <a:t>Specifications (coils)</a:t>
            </a:r>
          </a:p>
        </p:txBody>
      </p:sp>
      <p:sp>
        <p:nvSpPr>
          <p:cNvPr id="3" name="Content Placeholder 2">
            <a:extLst>
              <a:ext uri="{FF2B5EF4-FFF2-40B4-BE49-F238E27FC236}">
                <a16:creationId xmlns:a16="http://schemas.microsoft.com/office/drawing/2014/main" id="{BF6F2A81-A463-4D83-B865-DCCB03AB0A88}"/>
              </a:ext>
            </a:extLst>
          </p:cNvPr>
          <p:cNvSpPr>
            <a:spLocks noGrp="1"/>
          </p:cNvSpPr>
          <p:nvPr>
            <p:ph idx="1"/>
          </p:nvPr>
        </p:nvSpPr>
        <p:spPr>
          <a:xfrm>
            <a:off x="326355" y="946174"/>
            <a:ext cx="8555916" cy="1777751"/>
          </a:xfrm>
        </p:spPr>
        <p:txBody>
          <a:bodyPr>
            <a:normAutofit/>
          </a:bodyPr>
          <a:lstStyle/>
          <a:p>
            <a:r>
              <a:rPr lang="en-US" sz="2000" u="sng" dirty="0"/>
              <a:t>For the maximum stress reached during the pre-load operations:</a:t>
            </a:r>
            <a:endParaRPr lang="en-US" sz="2000" dirty="0"/>
          </a:p>
          <a:p>
            <a:pPr lvl="1"/>
            <a:r>
              <a:rPr lang="en-US" sz="2000" b="1" i="1" dirty="0"/>
              <a:t>During the entire pre-load operation, the maximum compression measured on each coil shall never exceed </a:t>
            </a:r>
            <a:r>
              <a:rPr lang="en-US" sz="2000" b="1" i="1" dirty="0">
                <a:solidFill>
                  <a:schemeClr val="bg2"/>
                </a:solidFill>
              </a:rPr>
              <a:t>-120 MPa</a:t>
            </a:r>
            <a:endParaRPr lang="en-US" sz="2000" dirty="0">
              <a:solidFill>
                <a:schemeClr val="bg2"/>
              </a:solidFill>
            </a:endParaRPr>
          </a:p>
          <a:p>
            <a:endParaRPr lang="en-US" sz="2000" dirty="0"/>
          </a:p>
        </p:txBody>
      </p:sp>
      <p:sp>
        <p:nvSpPr>
          <p:cNvPr id="4" name="Footer Placeholder 3">
            <a:extLst>
              <a:ext uri="{FF2B5EF4-FFF2-40B4-BE49-F238E27FC236}">
                <a16:creationId xmlns:a16="http://schemas.microsoft.com/office/drawing/2014/main" id="{A38FA02D-BCF4-4DC5-A898-D878DD12C6B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0836D022-4AEB-4BF3-BBCC-1F7DA14F79E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10" name="TextBox 9">
            <a:extLst>
              <a:ext uri="{FF2B5EF4-FFF2-40B4-BE49-F238E27FC236}">
                <a16:creationId xmlns:a16="http://schemas.microsoft.com/office/drawing/2014/main" id="{5386B2A3-52E8-4B66-8E7B-1EA543B59111}"/>
              </a:ext>
            </a:extLst>
          </p:cNvPr>
          <p:cNvSpPr txBox="1"/>
          <p:nvPr/>
        </p:nvSpPr>
        <p:spPr>
          <a:xfrm>
            <a:off x="2798833" y="2539259"/>
            <a:ext cx="32631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Peak stress on coils (MPa)</a:t>
            </a:r>
          </a:p>
        </p:txBody>
      </p:sp>
      <p:graphicFrame>
        <p:nvGraphicFramePr>
          <p:cNvPr id="11" name="Table 10">
            <a:extLst>
              <a:ext uri="{FF2B5EF4-FFF2-40B4-BE49-F238E27FC236}">
                <a16:creationId xmlns:a16="http://schemas.microsoft.com/office/drawing/2014/main" id="{F13ACF08-A68A-4D2C-92D9-65FC2C74BF69}"/>
              </a:ext>
            </a:extLst>
          </p:cNvPr>
          <p:cNvGraphicFramePr>
            <a:graphicFrameLocks noGrp="1"/>
          </p:cNvGraphicFramePr>
          <p:nvPr/>
        </p:nvGraphicFramePr>
        <p:xfrm>
          <a:off x="3373413" y="3529395"/>
          <a:ext cx="2438400" cy="381000"/>
        </p:xfrm>
        <a:graphic>
          <a:graphicData uri="http://schemas.openxmlformats.org/drawingml/2006/table">
            <a:tbl>
              <a:tblPr>
                <a:tableStyleId>{5940675A-B579-460E-94D1-54222C63F5DA}</a:tableStyleId>
              </a:tblPr>
              <a:tblGrid>
                <a:gridCol w="609600">
                  <a:extLst>
                    <a:ext uri="{9D8B030D-6E8A-4147-A177-3AD203B41FA5}">
                      <a16:colId xmlns:a16="http://schemas.microsoft.com/office/drawing/2014/main" val="321563982"/>
                    </a:ext>
                  </a:extLst>
                </a:gridCol>
                <a:gridCol w="609600">
                  <a:extLst>
                    <a:ext uri="{9D8B030D-6E8A-4147-A177-3AD203B41FA5}">
                      <a16:colId xmlns:a16="http://schemas.microsoft.com/office/drawing/2014/main" val="3399299315"/>
                    </a:ext>
                  </a:extLst>
                </a:gridCol>
                <a:gridCol w="609600">
                  <a:extLst>
                    <a:ext uri="{9D8B030D-6E8A-4147-A177-3AD203B41FA5}">
                      <a16:colId xmlns:a16="http://schemas.microsoft.com/office/drawing/2014/main" val="4068242367"/>
                    </a:ext>
                  </a:extLst>
                </a:gridCol>
                <a:gridCol w="609600">
                  <a:extLst>
                    <a:ext uri="{9D8B030D-6E8A-4147-A177-3AD203B41FA5}">
                      <a16:colId xmlns:a16="http://schemas.microsoft.com/office/drawing/2014/main" val="3438538183"/>
                    </a:ext>
                  </a:extLst>
                </a:gridCol>
              </a:tblGrid>
              <a:tr h="190500">
                <a:tc>
                  <a:txBody>
                    <a:bodyPr/>
                    <a:lstStyle/>
                    <a:p>
                      <a:pPr algn="ctr" fontAlgn="b"/>
                      <a:r>
                        <a:rPr lang="en-US" sz="1100" b="1" u="none" strike="noStrike" dirty="0">
                          <a:effectLst/>
                          <a:latin typeface="Calibri" panose="020F0502020204030204" pitchFamily="34" charset="0"/>
                          <a:cs typeface="Calibri" panose="020F0502020204030204" pitchFamily="34" charset="0"/>
                        </a:rPr>
                        <a:t>CQ1</a:t>
                      </a:r>
                      <a:endParaRPr lang="en-US"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1100" b="1" u="none" strike="noStrike" dirty="0">
                          <a:effectLst/>
                          <a:latin typeface="Calibri" panose="020F0502020204030204" pitchFamily="34" charset="0"/>
                          <a:cs typeface="Calibri" panose="020F0502020204030204" pitchFamily="34" charset="0"/>
                        </a:rPr>
                        <a:t>CQ2</a:t>
                      </a:r>
                      <a:endParaRPr lang="en-US"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1100" b="1" u="none" strike="noStrike" dirty="0">
                          <a:effectLst/>
                          <a:latin typeface="Calibri" panose="020F0502020204030204" pitchFamily="34" charset="0"/>
                          <a:cs typeface="Calibri" panose="020F0502020204030204" pitchFamily="34" charset="0"/>
                        </a:rPr>
                        <a:t>CQ3</a:t>
                      </a:r>
                      <a:endParaRPr lang="en-US"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1100" b="1" u="none" strike="noStrike" dirty="0">
                          <a:effectLst/>
                          <a:latin typeface="Calibri" panose="020F0502020204030204" pitchFamily="34" charset="0"/>
                          <a:cs typeface="Calibri" panose="020F0502020204030204" pitchFamily="34" charset="0"/>
                        </a:rPr>
                        <a:t>CQ4</a:t>
                      </a:r>
                      <a:endParaRPr lang="en-US"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617933000"/>
                  </a:ext>
                </a:extLst>
              </a:tr>
              <a:tr h="190500">
                <a:tc>
                  <a:txBody>
                    <a:bodyPr/>
                    <a:lstStyle/>
                    <a:p>
                      <a:pPr algn="ctr" fontAlgn="b"/>
                      <a:r>
                        <a:rPr lang="en-US" sz="1100" b="0" i="0" u="none" strike="noStrike" dirty="0">
                          <a:solidFill>
                            <a:srgbClr val="000000"/>
                          </a:solidFill>
                          <a:effectLst/>
                          <a:latin typeface="Calibri" panose="020F0502020204030204" pitchFamily="34" charset="0"/>
                          <a:cs typeface="Calibri" panose="020F0502020204030204" pitchFamily="34" charset="0"/>
                        </a:rPr>
                        <a:t>-110</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cs typeface="Calibri" panose="020F0502020204030204" pitchFamily="34" charset="0"/>
                        </a:rPr>
                        <a:t>-91</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cs typeface="Calibri" panose="020F0502020204030204" pitchFamily="34" charset="0"/>
                        </a:rPr>
                        <a:t>-120</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cs typeface="Calibri" panose="020F0502020204030204" pitchFamily="34" charset="0"/>
                        </a:rPr>
                        <a:t>-100</a:t>
                      </a:r>
                    </a:p>
                  </a:txBody>
                  <a:tcPr marL="0" marR="0" marT="0" marB="0" anchor="ctr"/>
                </a:tc>
                <a:extLst>
                  <a:ext uri="{0D108BD9-81ED-4DB2-BD59-A6C34878D82A}">
                    <a16:rowId xmlns:a16="http://schemas.microsoft.com/office/drawing/2014/main" val="2656471704"/>
                  </a:ext>
                </a:extLst>
              </a:tr>
            </a:tbl>
          </a:graphicData>
        </a:graphic>
      </p:graphicFrame>
      <p:graphicFrame>
        <p:nvGraphicFramePr>
          <p:cNvPr id="14" name="Table 13">
            <a:extLst>
              <a:ext uri="{FF2B5EF4-FFF2-40B4-BE49-F238E27FC236}">
                <a16:creationId xmlns:a16="http://schemas.microsoft.com/office/drawing/2014/main" id="{E94062F8-DB9D-418C-8281-10AF733C9C59}"/>
              </a:ext>
            </a:extLst>
          </p:cNvPr>
          <p:cNvGraphicFramePr>
            <a:graphicFrameLocks noGrp="1"/>
          </p:cNvGraphicFramePr>
          <p:nvPr/>
        </p:nvGraphicFramePr>
        <p:xfrm>
          <a:off x="205227" y="4787860"/>
          <a:ext cx="8774772" cy="381000"/>
        </p:xfrm>
        <a:graphic>
          <a:graphicData uri="http://schemas.openxmlformats.org/drawingml/2006/table">
            <a:tbl>
              <a:tblPr>
                <a:tableStyleId>{616DA210-FB5B-4158-B5E0-FEB733F419BA}</a:tableStyleId>
              </a:tblPr>
              <a:tblGrid>
                <a:gridCol w="731231">
                  <a:extLst>
                    <a:ext uri="{9D8B030D-6E8A-4147-A177-3AD203B41FA5}">
                      <a16:colId xmlns:a16="http://schemas.microsoft.com/office/drawing/2014/main" val="2453358430"/>
                    </a:ext>
                  </a:extLst>
                </a:gridCol>
                <a:gridCol w="731231">
                  <a:extLst>
                    <a:ext uri="{9D8B030D-6E8A-4147-A177-3AD203B41FA5}">
                      <a16:colId xmlns:a16="http://schemas.microsoft.com/office/drawing/2014/main" val="1719312390"/>
                    </a:ext>
                  </a:extLst>
                </a:gridCol>
                <a:gridCol w="731231">
                  <a:extLst>
                    <a:ext uri="{9D8B030D-6E8A-4147-A177-3AD203B41FA5}">
                      <a16:colId xmlns:a16="http://schemas.microsoft.com/office/drawing/2014/main" val="1451303367"/>
                    </a:ext>
                  </a:extLst>
                </a:gridCol>
                <a:gridCol w="731231">
                  <a:extLst>
                    <a:ext uri="{9D8B030D-6E8A-4147-A177-3AD203B41FA5}">
                      <a16:colId xmlns:a16="http://schemas.microsoft.com/office/drawing/2014/main" val="2364233322"/>
                    </a:ext>
                  </a:extLst>
                </a:gridCol>
                <a:gridCol w="731231">
                  <a:extLst>
                    <a:ext uri="{9D8B030D-6E8A-4147-A177-3AD203B41FA5}">
                      <a16:colId xmlns:a16="http://schemas.microsoft.com/office/drawing/2014/main" val="537269868"/>
                    </a:ext>
                  </a:extLst>
                </a:gridCol>
                <a:gridCol w="731231">
                  <a:extLst>
                    <a:ext uri="{9D8B030D-6E8A-4147-A177-3AD203B41FA5}">
                      <a16:colId xmlns:a16="http://schemas.microsoft.com/office/drawing/2014/main" val="3053898272"/>
                    </a:ext>
                  </a:extLst>
                </a:gridCol>
                <a:gridCol w="731231">
                  <a:extLst>
                    <a:ext uri="{9D8B030D-6E8A-4147-A177-3AD203B41FA5}">
                      <a16:colId xmlns:a16="http://schemas.microsoft.com/office/drawing/2014/main" val="4007419579"/>
                    </a:ext>
                  </a:extLst>
                </a:gridCol>
                <a:gridCol w="731231">
                  <a:extLst>
                    <a:ext uri="{9D8B030D-6E8A-4147-A177-3AD203B41FA5}">
                      <a16:colId xmlns:a16="http://schemas.microsoft.com/office/drawing/2014/main" val="2906201736"/>
                    </a:ext>
                  </a:extLst>
                </a:gridCol>
                <a:gridCol w="731231">
                  <a:extLst>
                    <a:ext uri="{9D8B030D-6E8A-4147-A177-3AD203B41FA5}">
                      <a16:colId xmlns:a16="http://schemas.microsoft.com/office/drawing/2014/main" val="4024274852"/>
                    </a:ext>
                  </a:extLst>
                </a:gridCol>
                <a:gridCol w="731231">
                  <a:extLst>
                    <a:ext uri="{9D8B030D-6E8A-4147-A177-3AD203B41FA5}">
                      <a16:colId xmlns:a16="http://schemas.microsoft.com/office/drawing/2014/main" val="696607959"/>
                    </a:ext>
                  </a:extLst>
                </a:gridCol>
                <a:gridCol w="731231">
                  <a:extLst>
                    <a:ext uri="{9D8B030D-6E8A-4147-A177-3AD203B41FA5}">
                      <a16:colId xmlns:a16="http://schemas.microsoft.com/office/drawing/2014/main" val="3625698038"/>
                    </a:ext>
                  </a:extLst>
                </a:gridCol>
                <a:gridCol w="731231">
                  <a:extLst>
                    <a:ext uri="{9D8B030D-6E8A-4147-A177-3AD203B41FA5}">
                      <a16:colId xmlns:a16="http://schemas.microsoft.com/office/drawing/2014/main" val="3170734172"/>
                    </a:ext>
                  </a:extLst>
                </a:gridCol>
              </a:tblGrid>
              <a:tr h="190500">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CQ1-700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CQ2-700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CQ3-700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CQ4-700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CQ1-1900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CQ2-1900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CQ3-1900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CQ4-1900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CQ1-3800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CQ2-3800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CQ3-3800</a:t>
                      </a:r>
                    </a:p>
                  </a:txBody>
                  <a:tcPr marL="0" marR="0" marT="0" marB="0" anchor="ct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CQ4-3800</a:t>
                      </a:r>
                    </a:p>
                  </a:txBody>
                  <a:tcPr marL="0" marR="0" marT="0" marB="0" anchor="ctr"/>
                </a:tc>
                <a:extLst>
                  <a:ext uri="{0D108BD9-81ED-4DB2-BD59-A6C34878D82A}">
                    <a16:rowId xmlns:a16="http://schemas.microsoft.com/office/drawing/2014/main" val="966470227"/>
                  </a:ext>
                </a:extLst>
              </a:tr>
              <a:tr h="190500">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-86</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-89</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-98</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-83</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-88</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-129</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-121</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-103</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-83</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-93</a:t>
                      </a:r>
                    </a:p>
                  </a:txBody>
                  <a:tcPr marL="0" marR="0" marT="0" marB="0" anchor="ctr"/>
                </a:tc>
                <a:tc>
                  <a:txBody>
                    <a:bodyPr/>
                    <a:lstStyle/>
                    <a:p>
                      <a:pPr algn="ctr" fontAlgn="b"/>
                      <a:r>
                        <a:rPr lang="en-US" sz="1100" b="0" i="0" u="none" strike="noStrike">
                          <a:solidFill>
                            <a:srgbClr val="000000"/>
                          </a:solidFill>
                          <a:effectLst/>
                          <a:latin typeface="Calibri" panose="020F0502020204030204" pitchFamily="34" charset="0"/>
                          <a:cs typeface="Calibri" panose="020F0502020204030204" pitchFamily="34" charset="0"/>
                        </a:rPr>
                        <a:t>-94</a:t>
                      </a:r>
                    </a:p>
                  </a:txBody>
                  <a:tcPr marL="0" marR="0" marT="0" marB="0" anchor="ctr"/>
                </a:tc>
                <a:tc>
                  <a:txBody>
                    <a:bodyPr/>
                    <a:lstStyle/>
                    <a:p>
                      <a:pPr algn="ctr" fontAlgn="b"/>
                      <a:r>
                        <a:rPr lang="en-US" sz="1100" b="0" i="0" u="none" strike="noStrike" dirty="0">
                          <a:solidFill>
                            <a:srgbClr val="000000"/>
                          </a:solidFill>
                          <a:effectLst/>
                          <a:latin typeface="Calibri" panose="020F0502020204030204" pitchFamily="34" charset="0"/>
                          <a:cs typeface="Calibri" panose="020F0502020204030204" pitchFamily="34" charset="0"/>
                        </a:rPr>
                        <a:t>-70</a:t>
                      </a:r>
                    </a:p>
                  </a:txBody>
                  <a:tcPr marL="0" marR="0" marT="0" marB="0" anchor="ctr"/>
                </a:tc>
                <a:extLst>
                  <a:ext uri="{0D108BD9-81ED-4DB2-BD59-A6C34878D82A}">
                    <a16:rowId xmlns:a16="http://schemas.microsoft.com/office/drawing/2014/main" val="1526544624"/>
                  </a:ext>
                </a:extLst>
              </a:tr>
            </a:tbl>
          </a:graphicData>
        </a:graphic>
      </p:graphicFrame>
      <p:sp>
        <p:nvSpPr>
          <p:cNvPr id="17" name="TextBox 16">
            <a:extLst>
              <a:ext uri="{FF2B5EF4-FFF2-40B4-BE49-F238E27FC236}">
                <a16:creationId xmlns:a16="http://schemas.microsoft.com/office/drawing/2014/main" id="{3132D826-A1D5-4315-ACAB-B1FFC3924833}"/>
              </a:ext>
            </a:extLst>
          </p:cNvPr>
          <p:cNvSpPr txBox="1"/>
          <p:nvPr/>
        </p:nvSpPr>
        <p:spPr>
          <a:xfrm>
            <a:off x="3656509" y="3107689"/>
            <a:ext cx="187220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Electrical SGs</a:t>
            </a:r>
          </a:p>
        </p:txBody>
      </p:sp>
      <p:sp>
        <p:nvSpPr>
          <p:cNvPr id="18" name="TextBox 17">
            <a:extLst>
              <a:ext uri="{FF2B5EF4-FFF2-40B4-BE49-F238E27FC236}">
                <a16:creationId xmlns:a16="http://schemas.microsoft.com/office/drawing/2014/main" id="{4E664339-B440-4908-AA48-8C0AE5EB8207}"/>
              </a:ext>
            </a:extLst>
          </p:cNvPr>
          <p:cNvSpPr txBox="1"/>
          <p:nvPr/>
        </p:nvSpPr>
        <p:spPr>
          <a:xfrm>
            <a:off x="3656509" y="4354486"/>
            <a:ext cx="187220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FBGs</a:t>
            </a:r>
          </a:p>
        </p:txBody>
      </p:sp>
    </p:spTree>
    <p:extLst>
      <p:ext uri="{BB962C8B-B14F-4D97-AF65-F5344CB8AC3E}">
        <p14:creationId xmlns:p14="http://schemas.microsoft.com/office/powerpoint/2010/main" val="364387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D978-BD0B-4300-9D40-DE4DD0A534EE}"/>
              </a:ext>
            </a:extLst>
          </p:cNvPr>
          <p:cNvSpPr>
            <a:spLocks noGrp="1"/>
          </p:cNvSpPr>
          <p:nvPr>
            <p:ph type="title"/>
          </p:nvPr>
        </p:nvSpPr>
        <p:spPr/>
        <p:txBody>
          <a:bodyPr/>
          <a:lstStyle/>
          <a:p>
            <a:r>
              <a:rPr lang="en-US" dirty="0"/>
              <a:t>Magnet assembly and loading</a:t>
            </a:r>
            <a:br>
              <a:rPr lang="en-US" dirty="0"/>
            </a:br>
            <a:r>
              <a:rPr lang="en-US" dirty="0"/>
              <a:t>Specifications (shells)</a:t>
            </a:r>
          </a:p>
        </p:txBody>
      </p:sp>
      <p:sp>
        <p:nvSpPr>
          <p:cNvPr id="3" name="Content Placeholder 2">
            <a:extLst>
              <a:ext uri="{FF2B5EF4-FFF2-40B4-BE49-F238E27FC236}">
                <a16:creationId xmlns:a16="http://schemas.microsoft.com/office/drawing/2014/main" id="{B0C2292F-2A35-4B94-935E-7828931C4984}"/>
              </a:ext>
            </a:extLst>
          </p:cNvPr>
          <p:cNvSpPr>
            <a:spLocks noGrp="1"/>
          </p:cNvSpPr>
          <p:nvPr>
            <p:ph idx="1"/>
          </p:nvPr>
        </p:nvSpPr>
        <p:spPr>
          <a:xfrm>
            <a:off x="612000" y="1114853"/>
            <a:ext cx="7920000" cy="2120693"/>
          </a:xfrm>
        </p:spPr>
        <p:txBody>
          <a:bodyPr>
            <a:normAutofit fontScale="92500"/>
          </a:bodyPr>
          <a:lstStyle/>
          <a:p>
            <a:r>
              <a:rPr lang="en-US" u="sng" dirty="0"/>
              <a:t>For the pre-load targets at the end of the pre-load:</a:t>
            </a:r>
            <a:endParaRPr lang="en-US" dirty="0"/>
          </a:p>
          <a:p>
            <a:pPr lvl="1"/>
            <a:r>
              <a:rPr lang="en-US" b="1" i="1" dirty="0"/>
              <a:t>The target average measured stress on coils, shells and rods at the end of the loading (after at least 24 h) shall be </a:t>
            </a:r>
            <a:endParaRPr lang="en-US" dirty="0"/>
          </a:p>
          <a:p>
            <a:pPr lvl="2"/>
            <a:r>
              <a:rPr lang="en-US" b="1" i="1" dirty="0"/>
              <a:t>Shell average azimuthal stress: </a:t>
            </a:r>
            <a:r>
              <a:rPr lang="en-US" b="1" i="1" dirty="0">
                <a:solidFill>
                  <a:schemeClr val="bg2"/>
                </a:solidFill>
              </a:rPr>
              <a:t>+58 ±6 MPa </a:t>
            </a:r>
            <a:endParaRPr lang="en-US" dirty="0">
              <a:solidFill>
                <a:schemeClr val="bg2"/>
              </a:solidFill>
            </a:endParaRPr>
          </a:p>
          <a:p>
            <a:endParaRPr lang="en-US" dirty="0"/>
          </a:p>
        </p:txBody>
      </p:sp>
      <p:sp>
        <p:nvSpPr>
          <p:cNvPr id="4" name="Footer Placeholder 3">
            <a:extLst>
              <a:ext uri="{FF2B5EF4-FFF2-40B4-BE49-F238E27FC236}">
                <a16:creationId xmlns:a16="http://schemas.microsoft.com/office/drawing/2014/main" id="{ADE85F6F-11A1-4C33-803A-E52AAA98C33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08C157D4-ACE6-4333-9CDD-BA562FF47C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9C67A1C2-7C19-4556-8C86-96557CE211A7}"/>
              </a:ext>
            </a:extLst>
          </p:cNvPr>
          <p:cNvGraphicFramePr>
            <a:graphicFrameLocks noGrp="1"/>
          </p:cNvGraphicFramePr>
          <p:nvPr/>
        </p:nvGraphicFramePr>
        <p:xfrm>
          <a:off x="1221978" y="3063881"/>
          <a:ext cx="6998495" cy="1112520"/>
        </p:xfrm>
        <a:graphic>
          <a:graphicData uri="http://schemas.openxmlformats.org/drawingml/2006/table">
            <a:tbl>
              <a:tblPr firstRow="1" bandRow="1">
                <a:tableStyleId>{69012ECD-51FC-41F1-AA8D-1B2483CD663E}</a:tableStyleId>
              </a:tblPr>
              <a:tblGrid>
                <a:gridCol w="1652905">
                  <a:extLst>
                    <a:ext uri="{9D8B030D-6E8A-4147-A177-3AD203B41FA5}">
                      <a16:colId xmlns:a16="http://schemas.microsoft.com/office/drawing/2014/main" val="4060997985"/>
                    </a:ext>
                  </a:extLst>
                </a:gridCol>
                <a:gridCol w="1069118">
                  <a:extLst>
                    <a:ext uri="{9D8B030D-6E8A-4147-A177-3AD203B41FA5}">
                      <a16:colId xmlns:a16="http://schemas.microsoft.com/office/drawing/2014/main" val="1805081425"/>
                    </a:ext>
                  </a:extLst>
                </a:gridCol>
                <a:gridCol w="1069118">
                  <a:extLst>
                    <a:ext uri="{9D8B030D-6E8A-4147-A177-3AD203B41FA5}">
                      <a16:colId xmlns:a16="http://schemas.microsoft.com/office/drawing/2014/main" val="2197497102"/>
                    </a:ext>
                  </a:extLst>
                </a:gridCol>
                <a:gridCol w="1069118">
                  <a:extLst>
                    <a:ext uri="{9D8B030D-6E8A-4147-A177-3AD203B41FA5}">
                      <a16:colId xmlns:a16="http://schemas.microsoft.com/office/drawing/2014/main" val="2493302768"/>
                    </a:ext>
                  </a:extLst>
                </a:gridCol>
                <a:gridCol w="1069118">
                  <a:extLst>
                    <a:ext uri="{9D8B030D-6E8A-4147-A177-3AD203B41FA5}">
                      <a16:colId xmlns:a16="http://schemas.microsoft.com/office/drawing/2014/main" val="2350716680"/>
                    </a:ext>
                  </a:extLst>
                </a:gridCol>
                <a:gridCol w="1069118">
                  <a:extLst>
                    <a:ext uri="{9D8B030D-6E8A-4147-A177-3AD203B41FA5}">
                      <a16:colId xmlns:a16="http://schemas.microsoft.com/office/drawing/2014/main" val="2964862511"/>
                    </a:ext>
                  </a:extLst>
                </a:gridCol>
              </a:tblGrid>
              <a:tr h="370840">
                <a:tc>
                  <a:txBody>
                    <a:bodyPr/>
                    <a:lstStyle/>
                    <a:p>
                      <a:pPr algn="ctr"/>
                      <a:r>
                        <a:rPr lang="en-US" sz="1600" dirty="0">
                          <a:latin typeface="+mj-lt"/>
                        </a:rPr>
                        <a:t>Channel</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SC02TT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SC02RT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SC02BT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SC02LT</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Average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32934248"/>
                  </a:ext>
                </a:extLst>
              </a:tr>
              <a:tr h="370840">
                <a:tc>
                  <a:txBody>
                    <a:bodyPr/>
                    <a:lstStyle/>
                    <a:p>
                      <a:pPr algn="ctr"/>
                      <a:r>
                        <a:rPr lang="en-US" sz="1600" dirty="0">
                          <a:latin typeface="+mj-lt"/>
                        </a:rPr>
                        <a:t>Preload (end)</a:t>
                      </a:r>
                    </a:p>
                  </a:txBody>
                  <a:tcPr anchor="ctr"/>
                </a:tc>
                <a:tc>
                  <a:txBody>
                    <a:bodyPr/>
                    <a:lstStyle/>
                    <a:p>
                      <a:pPr algn="ctr" fontAlgn="b"/>
                      <a:r>
                        <a:rPr lang="en-US" sz="1600" b="0" i="0" u="none" strike="noStrike">
                          <a:solidFill>
                            <a:srgbClr val="000000"/>
                          </a:solidFill>
                          <a:effectLst/>
                          <a:latin typeface="+mj-lt"/>
                        </a:rPr>
                        <a:t>64</a:t>
                      </a:r>
                    </a:p>
                  </a:txBody>
                  <a:tcPr marL="9525" marR="9525" marT="9525" marB="0" anchor="ctr"/>
                </a:tc>
                <a:tc>
                  <a:txBody>
                    <a:bodyPr/>
                    <a:lstStyle/>
                    <a:p>
                      <a:pPr algn="ctr" fontAlgn="b"/>
                      <a:r>
                        <a:rPr lang="en-US" sz="1600" b="0" i="0" u="none" strike="noStrike">
                          <a:solidFill>
                            <a:srgbClr val="000000"/>
                          </a:solidFill>
                          <a:effectLst/>
                          <a:latin typeface="+mj-lt"/>
                        </a:rPr>
                        <a:t>65</a:t>
                      </a:r>
                    </a:p>
                  </a:txBody>
                  <a:tcPr marL="9525" marR="9525" marT="9525" marB="0" anchor="ctr"/>
                </a:tc>
                <a:tc>
                  <a:txBody>
                    <a:bodyPr/>
                    <a:lstStyle/>
                    <a:p>
                      <a:pPr algn="ctr" fontAlgn="b"/>
                      <a:r>
                        <a:rPr lang="en-US" sz="1600" b="0" i="0" u="none" strike="noStrike">
                          <a:solidFill>
                            <a:srgbClr val="000000"/>
                          </a:solidFill>
                          <a:effectLst/>
                          <a:latin typeface="+mj-lt"/>
                        </a:rPr>
                        <a:t>47</a:t>
                      </a:r>
                    </a:p>
                  </a:txBody>
                  <a:tcPr marL="9525" marR="9525" marT="9525" marB="0" anchor="ctr"/>
                </a:tc>
                <a:tc>
                  <a:txBody>
                    <a:bodyPr/>
                    <a:lstStyle/>
                    <a:p>
                      <a:pPr algn="ctr" fontAlgn="b"/>
                      <a:r>
                        <a:rPr lang="en-US" sz="1600" b="0" i="0" u="none" strike="noStrike" dirty="0">
                          <a:solidFill>
                            <a:srgbClr val="000000"/>
                          </a:solidFill>
                          <a:effectLst/>
                          <a:latin typeface="+mj-lt"/>
                        </a:rPr>
                        <a:t>66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a:r>
                        <a:rPr lang="en-US" sz="1600" dirty="0">
                          <a:latin typeface="+mj-lt"/>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46849205"/>
                  </a:ext>
                </a:extLst>
              </a:tr>
              <a:tr h="370840">
                <a:tc>
                  <a:txBody>
                    <a:bodyPr/>
                    <a:lstStyle/>
                    <a:p>
                      <a:pPr algn="ctr"/>
                      <a:r>
                        <a:rPr lang="en-US" sz="1600" dirty="0">
                          <a:latin typeface="+mj-lt"/>
                        </a:rPr>
                        <a:t>Overnight (end)</a:t>
                      </a:r>
                    </a:p>
                  </a:txBody>
                  <a:tcPr anchor="ctr"/>
                </a:tc>
                <a:tc>
                  <a:txBody>
                    <a:bodyPr/>
                    <a:lstStyle/>
                    <a:p>
                      <a:pPr algn="ctr" fontAlgn="b"/>
                      <a:r>
                        <a:rPr lang="en-US" sz="1600" b="0" i="0" u="none" strike="noStrike">
                          <a:solidFill>
                            <a:srgbClr val="000000"/>
                          </a:solidFill>
                          <a:effectLst/>
                          <a:latin typeface="+mj-lt"/>
                        </a:rPr>
                        <a:t>63</a:t>
                      </a:r>
                    </a:p>
                  </a:txBody>
                  <a:tcPr marL="0" marR="0" marT="0" marB="0" anchor="ctr"/>
                </a:tc>
                <a:tc>
                  <a:txBody>
                    <a:bodyPr/>
                    <a:lstStyle/>
                    <a:p>
                      <a:pPr algn="ctr" fontAlgn="b"/>
                      <a:r>
                        <a:rPr lang="en-US" sz="1600" b="0" i="0" u="none" strike="noStrike">
                          <a:solidFill>
                            <a:srgbClr val="000000"/>
                          </a:solidFill>
                          <a:effectLst/>
                          <a:latin typeface="+mj-lt"/>
                        </a:rPr>
                        <a:t>65</a:t>
                      </a:r>
                    </a:p>
                  </a:txBody>
                  <a:tcPr marL="0" marR="0" marT="0" marB="0" anchor="ctr"/>
                </a:tc>
                <a:tc>
                  <a:txBody>
                    <a:bodyPr/>
                    <a:lstStyle/>
                    <a:p>
                      <a:pPr algn="ctr" fontAlgn="b"/>
                      <a:r>
                        <a:rPr lang="en-US" sz="1600" b="0" i="0" u="none" strike="noStrike">
                          <a:solidFill>
                            <a:srgbClr val="000000"/>
                          </a:solidFill>
                          <a:effectLst/>
                          <a:latin typeface="+mj-lt"/>
                        </a:rPr>
                        <a:t>45</a:t>
                      </a:r>
                    </a:p>
                  </a:txBody>
                  <a:tcPr marL="0" marR="0" marT="0" marB="0" anchor="ctr"/>
                </a:tc>
                <a:tc>
                  <a:txBody>
                    <a:bodyPr/>
                    <a:lstStyle/>
                    <a:p>
                      <a:pPr algn="ctr" fontAlgn="b"/>
                      <a:r>
                        <a:rPr lang="en-US" sz="1600" b="0" i="0" u="none" strike="noStrike" dirty="0">
                          <a:solidFill>
                            <a:srgbClr val="000000"/>
                          </a:solidFill>
                          <a:effectLst/>
                          <a:latin typeface="+mj-lt"/>
                        </a:rPr>
                        <a:t>66</a:t>
                      </a:r>
                    </a:p>
                  </a:txBody>
                  <a:tcPr marL="0" marR="0" marT="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j-lt"/>
                        </a:rPr>
                        <a:t>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862088"/>
                  </a:ext>
                </a:extLst>
              </a:tr>
            </a:tbl>
          </a:graphicData>
        </a:graphic>
      </p:graphicFrame>
      <p:graphicFrame>
        <p:nvGraphicFramePr>
          <p:cNvPr id="8" name="Table 7">
            <a:extLst>
              <a:ext uri="{FF2B5EF4-FFF2-40B4-BE49-F238E27FC236}">
                <a16:creationId xmlns:a16="http://schemas.microsoft.com/office/drawing/2014/main" id="{1A371DDC-5846-4B75-B670-DCD1E91ED252}"/>
              </a:ext>
            </a:extLst>
          </p:cNvPr>
          <p:cNvGraphicFramePr>
            <a:graphicFrameLocks noGrp="1"/>
          </p:cNvGraphicFramePr>
          <p:nvPr/>
        </p:nvGraphicFramePr>
        <p:xfrm>
          <a:off x="1221978" y="4288362"/>
          <a:ext cx="6981655" cy="1112520"/>
        </p:xfrm>
        <a:graphic>
          <a:graphicData uri="http://schemas.openxmlformats.org/drawingml/2006/table">
            <a:tbl>
              <a:tblPr firstRow="1" bandRow="1">
                <a:tableStyleId>{912C8C85-51F0-491E-9774-3900AFEF0FD7}</a:tableStyleId>
              </a:tblPr>
              <a:tblGrid>
                <a:gridCol w="1652905">
                  <a:extLst>
                    <a:ext uri="{9D8B030D-6E8A-4147-A177-3AD203B41FA5}">
                      <a16:colId xmlns:a16="http://schemas.microsoft.com/office/drawing/2014/main" val="4060997985"/>
                    </a:ext>
                  </a:extLst>
                </a:gridCol>
                <a:gridCol w="1065750">
                  <a:extLst>
                    <a:ext uri="{9D8B030D-6E8A-4147-A177-3AD203B41FA5}">
                      <a16:colId xmlns:a16="http://schemas.microsoft.com/office/drawing/2014/main" val="1805081425"/>
                    </a:ext>
                  </a:extLst>
                </a:gridCol>
                <a:gridCol w="1065750">
                  <a:extLst>
                    <a:ext uri="{9D8B030D-6E8A-4147-A177-3AD203B41FA5}">
                      <a16:colId xmlns:a16="http://schemas.microsoft.com/office/drawing/2014/main" val="2197497102"/>
                    </a:ext>
                  </a:extLst>
                </a:gridCol>
                <a:gridCol w="1065750">
                  <a:extLst>
                    <a:ext uri="{9D8B030D-6E8A-4147-A177-3AD203B41FA5}">
                      <a16:colId xmlns:a16="http://schemas.microsoft.com/office/drawing/2014/main" val="2493302768"/>
                    </a:ext>
                  </a:extLst>
                </a:gridCol>
                <a:gridCol w="1065750">
                  <a:extLst>
                    <a:ext uri="{9D8B030D-6E8A-4147-A177-3AD203B41FA5}">
                      <a16:colId xmlns:a16="http://schemas.microsoft.com/office/drawing/2014/main" val="2350716680"/>
                    </a:ext>
                  </a:extLst>
                </a:gridCol>
                <a:gridCol w="1065750">
                  <a:extLst>
                    <a:ext uri="{9D8B030D-6E8A-4147-A177-3AD203B41FA5}">
                      <a16:colId xmlns:a16="http://schemas.microsoft.com/office/drawing/2014/main" val="3399674585"/>
                    </a:ext>
                  </a:extLst>
                </a:gridCol>
              </a:tblGrid>
              <a:tr h="370840">
                <a:tc>
                  <a:txBody>
                    <a:bodyPr/>
                    <a:lstStyle/>
                    <a:p>
                      <a:pPr algn="ctr"/>
                      <a:r>
                        <a:rPr lang="en-US" sz="1600" dirty="0">
                          <a:latin typeface="+mj-lt"/>
                        </a:rPr>
                        <a:t>Channel</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SC04TT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SC04RT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SC04BT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SC04LT</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Average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32934248"/>
                  </a:ext>
                </a:extLst>
              </a:tr>
              <a:tr h="370840">
                <a:tc>
                  <a:txBody>
                    <a:bodyPr/>
                    <a:lstStyle/>
                    <a:p>
                      <a:pPr algn="ctr"/>
                      <a:r>
                        <a:rPr lang="en-US" sz="1600" dirty="0">
                          <a:latin typeface="+mj-lt"/>
                        </a:rPr>
                        <a:t>Preload (end)</a:t>
                      </a:r>
                    </a:p>
                  </a:txBody>
                  <a:tcPr anchor="ctr"/>
                </a:tc>
                <a:tc>
                  <a:txBody>
                    <a:bodyPr/>
                    <a:lstStyle/>
                    <a:p>
                      <a:pPr algn="ctr" fontAlgn="b"/>
                      <a:r>
                        <a:rPr lang="en-US" sz="1600" b="0" i="0" u="none" strike="noStrike">
                          <a:solidFill>
                            <a:srgbClr val="000000"/>
                          </a:solidFill>
                          <a:effectLst/>
                          <a:latin typeface="+mj-lt"/>
                        </a:rPr>
                        <a:t>65</a:t>
                      </a:r>
                    </a:p>
                  </a:txBody>
                  <a:tcPr marL="9525" marR="9525" marT="9525" marB="0" anchor="ctr"/>
                </a:tc>
                <a:tc>
                  <a:txBody>
                    <a:bodyPr/>
                    <a:lstStyle/>
                    <a:p>
                      <a:pPr algn="ctr" fontAlgn="b"/>
                      <a:r>
                        <a:rPr lang="en-US" sz="1600" b="0" i="0" u="none" strike="noStrike">
                          <a:solidFill>
                            <a:srgbClr val="000000"/>
                          </a:solidFill>
                          <a:effectLst/>
                          <a:latin typeface="+mj-lt"/>
                        </a:rPr>
                        <a:t>50</a:t>
                      </a:r>
                    </a:p>
                  </a:txBody>
                  <a:tcPr marL="9525" marR="9525" marT="9525" marB="0" anchor="ctr"/>
                </a:tc>
                <a:tc>
                  <a:txBody>
                    <a:bodyPr/>
                    <a:lstStyle/>
                    <a:p>
                      <a:pPr algn="ctr" fontAlgn="b"/>
                      <a:r>
                        <a:rPr lang="en-US" sz="1600" b="0" i="0" u="none" strike="noStrike">
                          <a:solidFill>
                            <a:srgbClr val="000000"/>
                          </a:solidFill>
                          <a:effectLst/>
                          <a:latin typeface="+mj-lt"/>
                        </a:rPr>
                        <a:t>69</a:t>
                      </a:r>
                    </a:p>
                  </a:txBody>
                  <a:tcPr marL="9525" marR="9525" marT="9525" marB="0" anchor="ctr"/>
                </a:tc>
                <a:tc>
                  <a:txBody>
                    <a:bodyPr/>
                    <a:lstStyle/>
                    <a:p>
                      <a:pPr algn="ctr" fontAlgn="b"/>
                      <a:r>
                        <a:rPr lang="en-US" sz="1600" b="0" i="0" u="none" strike="noStrike" dirty="0">
                          <a:solidFill>
                            <a:srgbClr val="000000"/>
                          </a:solidFill>
                          <a:effectLst/>
                          <a:latin typeface="+mj-lt"/>
                        </a:rPr>
                        <a:t>66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a:r>
                        <a:rPr lang="en-US" sz="1600" dirty="0">
                          <a:latin typeface="+mj-lt"/>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46849205"/>
                  </a:ext>
                </a:extLst>
              </a:tr>
              <a:tr h="370840">
                <a:tc>
                  <a:txBody>
                    <a:bodyPr/>
                    <a:lstStyle/>
                    <a:p>
                      <a:pPr algn="ctr"/>
                      <a:r>
                        <a:rPr lang="en-US" sz="1600" dirty="0">
                          <a:latin typeface="+mj-lt"/>
                        </a:rPr>
                        <a:t>Overnight (end)</a:t>
                      </a:r>
                    </a:p>
                  </a:txBody>
                  <a:tcPr anchor="ctr"/>
                </a:tc>
                <a:tc>
                  <a:txBody>
                    <a:bodyPr/>
                    <a:lstStyle/>
                    <a:p>
                      <a:pPr algn="ctr" fontAlgn="b"/>
                      <a:r>
                        <a:rPr lang="en-US" sz="1600" b="0" i="0" u="none" strike="noStrike">
                          <a:solidFill>
                            <a:srgbClr val="000000"/>
                          </a:solidFill>
                          <a:effectLst/>
                          <a:latin typeface="+mj-lt"/>
                        </a:rPr>
                        <a:t>65</a:t>
                      </a:r>
                    </a:p>
                  </a:txBody>
                  <a:tcPr marL="0" marR="0" marT="0" marB="0" anchor="ctr"/>
                </a:tc>
                <a:tc>
                  <a:txBody>
                    <a:bodyPr/>
                    <a:lstStyle/>
                    <a:p>
                      <a:pPr algn="ctr" fontAlgn="b"/>
                      <a:r>
                        <a:rPr lang="en-US" sz="1600" b="0" i="0" u="none" strike="noStrike">
                          <a:solidFill>
                            <a:srgbClr val="000000"/>
                          </a:solidFill>
                          <a:effectLst/>
                          <a:latin typeface="+mj-lt"/>
                        </a:rPr>
                        <a:t>50</a:t>
                      </a:r>
                    </a:p>
                  </a:txBody>
                  <a:tcPr marL="0" marR="0" marT="0" marB="0" anchor="ctr"/>
                </a:tc>
                <a:tc>
                  <a:txBody>
                    <a:bodyPr/>
                    <a:lstStyle/>
                    <a:p>
                      <a:pPr algn="ctr" fontAlgn="b"/>
                      <a:r>
                        <a:rPr lang="en-US" sz="1600" b="0" i="0" u="none" strike="noStrike">
                          <a:solidFill>
                            <a:srgbClr val="000000"/>
                          </a:solidFill>
                          <a:effectLst/>
                          <a:latin typeface="+mj-lt"/>
                        </a:rPr>
                        <a:t>68</a:t>
                      </a:r>
                    </a:p>
                  </a:txBody>
                  <a:tcPr marL="0" marR="0" marT="0" marB="0" anchor="ctr"/>
                </a:tc>
                <a:tc>
                  <a:txBody>
                    <a:bodyPr/>
                    <a:lstStyle/>
                    <a:p>
                      <a:pPr algn="ctr" fontAlgn="b"/>
                      <a:r>
                        <a:rPr lang="en-US" sz="1600" b="0" i="0" u="none" strike="noStrike" dirty="0">
                          <a:solidFill>
                            <a:srgbClr val="000000"/>
                          </a:solidFill>
                          <a:effectLst/>
                          <a:latin typeface="+mj-lt"/>
                        </a:rPr>
                        <a:t>65</a:t>
                      </a:r>
                    </a:p>
                  </a:txBody>
                  <a:tcPr marL="0" marR="0" marT="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j-lt"/>
                        </a:rPr>
                        <a:t>62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862088"/>
                  </a:ext>
                </a:extLst>
              </a:tr>
            </a:tbl>
          </a:graphicData>
        </a:graphic>
      </p:graphicFrame>
      <p:graphicFrame>
        <p:nvGraphicFramePr>
          <p:cNvPr id="9" name="Table 8">
            <a:extLst>
              <a:ext uri="{FF2B5EF4-FFF2-40B4-BE49-F238E27FC236}">
                <a16:creationId xmlns:a16="http://schemas.microsoft.com/office/drawing/2014/main" id="{BD4D51E9-EBE6-4813-8D43-44C395B8F632}"/>
              </a:ext>
            </a:extLst>
          </p:cNvPr>
          <p:cNvGraphicFramePr>
            <a:graphicFrameLocks noGrp="1"/>
          </p:cNvGraphicFramePr>
          <p:nvPr/>
        </p:nvGraphicFramePr>
        <p:xfrm>
          <a:off x="1221978" y="5512843"/>
          <a:ext cx="6981655" cy="1112520"/>
        </p:xfrm>
        <a:graphic>
          <a:graphicData uri="http://schemas.openxmlformats.org/drawingml/2006/table">
            <a:tbl>
              <a:tblPr firstRow="1" bandRow="1">
                <a:tableStyleId>{17292A2E-F333-43FB-9621-5CBBE7FDCDCB}</a:tableStyleId>
              </a:tblPr>
              <a:tblGrid>
                <a:gridCol w="1652905">
                  <a:extLst>
                    <a:ext uri="{9D8B030D-6E8A-4147-A177-3AD203B41FA5}">
                      <a16:colId xmlns:a16="http://schemas.microsoft.com/office/drawing/2014/main" val="4060997985"/>
                    </a:ext>
                  </a:extLst>
                </a:gridCol>
                <a:gridCol w="1065750">
                  <a:extLst>
                    <a:ext uri="{9D8B030D-6E8A-4147-A177-3AD203B41FA5}">
                      <a16:colId xmlns:a16="http://schemas.microsoft.com/office/drawing/2014/main" val="1805081425"/>
                    </a:ext>
                  </a:extLst>
                </a:gridCol>
                <a:gridCol w="1065750">
                  <a:extLst>
                    <a:ext uri="{9D8B030D-6E8A-4147-A177-3AD203B41FA5}">
                      <a16:colId xmlns:a16="http://schemas.microsoft.com/office/drawing/2014/main" val="2197497102"/>
                    </a:ext>
                  </a:extLst>
                </a:gridCol>
                <a:gridCol w="1065750">
                  <a:extLst>
                    <a:ext uri="{9D8B030D-6E8A-4147-A177-3AD203B41FA5}">
                      <a16:colId xmlns:a16="http://schemas.microsoft.com/office/drawing/2014/main" val="2493302768"/>
                    </a:ext>
                  </a:extLst>
                </a:gridCol>
                <a:gridCol w="1065750">
                  <a:extLst>
                    <a:ext uri="{9D8B030D-6E8A-4147-A177-3AD203B41FA5}">
                      <a16:colId xmlns:a16="http://schemas.microsoft.com/office/drawing/2014/main" val="2350716680"/>
                    </a:ext>
                  </a:extLst>
                </a:gridCol>
                <a:gridCol w="1065750">
                  <a:extLst>
                    <a:ext uri="{9D8B030D-6E8A-4147-A177-3AD203B41FA5}">
                      <a16:colId xmlns:a16="http://schemas.microsoft.com/office/drawing/2014/main" val="3966437111"/>
                    </a:ext>
                  </a:extLst>
                </a:gridCol>
              </a:tblGrid>
              <a:tr h="370840">
                <a:tc>
                  <a:txBody>
                    <a:bodyPr/>
                    <a:lstStyle/>
                    <a:p>
                      <a:pPr algn="ctr"/>
                      <a:r>
                        <a:rPr lang="en-US" sz="1600" dirty="0">
                          <a:latin typeface="+mj-lt"/>
                        </a:rPr>
                        <a:t>Channel</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SC07TT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SC07RT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SC07BT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SC02LT</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j-lt"/>
                        </a:rPr>
                        <a:t>Average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32934248"/>
                  </a:ext>
                </a:extLst>
              </a:tr>
              <a:tr h="370840">
                <a:tc>
                  <a:txBody>
                    <a:bodyPr/>
                    <a:lstStyle/>
                    <a:p>
                      <a:pPr algn="ctr"/>
                      <a:r>
                        <a:rPr lang="en-US" sz="1600" dirty="0">
                          <a:latin typeface="+mj-lt"/>
                        </a:rPr>
                        <a:t>Preload (end)</a:t>
                      </a:r>
                    </a:p>
                  </a:txBody>
                  <a:tcPr anchor="ctr">
                    <a:solidFill>
                      <a:schemeClr val="bg1"/>
                    </a:solidFill>
                  </a:tcPr>
                </a:tc>
                <a:tc>
                  <a:txBody>
                    <a:bodyPr/>
                    <a:lstStyle/>
                    <a:p>
                      <a:pPr algn="ctr" fontAlgn="b"/>
                      <a:r>
                        <a:rPr lang="en-US" sz="1600" b="0" i="0" u="none" strike="noStrike" dirty="0">
                          <a:solidFill>
                            <a:srgbClr val="000000"/>
                          </a:solidFill>
                          <a:effectLst/>
                          <a:latin typeface="+mj-lt"/>
                        </a:rPr>
                        <a:t>61</a:t>
                      </a:r>
                    </a:p>
                  </a:txBody>
                  <a:tcPr marL="9525" marR="9525" marT="9525" marB="0" anchor="ctr">
                    <a:solidFill>
                      <a:schemeClr val="bg1"/>
                    </a:solidFill>
                  </a:tcPr>
                </a:tc>
                <a:tc>
                  <a:txBody>
                    <a:bodyPr/>
                    <a:lstStyle/>
                    <a:p>
                      <a:pPr algn="ctr" fontAlgn="b"/>
                      <a:r>
                        <a:rPr lang="en-US" sz="1600" b="0" i="0" u="none" strike="noStrike">
                          <a:solidFill>
                            <a:srgbClr val="000000"/>
                          </a:solidFill>
                          <a:effectLst/>
                          <a:latin typeface="+mj-lt"/>
                        </a:rPr>
                        <a:t>67</a:t>
                      </a:r>
                    </a:p>
                  </a:txBody>
                  <a:tcPr marL="9525" marR="9525" marT="9525" marB="0" anchor="ctr">
                    <a:solidFill>
                      <a:schemeClr val="bg1"/>
                    </a:solidFill>
                  </a:tcPr>
                </a:tc>
                <a:tc>
                  <a:txBody>
                    <a:bodyPr/>
                    <a:lstStyle/>
                    <a:p>
                      <a:pPr algn="ctr" fontAlgn="b"/>
                      <a:r>
                        <a:rPr lang="en-US" sz="1600" b="0" i="0" u="none" strike="noStrike">
                          <a:solidFill>
                            <a:srgbClr val="000000"/>
                          </a:solidFill>
                          <a:effectLst/>
                          <a:latin typeface="+mj-lt"/>
                        </a:rPr>
                        <a:t>71</a:t>
                      </a:r>
                    </a:p>
                  </a:txBody>
                  <a:tcPr marL="9525" marR="9525" marT="9525" marB="0" anchor="ctr">
                    <a:solidFill>
                      <a:schemeClr val="bg1"/>
                    </a:solidFill>
                  </a:tcPr>
                </a:tc>
                <a:tc>
                  <a:txBody>
                    <a:bodyPr/>
                    <a:lstStyle/>
                    <a:p>
                      <a:pPr algn="ctr" fontAlgn="b"/>
                      <a:r>
                        <a:rPr lang="en-US" sz="1600" b="0" i="0" u="none" strike="noStrike" dirty="0">
                          <a:solidFill>
                            <a:srgbClr val="000000"/>
                          </a:solidFill>
                          <a:effectLst/>
                          <a:latin typeface="+mj-lt"/>
                        </a:rPr>
                        <a:t>66</a:t>
                      </a:r>
                    </a:p>
                  </a:txBody>
                  <a:tcPr marL="9525" marR="9525" marT="9525"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dirty="0">
                          <a:latin typeface="+mj-lt"/>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746849205"/>
                  </a:ext>
                </a:extLst>
              </a:tr>
              <a:tr h="370840">
                <a:tc>
                  <a:txBody>
                    <a:bodyPr/>
                    <a:lstStyle/>
                    <a:p>
                      <a:pPr algn="ctr"/>
                      <a:r>
                        <a:rPr lang="en-US" sz="1600" dirty="0">
                          <a:latin typeface="+mj-lt"/>
                        </a:rPr>
                        <a:t>Overnight (end)</a:t>
                      </a:r>
                    </a:p>
                  </a:txBody>
                  <a:tcPr anchor="ctr">
                    <a:solidFill>
                      <a:schemeClr val="bg1"/>
                    </a:solidFill>
                  </a:tcPr>
                </a:tc>
                <a:tc>
                  <a:txBody>
                    <a:bodyPr/>
                    <a:lstStyle/>
                    <a:p>
                      <a:pPr algn="ctr" fontAlgn="b"/>
                      <a:r>
                        <a:rPr lang="en-US" sz="1600" b="0" i="0" u="none" strike="noStrike">
                          <a:solidFill>
                            <a:srgbClr val="000000"/>
                          </a:solidFill>
                          <a:effectLst/>
                          <a:latin typeface="+mj-lt"/>
                        </a:rPr>
                        <a:t>60</a:t>
                      </a:r>
                    </a:p>
                  </a:txBody>
                  <a:tcPr marL="0" marR="0" marT="0" marB="0" anchor="ctr">
                    <a:solidFill>
                      <a:schemeClr val="bg1"/>
                    </a:solidFill>
                  </a:tcPr>
                </a:tc>
                <a:tc>
                  <a:txBody>
                    <a:bodyPr/>
                    <a:lstStyle/>
                    <a:p>
                      <a:pPr algn="ctr" fontAlgn="b"/>
                      <a:r>
                        <a:rPr lang="en-US" sz="1600" b="0" i="0" u="none" strike="noStrike">
                          <a:solidFill>
                            <a:srgbClr val="000000"/>
                          </a:solidFill>
                          <a:effectLst/>
                          <a:latin typeface="+mj-lt"/>
                        </a:rPr>
                        <a:t>67</a:t>
                      </a:r>
                    </a:p>
                  </a:txBody>
                  <a:tcPr marL="0" marR="0" marT="0" marB="0" anchor="ctr">
                    <a:solidFill>
                      <a:schemeClr val="bg1"/>
                    </a:solidFill>
                  </a:tcPr>
                </a:tc>
                <a:tc>
                  <a:txBody>
                    <a:bodyPr/>
                    <a:lstStyle/>
                    <a:p>
                      <a:pPr algn="ctr" fontAlgn="b"/>
                      <a:r>
                        <a:rPr lang="en-US" sz="1600" b="0" i="0" u="none" strike="noStrike">
                          <a:solidFill>
                            <a:srgbClr val="000000"/>
                          </a:solidFill>
                          <a:effectLst/>
                          <a:latin typeface="+mj-lt"/>
                        </a:rPr>
                        <a:t>71</a:t>
                      </a:r>
                    </a:p>
                  </a:txBody>
                  <a:tcPr marL="0" marR="0" marT="0" marB="0" anchor="ctr">
                    <a:solidFill>
                      <a:schemeClr val="bg1"/>
                    </a:solidFill>
                  </a:tcPr>
                </a:tc>
                <a:tc>
                  <a:txBody>
                    <a:bodyPr/>
                    <a:lstStyle/>
                    <a:p>
                      <a:pPr algn="ctr" fontAlgn="b"/>
                      <a:r>
                        <a:rPr lang="en-US" sz="1600" b="0" i="0" u="none" strike="noStrike" dirty="0">
                          <a:solidFill>
                            <a:srgbClr val="000000"/>
                          </a:solidFill>
                          <a:effectLst/>
                          <a:latin typeface="+mj-lt"/>
                        </a:rPr>
                        <a:t>65</a:t>
                      </a: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1600" b="0" i="0" u="none" strike="noStrike" dirty="0">
                          <a:solidFill>
                            <a:srgbClr val="000000"/>
                          </a:solidFill>
                          <a:effectLst/>
                          <a:latin typeface="+mj-lt"/>
                        </a:rPr>
                        <a:t>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1862088"/>
                  </a:ext>
                </a:extLst>
              </a:tr>
            </a:tbl>
          </a:graphicData>
        </a:graphic>
      </p:graphicFrame>
    </p:spTree>
    <p:extLst>
      <p:ext uri="{BB962C8B-B14F-4D97-AF65-F5344CB8AC3E}">
        <p14:creationId xmlns:p14="http://schemas.microsoft.com/office/powerpoint/2010/main" val="1315599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D978-BD0B-4300-9D40-DE4DD0A534EE}"/>
              </a:ext>
            </a:extLst>
          </p:cNvPr>
          <p:cNvSpPr>
            <a:spLocks noGrp="1"/>
          </p:cNvSpPr>
          <p:nvPr>
            <p:ph type="title"/>
          </p:nvPr>
        </p:nvSpPr>
        <p:spPr/>
        <p:txBody>
          <a:bodyPr/>
          <a:lstStyle/>
          <a:p>
            <a:r>
              <a:rPr lang="en-US" dirty="0"/>
              <a:t>Magnet assembly and loading</a:t>
            </a:r>
            <a:br>
              <a:rPr lang="en-US" dirty="0"/>
            </a:br>
            <a:r>
              <a:rPr lang="en-US" dirty="0"/>
              <a:t>Specifications (coils)</a:t>
            </a:r>
          </a:p>
        </p:txBody>
      </p:sp>
      <p:sp>
        <p:nvSpPr>
          <p:cNvPr id="3" name="Content Placeholder 2">
            <a:extLst>
              <a:ext uri="{FF2B5EF4-FFF2-40B4-BE49-F238E27FC236}">
                <a16:creationId xmlns:a16="http://schemas.microsoft.com/office/drawing/2014/main" id="{B0C2292F-2A35-4B94-935E-7828931C4984}"/>
              </a:ext>
            </a:extLst>
          </p:cNvPr>
          <p:cNvSpPr>
            <a:spLocks noGrp="1"/>
          </p:cNvSpPr>
          <p:nvPr>
            <p:ph idx="1"/>
          </p:nvPr>
        </p:nvSpPr>
        <p:spPr>
          <a:xfrm>
            <a:off x="612000" y="1219201"/>
            <a:ext cx="7920000" cy="2120693"/>
          </a:xfrm>
        </p:spPr>
        <p:txBody>
          <a:bodyPr>
            <a:normAutofit fontScale="92500"/>
          </a:bodyPr>
          <a:lstStyle/>
          <a:p>
            <a:r>
              <a:rPr lang="en-US" u="sng" dirty="0"/>
              <a:t>For the pre-load targets at the end of the pre-load:</a:t>
            </a:r>
            <a:endParaRPr lang="en-US" dirty="0"/>
          </a:p>
          <a:p>
            <a:pPr lvl="1"/>
            <a:r>
              <a:rPr lang="en-US" b="1" i="1" dirty="0"/>
              <a:t>The target average measured stress on coils, shells and rods at the end of the loading (after at least 24 h) shall be </a:t>
            </a:r>
            <a:endParaRPr lang="en-US" dirty="0"/>
          </a:p>
          <a:p>
            <a:pPr lvl="2"/>
            <a:r>
              <a:rPr lang="en-US" b="1" i="1" dirty="0"/>
              <a:t>Coil (winding pole) average azimuthal stress: </a:t>
            </a:r>
            <a:r>
              <a:rPr lang="en-US" b="1" i="1" dirty="0">
                <a:solidFill>
                  <a:schemeClr val="bg2"/>
                </a:solidFill>
              </a:rPr>
              <a:t>-80 ±8 MPa</a:t>
            </a:r>
            <a:endParaRPr lang="en-US" dirty="0">
              <a:solidFill>
                <a:schemeClr val="bg2"/>
              </a:solidFill>
            </a:endParaRPr>
          </a:p>
          <a:p>
            <a:endParaRPr lang="en-US" dirty="0"/>
          </a:p>
        </p:txBody>
      </p:sp>
      <p:sp>
        <p:nvSpPr>
          <p:cNvPr id="4" name="Footer Placeholder 3">
            <a:extLst>
              <a:ext uri="{FF2B5EF4-FFF2-40B4-BE49-F238E27FC236}">
                <a16:creationId xmlns:a16="http://schemas.microsoft.com/office/drawing/2014/main" id="{ADE85F6F-11A1-4C33-803A-E52AAA98C33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08C157D4-ACE6-4333-9CDD-BA562FF47C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4D03B652-B920-44D9-8775-858450327946}"/>
              </a:ext>
            </a:extLst>
          </p:cNvPr>
          <p:cNvGraphicFramePr>
            <a:graphicFrameLocks noGrp="1"/>
          </p:cNvGraphicFramePr>
          <p:nvPr/>
        </p:nvGraphicFramePr>
        <p:xfrm>
          <a:off x="1172453" y="3789040"/>
          <a:ext cx="6981655" cy="1076960"/>
        </p:xfrm>
        <a:graphic>
          <a:graphicData uri="http://schemas.openxmlformats.org/drawingml/2006/table">
            <a:tbl>
              <a:tblPr firstRow="1" bandRow="1">
                <a:tableStyleId>{69012ECD-51FC-41F1-AA8D-1B2483CD663E}</a:tableStyleId>
              </a:tblPr>
              <a:tblGrid>
                <a:gridCol w="1652905">
                  <a:extLst>
                    <a:ext uri="{9D8B030D-6E8A-4147-A177-3AD203B41FA5}">
                      <a16:colId xmlns:a16="http://schemas.microsoft.com/office/drawing/2014/main" val="4060997985"/>
                    </a:ext>
                  </a:extLst>
                </a:gridCol>
                <a:gridCol w="1065750">
                  <a:extLst>
                    <a:ext uri="{9D8B030D-6E8A-4147-A177-3AD203B41FA5}">
                      <a16:colId xmlns:a16="http://schemas.microsoft.com/office/drawing/2014/main" val="1805081425"/>
                    </a:ext>
                  </a:extLst>
                </a:gridCol>
                <a:gridCol w="1065750">
                  <a:extLst>
                    <a:ext uri="{9D8B030D-6E8A-4147-A177-3AD203B41FA5}">
                      <a16:colId xmlns:a16="http://schemas.microsoft.com/office/drawing/2014/main" val="2197497102"/>
                    </a:ext>
                  </a:extLst>
                </a:gridCol>
                <a:gridCol w="1065750">
                  <a:extLst>
                    <a:ext uri="{9D8B030D-6E8A-4147-A177-3AD203B41FA5}">
                      <a16:colId xmlns:a16="http://schemas.microsoft.com/office/drawing/2014/main" val="2493302768"/>
                    </a:ext>
                  </a:extLst>
                </a:gridCol>
                <a:gridCol w="1065750">
                  <a:extLst>
                    <a:ext uri="{9D8B030D-6E8A-4147-A177-3AD203B41FA5}">
                      <a16:colId xmlns:a16="http://schemas.microsoft.com/office/drawing/2014/main" val="2350716680"/>
                    </a:ext>
                  </a:extLst>
                </a:gridCol>
                <a:gridCol w="1065750">
                  <a:extLst>
                    <a:ext uri="{9D8B030D-6E8A-4147-A177-3AD203B41FA5}">
                      <a16:colId xmlns:a16="http://schemas.microsoft.com/office/drawing/2014/main" val="2168873214"/>
                    </a:ext>
                  </a:extLst>
                </a:gridCol>
              </a:tblGrid>
              <a:tr h="244818">
                <a:tc>
                  <a:txBody>
                    <a:bodyPr/>
                    <a:lstStyle/>
                    <a:p>
                      <a:pPr algn="ctr"/>
                      <a:r>
                        <a:rPr lang="en-US" sz="1600">
                          <a:latin typeface="+mj-lt"/>
                        </a:rPr>
                        <a:t>Channel</a:t>
                      </a:r>
                      <a:endParaRPr lang="en-US" sz="1600" dirty="0">
                        <a:latin typeface="+mj-lt"/>
                      </a:endParaRPr>
                    </a:p>
                  </a:txBody>
                  <a:tcPr anchor="ctr"/>
                </a:tc>
                <a:tc>
                  <a:txBody>
                    <a:bodyPr/>
                    <a:lstStyle/>
                    <a:p>
                      <a:pPr algn="ctr" fontAlgn="b"/>
                      <a:r>
                        <a:rPr lang="en-US" sz="1600" b="1" i="0" u="none" strike="noStrike" dirty="0">
                          <a:solidFill>
                            <a:schemeClr val="bg1"/>
                          </a:solidFill>
                          <a:effectLst/>
                          <a:latin typeface="+mj-lt"/>
                        </a:rPr>
                        <a:t>CQ1T</a:t>
                      </a:r>
                    </a:p>
                  </a:txBody>
                  <a:tcPr marL="6350" marR="6350" marT="6350" marB="0" anchor="ctr"/>
                </a:tc>
                <a:tc>
                  <a:txBody>
                    <a:bodyPr/>
                    <a:lstStyle/>
                    <a:p>
                      <a:pPr algn="ctr" fontAlgn="b"/>
                      <a:r>
                        <a:rPr lang="en-US" sz="1600" b="1" i="0" u="none" strike="noStrike" dirty="0">
                          <a:solidFill>
                            <a:schemeClr val="bg1"/>
                          </a:solidFill>
                          <a:effectLst/>
                          <a:latin typeface="+mj-lt"/>
                        </a:rPr>
                        <a:t>CQ2T</a:t>
                      </a:r>
                    </a:p>
                  </a:txBody>
                  <a:tcPr marL="6350" marR="6350" marT="6350" marB="0" anchor="ctr"/>
                </a:tc>
                <a:tc>
                  <a:txBody>
                    <a:bodyPr/>
                    <a:lstStyle/>
                    <a:p>
                      <a:pPr algn="ctr" fontAlgn="b"/>
                      <a:r>
                        <a:rPr lang="en-US" sz="1600" b="1" i="0" u="none" strike="noStrike" dirty="0">
                          <a:solidFill>
                            <a:schemeClr val="bg1"/>
                          </a:solidFill>
                          <a:effectLst/>
                          <a:latin typeface="+mj-lt"/>
                        </a:rPr>
                        <a:t>CQ3T</a:t>
                      </a:r>
                    </a:p>
                  </a:txBody>
                  <a:tcPr marL="6350" marR="6350" marT="6350" marB="0" anchor="ctr"/>
                </a:tc>
                <a:tc>
                  <a:txBody>
                    <a:bodyPr/>
                    <a:lstStyle/>
                    <a:p>
                      <a:pPr algn="ctr" fontAlgn="b"/>
                      <a:r>
                        <a:rPr lang="en-US" sz="1600" b="1" i="0" u="none" strike="noStrike" dirty="0">
                          <a:solidFill>
                            <a:schemeClr val="bg1"/>
                          </a:solidFill>
                          <a:effectLst/>
                          <a:latin typeface="+mj-lt"/>
                        </a:rPr>
                        <a:t>CQ4T</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dirty="0">
                          <a:solidFill>
                            <a:schemeClr val="bg1"/>
                          </a:solidFill>
                          <a:effectLst/>
                          <a:latin typeface="+mj-lt"/>
                        </a:rPr>
                        <a:t>Average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32934248"/>
                  </a:ext>
                </a:extLst>
              </a:tr>
              <a:tr h="370840">
                <a:tc>
                  <a:txBody>
                    <a:bodyPr/>
                    <a:lstStyle/>
                    <a:p>
                      <a:pPr algn="ctr"/>
                      <a:r>
                        <a:rPr lang="en-US" sz="1600" dirty="0">
                          <a:latin typeface="+mj-lt"/>
                        </a:rPr>
                        <a:t>Preload (end)</a:t>
                      </a:r>
                    </a:p>
                  </a:txBody>
                  <a:tcPr anchor="ctr"/>
                </a:tc>
                <a:tc>
                  <a:txBody>
                    <a:bodyPr/>
                    <a:lstStyle/>
                    <a:p>
                      <a:pPr algn="ctr" fontAlgn="b"/>
                      <a:r>
                        <a:rPr lang="en-US" sz="1600" b="0" i="0" u="none" strike="noStrike">
                          <a:solidFill>
                            <a:srgbClr val="000000"/>
                          </a:solidFill>
                          <a:effectLst/>
                          <a:latin typeface="+mj-lt"/>
                        </a:rPr>
                        <a:t>-92</a:t>
                      </a:r>
                    </a:p>
                  </a:txBody>
                  <a:tcPr marL="9525" marR="9525" marT="9525" marB="0" anchor="ctr"/>
                </a:tc>
                <a:tc>
                  <a:txBody>
                    <a:bodyPr/>
                    <a:lstStyle/>
                    <a:p>
                      <a:pPr algn="ctr" fontAlgn="b"/>
                      <a:r>
                        <a:rPr lang="en-US" sz="1600" b="0" i="0" u="none" strike="noStrike">
                          <a:solidFill>
                            <a:srgbClr val="000000"/>
                          </a:solidFill>
                          <a:effectLst/>
                          <a:latin typeface="+mj-lt"/>
                        </a:rPr>
                        <a:t>-73</a:t>
                      </a:r>
                    </a:p>
                  </a:txBody>
                  <a:tcPr marL="9525" marR="9525" marT="9525" marB="0" anchor="ctr"/>
                </a:tc>
                <a:tc>
                  <a:txBody>
                    <a:bodyPr/>
                    <a:lstStyle/>
                    <a:p>
                      <a:pPr algn="ctr" fontAlgn="b"/>
                      <a:r>
                        <a:rPr lang="en-US" sz="1600" b="0" i="0" u="none" strike="noStrike">
                          <a:solidFill>
                            <a:srgbClr val="000000"/>
                          </a:solidFill>
                          <a:effectLst/>
                          <a:latin typeface="+mj-lt"/>
                        </a:rPr>
                        <a:t>-98</a:t>
                      </a:r>
                    </a:p>
                  </a:txBody>
                  <a:tcPr marL="9525" marR="9525" marT="9525" marB="0" anchor="ctr"/>
                </a:tc>
                <a:tc>
                  <a:txBody>
                    <a:bodyPr/>
                    <a:lstStyle/>
                    <a:p>
                      <a:pPr algn="ctr" fontAlgn="b"/>
                      <a:r>
                        <a:rPr lang="en-US" sz="1600" b="0" i="0" u="none" strike="noStrike" dirty="0">
                          <a:solidFill>
                            <a:srgbClr val="000000"/>
                          </a:solidFill>
                          <a:effectLst/>
                          <a:latin typeface="+mj-lt"/>
                        </a:rPr>
                        <a:t>-79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j-lt"/>
                        </a:rPr>
                        <a:t>-86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46849205"/>
                  </a:ext>
                </a:extLst>
              </a:tr>
              <a:tr h="370840">
                <a:tc>
                  <a:txBody>
                    <a:bodyPr/>
                    <a:lstStyle/>
                    <a:p>
                      <a:pPr algn="ctr"/>
                      <a:r>
                        <a:rPr lang="en-US" sz="1600" dirty="0">
                          <a:latin typeface="+mj-lt"/>
                        </a:rPr>
                        <a:t>Overnight (end)</a:t>
                      </a:r>
                    </a:p>
                  </a:txBody>
                  <a:tcPr anchor="ctr"/>
                </a:tc>
                <a:tc>
                  <a:txBody>
                    <a:bodyPr/>
                    <a:lstStyle/>
                    <a:p>
                      <a:pPr algn="ctr" fontAlgn="b"/>
                      <a:r>
                        <a:rPr lang="en-US" sz="1600" b="0" i="0" u="none" strike="noStrike">
                          <a:solidFill>
                            <a:srgbClr val="000000"/>
                          </a:solidFill>
                          <a:effectLst/>
                          <a:latin typeface="+mj-lt"/>
                        </a:rPr>
                        <a:t>-93</a:t>
                      </a:r>
                    </a:p>
                  </a:txBody>
                  <a:tcPr marL="0" marR="0" marT="0" marB="0" anchor="ctr"/>
                </a:tc>
                <a:tc>
                  <a:txBody>
                    <a:bodyPr/>
                    <a:lstStyle/>
                    <a:p>
                      <a:pPr algn="ctr" fontAlgn="b"/>
                      <a:r>
                        <a:rPr lang="en-US" sz="1600" b="0" i="0" u="none" strike="noStrike">
                          <a:solidFill>
                            <a:srgbClr val="000000"/>
                          </a:solidFill>
                          <a:effectLst/>
                          <a:latin typeface="+mj-lt"/>
                        </a:rPr>
                        <a:t>-72</a:t>
                      </a:r>
                    </a:p>
                  </a:txBody>
                  <a:tcPr marL="0" marR="0" marT="0" marB="0" anchor="ctr"/>
                </a:tc>
                <a:tc>
                  <a:txBody>
                    <a:bodyPr/>
                    <a:lstStyle/>
                    <a:p>
                      <a:pPr algn="ctr" fontAlgn="b"/>
                      <a:r>
                        <a:rPr lang="en-US" sz="1600" b="0" i="0" u="none" strike="noStrike">
                          <a:solidFill>
                            <a:srgbClr val="000000"/>
                          </a:solidFill>
                          <a:effectLst/>
                          <a:latin typeface="+mj-lt"/>
                        </a:rPr>
                        <a:t>-98</a:t>
                      </a:r>
                    </a:p>
                  </a:txBody>
                  <a:tcPr marL="0" marR="0" marT="0" marB="0" anchor="ctr"/>
                </a:tc>
                <a:tc>
                  <a:txBody>
                    <a:bodyPr/>
                    <a:lstStyle/>
                    <a:p>
                      <a:pPr algn="ctr" fontAlgn="b"/>
                      <a:r>
                        <a:rPr lang="en-US" sz="1600" b="0" i="0" u="none" strike="noStrike" dirty="0">
                          <a:solidFill>
                            <a:srgbClr val="000000"/>
                          </a:solidFill>
                          <a:effectLst/>
                          <a:latin typeface="+mj-lt"/>
                        </a:rPr>
                        <a:t>-80</a:t>
                      </a:r>
                    </a:p>
                  </a:txBody>
                  <a:tcPr marL="0" marR="0" marT="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j-lt"/>
                        </a:rPr>
                        <a:t>-86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862088"/>
                  </a:ext>
                </a:extLst>
              </a:tr>
            </a:tbl>
          </a:graphicData>
        </a:graphic>
      </p:graphicFrame>
    </p:spTree>
    <p:extLst>
      <p:ext uri="{BB962C8B-B14F-4D97-AF65-F5344CB8AC3E}">
        <p14:creationId xmlns:p14="http://schemas.microsoft.com/office/powerpoint/2010/main" val="274071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498" y="-84544"/>
            <a:ext cx="7920000" cy="720000"/>
          </a:xfrm>
        </p:spPr>
        <p:txBody>
          <a:bodyPr/>
          <a:lstStyle/>
          <a:p>
            <a:r>
              <a:rPr lang="en-US" dirty="0"/>
              <a:t>Quench History</a:t>
            </a:r>
          </a:p>
        </p:txBody>
      </p:sp>
      <p:sp>
        <p:nvSpPr>
          <p:cNvPr id="4" name="Footer Placeholder 3"/>
          <p:cNvSpPr>
            <a:spLocks noGrp="1"/>
          </p:cNvSpPr>
          <p:nvPr>
            <p:ph type="ftr" sz="quarter" idx="11"/>
          </p:nvPr>
        </p:nvSpPr>
        <p:spPr/>
        <p:txBody>
          <a:bodyPr/>
          <a:lstStyle/>
          <a:p>
            <a:r>
              <a:rPr lang="en-US" noProof="0"/>
              <a:t>MQXFA17 Analysis</a:t>
            </a:r>
            <a:endParaRPr lang="en-GB" noProof="0" dirty="0"/>
          </a:p>
        </p:txBody>
      </p:sp>
      <p:sp>
        <p:nvSpPr>
          <p:cNvPr id="7" name="Slide Number Placeholder 6"/>
          <p:cNvSpPr>
            <a:spLocks noGrp="1"/>
          </p:cNvSpPr>
          <p:nvPr>
            <p:ph type="sldNum" sz="quarter" idx="12"/>
          </p:nvPr>
        </p:nvSpPr>
        <p:spPr/>
        <p:txBody>
          <a:bodyPr/>
          <a:lstStyle/>
          <a:p>
            <a:fld id="{BFDCA1C4-9514-7B4F-976F-D92F7E296653}" type="slidenum">
              <a:rPr lang="fr-FR" smtClean="0"/>
              <a:pPr/>
              <a:t>3</a:t>
            </a:fld>
            <a:endParaRPr lang="fr-FR"/>
          </a:p>
        </p:txBody>
      </p:sp>
      <p:pic>
        <p:nvPicPr>
          <p:cNvPr id="5" name="Picture 4">
            <a:extLst>
              <a:ext uri="{FF2B5EF4-FFF2-40B4-BE49-F238E27FC236}">
                <a16:creationId xmlns:a16="http://schemas.microsoft.com/office/drawing/2014/main" id="{DCEDA641-E798-B022-41C5-8FF40194E3B1}"/>
              </a:ext>
            </a:extLst>
          </p:cNvPr>
          <p:cNvPicPr>
            <a:picLocks noChangeAspect="1"/>
          </p:cNvPicPr>
          <p:nvPr/>
        </p:nvPicPr>
        <p:blipFill>
          <a:blip r:embed="rId3"/>
          <a:stretch>
            <a:fillRect/>
          </a:stretch>
        </p:blipFill>
        <p:spPr>
          <a:xfrm>
            <a:off x="0" y="664175"/>
            <a:ext cx="9144000" cy="5529649"/>
          </a:xfrm>
          <a:prstGeom prst="rect">
            <a:avLst/>
          </a:prstGeom>
        </p:spPr>
      </p:pic>
    </p:spTree>
    <p:extLst>
      <p:ext uri="{BB962C8B-B14F-4D97-AF65-F5344CB8AC3E}">
        <p14:creationId xmlns:p14="http://schemas.microsoft.com/office/powerpoint/2010/main" val="2794023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08AE-C707-420E-973C-D697FCFABFEC}"/>
              </a:ext>
            </a:extLst>
          </p:cNvPr>
          <p:cNvSpPr>
            <a:spLocks noGrp="1"/>
          </p:cNvSpPr>
          <p:nvPr>
            <p:ph type="title"/>
          </p:nvPr>
        </p:nvSpPr>
        <p:spPr/>
        <p:txBody>
          <a:bodyPr/>
          <a:lstStyle/>
          <a:p>
            <a:r>
              <a:rPr lang="en-US" dirty="0"/>
              <a:t>A17</a:t>
            </a:r>
            <a:br>
              <a:rPr lang="en-US" dirty="0"/>
            </a:br>
            <a:r>
              <a:rPr lang="en-US" dirty="0"/>
              <a:t>Coil arc length and coil stress measurements</a:t>
            </a:r>
          </a:p>
        </p:txBody>
      </p:sp>
      <p:sp>
        <p:nvSpPr>
          <p:cNvPr id="4" name="Footer Placeholder 3">
            <a:extLst>
              <a:ext uri="{FF2B5EF4-FFF2-40B4-BE49-F238E27FC236}">
                <a16:creationId xmlns:a16="http://schemas.microsoft.com/office/drawing/2014/main" id="{69A1D2A9-7E4C-4354-BD21-343BD3B6568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1705985-5D0C-4DC5-9165-44E11951B1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8" name="TextBox 7">
            <a:extLst>
              <a:ext uri="{FF2B5EF4-FFF2-40B4-BE49-F238E27FC236}">
                <a16:creationId xmlns:a16="http://schemas.microsoft.com/office/drawing/2014/main" id="{7C8FAFEA-21B9-4D02-93DE-1C04100AA813}"/>
              </a:ext>
            </a:extLst>
          </p:cNvPr>
          <p:cNvSpPr txBox="1"/>
          <p:nvPr/>
        </p:nvSpPr>
        <p:spPr>
          <a:xfrm>
            <a:off x="5868144" y="1820160"/>
            <a:ext cx="1944216" cy="230832"/>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a:ea typeface="+mn-ea"/>
                <a:cs typeface="+mn-cs"/>
              </a:rPr>
              <a:t>Computed on SG loc =  SG data</a:t>
            </a:r>
          </a:p>
        </p:txBody>
      </p:sp>
      <p:sp>
        <p:nvSpPr>
          <p:cNvPr id="11" name="TextBox 10">
            <a:extLst>
              <a:ext uri="{FF2B5EF4-FFF2-40B4-BE49-F238E27FC236}">
                <a16:creationId xmlns:a16="http://schemas.microsoft.com/office/drawing/2014/main" id="{536F3B9B-3500-4DD6-868F-3A7B1A2FD01A}"/>
              </a:ext>
            </a:extLst>
          </p:cNvPr>
          <p:cNvSpPr txBox="1"/>
          <p:nvPr/>
        </p:nvSpPr>
        <p:spPr>
          <a:xfrm>
            <a:off x="611999" y="1745338"/>
            <a:ext cx="2663857" cy="646331"/>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a:ea typeface="+mn-ea"/>
                <a:cs typeface="+mn-cs"/>
              </a:rPr>
              <a:t>Av straight section = -0.006 mm (465-4310 mm)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a:ea typeface="+mn-ea"/>
                <a:cs typeface="+mn-cs"/>
              </a:rPr>
              <a:t>Min LE = -0.210 mm (260-300 mm)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a:ea typeface="+mn-ea"/>
                <a:cs typeface="+mn-cs"/>
              </a:rPr>
              <a:t>Min RE = -0.197 (4426 mm)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9F10E3BE-7061-4327-8AFE-DD1407542155}"/>
              </a:ext>
            </a:extLst>
          </p:cNvPr>
          <p:cNvPicPr>
            <a:picLocks noChangeAspect="1"/>
          </p:cNvPicPr>
          <p:nvPr/>
        </p:nvPicPr>
        <p:blipFill>
          <a:blip r:embed="rId2"/>
          <a:stretch>
            <a:fillRect/>
          </a:stretch>
        </p:blipFill>
        <p:spPr>
          <a:xfrm>
            <a:off x="0" y="2355826"/>
            <a:ext cx="4572000" cy="3321291"/>
          </a:xfrm>
          <a:prstGeom prst="rect">
            <a:avLst/>
          </a:prstGeom>
        </p:spPr>
      </p:pic>
      <p:pic>
        <p:nvPicPr>
          <p:cNvPr id="9" name="Picture 8">
            <a:extLst>
              <a:ext uri="{FF2B5EF4-FFF2-40B4-BE49-F238E27FC236}">
                <a16:creationId xmlns:a16="http://schemas.microsoft.com/office/drawing/2014/main" id="{03E9D6E0-08F0-4604-B936-1464506A0937}"/>
              </a:ext>
            </a:extLst>
          </p:cNvPr>
          <p:cNvPicPr>
            <a:picLocks noChangeAspect="1"/>
          </p:cNvPicPr>
          <p:nvPr/>
        </p:nvPicPr>
        <p:blipFill>
          <a:blip r:embed="rId3"/>
          <a:stretch>
            <a:fillRect/>
          </a:stretch>
        </p:blipFill>
        <p:spPr>
          <a:xfrm>
            <a:off x="4716016" y="2351598"/>
            <a:ext cx="4572000" cy="3318076"/>
          </a:xfrm>
          <a:prstGeom prst="rect">
            <a:avLst/>
          </a:prstGeom>
        </p:spPr>
      </p:pic>
    </p:spTree>
    <p:extLst>
      <p:ext uri="{BB962C8B-B14F-4D97-AF65-F5344CB8AC3E}">
        <p14:creationId xmlns:p14="http://schemas.microsoft.com/office/powerpoint/2010/main" val="2346753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08AE-C707-420E-973C-D697FCFABFEC}"/>
              </a:ext>
            </a:extLst>
          </p:cNvPr>
          <p:cNvSpPr>
            <a:spLocks noGrp="1"/>
          </p:cNvSpPr>
          <p:nvPr>
            <p:ph type="title"/>
          </p:nvPr>
        </p:nvSpPr>
        <p:spPr/>
        <p:txBody>
          <a:bodyPr/>
          <a:lstStyle/>
          <a:p>
            <a:r>
              <a:rPr lang="en-US" dirty="0"/>
              <a:t>Coil arc length shimmed</a:t>
            </a:r>
            <a:br>
              <a:rPr lang="en-US" dirty="0"/>
            </a:br>
            <a:r>
              <a:rPr lang="en-US" dirty="0"/>
              <a:t>A13</a:t>
            </a:r>
          </a:p>
        </p:txBody>
      </p:sp>
      <p:pic>
        <p:nvPicPr>
          <p:cNvPr id="8" name="Content Placeholder 7">
            <a:extLst>
              <a:ext uri="{FF2B5EF4-FFF2-40B4-BE49-F238E27FC236}">
                <a16:creationId xmlns:a16="http://schemas.microsoft.com/office/drawing/2014/main" id="{46902AF8-07AB-487E-A23B-96686BF52AC3}"/>
              </a:ext>
            </a:extLst>
          </p:cNvPr>
          <p:cNvPicPr>
            <a:picLocks noGrp="1" noChangeAspect="1"/>
          </p:cNvPicPr>
          <p:nvPr>
            <p:ph idx="1"/>
          </p:nvPr>
        </p:nvPicPr>
        <p:blipFill>
          <a:blip r:embed="rId2"/>
          <a:stretch>
            <a:fillRect/>
          </a:stretch>
        </p:blipFill>
        <p:spPr>
          <a:xfrm>
            <a:off x="0" y="866952"/>
            <a:ext cx="4734165" cy="3439095"/>
          </a:xfrm>
          <a:prstGeom prst="rect">
            <a:avLst/>
          </a:prstGeom>
        </p:spPr>
      </p:pic>
      <p:sp>
        <p:nvSpPr>
          <p:cNvPr id="4" name="Footer Placeholder 3">
            <a:extLst>
              <a:ext uri="{FF2B5EF4-FFF2-40B4-BE49-F238E27FC236}">
                <a16:creationId xmlns:a16="http://schemas.microsoft.com/office/drawing/2014/main" id="{69A1D2A9-7E4C-4354-BD21-343BD3B6568A}"/>
              </a:ext>
            </a:extLst>
          </p:cNvPr>
          <p:cNvSpPr>
            <a:spLocks noGrp="1"/>
          </p:cNvSpPr>
          <p:nvPr>
            <p:ph type="ftr" sz="quarter" idx="11"/>
          </p:nvPr>
        </p:nvSpPr>
        <p:spPr/>
        <p:txBody>
          <a:bodyPr/>
          <a:lstStyle/>
          <a:p>
            <a:pPr defTabSz="342900"/>
            <a:r>
              <a:rPr lang="es-ES">
                <a:solidFill>
                  <a:srgbClr val="64BCD9"/>
                </a:solidFill>
                <a:latin typeface="Arial"/>
              </a:rPr>
              <a:t>MQXFA17 Analysis</a:t>
            </a:r>
            <a:endParaRPr lang="en-GB" dirty="0">
              <a:solidFill>
                <a:srgbClr val="64BCD9"/>
              </a:solidFill>
              <a:latin typeface="Arial"/>
            </a:endParaRPr>
          </a:p>
        </p:txBody>
      </p:sp>
      <p:sp>
        <p:nvSpPr>
          <p:cNvPr id="5" name="Slide Number Placeholder 4">
            <a:extLst>
              <a:ext uri="{FF2B5EF4-FFF2-40B4-BE49-F238E27FC236}">
                <a16:creationId xmlns:a16="http://schemas.microsoft.com/office/drawing/2014/main" id="{E1705985-5D0C-4DC5-9165-44E11951B103}"/>
              </a:ext>
            </a:extLst>
          </p:cNvPr>
          <p:cNvSpPr>
            <a:spLocks noGrp="1"/>
          </p:cNvSpPr>
          <p:nvPr>
            <p:ph type="sldNum" sz="quarter" idx="12"/>
          </p:nvPr>
        </p:nvSpPr>
        <p:spPr/>
        <p:txBody>
          <a:bodyPr/>
          <a:lstStyle/>
          <a:p>
            <a:pPr defTabSz="342900"/>
            <a:fld id="{BFDCA1C4-9514-7B4F-976F-D92F7E296653}" type="slidenum">
              <a:rPr lang="fr-FR">
                <a:solidFill>
                  <a:srgbClr val="64BCD9"/>
                </a:solidFill>
                <a:latin typeface="Arial"/>
              </a:rPr>
              <a:pPr defTabSz="342900"/>
              <a:t>31</a:t>
            </a:fld>
            <a:endParaRPr lang="fr-FR" dirty="0">
              <a:solidFill>
                <a:srgbClr val="64BCD9"/>
              </a:solidFill>
              <a:latin typeface="Arial"/>
            </a:endParaRPr>
          </a:p>
        </p:txBody>
      </p:sp>
    </p:spTree>
    <p:extLst>
      <p:ext uri="{BB962C8B-B14F-4D97-AF65-F5344CB8AC3E}">
        <p14:creationId xmlns:p14="http://schemas.microsoft.com/office/powerpoint/2010/main" val="591826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139CE-C73F-4518-872D-B3E1ABF420C9}"/>
              </a:ext>
            </a:extLst>
          </p:cNvPr>
          <p:cNvSpPr>
            <a:spLocks noGrp="1"/>
          </p:cNvSpPr>
          <p:nvPr>
            <p:ph type="title"/>
          </p:nvPr>
        </p:nvSpPr>
        <p:spPr/>
        <p:txBody>
          <a:bodyPr/>
          <a:lstStyle/>
          <a:p>
            <a:r>
              <a:rPr lang="en-US" dirty="0"/>
              <a:t>Coil and shell stress A13</a:t>
            </a:r>
            <a:br>
              <a:rPr lang="en-US" dirty="0"/>
            </a:br>
            <a:r>
              <a:rPr lang="en-US" dirty="0"/>
              <a:t>Measured and computed (based on arc length shimmed)</a:t>
            </a:r>
          </a:p>
        </p:txBody>
      </p:sp>
      <p:sp>
        <p:nvSpPr>
          <p:cNvPr id="4" name="Footer Placeholder 3">
            <a:extLst>
              <a:ext uri="{FF2B5EF4-FFF2-40B4-BE49-F238E27FC236}">
                <a16:creationId xmlns:a16="http://schemas.microsoft.com/office/drawing/2014/main" id="{50A922B1-2847-4171-82EE-97AB57567880}"/>
              </a:ext>
            </a:extLst>
          </p:cNvPr>
          <p:cNvSpPr>
            <a:spLocks noGrp="1"/>
          </p:cNvSpPr>
          <p:nvPr>
            <p:ph type="ftr" sz="quarter" idx="11"/>
          </p:nvPr>
        </p:nvSpPr>
        <p:spPr/>
        <p:txBody>
          <a:bodyPr/>
          <a:lstStyle/>
          <a:p>
            <a:pPr defTabSz="342900"/>
            <a:r>
              <a:rPr lang="es-ES">
                <a:solidFill>
                  <a:srgbClr val="64BCD9"/>
                </a:solidFill>
                <a:latin typeface="Arial"/>
              </a:rPr>
              <a:t>MQXFA17 Analysis</a:t>
            </a:r>
            <a:endParaRPr lang="en-GB" dirty="0">
              <a:solidFill>
                <a:srgbClr val="64BCD9"/>
              </a:solidFill>
              <a:latin typeface="Arial"/>
            </a:endParaRPr>
          </a:p>
        </p:txBody>
      </p:sp>
      <p:sp>
        <p:nvSpPr>
          <p:cNvPr id="5" name="Slide Number Placeholder 4">
            <a:extLst>
              <a:ext uri="{FF2B5EF4-FFF2-40B4-BE49-F238E27FC236}">
                <a16:creationId xmlns:a16="http://schemas.microsoft.com/office/drawing/2014/main" id="{7B60CAA0-78DD-435F-97D9-1F8DCA7C825B}"/>
              </a:ext>
            </a:extLst>
          </p:cNvPr>
          <p:cNvSpPr>
            <a:spLocks noGrp="1"/>
          </p:cNvSpPr>
          <p:nvPr>
            <p:ph type="sldNum" sz="quarter" idx="12"/>
          </p:nvPr>
        </p:nvSpPr>
        <p:spPr/>
        <p:txBody>
          <a:bodyPr/>
          <a:lstStyle/>
          <a:p>
            <a:pPr defTabSz="342900"/>
            <a:fld id="{BFDCA1C4-9514-7B4F-976F-D92F7E296653}" type="slidenum">
              <a:rPr lang="fr-FR">
                <a:solidFill>
                  <a:srgbClr val="64BCD9"/>
                </a:solidFill>
                <a:latin typeface="Arial"/>
              </a:rPr>
              <a:pPr defTabSz="342900"/>
              <a:t>32</a:t>
            </a:fld>
            <a:endParaRPr lang="fr-FR">
              <a:solidFill>
                <a:srgbClr val="64BCD9"/>
              </a:solidFill>
              <a:latin typeface="Arial"/>
            </a:endParaRPr>
          </a:p>
        </p:txBody>
      </p:sp>
      <p:sp>
        <p:nvSpPr>
          <p:cNvPr id="8" name="TextBox 7">
            <a:extLst>
              <a:ext uri="{FF2B5EF4-FFF2-40B4-BE49-F238E27FC236}">
                <a16:creationId xmlns:a16="http://schemas.microsoft.com/office/drawing/2014/main" id="{9332C707-A14D-48EC-97C8-A6DD6B9763F8}"/>
              </a:ext>
            </a:extLst>
          </p:cNvPr>
          <p:cNvSpPr txBox="1"/>
          <p:nvPr/>
        </p:nvSpPr>
        <p:spPr>
          <a:xfrm>
            <a:off x="365221" y="1687346"/>
            <a:ext cx="1456168" cy="646331"/>
          </a:xfrm>
          <a:prstGeom prst="rect">
            <a:avLst/>
          </a:prstGeom>
          <a:noFill/>
          <a:ln>
            <a:solidFill>
              <a:schemeClr val="bg2"/>
            </a:solidFill>
          </a:ln>
        </p:spPr>
        <p:txBody>
          <a:bodyPr wrap="square" rtlCol="0">
            <a:spAutoFit/>
          </a:bodyPr>
          <a:lstStyle/>
          <a:p>
            <a:pPr defTabSz="342900"/>
            <a:r>
              <a:rPr lang="en-US" sz="900" dirty="0">
                <a:solidFill>
                  <a:srgbClr val="005F8C"/>
                </a:solidFill>
                <a:latin typeface="Arial"/>
              </a:rPr>
              <a:t>SG at 3965 mm</a:t>
            </a:r>
          </a:p>
          <a:p>
            <a:pPr defTabSz="342900"/>
            <a:r>
              <a:rPr lang="en-US" sz="900" dirty="0">
                <a:solidFill>
                  <a:srgbClr val="005F8C"/>
                </a:solidFill>
                <a:latin typeface="Arial"/>
              </a:rPr>
              <a:t>FPG at 700 mm</a:t>
            </a:r>
          </a:p>
          <a:p>
            <a:pPr defTabSz="342900"/>
            <a:r>
              <a:rPr lang="en-US" sz="900" dirty="0">
                <a:solidFill>
                  <a:srgbClr val="005F8C"/>
                </a:solidFill>
                <a:latin typeface="Arial"/>
              </a:rPr>
              <a:t>FPG at 1900 mm</a:t>
            </a:r>
          </a:p>
          <a:p>
            <a:pPr defTabSz="342900"/>
            <a:r>
              <a:rPr lang="en-US" sz="900" dirty="0">
                <a:solidFill>
                  <a:srgbClr val="005F8C"/>
                </a:solidFill>
                <a:latin typeface="Arial"/>
              </a:rPr>
              <a:t>FPG at 3800 mm</a:t>
            </a:r>
          </a:p>
        </p:txBody>
      </p:sp>
      <p:pic>
        <p:nvPicPr>
          <p:cNvPr id="9" name="Picture 8">
            <a:extLst>
              <a:ext uri="{FF2B5EF4-FFF2-40B4-BE49-F238E27FC236}">
                <a16:creationId xmlns:a16="http://schemas.microsoft.com/office/drawing/2014/main" id="{D0A0483B-6219-4C2A-90FC-0F8283443147}"/>
              </a:ext>
            </a:extLst>
          </p:cNvPr>
          <p:cNvPicPr>
            <a:picLocks noChangeAspect="1"/>
          </p:cNvPicPr>
          <p:nvPr/>
        </p:nvPicPr>
        <p:blipFill>
          <a:blip r:embed="rId2"/>
          <a:stretch>
            <a:fillRect/>
          </a:stretch>
        </p:blipFill>
        <p:spPr>
          <a:xfrm>
            <a:off x="457200" y="2465689"/>
            <a:ext cx="4114800" cy="2989163"/>
          </a:xfrm>
          <a:prstGeom prst="rect">
            <a:avLst/>
          </a:prstGeom>
        </p:spPr>
      </p:pic>
      <p:pic>
        <p:nvPicPr>
          <p:cNvPr id="10" name="Picture 9">
            <a:extLst>
              <a:ext uri="{FF2B5EF4-FFF2-40B4-BE49-F238E27FC236}">
                <a16:creationId xmlns:a16="http://schemas.microsoft.com/office/drawing/2014/main" id="{46CA6149-E1F0-4656-879D-06DDF8CB597D}"/>
              </a:ext>
            </a:extLst>
          </p:cNvPr>
          <p:cNvPicPr>
            <a:picLocks noChangeAspect="1"/>
          </p:cNvPicPr>
          <p:nvPr/>
        </p:nvPicPr>
        <p:blipFill>
          <a:blip r:embed="rId3"/>
          <a:stretch>
            <a:fillRect/>
          </a:stretch>
        </p:blipFill>
        <p:spPr>
          <a:xfrm>
            <a:off x="4572000" y="2465689"/>
            <a:ext cx="4114800" cy="2987577"/>
          </a:xfrm>
          <a:prstGeom prst="rect">
            <a:avLst/>
          </a:prstGeom>
        </p:spPr>
      </p:pic>
    </p:spTree>
    <p:extLst>
      <p:ext uri="{BB962C8B-B14F-4D97-AF65-F5344CB8AC3E}">
        <p14:creationId xmlns:p14="http://schemas.microsoft.com/office/powerpoint/2010/main" val="1937341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B12D-DEF4-3BE5-F524-E84A28948D95}"/>
              </a:ext>
            </a:extLst>
          </p:cNvPr>
          <p:cNvSpPr>
            <a:spLocks noGrp="1"/>
          </p:cNvSpPr>
          <p:nvPr>
            <p:ph type="title"/>
          </p:nvPr>
        </p:nvSpPr>
        <p:spPr/>
        <p:txBody>
          <a:bodyPr/>
          <a:lstStyle/>
          <a:p>
            <a:r>
              <a:rPr lang="en-US" dirty="0"/>
              <a:t>MQXFA17 Strain Gauge Data</a:t>
            </a:r>
          </a:p>
        </p:txBody>
      </p:sp>
      <p:sp>
        <p:nvSpPr>
          <p:cNvPr id="3" name="Content Placeholder 2">
            <a:extLst>
              <a:ext uri="{FF2B5EF4-FFF2-40B4-BE49-F238E27FC236}">
                <a16:creationId xmlns:a16="http://schemas.microsoft.com/office/drawing/2014/main" id="{488601D5-6DD5-2475-B2A5-8CB7859989DB}"/>
              </a:ext>
            </a:extLst>
          </p:cNvPr>
          <p:cNvSpPr>
            <a:spLocks noGrp="1"/>
          </p:cNvSpPr>
          <p:nvPr>
            <p:ph idx="1"/>
          </p:nvPr>
        </p:nvSpPr>
        <p:spPr/>
        <p:txBody>
          <a:bodyPr/>
          <a:lstStyle/>
          <a:p>
            <a:r>
              <a:rPr lang="en-US" dirty="0"/>
              <a:t>Strain Gauge data analyzed by Dan</a:t>
            </a:r>
          </a:p>
          <a:p>
            <a:endParaRPr lang="en-US" dirty="0"/>
          </a:p>
          <a:p>
            <a:r>
              <a:rPr lang="en-US" dirty="0"/>
              <a:t>Small anomaly: Kink in axial rod (Q1) at low current </a:t>
            </a:r>
          </a:p>
        </p:txBody>
      </p:sp>
      <p:sp>
        <p:nvSpPr>
          <p:cNvPr id="4" name="Footer Placeholder 3">
            <a:extLst>
              <a:ext uri="{FF2B5EF4-FFF2-40B4-BE49-F238E27FC236}">
                <a16:creationId xmlns:a16="http://schemas.microsoft.com/office/drawing/2014/main" id="{1ADDD7E6-1479-05DD-4781-0EC8B9167A78}"/>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E0814287-5433-5CF6-E69F-54899A898CA3}"/>
              </a:ext>
            </a:extLst>
          </p:cNvPr>
          <p:cNvSpPr>
            <a:spLocks noGrp="1"/>
          </p:cNvSpPr>
          <p:nvPr>
            <p:ph type="sldNum" sz="quarter" idx="12"/>
          </p:nvPr>
        </p:nvSpPr>
        <p:spPr/>
        <p:txBody>
          <a:bodyPr/>
          <a:lstStyle/>
          <a:p>
            <a:fld id="{BFDCA1C4-9514-7B4F-976F-D92F7E296653}" type="slidenum">
              <a:rPr lang="fr-FR" smtClean="0"/>
              <a:pPr/>
              <a:t>33</a:t>
            </a:fld>
            <a:endParaRPr lang="fr-FR"/>
          </a:p>
        </p:txBody>
      </p:sp>
    </p:spTree>
    <p:extLst>
      <p:ext uri="{BB962C8B-B14F-4D97-AF65-F5344CB8AC3E}">
        <p14:creationId xmlns:p14="http://schemas.microsoft.com/office/powerpoint/2010/main" val="3864768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E6BA-5B4E-4F6A-0673-380DCA3D7F6E}"/>
              </a:ext>
            </a:extLst>
          </p:cNvPr>
          <p:cNvSpPr>
            <a:spLocks noGrp="1"/>
          </p:cNvSpPr>
          <p:nvPr>
            <p:ph type="title"/>
          </p:nvPr>
        </p:nvSpPr>
        <p:spPr>
          <a:xfrm>
            <a:off x="322217" y="4199951"/>
            <a:ext cx="4726354" cy="720000"/>
          </a:xfrm>
        </p:spPr>
        <p:txBody>
          <a:bodyPr/>
          <a:lstStyle/>
          <a:p>
            <a:r>
              <a:rPr lang="en-US" dirty="0"/>
              <a:t>Lead End vs Return End</a:t>
            </a:r>
          </a:p>
        </p:txBody>
      </p:sp>
      <p:pic>
        <p:nvPicPr>
          <p:cNvPr id="7" name="Content Placeholder 6">
            <a:extLst>
              <a:ext uri="{FF2B5EF4-FFF2-40B4-BE49-F238E27FC236}">
                <a16:creationId xmlns:a16="http://schemas.microsoft.com/office/drawing/2014/main" id="{A39CB2D3-F3E9-8A90-974A-D9D2D69CB285}"/>
              </a:ext>
            </a:extLst>
          </p:cNvPr>
          <p:cNvPicPr>
            <a:picLocks noGrp="1" noChangeAspect="1"/>
          </p:cNvPicPr>
          <p:nvPr>
            <p:ph idx="1"/>
          </p:nvPr>
        </p:nvPicPr>
        <p:blipFill>
          <a:blip r:embed="rId2"/>
          <a:stretch>
            <a:fillRect/>
          </a:stretch>
        </p:blipFill>
        <p:spPr>
          <a:xfrm>
            <a:off x="0" y="-60416"/>
            <a:ext cx="8163065" cy="4269251"/>
          </a:xfrm>
          <a:prstGeom prst="rect">
            <a:avLst/>
          </a:prstGeom>
        </p:spPr>
      </p:pic>
      <p:sp>
        <p:nvSpPr>
          <p:cNvPr id="4" name="Footer Placeholder 3">
            <a:extLst>
              <a:ext uri="{FF2B5EF4-FFF2-40B4-BE49-F238E27FC236}">
                <a16:creationId xmlns:a16="http://schemas.microsoft.com/office/drawing/2014/main" id="{68037247-900E-5F5A-727C-F407DB5967BB}"/>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2EA68277-971D-281E-49AC-97D38BC5CFBF}"/>
              </a:ext>
            </a:extLst>
          </p:cNvPr>
          <p:cNvSpPr>
            <a:spLocks noGrp="1"/>
          </p:cNvSpPr>
          <p:nvPr>
            <p:ph type="sldNum" sz="quarter" idx="12"/>
          </p:nvPr>
        </p:nvSpPr>
        <p:spPr/>
        <p:txBody>
          <a:bodyPr/>
          <a:lstStyle/>
          <a:p>
            <a:fld id="{BFDCA1C4-9514-7B4F-976F-D92F7E296653}" type="slidenum">
              <a:rPr lang="fr-FR" smtClean="0"/>
              <a:pPr/>
              <a:t>34</a:t>
            </a:fld>
            <a:endParaRPr lang="fr-FR"/>
          </a:p>
        </p:txBody>
      </p:sp>
      <p:pic>
        <p:nvPicPr>
          <p:cNvPr id="8" name="Picture 7">
            <a:extLst>
              <a:ext uri="{FF2B5EF4-FFF2-40B4-BE49-F238E27FC236}">
                <a16:creationId xmlns:a16="http://schemas.microsoft.com/office/drawing/2014/main" id="{24D0E27A-9C4D-D878-DF34-CF17D0E293F0}"/>
              </a:ext>
            </a:extLst>
          </p:cNvPr>
          <p:cNvPicPr>
            <a:picLocks noChangeAspect="1"/>
          </p:cNvPicPr>
          <p:nvPr/>
        </p:nvPicPr>
        <p:blipFill>
          <a:blip r:embed="rId3"/>
          <a:stretch>
            <a:fillRect/>
          </a:stretch>
        </p:blipFill>
        <p:spPr>
          <a:xfrm>
            <a:off x="5155474" y="4028889"/>
            <a:ext cx="3531326" cy="2829112"/>
          </a:xfrm>
          <a:prstGeom prst="rect">
            <a:avLst/>
          </a:prstGeom>
        </p:spPr>
      </p:pic>
      <p:pic>
        <p:nvPicPr>
          <p:cNvPr id="9" name="Picture 8">
            <a:extLst>
              <a:ext uri="{FF2B5EF4-FFF2-40B4-BE49-F238E27FC236}">
                <a16:creationId xmlns:a16="http://schemas.microsoft.com/office/drawing/2014/main" id="{BC122BFD-9B29-F074-2B45-161842DA600D}"/>
              </a:ext>
            </a:extLst>
          </p:cNvPr>
          <p:cNvPicPr>
            <a:picLocks noChangeAspect="1"/>
          </p:cNvPicPr>
          <p:nvPr/>
        </p:nvPicPr>
        <p:blipFill>
          <a:blip r:embed="rId4"/>
          <a:stretch>
            <a:fillRect/>
          </a:stretch>
        </p:blipFill>
        <p:spPr>
          <a:xfrm>
            <a:off x="1013660" y="5101727"/>
            <a:ext cx="3343467" cy="1087013"/>
          </a:xfrm>
          <a:prstGeom prst="rect">
            <a:avLst/>
          </a:prstGeom>
        </p:spPr>
      </p:pic>
    </p:spTree>
    <p:extLst>
      <p:ext uri="{BB962C8B-B14F-4D97-AF65-F5344CB8AC3E}">
        <p14:creationId xmlns:p14="http://schemas.microsoft.com/office/powerpoint/2010/main" val="183809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371E2-4B46-5B23-7438-1B8E05A50471}"/>
              </a:ext>
            </a:extLst>
          </p:cNvPr>
          <p:cNvSpPr>
            <a:spLocks noGrp="1"/>
          </p:cNvSpPr>
          <p:nvPr>
            <p:ph type="title"/>
          </p:nvPr>
        </p:nvSpPr>
        <p:spPr/>
        <p:txBody>
          <a:bodyPr/>
          <a:lstStyle/>
          <a:p>
            <a:r>
              <a:rPr lang="en-US" dirty="0"/>
              <a:t>Iron to Stainless Steel</a:t>
            </a:r>
          </a:p>
        </p:txBody>
      </p:sp>
      <p:sp>
        <p:nvSpPr>
          <p:cNvPr id="4" name="Footer Placeholder 3">
            <a:extLst>
              <a:ext uri="{FF2B5EF4-FFF2-40B4-BE49-F238E27FC236}">
                <a16:creationId xmlns:a16="http://schemas.microsoft.com/office/drawing/2014/main" id="{11FC5BCF-7BFA-5CE2-68B2-457ED83DD12B}"/>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A30C13EA-F082-D66C-A624-12CE956DB272}"/>
              </a:ext>
            </a:extLst>
          </p:cNvPr>
          <p:cNvSpPr>
            <a:spLocks noGrp="1"/>
          </p:cNvSpPr>
          <p:nvPr>
            <p:ph type="sldNum" sz="quarter" idx="12"/>
          </p:nvPr>
        </p:nvSpPr>
        <p:spPr/>
        <p:txBody>
          <a:bodyPr/>
          <a:lstStyle/>
          <a:p>
            <a:fld id="{BFDCA1C4-9514-7B4F-976F-D92F7E296653}" type="slidenum">
              <a:rPr lang="fr-FR" smtClean="0"/>
              <a:pPr/>
              <a:t>35</a:t>
            </a:fld>
            <a:endParaRPr lang="fr-FR"/>
          </a:p>
        </p:txBody>
      </p:sp>
      <p:sp>
        <p:nvSpPr>
          <p:cNvPr id="9" name="Content Placeholder 8">
            <a:extLst>
              <a:ext uri="{FF2B5EF4-FFF2-40B4-BE49-F238E27FC236}">
                <a16:creationId xmlns:a16="http://schemas.microsoft.com/office/drawing/2014/main" id="{78B5555E-E9ED-DAC1-FC36-B7916BA1F9DD}"/>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9E14109B-276C-E7DE-880D-728826AC6FC9}"/>
              </a:ext>
            </a:extLst>
          </p:cNvPr>
          <p:cNvPicPr>
            <a:picLocks noChangeAspect="1"/>
          </p:cNvPicPr>
          <p:nvPr/>
        </p:nvPicPr>
        <p:blipFill>
          <a:blip r:embed="rId2"/>
          <a:stretch>
            <a:fillRect/>
          </a:stretch>
        </p:blipFill>
        <p:spPr>
          <a:xfrm>
            <a:off x="0" y="2089274"/>
            <a:ext cx="9144000" cy="2679451"/>
          </a:xfrm>
          <a:prstGeom prst="rect">
            <a:avLst/>
          </a:prstGeom>
        </p:spPr>
      </p:pic>
    </p:spTree>
    <p:extLst>
      <p:ext uri="{BB962C8B-B14F-4D97-AF65-F5344CB8AC3E}">
        <p14:creationId xmlns:p14="http://schemas.microsoft.com/office/powerpoint/2010/main" val="2534699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E0C6-F3F6-A520-596E-78C8BFB6CCA7}"/>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F4E67C25-11CE-9890-41C4-A1E5DC038D3B}"/>
              </a:ext>
            </a:extLst>
          </p:cNvPr>
          <p:cNvSpPr>
            <a:spLocks noGrp="1"/>
          </p:cNvSpPr>
          <p:nvPr>
            <p:ph type="ftr" sz="quarter" idx="11"/>
          </p:nvPr>
        </p:nvSpPr>
        <p:spPr/>
        <p:txBody>
          <a:bodyPr/>
          <a:lstStyle/>
          <a:p>
            <a:r>
              <a:rPr lang="es-ES"/>
              <a:t>MQXFA17 Analysis</a:t>
            </a:r>
            <a:endParaRPr lang="en-GB" dirty="0"/>
          </a:p>
        </p:txBody>
      </p:sp>
      <p:sp>
        <p:nvSpPr>
          <p:cNvPr id="5" name="Slide Number Placeholder 4">
            <a:extLst>
              <a:ext uri="{FF2B5EF4-FFF2-40B4-BE49-F238E27FC236}">
                <a16:creationId xmlns:a16="http://schemas.microsoft.com/office/drawing/2014/main" id="{664F10D6-8762-5787-F288-61EC04BEE07A}"/>
              </a:ext>
            </a:extLst>
          </p:cNvPr>
          <p:cNvSpPr>
            <a:spLocks noGrp="1"/>
          </p:cNvSpPr>
          <p:nvPr>
            <p:ph type="sldNum" sz="quarter" idx="12"/>
          </p:nvPr>
        </p:nvSpPr>
        <p:spPr/>
        <p:txBody>
          <a:bodyPr/>
          <a:lstStyle/>
          <a:p>
            <a:fld id="{BFDCA1C4-9514-7B4F-976F-D92F7E296653}" type="slidenum">
              <a:rPr lang="fr-FR" smtClean="0"/>
              <a:pPr/>
              <a:t>36</a:t>
            </a:fld>
            <a:endParaRPr lang="fr-FR"/>
          </a:p>
        </p:txBody>
      </p:sp>
      <p:pic>
        <p:nvPicPr>
          <p:cNvPr id="2050" name="Picture 2">
            <a:extLst>
              <a:ext uri="{FF2B5EF4-FFF2-40B4-BE49-F238E27FC236}">
                <a16:creationId xmlns:a16="http://schemas.microsoft.com/office/drawing/2014/main" id="{317601A7-3AA5-9326-112D-02A1C36CFA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38"/>
          <a:stretch/>
        </p:blipFill>
        <p:spPr bwMode="auto">
          <a:xfrm>
            <a:off x="0" y="1981863"/>
            <a:ext cx="9144000" cy="387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726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4852-C604-44C9-10BB-237896A7A8DC}"/>
              </a:ext>
            </a:extLst>
          </p:cNvPr>
          <p:cNvSpPr>
            <a:spLocks noGrp="1"/>
          </p:cNvSpPr>
          <p:nvPr>
            <p:ph type="title"/>
          </p:nvPr>
        </p:nvSpPr>
        <p:spPr/>
        <p:txBody>
          <a:bodyPr/>
          <a:lstStyle/>
          <a:p>
            <a:r>
              <a:rPr lang="en-US" dirty="0"/>
              <a:t>CLIQ</a:t>
            </a:r>
          </a:p>
        </p:txBody>
      </p:sp>
      <p:sp>
        <p:nvSpPr>
          <p:cNvPr id="3" name="Content Placeholder 2">
            <a:extLst>
              <a:ext uri="{FF2B5EF4-FFF2-40B4-BE49-F238E27FC236}">
                <a16:creationId xmlns:a16="http://schemas.microsoft.com/office/drawing/2014/main" id="{670FFC60-3A99-577E-80EA-E5AEF62918AA}"/>
              </a:ext>
            </a:extLst>
          </p:cNvPr>
          <p:cNvSpPr>
            <a:spLocks noGrp="1"/>
          </p:cNvSpPr>
          <p:nvPr>
            <p:ph idx="1"/>
          </p:nvPr>
        </p:nvSpPr>
        <p:spPr>
          <a:xfrm>
            <a:off x="612000" y="900001"/>
            <a:ext cx="7920000" cy="2243794"/>
          </a:xfrm>
        </p:spPr>
        <p:txBody>
          <a:bodyPr/>
          <a:lstStyle/>
          <a:p>
            <a:r>
              <a:rPr lang="en-US" dirty="0"/>
              <a:t>CLIQ add current to coils in Q2 and Q4</a:t>
            </a:r>
          </a:p>
          <a:p>
            <a:pPr lvl="1"/>
            <a:r>
              <a:rPr lang="en-US" dirty="0">
                <a:sym typeface="Wingdings" panose="05000000000000000000" pitchFamily="2" charset="2"/>
              </a:rPr>
              <a:t></a:t>
            </a:r>
            <a:r>
              <a:rPr lang="en-US" dirty="0"/>
              <a:t> </a:t>
            </a:r>
            <a:r>
              <a:rPr lang="en-US" dirty="0">
                <a:sym typeface="Wingdings" panose="05000000000000000000" pitchFamily="2" charset="2"/>
              </a:rPr>
              <a:t>shorter training in these coils</a:t>
            </a:r>
          </a:p>
          <a:p>
            <a:pPr lvl="1"/>
            <a:r>
              <a:rPr lang="en-US" dirty="0"/>
              <a:t>Possible higher risk of damage in these coils during quench above nominal current?</a:t>
            </a:r>
          </a:p>
          <a:p>
            <a:pPr marL="457200" lvl="1" indent="0">
              <a:buNone/>
            </a:pPr>
            <a:r>
              <a:rPr lang="en-US" dirty="0"/>
              <a:t>									(Stoyan and Sandor)</a:t>
            </a:r>
          </a:p>
        </p:txBody>
      </p:sp>
      <p:sp>
        <p:nvSpPr>
          <p:cNvPr id="4" name="Footer Placeholder 3">
            <a:extLst>
              <a:ext uri="{FF2B5EF4-FFF2-40B4-BE49-F238E27FC236}">
                <a16:creationId xmlns:a16="http://schemas.microsoft.com/office/drawing/2014/main" id="{6368D08D-F0FF-BB8F-C06F-547D32711636}"/>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50729419-3278-943A-6832-ED1AB150A555}"/>
              </a:ext>
            </a:extLst>
          </p:cNvPr>
          <p:cNvSpPr>
            <a:spLocks noGrp="1"/>
          </p:cNvSpPr>
          <p:nvPr>
            <p:ph type="sldNum" sz="quarter" idx="12"/>
          </p:nvPr>
        </p:nvSpPr>
        <p:spPr/>
        <p:txBody>
          <a:bodyPr/>
          <a:lstStyle/>
          <a:p>
            <a:fld id="{BFDCA1C4-9514-7B4F-976F-D92F7E296653}" type="slidenum">
              <a:rPr lang="fr-FR" smtClean="0"/>
              <a:pPr/>
              <a:t>37</a:t>
            </a:fld>
            <a:endParaRPr lang="fr-FR"/>
          </a:p>
        </p:txBody>
      </p:sp>
      <p:pic>
        <p:nvPicPr>
          <p:cNvPr id="6" name="Picture 5">
            <a:extLst>
              <a:ext uri="{FF2B5EF4-FFF2-40B4-BE49-F238E27FC236}">
                <a16:creationId xmlns:a16="http://schemas.microsoft.com/office/drawing/2014/main" id="{CC3C8FB5-F516-7489-7BB3-569788D2A259}"/>
              </a:ext>
            </a:extLst>
          </p:cNvPr>
          <p:cNvPicPr>
            <a:picLocks noChangeAspect="1"/>
          </p:cNvPicPr>
          <p:nvPr/>
        </p:nvPicPr>
        <p:blipFill>
          <a:blip r:embed="rId2"/>
          <a:stretch>
            <a:fillRect/>
          </a:stretch>
        </p:blipFill>
        <p:spPr>
          <a:xfrm>
            <a:off x="-1" y="3096364"/>
            <a:ext cx="4982887" cy="2993876"/>
          </a:xfrm>
          <a:prstGeom prst="rect">
            <a:avLst/>
          </a:prstGeom>
        </p:spPr>
      </p:pic>
      <p:sp>
        <p:nvSpPr>
          <p:cNvPr id="8" name="TextBox 7">
            <a:extLst>
              <a:ext uri="{FF2B5EF4-FFF2-40B4-BE49-F238E27FC236}">
                <a16:creationId xmlns:a16="http://schemas.microsoft.com/office/drawing/2014/main" id="{F2C54A53-63B9-440B-9A0E-4F6AA5992F17}"/>
              </a:ext>
            </a:extLst>
          </p:cNvPr>
          <p:cNvSpPr txBox="1"/>
          <p:nvPr/>
        </p:nvSpPr>
        <p:spPr>
          <a:xfrm>
            <a:off x="410886" y="3124276"/>
            <a:ext cx="4572000" cy="369332"/>
          </a:xfrm>
          <a:prstGeom prst="rect">
            <a:avLst/>
          </a:prstGeom>
          <a:solidFill>
            <a:schemeClr val="bg1"/>
          </a:solidFill>
        </p:spPr>
        <p:txBody>
          <a:bodyPr wrap="square">
            <a:spAutoFit/>
          </a:bodyPr>
          <a:lstStyle/>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Magnet 13, quench 22, current in Q2/Q4:</a:t>
            </a:r>
            <a:endParaRPr lang="en-US" sz="1600" dirty="0">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056F50D3-B2C9-3A0A-7656-C4DB6CB07469}"/>
              </a:ext>
            </a:extLst>
          </p:cNvPr>
          <p:cNvSpPr txBox="1"/>
          <p:nvPr/>
        </p:nvSpPr>
        <p:spPr>
          <a:xfrm>
            <a:off x="5050970" y="3759718"/>
            <a:ext cx="3815829" cy="1169551"/>
          </a:xfrm>
          <a:prstGeom prst="rect">
            <a:avLst/>
          </a:prstGeom>
          <a:noFill/>
        </p:spPr>
        <p:txBody>
          <a:bodyPr wrap="square">
            <a:spAutoFit/>
          </a:bodyPr>
          <a:lstStyle/>
          <a:p>
            <a:r>
              <a:rPr lang="en-US" sz="1400" dirty="0"/>
              <a:t>CLIQ boost based on 14126 A (quench 1 current) and peak current of 15000 A : </a:t>
            </a:r>
            <a:r>
              <a:rPr lang="en-US" sz="1400" b="1" dirty="0"/>
              <a:t>874 A</a:t>
            </a:r>
          </a:p>
          <a:p>
            <a:r>
              <a:rPr lang="en-US" sz="1400" dirty="0"/>
              <a:t> </a:t>
            </a:r>
          </a:p>
          <a:p>
            <a:r>
              <a:rPr lang="en-US" sz="1400" dirty="0"/>
              <a:t>CLIQ boost based on 16362 A (quench 22 current) and peak current of 17106 A : </a:t>
            </a:r>
            <a:r>
              <a:rPr lang="en-US" sz="1400" b="1" dirty="0"/>
              <a:t>744 A</a:t>
            </a:r>
          </a:p>
        </p:txBody>
      </p:sp>
    </p:spTree>
    <p:extLst>
      <p:ext uri="{BB962C8B-B14F-4D97-AF65-F5344CB8AC3E}">
        <p14:creationId xmlns:p14="http://schemas.microsoft.com/office/powerpoint/2010/main" val="4144234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4093-73A9-D6A1-20C3-F7DA4FCAE7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EA3CBD-5458-22A1-2C32-B431368F2B1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9567FA1-D48C-A0DE-AB2D-D63B18979D53}"/>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CCE6D3C1-76DF-3FF6-80F8-415245E3BF10}"/>
              </a:ext>
            </a:extLst>
          </p:cNvPr>
          <p:cNvSpPr>
            <a:spLocks noGrp="1"/>
          </p:cNvSpPr>
          <p:nvPr>
            <p:ph type="sldNum" sz="quarter" idx="12"/>
          </p:nvPr>
        </p:nvSpPr>
        <p:spPr/>
        <p:txBody>
          <a:bodyPr/>
          <a:lstStyle/>
          <a:p>
            <a:fld id="{BFDCA1C4-9514-7B4F-976F-D92F7E296653}" type="slidenum">
              <a:rPr lang="fr-FR" smtClean="0"/>
              <a:pPr/>
              <a:t>38</a:t>
            </a:fld>
            <a:endParaRPr lang="fr-FR"/>
          </a:p>
        </p:txBody>
      </p:sp>
      <p:pic>
        <p:nvPicPr>
          <p:cNvPr id="6" name="Picture 5">
            <a:extLst>
              <a:ext uri="{FF2B5EF4-FFF2-40B4-BE49-F238E27FC236}">
                <a16:creationId xmlns:a16="http://schemas.microsoft.com/office/drawing/2014/main" id="{82A07BD3-FBD8-D808-9F33-AA2E89B3ACAE}"/>
              </a:ext>
            </a:extLst>
          </p:cNvPr>
          <p:cNvPicPr>
            <a:picLocks noChangeAspect="1"/>
          </p:cNvPicPr>
          <p:nvPr/>
        </p:nvPicPr>
        <p:blipFill>
          <a:blip r:embed="rId2"/>
          <a:stretch>
            <a:fillRect/>
          </a:stretch>
        </p:blipFill>
        <p:spPr>
          <a:xfrm>
            <a:off x="0" y="1"/>
            <a:ext cx="8011886" cy="4395170"/>
          </a:xfrm>
          <a:prstGeom prst="rect">
            <a:avLst/>
          </a:prstGeom>
        </p:spPr>
      </p:pic>
      <p:pic>
        <p:nvPicPr>
          <p:cNvPr id="7" name="Picture 6">
            <a:extLst>
              <a:ext uri="{FF2B5EF4-FFF2-40B4-BE49-F238E27FC236}">
                <a16:creationId xmlns:a16="http://schemas.microsoft.com/office/drawing/2014/main" id="{CDC37B25-9062-1755-275D-9D4D1B13DB26}"/>
              </a:ext>
            </a:extLst>
          </p:cNvPr>
          <p:cNvPicPr>
            <a:picLocks noChangeAspect="1"/>
          </p:cNvPicPr>
          <p:nvPr/>
        </p:nvPicPr>
        <p:blipFill>
          <a:blip r:embed="rId3"/>
          <a:stretch>
            <a:fillRect/>
          </a:stretch>
        </p:blipFill>
        <p:spPr>
          <a:xfrm>
            <a:off x="4527145" y="3561806"/>
            <a:ext cx="4616855" cy="3296194"/>
          </a:xfrm>
          <a:prstGeom prst="rect">
            <a:avLst/>
          </a:prstGeom>
        </p:spPr>
      </p:pic>
      <p:pic>
        <p:nvPicPr>
          <p:cNvPr id="8" name="Picture 7">
            <a:extLst>
              <a:ext uri="{FF2B5EF4-FFF2-40B4-BE49-F238E27FC236}">
                <a16:creationId xmlns:a16="http://schemas.microsoft.com/office/drawing/2014/main" id="{6A14607C-BAA3-BBCF-C058-29144A6AA11E}"/>
              </a:ext>
            </a:extLst>
          </p:cNvPr>
          <p:cNvPicPr>
            <a:picLocks noChangeAspect="1"/>
          </p:cNvPicPr>
          <p:nvPr/>
        </p:nvPicPr>
        <p:blipFill>
          <a:blip r:embed="rId4"/>
          <a:stretch>
            <a:fillRect/>
          </a:stretch>
        </p:blipFill>
        <p:spPr>
          <a:xfrm>
            <a:off x="4302034" y="615399"/>
            <a:ext cx="377524" cy="359695"/>
          </a:xfrm>
          <a:prstGeom prst="rect">
            <a:avLst/>
          </a:prstGeom>
        </p:spPr>
      </p:pic>
      <p:sp>
        <p:nvSpPr>
          <p:cNvPr id="9" name="TextBox 8">
            <a:extLst>
              <a:ext uri="{FF2B5EF4-FFF2-40B4-BE49-F238E27FC236}">
                <a16:creationId xmlns:a16="http://schemas.microsoft.com/office/drawing/2014/main" id="{555AAF89-68B7-B4B2-E829-4D5AE586AAF2}"/>
              </a:ext>
            </a:extLst>
          </p:cNvPr>
          <p:cNvSpPr txBox="1"/>
          <p:nvPr/>
        </p:nvSpPr>
        <p:spPr>
          <a:xfrm>
            <a:off x="3173888" y="1196572"/>
            <a:ext cx="1664110" cy="584775"/>
          </a:xfrm>
          <a:prstGeom prst="rect">
            <a:avLst/>
          </a:prstGeom>
          <a:noFill/>
        </p:spPr>
        <p:txBody>
          <a:bodyPr wrap="none" rtlCol="0">
            <a:spAutoFit/>
          </a:bodyPr>
          <a:lstStyle/>
          <a:p>
            <a:r>
              <a:rPr lang="en-US" sz="1600" dirty="0">
                <a:highlight>
                  <a:srgbClr val="FFFF00"/>
                </a:highlight>
              </a:rPr>
              <a:t>Delta I = - 283 A</a:t>
            </a:r>
          </a:p>
          <a:p>
            <a:r>
              <a:rPr lang="en-US" sz="1600" dirty="0">
                <a:highlight>
                  <a:srgbClr val="FFFF00"/>
                </a:highlight>
              </a:rPr>
              <a:t>Q4 coil</a:t>
            </a:r>
          </a:p>
        </p:txBody>
      </p:sp>
      <p:sp>
        <p:nvSpPr>
          <p:cNvPr id="10" name="Rectangle: Rounded Corners 9">
            <a:extLst>
              <a:ext uri="{FF2B5EF4-FFF2-40B4-BE49-F238E27FC236}">
                <a16:creationId xmlns:a16="http://schemas.microsoft.com/office/drawing/2014/main" id="{7E8D657A-2704-7362-BD1F-4AB9C85D2010}"/>
              </a:ext>
            </a:extLst>
          </p:cNvPr>
          <p:cNvSpPr/>
          <p:nvPr/>
        </p:nvSpPr>
        <p:spPr>
          <a:xfrm>
            <a:off x="3056709" y="522371"/>
            <a:ext cx="1245325" cy="284601"/>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960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438A7-3D25-87B7-A0C8-A4862AE643B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E1CA851-9552-51DD-E5DA-3C6366EB3F44}"/>
              </a:ext>
            </a:extLst>
          </p:cNvPr>
          <p:cNvPicPr>
            <a:picLocks noGrp="1" noChangeAspect="1"/>
          </p:cNvPicPr>
          <p:nvPr>
            <p:ph idx="1"/>
          </p:nvPr>
        </p:nvPicPr>
        <p:blipFill>
          <a:blip r:embed="rId2"/>
          <a:stretch>
            <a:fillRect/>
          </a:stretch>
        </p:blipFill>
        <p:spPr>
          <a:xfrm>
            <a:off x="0" y="0"/>
            <a:ext cx="7378891" cy="4906963"/>
          </a:xfrm>
          <a:prstGeom prst="rect">
            <a:avLst/>
          </a:prstGeom>
        </p:spPr>
      </p:pic>
      <p:sp>
        <p:nvSpPr>
          <p:cNvPr id="4" name="Footer Placeholder 3">
            <a:extLst>
              <a:ext uri="{FF2B5EF4-FFF2-40B4-BE49-F238E27FC236}">
                <a16:creationId xmlns:a16="http://schemas.microsoft.com/office/drawing/2014/main" id="{50F009E6-C3C3-5731-9E47-37CFE468ED65}"/>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16F6C36E-F483-F73D-A446-B95493482FE8}"/>
              </a:ext>
            </a:extLst>
          </p:cNvPr>
          <p:cNvSpPr>
            <a:spLocks noGrp="1"/>
          </p:cNvSpPr>
          <p:nvPr>
            <p:ph type="sldNum" sz="quarter" idx="12"/>
          </p:nvPr>
        </p:nvSpPr>
        <p:spPr/>
        <p:txBody>
          <a:bodyPr/>
          <a:lstStyle/>
          <a:p>
            <a:fld id="{BFDCA1C4-9514-7B4F-976F-D92F7E296653}" type="slidenum">
              <a:rPr lang="fr-FR" smtClean="0"/>
              <a:pPr/>
              <a:t>39</a:t>
            </a:fld>
            <a:endParaRPr lang="fr-FR"/>
          </a:p>
        </p:txBody>
      </p:sp>
      <p:sp>
        <p:nvSpPr>
          <p:cNvPr id="3" name="Oval 2">
            <a:extLst>
              <a:ext uri="{FF2B5EF4-FFF2-40B4-BE49-F238E27FC236}">
                <a16:creationId xmlns:a16="http://schemas.microsoft.com/office/drawing/2014/main" id="{8E0A63EC-08A4-3839-1E70-AD532661FF76}"/>
              </a:ext>
            </a:extLst>
          </p:cNvPr>
          <p:cNvSpPr/>
          <p:nvPr/>
        </p:nvSpPr>
        <p:spPr>
          <a:xfrm>
            <a:off x="1825135" y="1168893"/>
            <a:ext cx="301841" cy="34622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A61754D-FB74-1138-EE42-29A2EE6137DE}"/>
              </a:ext>
            </a:extLst>
          </p:cNvPr>
          <p:cNvPicPr>
            <a:picLocks noChangeAspect="1"/>
          </p:cNvPicPr>
          <p:nvPr/>
        </p:nvPicPr>
        <p:blipFill>
          <a:blip r:embed="rId3"/>
          <a:stretch>
            <a:fillRect/>
          </a:stretch>
        </p:blipFill>
        <p:spPr>
          <a:xfrm>
            <a:off x="4327848" y="3746377"/>
            <a:ext cx="4816152" cy="3111623"/>
          </a:xfrm>
          <a:prstGeom prst="rect">
            <a:avLst/>
          </a:prstGeom>
        </p:spPr>
      </p:pic>
      <p:sp>
        <p:nvSpPr>
          <p:cNvPr id="8" name="TextBox 7">
            <a:extLst>
              <a:ext uri="{FF2B5EF4-FFF2-40B4-BE49-F238E27FC236}">
                <a16:creationId xmlns:a16="http://schemas.microsoft.com/office/drawing/2014/main" id="{E911BB38-D8B1-1FA8-5ACE-A0B435302D4F}"/>
              </a:ext>
            </a:extLst>
          </p:cNvPr>
          <p:cNvSpPr txBox="1"/>
          <p:nvPr/>
        </p:nvSpPr>
        <p:spPr>
          <a:xfrm>
            <a:off x="989961" y="526616"/>
            <a:ext cx="1436483" cy="584775"/>
          </a:xfrm>
          <a:prstGeom prst="rect">
            <a:avLst/>
          </a:prstGeom>
          <a:noFill/>
        </p:spPr>
        <p:txBody>
          <a:bodyPr wrap="none" rtlCol="0">
            <a:spAutoFit/>
          </a:bodyPr>
          <a:lstStyle/>
          <a:p>
            <a:r>
              <a:rPr lang="en-US" sz="1600" dirty="0">
                <a:highlight>
                  <a:srgbClr val="FFFF00"/>
                </a:highlight>
              </a:rPr>
              <a:t>Delta I = - 7 A</a:t>
            </a:r>
          </a:p>
          <a:p>
            <a:r>
              <a:rPr lang="en-US" sz="1600" dirty="0">
                <a:highlight>
                  <a:srgbClr val="FFFF00"/>
                </a:highlight>
              </a:rPr>
              <a:t>Q3 coil</a:t>
            </a:r>
          </a:p>
        </p:txBody>
      </p:sp>
    </p:spTree>
    <p:extLst>
      <p:ext uri="{BB962C8B-B14F-4D97-AF65-F5344CB8AC3E}">
        <p14:creationId xmlns:p14="http://schemas.microsoft.com/office/powerpoint/2010/main" val="83365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498" y="-84544"/>
            <a:ext cx="7920000" cy="720000"/>
          </a:xfrm>
        </p:spPr>
        <p:txBody>
          <a:bodyPr/>
          <a:lstStyle/>
          <a:p>
            <a:r>
              <a:rPr lang="en-US" dirty="0"/>
              <a:t>Quench History</a:t>
            </a:r>
          </a:p>
        </p:txBody>
      </p:sp>
      <p:sp>
        <p:nvSpPr>
          <p:cNvPr id="4" name="Footer Placeholder 3"/>
          <p:cNvSpPr>
            <a:spLocks noGrp="1"/>
          </p:cNvSpPr>
          <p:nvPr>
            <p:ph type="ftr" sz="quarter" idx="11"/>
          </p:nvPr>
        </p:nvSpPr>
        <p:spPr/>
        <p:txBody>
          <a:bodyPr/>
          <a:lstStyle/>
          <a:p>
            <a:r>
              <a:rPr lang="en-US" noProof="0"/>
              <a:t>MQXFA17 Analysis</a:t>
            </a:r>
            <a:endParaRPr lang="en-GB" noProof="0" dirty="0"/>
          </a:p>
        </p:txBody>
      </p:sp>
      <p:sp>
        <p:nvSpPr>
          <p:cNvPr id="7" name="Slide Number Placeholder 6"/>
          <p:cNvSpPr>
            <a:spLocks noGrp="1"/>
          </p:cNvSpPr>
          <p:nvPr>
            <p:ph type="sldNum" sz="quarter" idx="12"/>
          </p:nvPr>
        </p:nvSpPr>
        <p:spPr/>
        <p:txBody>
          <a:bodyPr/>
          <a:lstStyle/>
          <a:p>
            <a:fld id="{BFDCA1C4-9514-7B4F-976F-D92F7E296653}" type="slidenum">
              <a:rPr lang="fr-FR" smtClean="0"/>
              <a:pPr/>
              <a:t>4</a:t>
            </a:fld>
            <a:endParaRPr lang="fr-FR"/>
          </a:p>
        </p:txBody>
      </p:sp>
      <p:pic>
        <p:nvPicPr>
          <p:cNvPr id="1026" name="x_Picture 11">
            <a:extLst>
              <a:ext uri="{FF2B5EF4-FFF2-40B4-BE49-F238E27FC236}">
                <a16:creationId xmlns:a16="http://schemas.microsoft.com/office/drawing/2014/main" id="{F3D2BFA7-F14F-7ECA-16B6-5A4360196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894"/>
            <a:ext cx="9143999" cy="586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679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BB2E-836C-B033-EA18-BDBE5DB1548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F16D969-27E5-AE43-C9CC-6F2A3ED75100}"/>
              </a:ext>
            </a:extLst>
          </p:cNvPr>
          <p:cNvPicPr>
            <a:picLocks noGrp="1" noChangeAspect="1"/>
          </p:cNvPicPr>
          <p:nvPr>
            <p:ph idx="1"/>
          </p:nvPr>
        </p:nvPicPr>
        <p:blipFill>
          <a:blip r:embed="rId2"/>
          <a:stretch>
            <a:fillRect/>
          </a:stretch>
        </p:blipFill>
        <p:spPr>
          <a:xfrm>
            <a:off x="0" y="6390"/>
            <a:ext cx="9143999" cy="5036498"/>
          </a:xfrm>
          <a:prstGeom prst="rect">
            <a:avLst/>
          </a:prstGeom>
        </p:spPr>
      </p:pic>
      <p:sp>
        <p:nvSpPr>
          <p:cNvPr id="4" name="Footer Placeholder 3">
            <a:extLst>
              <a:ext uri="{FF2B5EF4-FFF2-40B4-BE49-F238E27FC236}">
                <a16:creationId xmlns:a16="http://schemas.microsoft.com/office/drawing/2014/main" id="{1D0D7290-48BD-C3F1-2C35-7FF65D58F13F}"/>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1A262F0E-45B4-DE5C-637C-3877F8C0981D}"/>
              </a:ext>
            </a:extLst>
          </p:cNvPr>
          <p:cNvSpPr>
            <a:spLocks noGrp="1"/>
          </p:cNvSpPr>
          <p:nvPr>
            <p:ph type="sldNum" sz="quarter" idx="12"/>
          </p:nvPr>
        </p:nvSpPr>
        <p:spPr/>
        <p:txBody>
          <a:bodyPr/>
          <a:lstStyle/>
          <a:p>
            <a:fld id="{BFDCA1C4-9514-7B4F-976F-D92F7E296653}" type="slidenum">
              <a:rPr lang="fr-FR" smtClean="0"/>
              <a:pPr/>
              <a:t>40</a:t>
            </a:fld>
            <a:endParaRPr lang="fr-FR"/>
          </a:p>
        </p:txBody>
      </p:sp>
      <p:pic>
        <p:nvPicPr>
          <p:cNvPr id="3" name="Picture 2">
            <a:extLst>
              <a:ext uri="{FF2B5EF4-FFF2-40B4-BE49-F238E27FC236}">
                <a16:creationId xmlns:a16="http://schemas.microsoft.com/office/drawing/2014/main" id="{A23F9E9A-FB01-C656-DF94-AF83606F46B9}"/>
              </a:ext>
            </a:extLst>
          </p:cNvPr>
          <p:cNvPicPr>
            <a:picLocks noChangeAspect="1"/>
          </p:cNvPicPr>
          <p:nvPr/>
        </p:nvPicPr>
        <p:blipFill>
          <a:blip r:embed="rId3"/>
          <a:stretch>
            <a:fillRect/>
          </a:stretch>
        </p:blipFill>
        <p:spPr>
          <a:xfrm>
            <a:off x="4270158" y="3205218"/>
            <a:ext cx="4873841" cy="3652782"/>
          </a:xfrm>
          <a:prstGeom prst="rect">
            <a:avLst/>
          </a:prstGeom>
        </p:spPr>
      </p:pic>
      <p:sp>
        <p:nvSpPr>
          <p:cNvPr id="7" name="Oval 6">
            <a:extLst>
              <a:ext uri="{FF2B5EF4-FFF2-40B4-BE49-F238E27FC236}">
                <a16:creationId xmlns:a16="http://schemas.microsoft.com/office/drawing/2014/main" id="{4E8A459F-8688-DDE3-0824-A3EAF0BF471E}"/>
              </a:ext>
            </a:extLst>
          </p:cNvPr>
          <p:cNvSpPr/>
          <p:nvPr/>
        </p:nvSpPr>
        <p:spPr>
          <a:xfrm>
            <a:off x="1814391" y="1157055"/>
            <a:ext cx="181218" cy="23673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6DE10BB-F856-E096-E9A7-8CE10F189F6C}"/>
              </a:ext>
            </a:extLst>
          </p:cNvPr>
          <p:cNvSpPr txBox="1"/>
          <p:nvPr/>
        </p:nvSpPr>
        <p:spPr>
          <a:xfrm>
            <a:off x="1321611" y="1965991"/>
            <a:ext cx="1550296" cy="584775"/>
          </a:xfrm>
          <a:prstGeom prst="rect">
            <a:avLst/>
          </a:prstGeom>
          <a:noFill/>
        </p:spPr>
        <p:txBody>
          <a:bodyPr wrap="none" rtlCol="0">
            <a:spAutoFit/>
          </a:bodyPr>
          <a:lstStyle/>
          <a:p>
            <a:r>
              <a:rPr lang="en-US" sz="1600" dirty="0">
                <a:highlight>
                  <a:srgbClr val="FFFF00"/>
                </a:highlight>
              </a:rPr>
              <a:t>Delta I = - 80 A</a:t>
            </a:r>
          </a:p>
          <a:p>
            <a:r>
              <a:rPr lang="en-US" sz="1600" dirty="0">
                <a:highlight>
                  <a:srgbClr val="FFFF00"/>
                </a:highlight>
              </a:rPr>
              <a:t>Q3 coil</a:t>
            </a:r>
          </a:p>
        </p:txBody>
      </p:sp>
      <p:sp>
        <p:nvSpPr>
          <p:cNvPr id="9" name="Oval 8">
            <a:extLst>
              <a:ext uri="{FF2B5EF4-FFF2-40B4-BE49-F238E27FC236}">
                <a16:creationId xmlns:a16="http://schemas.microsoft.com/office/drawing/2014/main" id="{A2571101-306E-C665-CC31-D46E3335A629}"/>
              </a:ext>
            </a:extLst>
          </p:cNvPr>
          <p:cNvSpPr/>
          <p:nvPr/>
        </p:nvSpPr>
        <p:spPr>
          <a:xfrm>
            <a:off x="1542396" y="1204817"/>
            <a:ext cx="181218" cy="236739"/>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8BA5D7F-0920-411E-1DA4-2C9BFF6F8A24}"/>
              </a:ext>
            </a:extLst>
          </p:cNvPr>
          <p:cNvSpPr/>
          <p:nvPr/>
        </p:nvSpPr>
        <p:spPr>
          <a:xfrm>
            <a:off x="8230579" y="5958757"/>
            <a:ext cx="181218" cy="236739"/>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635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D993-25EC-C0B0-B02F-B220E9B0FB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CFE979-7FF5-2270-09C3-B66CECAE1BF7}"/>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2C66D441-197A-6007-AFE0-92C47AF7D1C4}"/>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0B5EAB2C-3802-92EB-6B5E-4E5923BC707C}"/>
              </a:ext>
            </a:extLst>
          </p:cNvPr>
          <p:cNvSpPr>
            <a:spLocks noGrp="1"/>
          </p:cNvSpPr>
          <p:nvPr>
            <p:ph type="sldNum" sz="quarter" idx="12"/>
          </p:nvPr>
        </p:nvSpPr>
        <p:spPr/>
        <p:txBody>
          <a:bodyPr/>
          <a:lstStyle/>
          <a:p>
            <a:fld id="{BFDCA1C4-9514-7B4F-976F-D92F7E296653}" type="slidenum">
              <a:rPr lang="fr-FR" smtClean="0"/>
              <a:pPr/>
              <a:t>41</a:t>
            </a:fld>
            <a:endParaRPr lang="fr-FR"/>
          </a:p>
        </p:txBody>
      </p:sp>
      <p:pic>
        <p:nvPicPr>
          <p:cNvPr id="6" name="Picture 5">
            <a:extLst>
              <a:ext uri="{FF2B5EF4-FFF2-40B4-BE49-F238E27FC236}">
                <a16:creationId xmlns:a16="http://schemas.microsoft.com/office/drawing/2014/main" id="{B4F2DF45-030C-F274-B2BE-2FA7638AF3BB}"/>
              </a:ext>
            </a:extLst>
          </p:cNvPr>
          <p:cNvPicPr>
            <a:picLocks noChangeAspect="1"/>
          </p:cNvPicPr>
          <p:nvPr/>
        </p:nvPicPr>
        <p:blipFill>
          <a:blip r:embed="rId2"/>
          <a:stretch>
            <a:fillRect/>
          </a:stretch>
        </p:blipFill>
        <p:spPr>
          <a:xfrm>
            <a:off x="0" y="0"/>
            <a:ext cx="7315834" cy="4688230"/>
          </a:xfrm>
          <a:prstGeom prst="rect">
            <a:avLst/>
          </a:prstGeom>
        </p:spPr>
      </p:pic>
      <p:pic>
        <p:nvPicPr>
          <p:cNvPr id="7" name="Picture 6">
            <a:extLst>
              <a:ext uri="{FF2B5EF4-FFF2-40B4-BE49-F238E27FC236}">
                <a16:creationId xmlns:a16="http://schemas.microsoft.com/office/drawing/2014/main" id="{93617D1A-B030-5989-8EB0-6B74846BE766}"/>
              </a:ext>
            </a:extLst>
          </p:cNvPr>
          <p:cNvPicPr>
            <a:picLocks noChangeAspect="1"/>
          </p:cNvPicPr>
          <p:nvPr/>
        </p:nvPicPr>
        <p:blipFill>
          <a:blip r:embed="rId3"/>
          <a:stretch>
            <a:fillRect/>
          </a:stretch>
        </p:blipFill>
        <p:spPr>
          <a:xfrm>
            <a:off x="4101483" y="3751809"/>
            <a:ext cx="5042516" cy="3106190"/>
          </a:xfrm>
          <a:prstGeom prst="rect">
            <a:avLst/>
          </a:prstGeom>
        </p:spPr>
      </p:pic>
      <p:sp>
        <p:nvSpPr>
          <p:cNvPr id="8" name="Oval 7">
            <a:extLst>
              <a:ext uri="{FF2B5EF4-FFF2-40B4-BE49-F238E27FC236}">
                <a16:creationId xmlns:a16="http://schemas.microsoft.com/office/drawing/2014/main" id="{F9BB1BC4-0C07-61F5-5D31-65553F455862}"/>
              </a:ext>
            </a:extLst>
          </p:cNvPr>
          <p:cNvSpPr/>
          <p:nvPr/>
        </p:nvSpPr>
        <p:spPr>
          <a:xfrm>
            <a:off x="793459" y="2577482"/>
            <a:ext cx="181218" cy="236739"/>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075BD1-06E8-7E1A-C95E-A0CCC6C801EC}"/>
              </a:ext>
            </a:extLst>
          </p:cNvPr>
          <p:cNvSpPr/>
          <p:nvPr/>
        </p:nvSpPr>
        <p:spPr>
          <a:xfrm>
            <a:off x="2041787" y="1412090"/>
            <a:ext cx="181218" cy="23673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206510-12A9-83E0-4C59-951D10D41080}"/>
              </a:ext>
            </a:extLst>
          </p:cNvPr>
          <p:cNvSpPr txBox="1"/>
          <p:nvPr/>
        </p:nvSpPr>
        <p:spPr>
          <a:xfrm>
            <a:off x="1905000" y="1798752"/>
            <a:ext cx="1550296" cy="584775"/>
          </a:xfrm>
          <a:prstGeom prst="rect">
            <a:avLst/>
          </a:prstGeom>
          <a:noFill/>
        </p:spPr>
        <p:txBody>
          <a:bodyPr wrap="none" rtlCol="0">
            <a:spAutoFit/>
          </a:bodyPr>
          <a:lstStyle/>
          <a:p>
            <a:r>
              <a:rPr lang="en-US" sz="1600" dirty="0">
                <a:highlight>
                  <a:srgbClr val="FFFF00"/>
                </a:highlight>
              </a:rPr>
              <a:t>Delta I = - 45 A</a:t>
            </a:r>
          </a:p>
          <a:p>
            <a:r>
              <a:rPr lang="en-US" sz="1600" dirty="0">
                <a:highlight>
                  <a:srgbClr val="FFFF00"/>
                </a:highlight>
              </a:rPr>
              <a:t>Q1 coil</a:t>
            </a:r>
          </a:p>
        </p:txBody>
      </p:sp>
      <p:sp>
        <p:nvSpPr>
          <p:cNvPr id="11" name="Oval 10">
            <a:extLst>
              <a:ext uri="{FF2B5EF4-FFF2-40B4-BE49-F238E27FC236}">
                <a16:creationId xmlns:a16="http://schemas.microsoft.com/office/drawing/2014/main" id="{5AA89CC9-2AD1-A497-7E76-DC8F1F135BA0}"/>
              </a:ext>
            </a:extLst>
          </p:cNvPr>
          <p:cNvSpPr/>
          <p:nvPr/>
        </p:nvSpPr>
        <p:spPr>
          <a:xfrm>
            <a:off x="8505582" y="6237980"/>
            <a:ext cx="181218" cy="236739"/>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788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4573-EC3B-0370-1A88-2049DBE6309B}"/>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a16="http://schemas.microsoft.com/office/drawing/2014/main" id="{1F5E2132-6524-FD72-F4FD-D4D592D6B91D}"/>
              </a:ext>
            </a:extLst>
          </p:cNvPr>
          <p:cNvGraphicFramePr>
            <a:graphicFrameLocks noGrp="1"/>
          </p:cNvGraphicFramePr>
          <p:nvPr>
            <p:ph idx="1"/>
            <p:extLst>
              <p:ext uri="{D42A27DB-BD31-4B8C-83A1-F6EECF244321}">
                <p14:modId xmlns:p14="http://schemas.microsoft.com/office/powerpoint/2010/main" val="1840921379"/>
              </p:ext>
            </p:extLst>
          </p:nvPr>
        </p:nvGraphicFramePr>
        <p:xfrm>
          <a:off x="1305694" y="2332108"/>
          <a:ext cx="6337301" cy="1438275"/>
        </p:xfrm>
        <a:graphic>
          <a:graphicData uri="http://schemas.openxmlformats.org/drawingml/2006/table">
            <a:tbl>
              <a:tblPr/>
              <a:tblGrid>
                <a:gridCol w="748550">
                  <a:extLst>
                    <a:ext uri="{9D8B030D-6E8A-4147-A177-3AD203B41FA5}">
                      <a16:colId xmlns:a16="http://schemas.microsoft.com/office/drawing/2014/main" val="1908214059"/>
                    </a:ext>
                  </a:extLst>
                </a:gridCol>
                <a:gridCol w="989608">
                  <a:extLst>
                    <a:ext uri="{9D8B030D-6E8A-4147-A177-3AD203B41FA5}">
                      <a16:colId xmlns:a16="http://schemas.microsoft.com/office/drawing/2014/main" val="2846586105"/>
                    </a:ext>
                  </a:extLst>
                </a:gridCol>
                <a:gridCol w="1018155">
                  <a:extLst>
                    <a:ext uri="{9D8B030D-6E8A-4147-A177-3AD203B41FA5}">
                      <a16:colId xmlns:a16="http://schemas.microsoft.com/office/drawing/2014/main" val="1686203068"/>
                    </a:ext>
                  </a:extLst>
                </a:gridCol>
                <a:gridCol w="1056217">
                  <a:extLst>
                    <a:ext uri="{9D8B030D-6E8A-4147-A177-3AD203B41FA5}">
                      <a16:colId xmlns:a16="http://schemas.microsoft.com/office/drawing/2014/main" val="3657592484"/>
                    </a:ext>
                  </a:extLst>
                </a:gridCol>
                <a:gridCol w="1306791">
                  <a:extLst>
                    <a:ext uri="{9D8B030D-6E8A-4147-A177-3AD203B41FA5}">
                      <a16:colId xmlns:a16="http://schemas.microsoft.com/office/drawing/2014/main" val="4011225598"/>
                    </a:ext>
                  </a:extLst>
                </a:gridCol>
                <a:gridCol w="1217980">
                  <a:extLst>
                    <a:ext uri="{9D8B030D-6E8A-4147-A177-3AD203B41FA5}">
                      <a16:colId xmlns:a16="http://schemas.microsoft.com/office/drawing/2014/main" val="3822539710"/>
                    </a:ext>
                  </a:extLst>
                </a:gridCol>
              </a:tblGrid>
              <a:tr h="666750">
                <a:tc>
                  <a:txBody>
                    <a:bodyPr/>
                    <a:lstStyle/>
                    <a:p>
                      <a:pPr algn="l" fontAlgn="ctr"/>
                      <a:r>
                        <a:rPr lang="en-US" sz="1100" b="0" i="0" u="none" strike="noStrike">
                          <a:solidFill>
                            <a:srgbClr val="000000"/>
                          </a:solidFill>
                          <a:effectLst/>
                          <a:latin typeface="Calibri" panose="020F0502020204030204" pitchFamily="34" charset="0"/>
                        </a:rPr>
                        <a:t>Magnet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Quadrant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 previous quenchs at higher current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Delta current wrt last previous quench (A)</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Previous quenches in same coil &amp; close-by position</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All previous quenches in same coil</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34481864"/>
                  </a:ext>
                </a:extLst>
              </a:tr>
              <a:tr h="190500">
                <a:tc>
                  <a:txBody>
                    <a:bodyPr/>
                    <a:lstStyle/>
                    <a:p>
                      <a:pPr algn="l" fontAlgn="b"/>
                      <a:r>
                        <a:rPr lang="en-US" sz="1100" b="0" i="0" u="none" strike="noStrike">
                          <a:solidFill>
                            <a:srgbClr val="000000"/>
                          </a:solidFill>
                          <a:effectLst/>
                          <a:latin typeface="Calibri" panose="020F0502020204030204" pitchFamily="34" charset="0"/>
                        </a:rPr>
                        <a:t>MQXFA17</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Q4</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solidFill>
                      <a:srgbClr val="FCE4D6"/>
                    </a:solidFill>
                  </a:tcPr>
                </a:tc>
                <a:tc>
                  <a:txBody>
                    <a:bodyPr/>
                    <a:lstStyle/>
                    <a:p>
                      <a:pPr algn="ctr" fontAlgn="ctr"/>
                      <a:r>
                        <a:rPr lang="en-US" sz="1100" b="1" i="0" u="none" strike="noStrike">
                          <a:solidFill>
                            <a:srgbClr val="000000"/>
                          </a:solidFill>
                          <a:effectLst/>
                          <a:latin typeface="Calibri" panose="020F0502020204030204" pitchFamily="34" charset="0"/>
                        </a:rPr>
                        <a:t>-283</a:t>
                      </a:r>
                    </a:p>
                  </a:txBody>
                  <a:tcPr marL="9525" marR="9525" marT="9525" marB="0" anchor="ctr">
                    <a:lnL>
                      <a:noFill/>
                    </a:lnL>
                    <a:lnR>
                      <a:noFill/>
                    </a:lnR>
                    <a:lnT>
                      <a:noFill/>
                    </a:lnT>
                    <a:lnB>
                      <a:noFill/>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25629876"/>
                  </a:ext>
                </a:extLst>
              </a:tr>
              <a:tr h="190500">
                <a:tc>
                  <a:txBody>
                    <a:bodyPr/>
                    <a:lstStyle/>
                    <a:p>
                      <a:pPr algn="l" fontAlgn="b"/>
                      <a:r>
                        <a:rPr lang="en-US" sz="1100" b="0" i="0" u="none" strike="noStrike">
                          <a:solidFill>
                            <a:srgbClr val="000000"/>
                          </a:solidFill>
                          <a:effectLst/>
                          <a:latin typeface="Calibri" panose="020F0502020204030204" pitchFamily="34" charset="0"/>
                        </a:rPr>
                        <a:t>MQXFA07</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Q3</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36416224"/>
                  </a:ext>
                </a:extLst>
              </a:tr>
              <a:tr h="190500">
                <a:tc>
                  <a:txBody>
                    <a:bodyPr/>
                    <a:lstStyle/>
                    <a:p>
                      <a:pPr algn="l" fontAlgn="b"/>
                      <a:r>
                        <a:rPr lang="en-US" sz="1100" b="0" i="0" u="none" strike="noStrike">
                          <a:solidFill>
                            <a:srgbClr val="000000"/>
                          </a:solidFill>
                          <a:effectLst/>
                          <a:latin typeface="Calibri" panose="020F0502020204030204" pitchFamily="34" charset="0"/>
                        </a:rPr>
                        <a:t>MQXFA08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Q3</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-80</a:t>
                      </a:r>
                    </a:p>
                  </a:txBody>
                  <a:tcPr marL="9525" marR="9525" marT="9525" marB="0" anchor="ctr">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82942099"/>
                  </a:ext>
                </a:extLst>
              </a:tr>
              <a:tr h="200025">
                <a:tc>
                  <a:txBody>
                    <a:bodyPr/>
                    <a:lstStyle/>
                    <a:p>
                      <a:pPr algn="l" fontAlgn="b"/>
                      <a:r>
                        <a:rPr lang="en-US" sz="1100" b="0" i="0" u="none" strike="noStrike">
                          <a:solidFill>
                            <a:srgbClr val="000000"/>
                          </a:solidFill>
                          <a:effectLst/>
                          <a:latin typeface="Calibri" panose="020F0502020204030204" pitchFamily="34" charset="0"/>
                        </a:rPr>
                        <a:t>MQXFA13</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Q1</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532893"/>
                  </a:ext>
                </a:extLst>
              </a:tr>
            </a:tbl>
          </a:graphicData>
        </a:graphic>
      </p:graphicFrame>
      <p:sp>
        <p:nvSpPr>
          <p:cNvPr id="4" name="Footer Placeholder 3">
            <a:extLst>
              <a:ext uri="{FF2B5EF4-FFF2-40B4-BE49-F238E27FC236}">
                <a16:creationId xmlns:a16="http://schemas.microsoft.com/office/drawing/2014/main" id="{2034EBAB-AF02-B408-C3A7-A77ECF8E7E63}"/>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7ADF4A36-A2B9-BBD1-1419-4176A13E3CE3}"/>
              </a:ext>
            </a:extLst>
          </p:cNvPr>
          <p:cNvSpPr>
            <a:spLocks noGrp="1"/>
          </p:cNvSpPr>
          <p:nvPr>
            <p:ph type="sldNum" sz="quarter" idx="12"/>
          </p:nvPr>
        </p:nvSpPr>
        <p:spPr/>
        <p:txBody>
          <a:bodyPr/>
          <a:lstStyle/>
          <a:p>
            <a:fld id="{BFDCA1C4-9514-7B4F-976F-D92F7E296653}" type="slidenum">
              <a:rPr lang="fr-FR" smtClean="0"/>
              <a:pPr/>
              <a:t>42</a:t>
            </a:fld>
            <a:endParaRPr lang="fr-FR"/>
          </a:p>
        </p:txBody>
      </p:sp>
    </p:spTree>
    <p:extLst>
      <p:ext uri="{BB962C8B-B14F-4D97-AF65-F5344CB8AC3E}">
        <p14:creationId xmlns:p14="http://schemas.microsoft.com/office/powerpoint/2010/main" val="1857569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EF58C-CC6F-538F-33A7-54B66247BCF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938CA1A-E2F7-B9A9-C5D4-69803937708A}"/>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EB93E75F-76F4-DDFE-25F4-36B95D176D47}"/>
              </a:ext>
            </a:extLst>
          </p:cNvPr>
          <p:cNvSpPr>
            <a:spLocks noGrp="1"/>
          </p:cNvSpPr>
          <p:nvPr>
            <p:ph type="sldNum" sz="quarter" idx="12"/>
          </p:nvPr>
        </p:nvSpPr>
        <p:spPr/>
        <p:txBody>
          <a:bodyPr/>
          <a:lstStyle/>
          <a:p>
            <a:fld id="{BFDCA1C4-9514-7B4F-976F-D92F7E296653}" type="slidenum">
              <a:rPr lang="fr-FR" smtClean="0"/>
              <a:pPr/>
              <a:t>43</a:t>
            </a:fld>
            <a:endParaRPr lang="fr-FR"/>
          </a:p>
        </p:txBody>
      </p:sp>
      <p:graphicFrame>
        <p:nvGraphicFramePr>
          <p:cNvPr id="11" name="Content Placeholder 10">
            <a:extLst>
              <a:ext uri="{FF2B5EF4-FFF2-40B4-BE49-F238E27FC236}">
                <a16:creationId xmlns:a16="http://schemas.microsoft.com/office/drawing/2014/main" id="{A1BCE527-5BFE-31C8-74D4-E2E971E523C9}"/>
              </a:ext>
            </a:extLst>
          </p:cNvPr>
          <p:cNvGraphicFramePr>
            <a:graphicFrameLocks noGrp="1"/>
          </p:cNvGraphicFramePr>
          <p:nvPr>
            <p:ph idx="1"/>
            <p:extLst>
              <p:ext uri="{D42A27DB-BD31-4B8C-83A1-F6EECF244321}">
                <p14:modId xmlns:p14="http://schemas.microsoft.com/office/powerpoint/2010/main" val="1318107910"/>
              </p:ext>
            </p:extLst>
          </p:nvPr>
        </p:nvGraphicFramePr>
        <p:xfrm>
          <a:off x="683795" y="1262744"/>
          <a:ext cx="7918455" cy="4332511"/>
        </p:xfrm>
        <a:graphic>
          <a:graphicData uri="http://schemas.openxmlformats.org/drawingml/2006/table">
            <a:tbl>
              <a:tblPr/>
              <a:tblGrid>
                <a:gridCol w="1478396">
                  <a:extLst>
                    <a:ext uri="{9D8B030D-6E8A-4147-A177-3AD203B41FA5}">
                      <a16:colId xmlns:a16="http://schemas.microsoft.com/office/drawing/2014/main" val="1740308636"/>
                    </a:ext>
                  </a:extLst>
                </a:gridCol>
                <a:gridCol w="587686">
                  <a:extLst>
                    <a:ext uri="{9D8B030D-6E8A-4147-A177-3AD203B41FA5}">
                      <a16:colId xmlns:a16="http://schemas.microsoft.com/office/drawing/2014/main" val="3680103773"/>
                    </a:ext>
                  </a:extLst>
                </a:gridCol>
                <a:gridCol w="587686">
                  <a:extLst>
                    <a:ext uri="{9D8B030D-6E8A-4147-A177-3AD203B41FA5}">
                      <a16:colId xmlns:a16="http://schemas.microsoft.com/office/drawing/2014/main" val="223666769"/>
                    </a:ext>
                  </a:extLst>
                </a:gridCol>
                <a:gridCol w="587686">
                  <a:extLst>
                    <a:ext uri="{9D8B030D-6E8A-4147-A177-3AD203B41FA5}">
                      <a16:colId xmlns:a16="http://schemas.microsoft.com/office/drawing/2014/main" val="4119965768"/>
                    </a:ext>
                  </a:extLst>
                </a:gridCol>
                <a:gridCol w="587686">
                  <a:extLst>
                    <a:ext uri="{9D8B030D-6E8A-4147-A177-3AD203B41FA5}">
                      <a16:colId xmlns:a16="http://schemas.microsoft.com/office/drawing/2014/main" val="4210458964"/>
                    </a:ext>
                  </a:extLst>
                </a:gridCol>
                <a:gridCol w="195896">
                  <a:extLst>
                    <a:ext uri="{9D8B030D-6E8A-4147-A177-3AD203B41FA5}">
                      <a16:colId xmlns:a16="http://schemas.microsoft.com/office/drawing/2014/main" val="924406554"/>
                    </a:ext>
                  </a:extLst>
                </a:gridCol>
                <a:gridCol w="954989">
                  <a:extLst>
                    <a:ext uri="{9D8B030D-6E8A-4147-A177-3AD203B41FA5}">
                      <a16:colId xmlns:a16="http://schemas.microsoft.com/office/drawing/2014/main" val="560363904"/>
                    </a:ext>
                  </a:extLst>
                </a:gridCol>
                <a:gridCol w="587686">
                  <a:extLst>
                    <a:ext uri="{9D8B030D-6E8A-4147-A177-3AD203B41FA5}">
                      <a16:colId xmlns:a16="http://schemas.microsoft.com/office/drawing/2014/main" val="1622676442"/>
                    </a:ext>
                  </a:extLst>
                </a:gridCol>
                <a:gridCol w="587686">
                  <a:extLst>
                    <a:ext uri="{9D8B030D-6E8A-4147-A177-3AD203B41FA5}">
                      <a16:colId xmlns:a16="http://schemas.microsoft.com/office/drawing/2014/main" val="3052104812"/>
                    </a:ext>
                  </a:extLst>
                </a:gridCol>
                <a:gridCol w="587686">
                  <a:extLst>
                    <a:ext uri="{9D8B030D-6E8A-4147-A177-3AD203B41FA5}">
                      <a16:colId xmlns:a16="http://schemas.microsoft.com/office/drawing/2014/main" val="1176969242"/>
                    </a:ext>
                  </a:extLst>
                </a:gridCol>
                <a:gridCol w="587686">
                  <a:extLst>
                    <a:ext uri="{9D8B030D-6E8A-4147-A177-3AD203B41FA5}">
                      <a16:colId xmlns:a16="http://schemas.microsoft.com/office/drawing/2014/main" val="3452941724"/>
                    </a:ext>
                  </a:extLst>
                </a:gridCol>
                <a:gridCol w="587686">
                  <a:extLst>
                    <a:ext uri="{9D8B030D-6E8A-4147-A177-3AD203B41FA5}">
                      <a16:colId xmlns:a16="http://schemas.microsoft.com/office/drawing/2014/main" val="1442838097"/>
                    </a:ext>
                  </a:extLst>
                </a:gridCol>
              </a:tblGrid>
              <a:tr h="229476">
                <a:tc gridSpan="2">
                  <a:txBody>
                    <a:bodyPr/>
                    <a:lstStyle/>
                    <a:p>
                      <a:pPr algn="l" fontAlgn="b"/>
                      <a:r>
                        <a:rPr lang="en-US" sz="1300" b="1" i="0" u="none" strike="noStrike">
                          <a:solidFill>
                            <a:srgbClr val="000000"/>
                          </a:solidFill>
                          <a:effectLst/>
                          <a:latin typeface="Calibri" panose="020F0502020204030204" pitchFamily="34" charset="0"/>
                        </a:rPr>
                        <a:t>Coils in MQXFA magnets</a:t>
                      </a:r>
                    </a:p>
                  </a:txBody>
                  <a:tcPr marL="9179" marR="9179" marT="9179" marB="0" anchor="b">
                    <a:lnL>
                      <a:noFill/>
                    </a:lnL>
                    <a:lnR>
                      <a:noFill/>
                    </a:lnR>
                    <a:lnT>
                      <a:noFill/>
                    </a:lnT>
                    <a:lnB>
                      <a:noFill/>
                    </a:lnB>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1665411180"/>
                  </a:ext>
                </a:extLst>
              </a:tr>
              <a:tr h="192760">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2146305929"/>
                  </a:ext>
                </a:extLst>
              </a:tr>
              <a:tr h="229476">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gridSpan="5">
                  <a:txBody>
                    <a:bodyPr/>
                    <a:lstStyle/>
                    <a:p>
                      <a:pPr algn="l" fontAlgn="b"/>
                      <a:r>
                        <a:rPr lang="en-US" sz="1300" b="1" i="0" u="none" strike="noStrike">
                          <a:solidFill>
                            <a:srgbClr val="000000"/>
                          </a:solidFill>
                          <a:effectLst/>
                          <a:latin typeface="Calibri" panose="020F0502020204030204" pitchFamily="34" charset="0"/>
                        </a:rPr>
                        <a:t>Lead End arc length + loading shim</a:t>
                      </a:r>
                    </a:p>
                  </a:txBody>
                  <a:tcPr marL="9179" marR="9179" marT="9179"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9766666"/>
                  </a:ext>
                </a:extLst>
              </a:tr>
              <a:tr h="183581">
                <a:tc>
                  <a:txBody>
                    <a:bodyPr/>
                    <a:lstStyle/>
                    <a:p>
                      <a:pPr algn="l" fontAlgn="b"/>
                      <a:r>
                        <a:rPr lang="en-US" sz="1100" b="1" i="0" u="none" strike="noStrike">
                          <a:solidFill>
                            <a:srgbClr val="000000"/>
                          </a:solidFill>
                          <a:effectLst/>
                          <a:latin typeface="Calibri" panose="020F0502020204030204" pitchFamily="34" charset="0"/>
                        </a:rPr>
                        <a:t>Magnet</a:t>
                      </a:r>
                    </a:p>
                  </a:txBody>
                  <a:tcPr marL="9179" marR="9179" marT="9179" marB="0" anchor="b">
                    <a:lnL>
                      <a:noFill/>
                    </a:lnL>
                    <a:lnR>
                      <a:noFill/>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Q1</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Q2</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Q3</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Q4</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mm</a:t>
                      </a: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325723618"/>
                  </a:ext>
                </a:extLst>
              </a:tr>
              <a:tr h="183581">
                <a:tc>
                  <a:txBody>
                    <a:bodyPr/>
                    <a:lstStyle/>
                    <a:p>
                      <a:pPr algn="l" fontAlgn="b"/>
                      <a:r>
                        <a:rPr lang="en-US" sz="1100" b="0" i="0" u="none" strike="noStrike">
                          <a:solidFill>
                            <a:srgbClr val="000000"/>
                          </a:solidFill>
                          <a:effectLst/>
                          <a:latin typeface="Calibri" panose="020F0502020204030204" pitchFamily="34" charset="0"/>
                        </a:rPr>
                        <a:t>MQXFA03</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204</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110</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202</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111</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3428102975"/>
                  </a:ext>
                </a:extLst>
              </a:tr>
              <a:tr h="183581">
                <a:tc>
                  <a:txBody>
                    <a:bodyPr/>
                    <a:lstStyle/>
                    <a:p>
                      <a:pPr algn="l" fontAlgn="b"/>
                      <a:r>
                        <a:rPr lang="en-US" sz="1100" b="0" i="0" u="none" strike="noStrike">
                          <a:solidFill>
                            <a:srgbClr val="000000"/>
                          </a:solidFill>
                          <a:effectLst/>
                          <a:latin typeface="Calibri" panose="020F0502020204030204" pitchFamily="34" charset="0"/>
                        </a:rPr>
                        <a:t>MQXFA04</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203</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113</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206</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112</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2412690796"/>
                  </a:ext>
                </a:extLst>
              </a:tr>
              <a:tr h="183581">
                <a:tc>
                  <a:txBody>
                    <a:bodyPr/>
                    <a:lstStyle/>
                    <a:p>
                      <a:pPr algn="l" fontAlgn="b"/>
                      <a:r>
                        <a:rPr lang="en-US" sz="1100" b="0" i="0" u="none" strike="noStrike">
                          <a:solidFill>
                            <a:srgbClr val="000000"/>
                          </a:solidFill>
                          <a:effectLst/>
                          <a:latin typeface="Calibri" panose="020F0502020204030204" pitchFamily="34" charset="0"/>
                        </a:rPr>
                        <a:t>MQXFA05</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207</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116</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209</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115</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0.862</a:t>
                      </a:r>
                    </a:p>
                  </a:txBody>
                  <a:tcPr marL="9179" marR="9179" marT="9179" marB="0" anchor="b">
                    <a:lnL>
                      <a:noFill/>
                    </a:lnL>
                    <a:lnR>
                      <a:noFill/>
                    </a:lnR>
                    <a:lnT>
                      <a:noFill/>
                    </a:lnT>
                    <a:lnB>
                      <a:noFill/>
                    </a:lnB>
                    <a:solidFill>
                      <a:srgbClr val="C6E0B4"/>
                    </a:solidFill>
                  </a:tcPr>
                </a:tc>
                <a:tc gridSpan="3">
                  <a:txBody>
                    <a:bodyPr/>
                    <a:lstStyle/>
                    <a:p>
                      <a:pPr algn="l" fontAlgn="b"/>
                      <a:r>
                        <a:rPr lang="en-US" sz="1100" b="0" i="0" u="none" strike="noStrike">
                          <a:solidFill>
                            <a:srgbClr val="000000"/>
                          </a:solidFill>
                          <a:effectLst/>
                          <a:latin typeface="Calibri" panose="020F0502020204030204" pitchFamily="34" charset="0"/>
                        </a:rPr>
                        <a:t>Passed endurance test</a:t>
                      </a:r>
                    </a:p>
                  </a:txBody>
                  <a:tcPr marL="9179" marR="9179" marT="9179" marB="0" anchor="b">
                    <a:lnL>
                      <a:noFill/>
                    </a:lnL>
                    <a:lnR>
                      <a:noFill/>
                    </a:lnR>
                    <a:lnT>
                      <a:noFill/>
                    </a:lnT>
                    <a:lnB>
                      <a:noFill/>
                    </a:lnB>
                    <a:solidFill>
                      <a:srgbClr val="C6E0B4"/>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1360503527"/>
                  </a:ext>
                </a:extLst>
              </a:tr>
              <a:tr h="183581">
                <a:tc>
                  <a:txBody>
                    <a:bodyPr/>
                    <a:lstStyle/>
                    <a:p>
                      <a:pPr algn="l" fontAlgn="b"/>
                      <a:r>
                        <a:rPr lang="en-US" sz="1100" b="0" i="0" u="none" strike="noStrike">
                          <a:solidFill>
                            <a:srgbClr val="000000"/>
                          </a:solidFill>
                          <a:effectLst/>
                          <a:latin typeface="Calibri" panose="020F0502020204030204" pitchFamily="34" charset="0"/>
                        </a:rPr>
                        <a:t>MQXFA06</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122</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119</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211</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123</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1828338469"/>
                  </a:ext>
                </a:extLst>
              </a:tr>
              <a:tr h="183581">
                <a:tc>
                  <a:txBody>
                    <a:bodyPr/>
                    <a:lstStyle/>
                    <a:p>
                      <a:pPr algn="l" fontAlgn="b"/>
                      <a:r>
                        <a:rPr lang="en-US" sz="1100" b="0" i="0" u="none" strike="noStrike">
                          <a:solidFill>
                            <a:srgbClr val="FF0000"/>
                          </a:solidFill>
                          <a:effectLst/>
                          <a:latin typeface="Calibri" panose="020F0502020204030204" pitchFamily="34" charset="0"/>
                        </a:rPr>
                        <a:t>MQXFA07</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214</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gridSpan="3">
                  <a:txBody>
                    <a:bodyPr/>
                    <a:lstStyle/>
                    <a:p>
                      <a:pPr algn="l" fontAlgn="b"/>
                      <a:r>
                        <a:rPr lang="en-US" sz="1100" b="0" i="0" u="none" strike="noStrike">
                          <a:solidFill>
                            <a:srgbClr val="000000"/>
                          </a:solidFill>
                          <a:effectLst/>
                          <a:latin typeface="Calibri" panose="020F0502020204030204" pitchFamily="34" charset="0"/>
                        </a:rPr>
                        <a:t>Closed pole-key gaps</a:t>
                      </a:r>
                    </a:p>
                  </a:txBody>
                  <a:tcPr marL="9179" marR="9179" marT="9179" marB="0" anchor="b">
                    <a:lnL>
                      <a:noFill/>
                    </a:lnL>
                    <a:lnR>
                      <a:noFill/>
                    </a:lnR>
                    <a:lnT>
                      <a:noFill/>
                    </a:lnT>
                    <a:lnB>
                      <a:noFill/>
                    </a:lnB>
                    <a:solidFill>
                      <a:srgbClr val="F8CBAD"/>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717874520"/>
                  </a:ext>
                </a:extLst>
              </a:tr>
              <a:tr h="183581">
                <a:tc>
                  <a:txBody>
                    <a:bodyPr/>
                    <a:lstStyle/>
                    <a:p>
                      <a:pPr algn="l" fontAlgn="b"/>
                      <a:r>
                        <a:rPr lang="en-US" sz="1100" b="0" i="0" u="none" strike="noStrike">
                          <a:solidFill>
                            <a:srgbClr val="000000"/>
                          </a:solidFill>
                          <a:effectLst/>
                          <a:latin typeface="Calibri" panose="020F0502020204030204" pitchFamily="34" charset="0"/>
                        </a:rPr>
                        <a:t>MQXFA07b</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218</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0.932</a:t>
                      </a: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3951182214"/>
                  </a:ext>
                </a:extLst>
              </a:tr>
              <a:tr h="183581">
                <a:tc>
                  <a:txBody>
                    <a:bodyPr/>
                    <a:lstStyle/>
                    <a:p>
                      <a:pPr algn="l" fontAlgn="b"/>
                      <a:r>
                        <a:rPr lang="en-US" sz="1100" b="0" i="0" u="none" strike="noStrike">
                          <a:solidFill>
                            <a:srgbClr val="FF0000"/>
                          </a:solidFill>
                          <a:effectLst/>
                          <a:latin typeface="Calibri" panose="020F0502020204030204" pitchFamily="34" charset="0"/>
                        </a:rPr>
                        <a:t>MQXFA08</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213</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gridSpan="3">
                  <a:txBody>
                    <a:bodyPr/>
                    <a:lstStyle/>
                    <a:p>
                      <a:pPr algn="l" fontAlgn="b"/>
                      <a:r>
                        <a:rPr lang="en-US" sz="1100" b="0" i="0" u="none" strike="noStrike">
                          <a:solidFill>
                            <a:srgbClr val="000000"/>
                          </a:solidFill>
                          <a:effectLst/>
                          <a:latin typeface="Calibri" panose="020F0502020204030204" pitchFamily="34" charset="0"/>
                        </a:rPr>
                        <a:t>Closed pole-key gaps</a:t>
                      </a:r>
                    </a:p>
                  </a:txBody>
                  <a:tcPr marL="9179" marR="9179" marT="9179" marB="0" anchor="b">
                    <a:lnL>
                      <a:noFill/>
                    </a:lnL>
                    <a:lnR>
                      <a:noFill/>
                    </a:lnR>
                    <a:lnT>
                      <a:noFill/>
                    </a:lnT>
                    <a:lnB>
                      <a:noFill/>
                    </a:lnB>
                    <a:solidFill>
                      <a:srgbClr val="F8CBAD"/>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870735535"/>
                  </a:ext>
                </a:extLst>
              </a:tr>
              <a:tr h="183581">
                <a:tc>
                  <a:txBody>
                    <a:bodyPr/>
                    <a:lstStyle/>
                    <a:p>
                      <a:pPr algn="l" fontAlgn="b"/>
                      <a:r>
                        <a:rPr lang="en-US" sz="1100" b="0" i="0" u="none" strike="noStrike">
                          <a:solidFill>
                            <a:srgbClr val="000000"/>
                          </a:solidFill>
                          <a:effectLst/>
                          <a:latin typeface="Calibri" panose="020F0502020204030204" pitchFamily="34" charset="0"/>
                        </a:rPr>
                        <a:t>MQXFA08b</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219</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0" i="0" u="none" strike="noStrike">
                          <a:solidFill>
                            <a:srgbClr val="FF0000"/>
                          </a:solidFill>
                          <a:effectLst/>
                          <a:latin typeface="Calibri" panose="020F0502020204030204" pitchFamily="34" charset="0"/>
                        </a:rPr>
                        <a:t>0.768</a:t>
                      </a:r>
                    </a:p>
                  </a:txBody>
                  <a:tcPr marL="9179" marR="9179" marT="9179" marB="0" anchor="b">
                    <a:lnL>
                      <a:noFill/>
                    </a:lnL>
                    <a:lnR>
                      <a:noFill/>
                    </a:lnR>
                    <a:lnT>
                      <a:noFill/>
                    </a:lnT>
                    <a:lnB>
                      <a:noFill/>
                    </a:lnB>
                    <a:solidFill>
                      <a:srgbClr val="D9D9D9"/>
                    </a:solidFill>
                  </a:tcPr>
                </a:tc>
                <a:tc gridSpan="2">
                  <a:txBody>
                    <a:bodyPr/>
                    <a:lstStyle/>
                    <a:p>
                      <a:pPr algn="l" fontAlgn="b"/>
                      <a:r>
                        <a:rPr lang="en-US" sz="1100" b="0" i="0" u="none" strike="noStrike">
                          <a:solidFill>
                            <a:srgbClr val="000000"/>
                          </a:solidFill>
                          <a:effectLst/>
                          <a:latin typeface="Calibri" panose="020F0502020204030204" pitchFamily="34" charset="0"/>
                        </a:rPr>
                        <a:t>750-800 range</a:t>
                      </a:r>
                    </a:p>
                  </a:txBody>
                  <a:tcPr marL="9179" marR="9179" marT="9179" marB="0" anchor="b">
                    <a:lnL>
                      <a:noFill/>
                    </a:lnL>
                    <a:lnR>
                      <a:noFill/>
                    </a:lnR>
                    <a:lnT>
                      <a:noFill/>
                    </a:lnT>
                    <a:lnB>
                      <a:noFill/>
                    </a:lnB>
                    <a:solidFill>
                      <a:srgbClr val="D9D9D9"/>
                    </a:solid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3626808565"/>
                  </a:ext>
                </a:extLst>
              </a:tr>
              <a:tr h="183581">
                <a:tc>
                  <a:txBody>
                    <a:bodyPr/>
                    <a:lstStyle/>
                    <a:p>
                      <a:pPr algn="l" fontAlgn="b"/>
                      <a:r>
                        <a:rPr lang="en-US" sz="1100" b="0" i="0" u="none" strike="noStrike">
                          <a:solidFill>
                            <a:srgbClr val="000000"/>
                          </a:solidFill>
                          <a:effectLst/>
                          <a:latin typeface="Calibri" panose="020F0502020204030204" pitchFamily="34" charset="0"/>
                        </a:rPr>
                        <a:t>MQXFA10</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132</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221</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131</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129</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0" i="0" u="none" strike="noStrike">
                          <a:solidFill>
                            <a:srgbClr val="FF0000"/>
                          </a:solidFill>
                          <a:effectLst/>
                          <a:latin typeface="Calibri" panose="020F0502020204030204" pitchFamily="34" charset="0"/>
                        </a:rPr>
                        <a:t>0.799</a:t>
                      </a:r>
                    </a:p>
                  </a:txBody>
                  <a:tcPr marL="9179" marR="9179" marT="9179" marB="0" anchor="b">
                    <a:lnL>
                      <a:noFill/>
                    </a:lnL>
                    <a:lnR>
                      <a:noFill/>
                    </a:lnR>
                    <a:lnT>
                      <a:noFill/>
                    </a:lnT>
                    <a:lnB>
                      <a:noFill/>
                    </a:lnB>
                    <a:solidFill>
                      <a:srgbClr val="D9D9D9"/>
                    </a:solidFill>
                  </a:tcPr>
                </a:tc>
                <a:tc gridSpan="2">
                  <a:txBody>
                    <a:bodyPr/>
                    <a:lstStyle/>
                    <a:p>
                      <a:pPr algn="l" fontAlgn="b"/>
                      <a:r>
                        <a:rPr lang="en-US" sz="1100" b="0" i="0" u="none" strike="noStrike">
                          <a:solidFill>
                            <a:srgbClr val="000000"/>
                          </a:solidFill>
                          <a:effectLst/>
                          <a:latin typeface="Calibri" panose="020F0502020204030204" pitchFamily="34" charset="0"/>
                        </a:rPr>
                        <a:t>750-800 range</a:t>
                      </a:r>
                    </a:p>
                  </a:txBody>
                  <a:tcPr marL="9179" marR="9179" marT="9179" marB="0" anchor="b">
                    <a:lnL>
                      <a:noFill/>
                    </a:lnL>
                    <a:lnR>
                      <a:noFill/>
                    </a:lnR>
                    <a:lnT>
                      <a:noFill/>
                    </a:lnT>
                    <a:lnB>
                      <a:noFill/>
                    </a:lnB>
                    <a:solidFill>
                      <a:srgbClr val="D9D9D9"/>
                    </a:solid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2158698689"/>
                  </a:ext>
                </a:extLst>
              </a:tr>
              <a:tr h="183581">
                <a:tc>
                  <a:txBody>
                    <a:bodyPr/>
                    <a:lstStyle/>
                    <a:p>
                      <a:pPr algn="l" fontAlgn="b"/>
                      <a:r>
                        <a:rPr lang="en-US" sz="1100" b="0" i="0" u="none" strike="noStrike">
                          <a:solidFill>
                            <a:srgbClr val="000000"/>
                          </a:solidFill>
                          <a:effectLst/>
                          <a:latin typeface="Calibri" panose="020F0502020204030204" pitchFamily="34" charset="0"/>
                        </a:rPr>
                        <a:t>MQXFA11</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223</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222</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134</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135</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0.937</a:t>
                      </a: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3582726821"/>
                  </a:ext>
                </a:extLst>
              </a:tr>
              <a:tr h="183581">
                <a:tc>
                  <a:txBody>
                    <a:bodyPr/>
                    <a:lstStyle/>
                    <a:p>
                      <a:pPr algn="l" fontAlgn="b"/>
                      <a:r>
                        <a:rPr lang="en-US" sz="1100" b="0" i="0" u="none" strike="noStrike">
                          <a:solidFill>
                            <a:srgbClr val="FF0000"/>
                          </a:solidFill>
                          <a:effectLst/>
                          <a:latin typeface="Calibri" panose="020F0502020204030204" pitchFamily="34" charset="0"/>
                        </a:rPr>
                        <a:t>MQXFA13</a:t>
                      </a:r>
                    </a:p>
                  </a:txBody>
                  <a:tcPr marL="9179" marR="9179" marT="9179" marB="0" anchor="b">
                    <a:lnL>
                      <a:noFill/>
                    </a:lnL>
                    <a:lnR>
                      <a:noFill/>
                    </a:lnR>
                    <a:lnT>
                      <a:noFill/>
                    </a:lnT>
                    <a:lnB>
                      <a:noFill/>
                    </a:lnB>
                  </a:tcPr>
                </a:tc>
                <a:tc>
                  <a:txBody>
                    <a:bodyPr/>
                    <a:lstStyle/>
                    <a:p>
                      <a:pPr algn="ctr" fontAlgn="b"/>
                      <a:r>
                        <a:rPr lang="en-US" sz="1100" b="1" i="0" u="none" strike="noStrike">
                          <a:solidFill>
                            <a:srgbClr val="FF0000"/>
                          </a:solidFill>
                          <a:effectLst/>
                          <a:latin typeface="Calibri" panose="020F0502020204030204" pitchFamily="34" charset="0"/>
                        </a:rPr>
                        <a:t>227</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0" i="0" u="none" strike="noStrike">
                          <a:solidFill>
                            <a:srgbClr val="FF0000"/>
                          </a:solidFill>
                          <a:effectLst/>
                          <a:latin typeface="Calibri" panose="020F0502020204030204" pitchFamily="34" charset="0"/>
                        </a:rPr>
                        <a:t>0.662</a:t>
                      </a:r>
                    </a:p>
                  </a:txBody>
                  <a:tcPr marL="9179" marR="9179" marT="9179" marB="0" anchor="b">
                    <a:lnL>
                      <a:noFill/>
                    </a:lnL>
                    <a:lnR>
                      <a:noFill/>
                    </a:lnR>
                    <a:lnT>
                      <a:noFill/>
                    </a:lnT>
                    <a:lnB>
                      <a:noFill/>
                    </a:lnB>
                    <a:solidFill>
                      <a:srgbClr val="F8CBAD"/>
                    </a:solidFill>
                  </a:tcPr>
                </a:tc>
                <a:tc gridSpan="2">
                  <a:txBody>
                    <a:bodyPr/>
                    <a:lstStyle/>
                    <a:p>
                      <a:pPr algn="l" fontAlgn="b"/>
                      <a:r>
                        <a:rPr lang="en-US" sz="1100" b="0" i="0" u="none" strike="noStrike">
                          <a:solidFill>
                            <a:srgbClr val="000000"/>
                          </a:solidFill>
                          <a:effectLst/>
                          <a:latin typeface="Calibri" panose="020F0502020204030204" pitchFamily="34" charset="0"/>
                        </a:rPr>
                        <a:t>lower than 700</a:t>
                      </a:r>
                    </a:p>
                  </a:txBody>
                  <a:tcPr marL="9179" marR="9179" marT="9179" marB="0" anchor="b">
                    <a:lnL>
                      <a:noFill/>
                    </a:lnL>
                    <a:lnR>
                      <a:noFill/>
                    </a:lnR>
                    <a:lnT>
                      <a:noFill/>
                    </a:lnT>
                    <a:lnB>
                      <a:noFill/>
                    </a:lnB>
                    <a:solidFill>
                      <a:srgbClr val="F8CBAD"/>
                    </a:solid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1747379454"/>
                  </a:ext>
                </a:extLst>
              </a:tr>
              <a:tr h="183581">
                <a:tc>
                  <a:txBody>
                    <a:bodyPr/>
                    <a:lstStyle/>
                    <a:p>
                      <a:pPr algn="l" fontAlgn="b"/>
                      <a:r>
                        <a:rPr lang="en-US" sz="1100" b="0" i="0" u="none" strike="noStrike">
                          <a:solidFill>
                            <a:srgbClr val="000000"/>
                          </a:solidFill>
                          <a:effectLst/>
                          <a:latin typeface="Calibri" panose="020F0502020204030204" pitchFamily="34" charset="0"/>
                        </a:rPr>
                        <a:t>MQXFA14b</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217</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230</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143</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231</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0.907</a:t>
                      </a: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1436123071"/>
                  </a:ext>
                </a:extLst>
              </a:tr>
              <a:tr h="183581">
                <a:tc>
                  <a:txBody>
                    <a:bodyPr/>
                    <a:lstStyle/>
                    <a:p>
                      <a:pPr algn="l" fontAlgn="b"/>
                      <a:r>
                        <a:rPr lang="en-US" sz="1100" b="0" i="0" u="none" strike="noStrike">
                          <a:solidFill>
                            <a:srgbClr val="000000"/>
                          </a:solidFill>
                          <a:effectLst/>
                          <a:latin typeface="Calibri" panose="020F0502020204030204" pitchFamily="34" charset="0"/>
                        </a:rPr>
                        <a:t>MQXFA15</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233</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226</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220</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117</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0.922</a:t>
                      </a: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1982793438"/>
                  </a:ext>
                </a:extLst>
              </a:tr>
              <a:tr h="192760">
                <a:tc>
                  <a:txBody>
                    <a:bodyPr/>
                    <a:lstStyle/>
                    <a:p>
                      <a:pPr algn="l" fontAlgn="b"/>
                      <a:r>
                        <a:rPr lang="en-US" sz="1100" b="0" i="0" u="none" strike="noStrike">
                          <a:solidFill>
                            <a:srgbClr val="FF0000"/>
                          </a:solidFill>
                          <a:effectLst/>
                          <a:latin typeface="Calibri" panose="020F0502020204030204" pitchFamily="34" charset="0"/>
                        </a:rPr>
                        <a:t>MQXFA17</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151</a:t>
                      </a:r>
                    </a:p>
                  </a:txBody>
                  <a:tcPr marL="9179" marR="9179" marT="9179"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237</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152</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239</a:t>
                      </a:r>
                    </a:p>
                  </a:txBody>
                  <a:tcPr marL="9179" marR="9179" marT="91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r>
                        <a:rPr lang="en-US" sz="1100" b="0" i="0" u="none" strike="noStrike">
                          <a:solidFill>
                            <a:srgbClr val="FF0000"/>
                          </a:solidFill>
                          <a:effectLst/>
                          <a:latin typeface="Calibri" panose="020F0502020204030204" pitchFamily="34" charset="0"/>
                        </a:rPr>
                        <a:t>0.791</a:t>
                      </a:r>
                    </a:p>
                  </a:txBody>
                  <a:tcPr marL="9179" marR="9179" marT="9179" marB="0" anchor="b">
                    <a:lnL>
                      <a:noFill/>
                    </a:lnL>
                    <a:lnR>
                      <a:noFill/>
                    </a:lnR>
                    <a:lnT>
                      <a:noFill/>
                    </a:lnT>
                    <a:lnB>
                      <a:noFill/>
                    </a:lnB>
                    <a:solidFill>
                      <a:srgbClr val="D9D9D9"/>
                    </a:solidFill>
                  </a:tcPr>
                </a:tc>
                <a:tc gridSpan="2">
                  <a:txBody>
                    <a:bodyPr/>
                    <a:lstStyle/>
                    <a:p>
                      <a:pPr algn="l" fontAlgn="b"/>
                      <a:r>
                        <a:rPr lang="en-US" sz="1100" b="0" i="0" u="none" strike="noStrike">
                          <a:solidFill>
                            <a:srgbClr val="000000"/>
                          </a:solidFill>
                          <a:effectLst/>
                          <a:latin typeface="Calibri" panose="020F0502020204030204" pitchFamily="34" charset="0"/>
                        </a:rPr>
                        <a:t>750-800 range</a:t>
                      </a:r>
                    </a:p>
                  </a:txBody>
                  <a:tcPr marL="9179" marR="9179" marT="9179" marB="0" anchor="b">
                    <a:lnL>
                      <a:noFill/>
                    </a:lnL>
                    <a:lnR>
                      <a:noFill/>
                    </a:lnR>
                    <a:lnT>
                      <a:noFill/>
                    </a:lnT>
                    <a:lnB>
                      <a:noFill/>
                    </a:lnB>
                    <a:solidFill>
                      <a:srgbClr val="D9D9D9"/>
                    </a:solid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3160126559"/>
                  </a:ext>
                </a:extLst>
              </a:tr>
              <a:tr h="183581">
                <a:tc>
                  <a:txBody>
                    <a:bodyPr/>
                    <a:lstStyle/>
                    <a:p>
                      <a:pPr algn="l" fontAlgn="b"/>
                      <a:endParaRPr lang="en-US" sz="1100" b="0" i="0" u="none" strike="noStrike">
                        <a:solidFill>
                          <a:srgbClr val="FF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9179" marR="9179" marT="917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FF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2219060797"/>
                  </a:ext>
                </a:extLst>
              </a:tr>
              <a:tr h="183581">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2482713264"/>
                  </a:ext>
                </a:extLst>
              </a:tr>
              <a:tr h="183581">
                <a:tc>
                  <a:txBody>
                    <a:bodyPr/>
                    <a:lstStyle/>
                    <a:p>
                      <a:pPr algn="l" fontAlgn="b"/>
                      <a:r>
                        <a:rPr lang="en-US" sz="1100" b="0" i="0" u="none" strike="noStrike">
                          <a:solidFill>
                            <a:srgbClr val="000000"/>
                          </a:solidFill>
                          <a:effectLst/>
                          <a:latin typeface="Calibri" panose="020F0502020204030204" pitchFamily="34" charset="0"/>
                        </a:rPr>
                        <a:t>MQXFA13b</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9179" marR="9179" marT="9179"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179" marR="9179" marT="9179"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179" marR="9179" marT="9179" marB="0" anchor="b">
                    <a:lnL>
                      <a:noFill/>
                    </a:lnL>
                    <a:lnR>
                      <a:noFill/>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9179" marR="9179" marT="9179" marB="0" anchor="b">
                    <a:lnL>
                      <a:noFill/>
                    </a:lnL>
                    <a:lnR>
                      <a:noFill/>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NOT tested yet</a:t>
                      </a: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27296444"/>
                  </a:ext>
                </a:extLst>
              </a:tr>
              <a:tr h="183581">
                <a:tc>
                  <a:txBody>
                    <a:bodyPr/>
                    <a:lstStyle/>
                    <a:p>
                      <a:pPr algn="l" fontAlgn="b"/>
                      <a:r>
                        <a:rPr lang="en-US" sz="1100" b="0" i="0" u="none" strike="noStrike">
                          <a:solidFill>
                            <a:srgbClr val="000000"/>
                          </a:solidFill>
                          <a:effectLst/>
                          <a:latin typeface="Calibri" panose="020F0502020204030204" pitchFamily="34" charset="0"/>
                        </a:rPr>
                        <a:t>MQXFA16</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144</a:t>
                      </a:r>
                    </a:p>
                  </a:txBody>
                  <a:tcPr marL="9179" marR="9179" marT="9179"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235</a:t>
                      </a:r>
                    </a:p>
                  </a:txBody>
                  <a:tcPr marL="9179" marR="9179" marT="9179" marB="0" anchor="b">
                    <a:lnL>
                      <a:noFill/>
                    </a:lnL>
                    <a:lnR>
                      <a:noFill/>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145</a:t>
                      </a:r>
                    </a:p>
                  </a:txBody>
                  <a:tcPr marL="9179" marR="9179" marT="9179"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236</a:t>
                      </a:r>
                    </a:p>
                  </a:txBody>
                  <a:tcPr marL="9179" marR="9179" marT="9179" marB="0" anchor="b">
                    <a:lnL>
                      <a:noFill/>
                    </a:lnL>
                    <a:lnR>
                      <a:noFill/>
                    </a:lnR>
                    <a:lnT>
                      <a:noFill/>
                    </a:lnT>
                    <a:lnB>
                      <a:noFill/>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NOT tested yet</a:t>
                      </a: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2555371536"/>
                  </a:ext>
                </a:extLst>
              </a:tr>
              <a:tr h="183581">
                <a:tc>
                  <a:txBody>
                    <a:bodyPr/>
                    <a:lstStyle/>
                    <a:p>
                      <a:pPr algn="l" fontAlgn="b"/>
                      <a:r>
                        <a:rPr lang="en-US" sz="1100" b="0" i="0" u="none" strike="noStrike">
                          <a:solidFill>
                            <a:srgbClr val="000000"/>
                          </a:solidFill>
                          <a:effectLst/>
                          <a:latin typeface="Calibri" panose="020F0502020204030204" pitchFamily="34" charset="0"/>
                        </a:rPr>
                        <a:t>MQXFA12b</a:t>
                      </a:r>
                    </a:p>
                  </a:txBody>
                  <a:tcPr marL="9179" marR="9179" marT="9179"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224</a:t>
                      </a:r>
                    </a:p>
                  </a:txBody>
                  <a:tcPr marL="9179" marR="9179" marT="9179" marB="0" anchor="b">
                    <a:lnL>
                      <a:noFill/>
                    </a:lnL>
                    <a:lnR>
                      <a:noFill/>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159</a:t>
                      </a:r>
                    </a:p>
                  </a:txBody>
                  <a:tcPr marL="9179" marR="9179" marT="9179"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225</a:t>
                      </a:r>
                    </a:p>
                  </a:txBody>
                  <a:tcPr marL="9179" marR="9179" marT="9179" marB="0" anchor="b">
                    <a:lnL>
                      <a:noFill/>
                    </a:lnL>
                    <a:lnR>
                      <a:noFill/>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148</a:t>
                      </a:r>
                    </a:p>
                  </a:txBody>
                  <a:tcPr marL="9179" marR="9179" marT="9179" marB="0" anchor="b">
                    <a:lnL>
                      <a:noFill/>
                    </a:lnL>
                    <a:lnR>
                      <a:noFill/>
                    </a:lnR>
                    <a:lnT>
                      <a:noFill/>
                    </a:lnT>
                    <a:lnB>
                      <a:noFill/>
                    </a:lnB>
                    <a:solidFill>
                      <a:srgbClr val="D9E1F2"/>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NOT tested yet</a:t>
                      </a:r>
                    </a:p>
                  </a:txBody>
                  <a:tcPr marL="9179" marR="9179" marT="9179"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179" marR="9179" marT="9179"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179" marR="9179" marT="9179" marB="0" anchor="b">
                    <a:lnL>
                      <a:noFill/>
                    </a:lnL>
                    <a:lnR>
                      <a:noFill/>
                    </a:lnR>
                    <a:lnT>
                      <a:noFill/>
                    </a:lnT>
                    <a:lnB>
                      <a:noFill/>
                    </a:lnB>
                  </a:tcPr>
                </a:tc>
                <a:extLst>
                  <a:ext uri="{0D108BD9-81ED-4DB2-BD59-A6C34878D82A}">
                    <a16:rowId xmlns:a16="http://schemas.microsoft.com/office/drawing/2014/main" val="543965705"/>
                  </a:ext>
                </a:extLst>
              </a:tr>
            </a:tbl>
          </a:graphicData>
        </a:graphic>
      </p:graphicFrame>
    </p:spTree>
    <p:extLst>
      <p:ext uri="{BB962C8B-B14F-4D97-AF65-F5344CB8AC3E}">
        <p14:creationId xmlns:p14="http://schemas.microsoft.com/office/powerpoint/2010/main" val="4215045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1D77-7FE8-C7A5-E3F6-57F9344E3D97}"/>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E6705F26-0D43-3C07-5190-2EA8D6C8DAB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D8525DA-5995-4804-D87E-CFA1A18ED062}"/>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E7DBFECC-6E98-4E93-2F69-2CDD3E993E7F}"/>
              </a:ext>
            </a:extLst>
          </p:cNvPr>
          <p:cNvSpPr>
            <a:spLocks noGrp="1"/>
          </p:cNvSpPr>
          <p:nvPr>
            <p:ph type="sldNum" sz="quarter" idx="12"/>
          </p:nvPr>
        </p:nvSpPr>
        <p:spPr/>
        <p:txBody>
          <a:bodyPr/>
          <a:lstStyle/>
          <a:p>
            <a:fld id="{BFDCA1C4-9514-7B4F-976F-D92F7E296653}" type="slidenum">
              <a:rPr lang="fr-FR" smtClean="0"/>
              <a:pPr/>
              <a:t>44</a:t>
            </a:fld>
            <a:endParaRPr lang="fr-FR"/>
          </a:p>
        </p:txBody>
      </p:sp>
    </p:spTree>
    <p:extLst>
      <p:ext uri="{BB962C8B-B14F-4D97-AF65-F5344CB8AC3E}">
        <p14:creationId xmlns:p14="http://schemas.microsoft.com/office/powerpoint/2010/main" val="1727182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B97E0-F9BB-7813-7FA4-9DEEA5F04411}"/>
              </a:ext>
            </a:extLst>
          </p:cNvPr>
          <p:cNvSpPr>
            <a:spLocks noGrp="1"/>
          </p:cNvSpPr>
          <p:nvPr>
            <p:ph type="title"/>
          </p:nvPr>
        </p:nvSpPr>
        <p:spPr/>
        <p:txBody>
          <a:bodyPr/>
          <a:lstStyle/>
          <a:p>
            <a:r>
              <a:rPr lang="en-US" dirty="0"/>
              <a:t>Summary for MQXFA13</a:t>
            </a:r>
          </a:p>
        </p:txBody>
      </p:sp>
      <p:sp>
        <p:nvSpPr>
          <p:cNvPr id="3" name="Content Placeholder 2">
            <a:extLst>
              <a:ext uri="{FF2B5EF4-FFF2-40B4-BE49-F238E27FC236}">
                <a16:creationId xmlns:a16="http://schemas.microsoft.com/office/drawing/2014/main" id="{3C15F246-40A0-FC75-A39A-BBF1E39BE10E}"/>
              </a:ext>
            </a:extLst>
          </p:cNvPr>
          <p:cNvSpPr>
            <a:spLocks noGrp="1"/>
          </p:cNvSpPr>
          <p:nvPr>
            <p:ph idx="1"/>
          </p:nvPr>
        </p:nvSpPr>
        <p:spPr/>
        <p:txBody>
          <a:bodyPr/>
          <a:lstStyle/>
          <a:p>
            <a:r>
              <a:rPr lang="en-US" dirty="0"/>
              <a:t>No major DRs/NCRs</a:t>
            </a:r>
          </a:p>
          <a:p>
            <a:r>
              <a:rPr lang="en-US" dirty="0"/>
              <a:t>Coil 227 has the smallest arc length among tested coils, although it was shimmed</a:t>
            </a:r>
          </a:p>
          <a:p>
            <a:r>
              <a:rPr lang="en-US" dirty="0"/>
              <a:t>It has also a small arc length in the lead end, similarly to other coils that met requirements </a:t>
            </a:r>
          </a:p>
          <a:p>
            <a:r>
              <a:rPr lang="en-US" dirty="0"/>
              <a:t>MQXFA13 had small key shims, similarly to other magnets that met requirements </a:t>
            </a:r>
          </a:p>
        </p:txBody>
      </p:sp>
      <p:sp>
        <p:nvSpPr>
          <p:cNvPr id="4" name="Footer Placeholder 3">
            <a:extLst>
              <a:ext uri="{FF2B5EF4-FFF2-40B4-BE49-F238E27FC236}">
                <a16:creationId xmlns:a16="http://schemas.microsoft.com/office/drawing/2014/main" id="{2D6C7195-1A39-4E3E-7C17-717DCB3C28DB}"/>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9BAF8E34-7EA2-6E4F-8C9A-17F89F23F64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315140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a:t>Change to MQXFA Series Magnet Production Specification (-110 MPa peak stress during loading)</a:t>
            </a:r>
            <a:br>
              <a:rPr lang="en-GB" dirty="0"/>
            </a:br>
            <a:endParaRPr lang="en-GB" dirty="0"/>
          </a:p>
        </p:txBody>
      </p:sp>
      <p:sp>
        <p:nvSpPr>
          <p:cNvPr id="3" name="Sous-titre 2"/>
          <p:cNvSpPr>
            <a:spLocks noGrp="1"/>
          </p:cNvSpPr>
          <p:nvPr>
            <p:ph type="subTitle" idx="1"/>
          </p:nvPr>
        </p:nvSpPr>
        <p:spPr>
          <a:xfrm>
            <a:off x="1386186" y="3861048"/>
            <a:ext cx="6858222" cy="1123578"/>
          </a:xfrm>
        </p:spPr>
        <p:txBody>
          <a:bodyPr>
            <a:normAutofit/>
          </a:bodyPr>
          <a:lstStyle/>
          <a:p>
            <a:endParaRPr lang="en-GB" dirty="0"/>
          </a:p>
          <a:p>
            <a:r>
              <a:rPr lang="en-GB" dirty="0"/>
              <a:t>Paolo Ferracin, G. Ambrosio, Dan Cheng, Laura Garcia Fajardo, Giorgio Vallone </a:t>
            </a:r>
          </a:p>
          <a:p>
            <a:endParaRPr lang="en-US" altLang="en-US" dirty="0">
              <a:solidFill>
                <a:schemeClr val="bg2"/>
              </a:solidFill>
            </a:endParaRPr>
          </a:p>
          <a:p>
            <a:r>
              <a:rPr lang="en-US" altLang="en-US" dirty="0">
                <a:solidFill>
                  <a:schemeClr val="bg2"/>
                </a:solidFill>
              </a:rPr>
              <a:t>on behalf of the MQXF collaboration</a:t>
            </a:r>
          </a:p>
          <a:p>
            <a:endParaRPr lang="en-GB" dirty="0"/>
          </a:p>
        </p:txBody>
      </p:sp>
      <p:sp>
        <p:nvSpPr>
          <p:cNvPr id="4" name="Espace réservé du texte 3"/>
          <p:cNvSpPr>
            <a:spLocks noGrp="1"/>
          </p:cNvSpPr>
          <p:nvPr>
            <p:ph type="body" sz="quarter" idx="14"/>
          </p:nvPr>
        </p:nvSpPr>
        <p:spPr>
          <a:xfrm>
            <a:off x="1385646" y="5281613"/>
            <a:ext cx="4860000" cy="561385"/>
          </a:xfrm>
        </p:spPr>
        <p:txBody>
          <a:bodyPr>
            <a:normAutofit fontScale="92500" lnSpcReduction="10000"/>
          </a:bodyPr>
          <a:lstStyle/>
          <a:p>
            <a:r>
              <a:rPr lang="en-US" dirty="0"/>
              <a:t>AUP Meeting</a:t>
            </a:r>
          </a:p>
          <a:p>
            <a:r>
              <a:rPr lang="en-US" dirty="0"/>
              <a:t>LBNL, USA</a:t>
            </a:r>
          </a:p>
          <a:p>
            <a:r>
              <a:rPr lang="en-US" dirty="0"/>
              <a:t>July 21</a:t>
            </a:r>
            <a:r>
              <a:rPr lang="en-US" baseline="30000" dirty="0"/>
              <a:t>st</a:t>
            </a:r>
            <a:r>
              <a:rPr lang="en-US" dirty="0"/>
              <a:t>, 2023 </a:t>
            </a:r>
            <a:endParaRPr lang="en-GB"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990C-F87B-4F4D-870D-3DD2B2F5D595}"/>
              </a:ext>
            </a:extLst>
          </p:cNvPr>
          <p:cNvSpPr>
            <a:spLocks noGrp="1"/>
          </p:cNvSpPr>
          <p:nvPr>
            <p:ph type="title"/>
          </p:nvPr>
        </p:nvSpPr>
        <p:spPr/>
        <p:txBody>
          <a:bodyPr/>
          <a:lstStyle/>
          <a:p>
            <a:r>
              <a:rPr lang="en-US" dirty="0"/>
              <a:t>Arc length excess</a:t>
            </a:r>
          </a:p>
        </p:txBody>
      </p:sp>
      <p:pic>
        <p:nvPicPr>
          <p:cNvPr id="6" name="Content Placeholder 5">
            <a:extLst>
              <a:ext uri="{FF2B5EF4-FFF2-40B4-BE49-F238E27FC236}">
                <a16:creationId xmlns:a16="http://schemas.microsoft.com/office/drawing/2014/main" id="{EAD52EF3-E5CE-43CE-84E9-D7D479A619C2}"/>
              </a:ext>
            </a:extLst>
          </p:cNvPr>
          <p:cNvPicPr>
            <a:picLocks noGrp="1" noChangeAspect="1"/>
          </p:cNvPicPr>
          <p:nvPr>
            <p:ph idx="1"/>
          </p:nvPr>
        </p:nvPicPr>
        <p:blipFill>
          <a:blip r:embed="rId2"/>
          <a:stretch>
            <a:fillRect/>
          </a:stretch>
        </p:blipFill>
        <p:spPr>
          <a:xfrm>
            <a:off x="1602581" y="2442531"/>
            <a:ext cx="5938838" cy="2338462"/>
          </a:xfrm>
        </p:spPr>
      </p:pic>
      <p:sp>
        <p:nvSpPr>
          <p:cNvPr id="4" name="Footer Placeholder 3">
            <a:extLst>
              <a:ext uri="{FF2B5EF4-FFF2-40B4-BE49-F238E27FC236}">
                <a16:creationId xmlns:a16="http://schemas.microsoft.com/office/drawing/2014/main" id="{0B491450-E8EB-4AAE-B801-A35063C5C4F3}"/>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AE3DBED6-10C6-49B3-829E-A71ADC021D92}"/>
              </a:ext>
            </a:extLst>
          </p:cNvPr>
          <p:cNvCxnSpPr/>
          <p:nvPr/>
        </p:nvCxnSpPr>
        <p:spPr>
          <a:xfrm flipV="1">
            <a:off x="2411760" y="4168076"/>
            <a:ext cx="324036" cy="270030"/>
          </a:xfrm>
          <a:prstGeom prst="straightConnector1">
            <a:avLst/>
          </a:prstGeom>
          <a:ln>
            <a:solidFill>
              <a:schemeClr val="bg1"/>
            </a:solidFill>
            <a:tailEnd type="triangle" w="lg" len="lg"/>
          </a:ln>
        </p:spPr>
        <p:style>
          <a:lnRef idx="2">
            <a:schemeClr val="accent3"/>
          </a:lnRef>
          <a:fillRef idx="0">
            <a:schemeClr val="accent3"/>
          </a:fillRef>
          <a:effectRef idx="1">
            <a:schemeClr val="accent3"/>
          </a:effectRef>
          <a:fontRef idx="minor">
            <a:schemeClr val="tx1"/>
          </a:fontRef>
        </p:style>
      </p:cxnSp>
      <p:cxnSp>
        <p:nvCxnSpPr>
          <p:cNvPr id="16" name="Straight Arrow Connector 15">
            <a:extLst>
              <a:ext uri="{FF2B5EF4-FFF2-40B4-BE49-F238E27FC236}">
                <a16:creationId xmlns:a16="http://schemas.microsoft.com/office/drawing/2014/main" id="{42A514D3-3893-47B2-9357-6F253398FCD8}"/>
              </a:ext>
            </a:extLst>
          </p:cNvPr>
          <p:cNvCxnSpPr>
            <a:cxnSpLocks/>
          </p:cNvCxnSpPr>
          <p:nvPr/>
        </p:nvCxnSpPr>
        <p:spPr>
          <a:xfrm flipH="1" flipV="1">
            <a:off x="6570222" y="4131246"/>
            <a:ext cx="324036" cy="270030"/>
          </a:xfrm>
          <a:prstGeom prst="straightConnector1">
            <a:avLst/>
          </a:prstGeom>
          <a:ln>
            <a:solidFill>
              <a:schemeClr val="bg1"/>
            </a:solidFill>
            <a:tailEnd type="triangle" w="lg" len="lg"/>
          </a:ln>
        </p:spPr>
        <p:style>
          <a:lnRef idx="2">
            <a:schemeClr val="accent3"/>
          </a:lnRef>
          <a:fillRef idx="0">
            <a:schemeClr val="accent3"/>
          </a:fillRef>
          <a:effectRef idx="1">
            <a:schemeClr val="accent3"/>
          </a:effectRef>
          <a:fontRef idx="minor">
            <a:schemeClr val="tx1"/>
          </a:fontRef>
        </p:style>
      </p:cxnSp>
      <p:sp>
        <p:nvSpPr>
          <p:cNvPr id="18" name="Slide Number Placeholder 17">
            <a:extLst>
              <a:ext uri="{FF2B5EF4-FFF2-40B4-BE49-F238E27FC236}">
                <a16:creationId xmlns:a16="http://schemas.microsoft.com/office/drawing/2014/main" id="{EEA21543-41CD-4562-9EDD-D31CB5FDC31E}"/>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47</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214120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23D2-BE8F-4411-AD49-924EB2FFEE21}"/>
              </a:ext>
            </a:extLst>
          </p:cNvPr>
          <p:cNvSpPr>
            <a:spLocks noGrp="1"/>
          </p:cNvSpPr>
          <p:nvPr>
            <p:ph type="title"/>
          </p:nvPr>
        </p:nvSpPr>
        <p:spPr/>
        <p:txBody>
          <a:bodyPr/>
          <a:lstStyle/>
          <a:p>
            <a:r>
              <a:rPr lang="en-US" dirty="0"/>
              <a:t>A13 coil size: </a:t>
            </a:r>
            <a:r>
              <a:rPr lang="en-US" dirty="0" err="1"/>
              <a:t>unshimmed</a:t>
            </a:r>
            <a:r>
              <a:rPr lang="en-US" dirty="0"/>
              <a:t> vs shimmed</a:t>
            </a:r>
          </a:p>
        </p:txBody>
      </p:sp>
      <p:sp>
        <p:nvSpPr>
          <p:cNvPr id="4" name="Footer Placeholder 3">
            <a:extLst>
              <a:ext uri="{FF2B5EF4-FFF2-40B4-BE49-F238E27FC236}">
                <a16:creationId xmlns:a16="http://schemas.microsoft.com/office/drawing/2014/main" id="{8D7E82C5-A458-42F1-90BE-C07B5146EF6C}"/>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9F69B5F8-E4BD-486A-A31B-56CFB4A416E9}"/>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48</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pic>
        <p:nvPicPr>
          <p:cNvPr id="9" name="Content Placeholder 8">
            <a:extLst>
              <a:ext uri="{FF2B5EF4-FFF2-40B4-BE49-F238E27FC236}">
                <a16:creationId xmlns:a16="http://schemas.microsoft.com/office/drawing/2014/main" id="{618B37F6-702E-48BD-9963-4671ADC5F5CC}"/>
              </a:ext>
            </a:extLst>
          </p:cNvPr>
          <p:cNvPicPr>
            <a:picLocks noGrp="1" noChangeAspect="1"/>
          </p:cNvPicPr>
          <p:nvPr>
            <p:ph idx="1"/>
          </p:nvPr>
        </p:nvPicPr>
        <p:blipFill>
          <a:blip r:embed="rId2"/>
          <a:stretch>
            <a:fillRect/>
          </a:stretch>
        </p:blipFill>
        <p:spPr>
          <a:xfrm>
            <a:off x="359532" y="2031721"/>
            <a:ext cx="4114800" cy="2987577"/>
          </a:xfrm>
          <a:prstGeom prst="rect">
            <a:avLst/>
          </a:prstGeom>
        </p:spPr>
      </p:pic>
      <p:pic>
        <p:nvPicPr>
          <p:cNvPr id="10" name="Picture 9">
            <a:extLst>
              <a:ext uri="{FF2B5EF4-FFF2-40B4-BE49-F238E27FC236}">
                <a16:creationId xmlns:a16="http://schemas.microsoft.com/office/drawing/2014/main" id="{7339E49A-3CE9-44FE-BCA4-6B1FDD67FEDD}"/>
              </a:ext>
            </a:extLst>
          </p:cNvPr>
          <p:cNvPicPr>
            <a:picLocks noChangeAspect="1"/>
          </p:cNvPicPr>
          <p:nvPr/>
        </p:nvPicPr>
        <p:blipFill>
          <a:blip r:embed="rId3"/>
          <a:stretch>
            <a:fillRect/>
          </a:stretch>
        </p:blipFill>
        <p:spPr>
          <a:xfrm>
            <a:off x="4757126" y="2044303"/>
            <a:ext cx="4114800" cy="2989163"/>
          </a:xfrm>
          <a:prstGeom prst="rect">
            <a:avLst/>
          </a:prstGeom>
        </p:spPr>
      </p:pic>
      <p:pic>
        <p:nvPicPr>
          <p:cNvPr id="11" name="Picture 10">
            <a:extLst>
              <a:ext uri="{FF2B5EF4-FFF2-40B4-BE49-F238E27FC236}">
                <a16:creationId xmlns:a16="http://schemas.microsoft.com/office/drawing/2014/main" id="{8B507D77-FBFD-4EF4-A5AD-F14C12A91956}"/>
              </a:ext>
            </a:extLst>
          </p:cNvPr>
          <p:cNvPicPr>
            <a:picLocks noChangeAspect="1"/>
          </p:cNvPicPr>
          <p:nvPr/>
        </p:nvPicPr>
        <p:blipFill>
          <a:blip r:embed="rId4"/>
          <a:stretch>
            <a:fillRect/>
          </a:stretch>
        </p:blipFill>
        <p:spPr>
          <a:xfrm>
            <a:off x="6948265" y="3699030"/>
            <a:ext cx="1210592" cy="907944"/>
          </a:xfrm>
          <a:prstGeom prst="rect">
            <a:avLst/>
          </a:prstGeom>
        </p:spPr>
      </p:pic>
    </p:spTree>
    <p:extLst>
      <p:ext uri="{BB962C8B-B14F-4D97-AF65-F5344CB8AC3E}">
        <p14:creationId xmlns:p14="http://schemas.microsoft.com/office/powerpoint/2010/main" val="2569154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4F702-6054-49A7-A989-8C9ECB393612}"/>
              </a:ext>
            </a:extLst>
          </p:cNvPr>
          <p:cNvSpPr>
            <a:spLocks noGrp="1"/>
          </p:cNvSpPr>
          <p:nvPr>
            <p:ph type="title"/>
          </p:nvPr>
        </p:nvSpPr>
        <p:spPr/>
        <p:txBody>
          <a:bodyPr/>
          <a:lstStyle/>
          <a:p>
            <a:r>
              <a:rPr lang="en-US" dirty="0"/>
              <a:t>A13 coil size: </a:t>
            </a:r>
            <a:r>
              <a:rPr lang="en-US" dirty="0" err="1"/>
              <a:t>unshimmed</a:t>
            </a:r>
            <a:r>
              <a:rPr lang="en-US" dirty="0"/>
              <a:t> vs shimmed</a:t>
            </a:r>
            <a:br>
              <a:rPr lang="en-US" dirty="0"/>
            </a:br>
            <a:r>
              <a:rPr lang="en-US" dirty="0"/>
              <a:t>Including ends</a:t>
            </a:r>
          </a:p>
        </p:txBody>
      </p:sp>
      <p:sp>
        <p:nvSpPr>
          <p:cNvPr id="3" name="Content Placeholder 2">
            <a:extLst>
              <a:ext uri="{FF2B5EF4-FFF2-40B4-BE49-F238E27FC236}">
                <a16:creationId xmlns:a16="http://schemas.microsoft.com/office/drawing/2014/main" id="{CAB65542-4350-4EAC-939B-5694A43402C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E8D0041-F7A8-40CA-BAEA-7BAB7B17F515}"/>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F293B777-575E-499A-9FC3-F406A10B37E1}"/>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49</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A9C4CE5B-BBC2-4715-849A-A2A6D7991EC2}"/>
              </a:ext>
            </a:extLst>
          </p:cNvPr>
          <p:cNvPicPr>
            <a:picLocks noChangeAspect="1"/>
          </p:cNvPicPr>
          <p:nvPr/>
        </p:nvPicPr>
        <p:blipFill>
          <a:blip r:embed="rId2"/>
          <a:stretch>
            <a:fillRect/>
          </a:stretch>
        </p:blipFill>
        <p:spPr>
          <a:xfrm>
            <a:off x="4896036" y="2097187"/>
            <a:ext cx="4114800" cy="2989163"/>
          </a:xfrm>
          <a:prstGeom prst="rect">
            <a:avLst/>
          </a:prstGeom>
        </p:spPr>
      </p:pic>
      <p:pic>
        <p:nvPicPr>
          <p:cNvPr id="7" name="Picture 6">
            <a:extLst>
              <a:ext uri="{FF2B5EF4-FFF2-40B4-BE49-F238E27FC236}">
                <a16:creationId xmlns:a16="http://schemas.microsoft.com/office/drawing/2014/main" id="{5612749B-9F2B-4CA2-929E-58EE6CDC076A}"/>
              </a:ext>
            </a:extLst>
          </p:cNvPr>
          <p:cNvPicPr>
            <a:picLocks noChangeAspect="1"/>
          </p:cNvPicPr>
          <p:nvPr/>
        </p:nvPicPr>
        <p:blipFill>
          <a:blip r:embed="rId3"/>
          <a:stretch>
            <a:fillRect/>
          </a:stretch>
        </p:blipFill>
        <p:spPr>
          <a:xfrm>
            <a:off x="251520" y="2098772"/>
            <a:ext cx="4114800" cy="2987577"/>
          </a:xfrm>
          <a:prstGeom prst="rect">
            <a:avLst/>
          </a:prstGeom>
        </p:spPr>
      </p:pic>
    </p:spTree>
    <p:extLst>
      <p:ext uri="{BB962C8B-B14F-4D97-AF65-F5344CB8AC3E}">
        <p14:creationId xmlns:p14="http://schemas.microsoft.com/office/powerpoint/2010/main" val="2036346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438A7-3D25-87B7-A0C8-A4862AE643B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E1CA851-9552-51DD-E5DA-3C6366EB3F44}"/>
              </a:ext>
            </a:extLst>
          </p:cNvPr>
          <p:cNvPicPr>
            <a:picLocks noGrp="1" noChangeAspect="1"/>
          </p:cNvPicPr>
          <p:nvPr>
            <p:ph idx="1"/>
          </p:nvPr>
        </p:nvPicPr>
        <p:blipFill>
          <a:blip r:embed="rId2"/>
          <a:stretch>
            <a:fillRect/>
          </a:stretch>
        </p:blipFill>
        <p:spPr>
          <a:xfrm>
            <a:off x="882554" y="1219200"/>
            <a:ext cx="7378891" cy="4906963"/>
          </a:xfrm>
          <a:prstGeom prst="rect">
            <a:avLst/>
          </a:prstGeom>
        </p:spPr>
      </p:pic>
      <p:sp>
        <p:nvSpPr>
          <p:cNvPr id="4" name="Footer Placeholder 3">
            <a:extLst>
              <a:ext uri="{FF2B5EF4-FFF2-40B4-BE49-F238E27FC236}">
                <a16:creationId xmlns:a16="http://schemas.microsoft.com/office/drawing/2014/main" id="{50F009E6-C3C3-5731-9E47-37CFE468ED65}"/>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16F6C36E-F483-F73D-A446-B95493482FE8}"/>
              </a:ext>
            </a:extLst>
          </p:cNvPr>
          <p:cNvSpPr>
            <a:spLocks noGrp="1"/>
          </p:cNvSpPr>
          <p:nvPr>
            <p:ph type="sldNum" sz="quarter" idx="12"/>
          </p:nvPr>
        </p:nvSpPr>
        <p:spPr/>
        <p:txBody>
          <a:bodyPr/>
          <a:lstStyle/>
          <a:p>
            <a:fld id="{BFDCA1C4-9514-7B4F-976F-D92F7E296653}" type="slidenum">
              <a:rPr lang="fr-FR" smtClean="0"/>
              <a:pPr/>
              <a:t>5</a:t>
            </a:fld>
            <a:endParaRPr lang="fr-FR"/>
          </a:p>
        </p:txBody>
      </p:sp>
    </p:spTree>
    <p:extLst>
      <p:ext uri="{BB962C8B-B14F-4D97-AF65-F5344CB8AC3E}">
        <p14:creationId xmlns:p14="http://schemas.microsoft.com/office/powerpoint/2010/main" val="2686705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6F67-4BD3-4AB4-9304-19CD13D66A2F}"/>
              </a:ext>
            </a:extLst>
          </p:cNvPr>
          <p:cNvSpPr>
            <a:spLocks noGrp="1"/>
          </p:cNvSpPr>
          <p:nvPr>
            <p:ph type="title"/>
          </p:nvPr>
        </p:nvSpPr>
        <p:spPr/>
        <p:txBody>
          <a:bodyPr/>
          <a:lstStyle/>
          <a:p>
            <a:r>
              <a:rPr lang="en-US" dirty="0"/>
              <a:t>Finite element analysis</a:t>
            </a:r>
          </a:p>
        </p:txBody>
      </p:sp>
      <p:sp>
        <p:nvSpPr>
          <p:cNvPr id="3" name="Content Placeholder 2">
            <a:extLst>
              <a:ext uri="{FF2B5EF4-FFF2-40B4-BE49-F238E27FC236}">
                <a16:creationId xmlns:a16="http://schemas.microsoft.com/office/drawing/2014/main" id="{861330D5-286F-4336-8BBB-0E6B01430DB4}"/>
              </a:ext>
            </a:extLst>
          </p:cNvPr>
          <p:cNvSpPr>
            <a:spLocks noGrp="1"/>
          </p:cNvSpPr>
          <p:nvPr>
            <p:ph idx="1"/>
          </p:nvPr>
        </p:nvSpPr>
        <p:spPr/>
        <p:txBody>
          <a:bodyPr/>
          <a:lstStyle/>
          <a:p>
            <a:r>
              <a:rPr lang="en-GB" dirty="0"/>
              <a:t>Impact of the coil pack size on the coil strain, in particular in the ‘wedge/end-spacer transition’ region</a:t>
            </a:r>
          </a:p>
          <a:p>
            <a:endParaRPr lang="en-US" dirty="0"/>
          </a:p>
        </p:txBody>
      </p:sp>
      <p:sp>
        <p:nvSpPr>
          <p:cNvPr id="4" name="Footer Placeholder 3">
            <a:extLst>
              <a:ext uri="{FF2B5EF4-FFF2-40B4-BE49-F238E27FC236}">
                <a16:creationId xmlns:a16="http://schemas.microsoft.com/office/drawing/2014/main" id="{DF1A6FCC-85D5-4F2F-A5AA-D94B20F2555C}"/>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82E3D675-552C-4429-926A-9A0D5E10A049}"/>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50</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B029BF91-4027-495D-A9A9-8002139C9483}"/>
              </a:ext>
            </a:extLst>
          </p:cNvPr>
          <p:cNvPicPr>
            <a:picLocks noChangeAspect="1"/>
          </p:cNvPicPr>
          <p:nvPr/>
        </p:nvPicPr>
        <p:blipFill>
          <a:blip r:embed="rId2"/>
          <a:stretch>
            <a:fillRect/>
          </a:stretch>
        </p:blipFill>
        <p:spPr>
          <a:xfrm>
            <a:off x="143508" y="2996952"/>
            <a:ext cx="3829050" cy="2190750"/>
          </a:xfrm>
          <a:prstGeom prst="rect">
            <a:avLst/>
          </a:prstGeom>
        </p:spPr>
      </p:pic>
      <p:pic>
        <p:nvPicPr>
          <p:cNvPr id="7" name="Picture 6">
            <a:extLst>
              <a:ext uri="{FF2B5EF4-FFF2-40B4-BE49-F238E27FC236}">
                <a16:creationId xmlns:a16="http://schemas.microsoft.com/office/drawing/2014/main" id="{47E13B71-A4E3-40A3-9B82-3CEF61748365}"/>
              </a:ext>
            </a:extLst>
          </p:cNvPr>
          <p:cNvPicPr>
            <a:picLocks noChangeAspect="1"/>
          </p:cNvPicPr>
          <p:nvPr/>
        </p:nvPicPr>
        <p:blipFill>
          <a:blip r:embed="rId3"/>
          <a:stretch>
            <a:fillRect/>
          </a:stretch>
        </p:blipFill>
        <p:spPr>
          <a:xfrm>
            <a:off x="4091271" y="3073894"/>
            <a:ext cx="2300116" cy="2004746"/>
          </a:xfrm>
          <a:prstGeom prst="rect">
            <a:avLst/>
          </a:prstGeom>
        </p:spPr>
      </p:pic>
      <p:pic>
        <p:nvPicPr>
          <p:cNvPr id="8" name="Picture 7">
            <a:extLst>
              <a:ext uri="{FF2B5EF4-FFF2-40B4-BE49-F238E27FC236}">
                <a16:creationId xmlns:a16="http://schemas.microsoft.com/office/drawing/2014/main" id="{938005CA-27A6-4C9F-9AAB-EF16361AD396}"/>
              </a:ext>
            </a:extLst>
          </p:cNvPr>
          <p:cNvPicPr>
            <a:picLocks noChangeAspect="1"/>
          </p:cNvPicPr>
          <p:nvPr/>
        </p:nvPicPr>
        <p:blipFill>
          <a:blip r:embed="rId4"/>
          <a:stretch>
            <a:fillRect/>
          </a:stretch>
        </p:blipFill>
        <p:spPr>
          <a:xfrm>
            <a:off x="6470101" y="2990943"/>
            <a:ext cx="2673899" cy="2025604"/>
          </a:xfrm>
          <a:prstGeom prst="rect">
            <a:avLst/>
          </a:prstGeom>
        </p:spPr>
      </p:pic>
    </p:spTree>
    <p:extLst>
      <p:ext uri="{BB962C8B-B14F-4D97-AF65-F5344CB8AC3E}">
        <p14:creationId xmlns:p14="http://schemas.microsoft.com/office/powerpoint/2010/main" val="4191607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52F8-DD16-4BB9-84D7-2C7FB71E57D7}"/>
              </a:ext>
            </a:extLst>
          </p:cNvPr>
          <p:cNvSpPr>
            <a:spLocks noGrp="1"/>
          </p:cNvSpPr>
          <p:nvPr>
            <p:ph type="title"/>
          </p:nvPr>
        </p:nvSpPr>
        <p:spPr/>
        <p:txBody>
          <a:bodyPr/>
          <a:lstStyle/>
          <a:p>
            <a:r>
              <a:rPr lang="en-US" dirty="0"/>
              <a:t>Maximum Long. Strain</a:t>
            </a:r>
          </a:p>
        </p:txBody>
      </p:sp>
      <p:sp>
        <p:nvSpPr>
          <p:cNvPr id="3" name="Content Placeholder 2">
            <a:extLst>
              <a:ext uri="{FF2B5EF4-FFF2-40B4-BE49-F238E27FC236}">
                <a16:creationId xmlns:a16="http://schemas.microsoft.com/office/drawing/2014/main" id="{E0822F96-6EE4-44E9-AEC6-1023B243CC69}"/>
              </a:ext>
            </a:extLst>
          </p:cNvPr>
          <p:cNvSpPr>
            <a:spLocks noGrp="1"/>
          </p:cNvSpPr>
          <p:nvPr>
            <p:ph idx="1"/>
          </p:nvPr>
        </p:nvSpPr>
        <p:spPr/>
        <p:txBody>
          <a:bodyPr/>
          <a:lstStyle/>
          <a:p>
            <a:r>
              <a:rPr lang="en-GB" dirty="0"/>
              <a:t>The peak strain is a function of the applied prestress</a:t>
            </a:r>
          </a:p>
          <a:p>
            <a:pPr lvl="1"/>
            <a:r>
              <a:rPr lang="en-GB" dirty="0"/>
              <a:t>Clearly the distance between the red and black line will be different for each coil pack shape</a:t>
            </a:r>
          </a:p>
          <a:p>
            <a:endParaRPr lang="en-US" dirty="0"/>
          </a:p>
        </p:txBody>
      </p:sp>
      <p:sp>
        <p:nvSpPr>
          <p:cNvPr id="4" name="Footer Placeholder 3">
            <a:extLst>
              <a:ext uri="{FF2B5EF4-FFF2-40B4-BE49-F238E27FC236}">
                <a16:creationId xmlns:a16="http://schemas.microsoft.com/office/drawing/2014/main" id="{23C2FAC5-ED59-4EC7-A982-516406F13447}"/>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01B326E7-8D35-477A-9781-2EED4930EA95}"/>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51</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35A1B7B6-367B-467D-86E0-D0FB38144CD5}"/>
              </a:ext>
            </a:extLst>
          </p:cNvPr>
          <p:cNvPicPr>
            <a:picLocks noChangeAspect="1"/>
          </p:cNvPicPr>
          <p:nvPr/>
        </p:nvPicPr>
        <p:blipFill>
          <a:blip r:embed="rId2"/>
          <a:stretch>
            <a:fillRect/>
          </a:stretch>
        </p:blipFill>
        <p:spPr>
          <a:xfrm>
            <a:off x="4950042" y="2834934"/>
            <a:ext cx="3138835" cy="2538042"/>
          </a:xfrm>
          <a:prstGeom prst="rect">
            <a:avLst/>
          </a:prstGeom>
        </p:spPr>
      </p:pic>
      <p:pic>
        <p:nvPicPr>
          <p:cNvPr id="7" name="Picture 6">
            <a:extLst>
              <a:ext uri="{FF2B5EF4-FFF2-40B4-BE49-F238E27FC236}">
                <a16:creationId xmlns:a16="http://schemas.microsoft.com/office/drawing/2014/main" id="{C17AF4BA-CCF4-4798-85A5-280EF6B62C95}"/>
              </a:ext>
            </a:extLst>
          </p:cNvPr>
          <p:cNvPicPr>
            <a:picLocks noChangeAspect="1"/>
          </p:cNvPicPr>
          <p:nvPr/>
        </p:nvPicPr>
        <p:blipFill>
          <a:blip r:embed="rId3"/>
          <a:stretch>
            <a:fillRect/>
          </a:stretch>
        </p:blipFill>
        <p:spPr>
          <a:xfrm>
            <a:off x="-17636" y="3088127"/>
            <a:ext cx="2750699" cy="1998222"/>
          </a:xfrm>
          <a:prstGeom prst="rect">
            <a:avLst/>
          </a:prstGeom>
        </p:spPr>
      </p:pic>
      <p:cxnSp>
        <p:nvCxnSpPr>
          <p:cNvPr id="9" name="Straight Connector 8">
            <a:extLst>
              <a:ext uri="{FF2B5EF4-FFF2-40B4-BE49-F238E27FC236}">
                <a16:creationId xmlns:a16="http://schemas.microsoft.com/office/drawing/2014/main" id="{A53EEDE6-6140-4656-923F-937F555A8CC8}"/>
              </a:ext>
            </a:extLst>
          </p:cNvPr>
          <p:cNvCxnSpPr>
            <a:cxnSpLocks/>
          </p:cNvCxnSpPr>
          <p:nvPr/>
        </p:nvCxnSpPr>
        <p:spPr>
          <a:xfrm>
            <a:off x="305526" y="3969060"/>
            <a:ext cx="1998222" cy="0"/>
          </a:xfrm>
          <a:prstGeom prst="line">
            <a:avLst/>
          </a:prstGeom>
          <a:ln w="76200"/>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F653D389-43EE-4720-A197-D20D880E0FF0}"/>
              </a:ext>
            </a:extLst>
          </p:cNvPr>
          <p:cNvPicPr>
            <a:picLocks noChangeAspect="1"/>
          </p:cNvPicPr>
          <p:nvPr/>
        </p:nvPicPr>
        <p:blipFill>
          <a:blip r:embed="rId3"/>
          <a:stretch>
            <a:fillRect/>
          </a:stretch>
        </p:blipFill>
        <p:spPr>
          <a:xfrm>
            <a:off x="2357754" y="3104844"/>
            <a:ext cx="2750699" cy="1998222"/>
          </a:xfrm>
          <a:prstGeom prst="rect">
            <a:avLst/>
          </a:prstGeom>
        </p:spPr>
      </p:pic>
      <p:cxnSp>
        <p:nvCxnSpPr>
          <p:cNvPr id="14" name="Straight Connector 13">
            <a:extLst>
              <a:ext uri="{FF2B5EF4-FFF2-40B4-BE49-F238E27FC236}">
                <a16:creationId xmlns:a16="http://schemas.microsoft.com/office/drawing/2014/main" id="{2D290B66-CB0D-4E18-9AD1-BB8A531125A0}"/>
              </a:ext>
            </a:extLst>
          </p:cNvPr>
          <p:cNvCxnSpPr>
            <a:cxnSpLocks/>
          </p:cNvCxnSpPr>
          <p:nvPr/>
        </p:nvCxnSpPr>
        <p:spPr>
          <a:xfrm>
            <a:off x="2897814" y="3969060"/>
            <a:ext cx="1566174" cy="0"/>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36E8869F-616E-40F6-B452-AFFF879A0A80}"/>
              </a:ext>
            </a:extLst>
          </p:cNvPr>
          <p:cNvCxnSpPr>
            <a:cxnSpLocks/>
          </p:cNvCxnSpPr>
          <p:nvPr/>
        </p:nvCxnSpPr>
        <p:spPr>
          <a:xfrm flipV="1">
            <a:off x="2733063" y="3970391"/>
            <a:ext cx="190388" cy="268580"/>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0FCDA320-F713-49DD-B7C7-A2A7767ECC04}"/>
              </a:ext>
            </a:extLst>
          </p:cNvPr>
          <p:cNvCxnSpPr>
            <a:cxnSpLocks/>
          </p:cNvCxnSpPr>
          <p:nvPr/>
        </p:nvCxnSpPr>
        <p:spPr>
          <a:xfrm>
            <a:off x="4438352" y="3970392"/>
            <a:ext cx="241662" cy="322705"/>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59250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CDA6-5CA0-4592-8393-402EB7503F68}"/>
              </a:ext>
            </a:extLst>
          </p:cNvPr>
          <p:cNvSpPr>
            <a:spLocks noGrp="1"/>
          </p:cNvSpPr>
          <p:nvPr>
            <p:ph type="title"/>
          </p:nvPr>
        </p:nvSpPr>
        <p:spPr/>
        <p:txBody>
          <a:bodyPr/>
          <a:lstStyle/>
          <a:p>
            <a:r>
              <a:rPr lang="en-US" dirty="0"/>
              <a:t>Increase pre-load proposal</a:t>
            </a:r>
          </a:p>
        </p:txBody>
      </p:sp>
      <p:sp>
        <p:nvSpPr>
          <p:cNvPr id="3" name="Content Placeholder 2">
            <a:extLst>
              <a:ext uri="{FF2B5EF4-FFF2-40B4-BE49-F238E27FC236}">
                <a16:creationId xmlns:a16="http://schemas.microsoft.com/office/drawing/2014/main" id="{3282F2D8-1821-482A-AADC-4E1A662E79EC}"/>
              </a:ext>
            </a:extLst>
          </p:cNvPr>
          <p:cNvSpPr>
            <a:spLocks noGrp="1"/>
          </p:cNvSpPr>
          <p:nvPr>
            <p:ph idx="1"/>
          </p:nvPr>
        </p:nvSpPr>
        <p:spPr>
          <a:xfrm>
            <a:off x="612000" y="3993592"/>
            <a:ext cx="7920000" cy="1458281"/>
          </a:xfrm>
        </p:spPr>
        <p:txBody>
          <a:bodyPr/>
          <a:lstStyle/>
          <a:p>
            <a:r>
              <a:rPr lang="en-GB" dirty="0"/>
              <a:t>We could define an unique criteria on the required minimum prestress at room temperature</a:t>
            </a:r>
          </a:p>
          <a:p>
            <a:pPr lvl="1"/>
            <a:r>
              <a:rPr lang="en-GB" dirty="0"/>
              <a:t>E.g. limit strain = 0.3%</a:t>
            </a:r>
          </a:p>
          <a:p>
            <a:pPr lvl="1"/>
            <a:r>
              <a:rPr lang="en-GB" dirty="0"/>
              <a:t>For MQXFA13, this would require a prestress of ~90 MPa</a:t>
            </a:r>
          </a:p>
          <a:p>
            <a:endParaRPr lang="en-US" dirty="0"/>
          </a:p>
        </p:txBody>
      </p:sp>
      <p:sp>
        <p:nvSpPr>
          <p:cNvPr id="4" name="Footer Placeholder 3">
            <a:extLst>
              <a:ext uri="{FF2B5EF4-FFF2-40B4-BE49-F238E27FC236}">
                <a16:creationId xmlns:a16="http://schemas.microsoft.com/office/drawing/2014/main" id="{51DCB509-D60D-4C43-BE1D-AD1C02C2AA03}"/>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6BF5240-9FF1-4C44-BB9C-CDCE2B5CCB19}"/>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5CB4C74A-3E1D-4D0C-9064-93F8855839E6}"/>
              </a:ext>
            </a:extLst>
          </p:cNvPr>
          <p:cNvPicPr>
            <a:picLocks noChangeAspect="1"/>
          </p:cNvPicPr>
          <p:nvPr/>
        </p:nvPicPr>
        <p:blipFill>
          <a:blip r:embed="rId2"/>
          <a:stretch>
            <a:fillRect/>
          </a:stretch>
        </p:blipFill>
        <p:spPr>
          <a:xfrm>
            <a:off x="2915877" y="1825277"/>
            <a:ext cx="2671304" cy="2160000"/>
          </a:xfrm>
          <a:prstGeom prst="rect">
            <a:avLst/>
          </a:prstGeom>
        </p:spPr>
      </p:pic>
      <p:cxnSp>
        <p:nvCxnSpPr>
          <p:cNvPr id="7" name="Straight Connector 6">
            <a:extLst>
              <a:ext uri="{FF2B5EF4-FFF2-40B4-BE49-F238E27FC236}">
                <a16:creationId xmlns:a16="http://schemas.microsoft.com/office/drawing/2014/main" id="{EC2B5DF3-FD49-4140-ABF6-E6B9FC2765EC}"/>
              </a:ext>
            </a:extLst>
          </p:cNvPr>
          <p:cNvCxnSpPr>
            <a:cxnSpLocks/>
          </p:cNvCxnSpPr>
          <p:nvPr/>
        </p:nvCxnSpPr>
        <p:spPr>
          <a:xfrm>
            <a:off x="3445876" y="3121634"/>
            <a:ext cx="2026706" cy="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793242C-399C-4325-8572-D3D205302DEE}"/>
              </a:ext>
            </a:extLst>
          </p:cNvPr>
          <p:cNvCxnSpPr>
            <a:cxnSpLocks/>
          </p:cNvCxnSpPr>
          <p:nvPr/>
        </p:nvCxnSpPr>
        <p:spPr>
          <a:xfrm flipV="1">
            <a:off x="4828984" y="2050444"/>
            <a:ext cx="0" cy="1559832"/>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963289D-F4CC-4AD3-9A57-EDE3E49D4F73}"/>
              </a:ext>
            </a:extLst>
          </p:cNvPr>
          <p:cNvSpPr/>
          <p:nvPr/>
        </p:nvSpPr>
        <p:spPr>
          <a:xfrm>
            <a:off x="3443577" y="2058759"/>
            <a:ext cx="1346735" cy="1048355"/>
          </a:xfrm>
          <a:prstGeom prst="rect">
            <a:avLst/>
          </a:prstGeom>
          <a:solidFill>
            <a:srgbClr val="FF0000">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7AF4D901-6865-465E-8BCB-87005DE1F82B}"/>
              </a:ext>
            </a:extLst>
          </p:cNvPr>
          <p:cNvSpPr txBox="1"/>
          <p:nvPr/>
        </p:nvSpPr>
        <p:spPr>
          <a:xfrm>
            <a:off x="3258979" y="2918710"/>
            <a:ext cx="1006337" cy="230832"/>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Maximum</a:t>
            </a:r>
            <a:endParaRPr kumimoji="0" lang="en-US"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sp>
        <p:nvSpPr>
          <p:cNvPr id="11" name="Rectangle 10">
            <a:extLst>
              <a:ext uri="{FF2B5EF4-FFF2-40B4-BE49-F238E27FC236}">
                <a16:creationId xmlns:a16="http://schemas.microsoft.com/office/drawing/2014/main" id="{44D4E69E-6131-4961-96E1-D740F2526566}"/>
              </a:ext>
            </a:extLst>
          </p:cNvPr>
          <p:cNvSpPr/>
          <p:nvPr/>
        </p:nvSpPr>
        <p:spPr>
          <a:xfrm>
            <a:off x="4854238" y="3135388"/>
            <a:ext cx="642975" cy="474888"/>
          </a:xfrm>
          <a:prstGeom prst="rect">
            <a:avLst/>
          </a:prstGeom>
          <a:solidFill>
            <a:srgbClr val="00B050">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D2F7AFA8-DF53-4C2D-9AEA-4E79BC756617}"/>
              </a:ext>
            </a:extLst>
          </p:cNvPr>
          <p:cNvSpPr txBox="1"/>
          <p:nvPr/>
        </p:nvSpPr>
        <p:spPr>
          <a:xfrm rot="16200000" flipH="1" flipV="1">
            <a:off x="4442012" y="2615081"/>
            <a:ext cx="1006337" cy="230832"/>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Minimum</a:t>
            </a:r>
            <a:endParaRPr kumimoji="0" lang="en-US"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cxnSp>
        <p:nvCxnSpPr>
          <p:cNvPr id="13" name="Straight Connector 12">
            <a:extLst>
              <a:ext uri="{FF2B5EF4-FFF2-40B4-BE49-F238E27FC236}">
                <a16:creationId xmlns:a16="http://schemas.microsoft.com/office/drawing/2014/main" id="{8E5205EE-23AD-4E9A-8B5D-DAAED3E03F74}"/>
              </a:ext>
            </a:extLst>
          </p:cNvPr>
          <p:cNvCxnSpPr>
            <a:cxnSpLocks/>
          </p:cNvCxnSpPr>
          <p:nvPr/>
        </p:nvCxnSpPr>
        <p:spPr>
          <a:xfrm flipV="1">
            <a:off x="4618059" y="2050444"/>
            <a:ext cx="0" cy="1559832"/>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192EB71-47E8-431A-A264-6C10C30843D6}"/>
              </a:ext>
            </a:extLst>
          </p:cNvPr>
          <p:cNvSpPr txBox="1"/>
          <p:nvPr/>
        </p:nvSpPr>
        <p:spPr>
          <a:xfrm rot="16200000" flipH="1" flipV="1">
            <a:off x="4207504" y="2393449"/>
            <a:ext cx="1006337" cy="230832"/>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Nominal</a:t>
            </a:r>
            <a:endParaRPr kumimoji="0" lang="en-US" sz="9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1706436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3D85-3B49-4643-8880-2D76EEB47068}"/>
              </a:ext>
            </a:extLst>
          </p:cNvPr>
          <p:cNvSpPr>
            <a:spLocks noGrp="1"/>
          </p:cNvSpPr>
          <p:nvPr>
            <p:ph type="title"/>
          </p:nvPr>
        </p:nvSpPr>
        <p:spPr/>
        <p:txBody>
          <a:bodyPr/>
          <a:lstStyle/>
          <a:p>
            <a:r>
              <a:rPr lang="en-US" dirty="0"/>
              <a:t>Proposal: max allowable stress during pre-load </a:t>
            </a:r>
            <a:br>
              <a:rPr lang="en-US" dirty="0"/>
            </a:br>
            <a:r>
              <a:rPr lang="en-US" dirty="0"/>
              <a:t>from 110 to 120 MPa</a:t>
            </a:r>
          </a:p>
        </p:txBody>
      </p:sp>
      <p:sp>
        <p:nvSpPr>
          <p:cNvPr id="3" name="Content Placeholder 2">
            <a:extLst>
              <a:ext uri="{FF2B5EF4-FFF2-40B4-BE49-F238E27FC236}">
                <a16:creationId xmlns:a16="http://schemas.microsoft.com/office/drawing/2014/main" id="{BEA2B47D-4085-4727-9EED-01ABD7504F5E}"/>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907A8943-80D3-4F75-B747-DA52A54E5384}"/>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3E924703-C2CB-47C7-9227-5AAC79053D17}"/>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53</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0810604C-E68B-4972-8582-53F3146B02DC}"/>
              </a:ext>
            </a:extLst>
          </p:cNvPr>
          <p:cNvPicPr>
            <a:picLocks noChangeAspect="1"/>
          </p:cNvPicPr>
          <p:nvPr/>
        </p:nvPicPr>
        <p:blipFill rotWithShape="1">
          <a:blip r:embed="rId2"/>
          <a:srcRect l="35235" t="17549" r="28738" b="6700"/>
          <a:stretch/>
        </p:blipFill>
        <p:spPr>
          <a:xfrm>
            <a:off x="2519772" y="1796532"/>
            <a:ext cx="4212468" cy="3707541"/>
          </a:xfrm>
          <a:prstGeom prst="rect">
            <a:avLst/>
          </a:prstGeom>
        </p:spPr>
      </p:pic>
      <p:sp>
        <p:nvSpPr>
          <p:cNvPr id="7" name="TextBox 6">
            <a:extLst>
              <a:ext uri="{FF2B5EF4-FFF2-40B4-BE49-F238E27FC236}">
                <a16:creationId xmlns:a16="http://schemas.microsoft.com/office/drawing/2014/main" id="{C0CD6E0F-7976-4D89-AE98-BFCE9FF45D1C}"/>
              </a:ext>
            </a:extLst>
          </p:cNvPr>
          <p:cNvSpPr txBox="1"/>
          <p:nvPr/>
        </p:nvSpPr>
        <p:spPr>
          <a:xfrm>
            <a:off x="3437874" y="2618911"/>
            <a:ext cx="239214" cy="138499"/>
          </a:xfrm>
          <a:prstGeom prst="rect">
            <a:avLst/>
          </a:prstGeom>
          <a:solidFill>
            <a:schemeClr val="bg1"/>
          </a:solid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a:ea typeface="+mn-ea"/>
                <a:cs typeface="+mn-cs"/>
              </a:rPr>
              <a:t>-120</a:t>
            </a:r>
          </a:p>
        </p:txBody>
      </p:sp>
    </p:spTree>
    <p:extLst>
      <p:ext uri="{BB962C8B-B14F-4D97-AF65-F5344CB8AC3E}">
        <p14:creationId xmlns:p14="http://schemas.microsoft.com/office/powerpoint/2010/main" val="3138728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290D-949A-4CAB-BE73-0AA78190A336}"/>
              </a:ext>
            </a:extLst>
          </p:cNvPr>
          <p:cNvSpPr>
            <a:spLocks noGrp="1"/>
          </p:cNvSpPr>
          <p:nvPr>
            <p:ph type="title"/>
          </p:nvPr>
        </p:nvSpPr>
        <p:spPr/>
        <p:txBody>
          <a:bodyPr/>
          <a:lstStyle/>
          <a:p>
            <a:r>
              <a:rPr lang="en-US" dirty="0"/>
              <a:t>Comparison with previous magnets:</a:t>
            </a:r>
            <a:br>
              <a:rPr lang="en-US" dirty="0"/>
            </a:br>
            <a:r>
              <a:rPr lang="en-US" dirty="0"/>
              <a:t>Delta coil arc length and key size</a:t>
            </a:r>
          </a:p>
        </p:txBody>
      </p:sp>
      <p:sp>
        <p:nvSpPr>
          <p:cNvPr id="3" name="Content Placeholder 2">
            <a:extLst>
              <a:ext uri="{FF2B5EF4-FFF2-40B4-BE49-F238E27FC236}">
                <a16:creationId xmlns:a16="http://schemas.microsoft.com/office/drawing/2014/main" id="{130617CF-B283-439E-AC69-D22BF1E5AA4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2F28D5DB-A43C-4772-9C59-B0C4A3525091}"/>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BD6AC0EB-55FC-44EC-8C9F-DCE6E68683F0}"/>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54</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graphicFrame>
        <p:nvGraphicFramePr>
          <p:cNvPr id="7" name="Content Placeholder 5">
            <a:extLst>
              <a:ext uri="{FF2B5EF4-FFF2-40B4-BE49-F238E27FC236}">
                <a16:creationId xmlns:a16="http://schemas.microsoft.com/office/drawing/2014/main" id="{13647FE9-C0F2-4E93-A869-6EB94671FC2F}"/>
              </a:ext>
            </a:extLst>
          </p:cNvPr>
          <p:cNvGraphicFramePr>
            <a:graphicFrameLocks/>
          </p:cNvGraphicFramePr>
          <p:nvPr/>
        </p:nvGraphicFramePr>
        <p:xfrm>
          <a:off x="575556" y="1771650"/>
          <a:ext cx="7344815" cy="3337560"/>
        </p:xfrm>
        <a:graphic>
          <a:graphicData uri="http://schemas.openxmlformats.org/drawingml/2006/table">
            <a:tbl>
              <a:tblPr firstRow="1" bandRow="1">
                <a:tableStyleId>{5C22544A-7EE6-4342-B048-85BDC9FD1C3A}</a:tableStyleId>
              </a:tblPr>
              <a:tblGrid>
                <a:gridCol w="756084">
                  <a:extLst>
                    <a:ext uri="{9D8B030D-6E8A-4147-A177-3AD203B41FA5}">
                      <a16:colId xmlns:a16="http://schemas.microsoft.com/office/drawing/2014/main" val="2242769847"/>
                    </a:ext>
                  </a:extLst>
                </a:gridCol>
                <a:gridCol w="1364751">
                  <a:extLst>
                    <a:ext uri="{9D8B030D-6E8A-4147-A177-3AD203B41FA5}">
                      <a16:colId xmlns:a16="http://schemas.microsoft.com/office/drawing/2014/main" val="97543352"/>
                    </a:ext>
                  </a:extLst>
                </a:gridCol>
                <a:gridCol w="1044796">
                  <a:extLst>
                    <a:ext uri="{9D8B030D-6E8A-4147-A177-3AD203B41FA5}">
                      <a16:colId xmlns:a16="http://schemas.microsoft.com/office/drawing/2014/main" val="4188740844"/>
                    </a:ext>
                  </a:extLst>
                </a:gridCol>
                <a:gridCol w="1044796">
                  <a:extLst>
                    <a:ext uri="{9D8B030D-6E8A-4147-A177-3AD203B41FA5}">
                      <a16:colId xmlns:a16="http://schemas.microsoft.com/office/drawing/2014/main" val="2112604968"/>
                    </a:ext>
                  </a:extLst>
                </a:gridCol>
                <a:gridCol w="1044796">
                  <a:extLst>
                    <a:ext uri="{9D8B030D-6E8A-4147-A177-3AD203B41FA5}">
                      <a16:colId xmlns:a16="http://schemas.microsoft.com/office/drawing/2014/main" val="2671954855"/>
                    </a:ext>
                  </a:extLst>
                </a:gridCol>
                <a:gridCol w="1044796">
                  <a:extLst>
                    <a:ext uri="{9D8B030D-6E8A-4147-A177-3AD203B41FA5}">
                      <a16:colId xmlns:a16="http://schemas.microsoft.com/office/drawing/2014/main" val="1004605652"/>
                    </a:ext>
                  </a:extLst>
                </a:gridCol>
                <a:gridCol w="1044796">
                  <a:extLst>
                    <a:ext uri="{9D8B030D-6E8A-4147-A177-3AD203B41FA5}">
                      <a16:colId xmlns:a16="http://schemas.microsoft.com/office/drawing/2014/main" val="590137937"/>
                    </a:ext>
                  </a:extLst>
                </a:gridCol>
              </a:tblGrid>
              <a:tr h="278130">
                <a:tc>
                  <a:txBody>
                    <a:bodyPr/>
                    <a:lstStyle/>
                    <a:p>
                      <a:r>
                        <a:rPr lang="en-US" sz="1000" dirty="0"/>
                        <a:t>Magnet</a:t>
                      </a:r>
                    </a:p>
                  </a:txBody>
                  <a:tcPr marL="68580" marR="68580" marT="34290" marB="34290"/>
                </a:tc>
                <a:tc>
                  <a:txBody>
                    <a:bodyPr/>
                    <a:lstStyle/>
                    <a:p>
                      <a:r>
                        <a:rPr lang="en-US" sz="1000" dirty="0"/>
                        <a:t>Average ss</a:t>
                      </a:r>
                    </a:p>
                  </a:txBody>
                  <a:tcPr marL="68580" marR="68580" marT="34290" marB="34290"/>
                </a:tc>
                <a:tc>
                  <a:txBody>
                    <a:bodyPr/>
                    <a:lstStyle/>
                    <a:p>
                      <a:r>
                        <a:rPr lang="en-US" sz="1000" dirty="0"/>
                        <a:t>LE min</a:t>
                      </a:r>
                    </a:p>
                  </a:txBody>
                  <a:tcPr marL="68580" marR="68580" marT="34290" marB="34290"/>
                </a:tc>
                <a:tc>
                  <a:txBody>
                    <a:bodyPr/>
                    <a:lstStyle/>
                    <a:p>
                      <a:r>
                        <a:rPr lang="en-US" sz="1000" dirty="0"/>
                        <a:t>RE min</a:t>
                      </a:r>
                    </a:p>
                  </a:txBody>
                  <a:tcPr marL="68580" marR="68580" marT="34290" marB="34290"/>
                </a:tc>
                <a:tc>
                  <a:txBody>
                    <a:bodyPr/>
                    <a:lstStyle/>
                    <a:p>
                      <a:r>
                        <a:rPr lang="en-US" sz="1000" dirty="0"/>
                        <a:t>LE delta</a:t>
                      </a:r>
                    </a:p>
                  </a:txBody>
                  <a:tcPr marL="68580" marR="68580" marT="34290" marB="34290"/>
                </a:tc>
                <a:tc>
                  <a:txBody>
                    <a:bodyPr/>
                    <a:lstStyle/>
                    <a:p>
                      <a:r>
                        <a:rPr lang="en-US" sz="1000" dirty="0"/>
                        <a:t>RE delta</a:t>
                      </a:r>
                    </a:p>
                  </a:txBody>
                  <a:tcPr marL="68580" marR="68580" marT="34290" marB="34290"/>
                </a:tc>
                <a:tc>
                  <a:txBody>
                    <a:bodyPr/>
                    <a:lstStyle/>
                    <a:p>
                      <a:r>
                        <a:rPr lang="en-US" sz="1000" dirty="0"/>
                        <a:t>Key</a:t>
                      </a:r>
                    </a:p>
                  </a:txBody>
                  <a:tcPr marL="68580" marR="68580" marT="34290" marB="34290"/>
                </a:tc>
                <a:extLst>
                  <a:ext uri="{0D108BD9-81ED-4DB2-BD59-A6C34878D82A}">
                    <a16:rowId xmlns:a16="http://schemas.microsoft.com/office/drawing/2014/main" val="2522864459"/>
                  </a:ext>
                </a:extLst>
              </a:tr>
              <a:tr h="278130">
                <a:tc>
                  <a:txBody>
                    <a:bodyPr/>
                    <a:lstStyle/>
                    <a:p>
                      <a:endParaRPr lang="en-US" sz="1000" dirty="0"/>
                    </a:p>
                  </a:txBody>
                  <a:tcPr marL="68580" marR="68580" marT="34290" marB="34290"/>
                </a:tc>
                <a:tc>
                  <a:txBody>
                    <a:bodyPr/>
                    <a:lstStyle/>
                    <a:p>
                      <a:r>
                        <a:rPr lang="en-US" sz="1000" dirty="0"/>
                        <a:t>mm</a:t>
                      </a:r>
                    </a:p>
                  </a:txBody>
                  <a:tcPr marL="68580" marR="68580" marT="34290" marB="34290"/>
                </a:tc>
                <a:tc>
                  <a:txBody>
                    <a:bodyPr/>
                    <a:lstStyle/>
                    <a:p>
                      <a:r>
                        <a:rPr lang="en-US" sz="1000" dirty="0"/>
                        <a:t>mm</a:t>
                      </a:r>
                    </a:p>
                  </a:txBody>
                  <a:tcPr marL="68580" marR="68580" marT="34290" marB="34290"/>
                </a:tc>
                <a:tc>
                  <a:txBody>
                    <a:bodyPr/>
                    <a:lstStyle/>
                    <a:p>
                      <a:r>
                        <a:rPr lang="en-US" sz="1000" dirty="0"/>
                        <a:t>mm</a:t>
                      </a:r>
                    </a:p>
                  </a:txBody>
                  <a:tcPr marL="68580" marR="68580" marT="34290" marB="34290"/>
                </a:tc>
                <a:tc>
                  <a:txBody>
                    <a:bodyPr/>
                    <a:lstStyle/>
                    <a:p>
                      <a:r>
                        <a:rPr lang="en-US" sz="1000" dirty="0"/>
                        <a:t>mm</a:t>
                      </a:r>
                    </a:p>
                  </a:txBody>
                  <a:tcPr marL="68580" marR="68580" marT="34290" marB="34290"/>
                </a:tc>
                <a:tc>
                  <a:txBody>
                    <a:bodyPr/>
                    <a:lstStyle/>
                    <a:p>
                      <a:r>
                        <a:rPr lang="en-US" sz="1000" dirty="0"/>
                        <a:t>mm</a:t>
                      </a:r>
                    </a:p>
                  </a:txBody>
                  <a:tcPr marL="68580" marR="68580" marT="34290" marB="34290"/>
                </a:tc>
                <a:tc>
                  <a:txBody>
                    <a:bodyPr/>
                    <a:lstStyle/>
                    <a:p>
                      <a:r>
                        <a:rPr lang="en-US" sz="1000" dirty="0"/>
                        <a:t>mm</a:t>
                      </a:r>
                    </a:p>
                  </a:txBody>
                  <a:tcPr marL="68580" marR="68580" marT="34290" marB="34290"/>
                </a:tc>
                <a:extLst>
                  <a:ext uri="{0D108BD9-81ED-4DB2-BD59-A6C34878D82A}">
                    <a16:rowId xmlns:a16="http://schemas.microsoft.com/office/drawing/2014/main" val="4260058100"/>
                  </a:ext>
                </a:extLst>
              </a:tr>
              <a:tr h="278130">
                <a:tc>
                  <a:txBody>
                    <a:bodyPr/>
                    <a:lstStyle/>
                    <a:p>
                      <a:r>
                        <a:rPr lang="en-US" sz="1000" dirty="0"/>
                        <a:t>A15</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0.001</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-0.156</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-0.070</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-0.157</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-0.071</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13.72</a:t>
                      </a:r>
                    </a:p>
                  </a:txBody>
                  <a:tcPr marL="7144" marR="7144" marT="7144" marB="0" anchor="b"/>
                </a:tc>
                <a:extLst>
                  <a:ext uri="{0D108BD9-81ED-4DB2-BD59-A6C34878D82A}">
                    <a16:rowId xmlns:a16="http://schemas.microsoft.com/office/drawing/2014/main" val="2624889957"/>
                  </a:ext>
                </a:extLst>
              </a:tr>
              <a:tr h="278130">
                <a:tc>
                  <a:txBody>
                    <a:bodyPr/>
                    <a:lstStyle/>
                    <a:p>
                      <a:r>
                        <a:rPr lang="en-US" sz="1000" dirty="0"/>
                        <a:t>A14b</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-0.011</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-0.203</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-0.167</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-0.192</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-0.156</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13.84</a:t>
                      </a:r>
                    </a:p>
                  </a:txBody>
                  <a:tcPr marL="7144" marR="7144" marT="7144" marB="0" anchor="b"/>
                </a:tc>
                <a:extLst>
                  <a:ext uri="{0D108BD9-81ED-4DB2-BD59-A6C34878D82A}">
                    <a16:rowId xmlns:a16="http://schemas.microsoft.com/office/drawing/2014/main" val="3180876526"/>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A13</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-0.007</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-0.230</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-0.148</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-0.223</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-0.141</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13.72</a:t>
                      </a:r>
                    </a:p>
                  </a:txBody>
                  <a:tcPr marL="7144" marR="7144" marT="7144" marB="0" anchor="b"/>
                </a:tc>
                <a:extLst>
                  <a:ext uri="{0D108BD9-81ED-4DB2-BD59-A6C34878D82A}">
                    <a16:rowId xmlns:a16="http://schemas.microsoft.com/office/drawing/2014/main" val="3607962081"/>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A8b</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-0.001</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-0.285</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-0.214</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-0.284</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-0.213</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13.77</a:t>
                      </a:r>
                    </a:p>
                  </a:txBody>
                  <a:tcPr marL="7144" marR="7144" marT="7144" marB="0" anchor="b"/>
                </a:tc>
                <a:extLst>
                  <a:ext uri="{0D108BD9-81ED-4DB2-BD59-A6C34878D82A}">
                    <a16:rowId xmlns:a16="http://schemas.microsoft.com/office/drawing/2014/main" val="3373408016"/>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A11</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0.006</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-0.196</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-0.074</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-0.201</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-0.079</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13.74</a:t>
                      </a:r>
                    </a:p>
                  </a:txBody>
                  <a:tcPr marL="7144" marR="7144" marT="7144" marB="0" anchor="b"/>
                </a:tc>
                <a:extLst>
                  <a:ext uri="{0D108BD9-81ED-4DB2-BD59-A6C34878D82A}">
                    <a16:rowId xmlns:a16="http://schemas.microsoft.com/office/drawing/2014/main" val="2833626924"/>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A10</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-0.145</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-0.348</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-0.313</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-0.203</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-0.168</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13.82</a:t>
                      </a:r>
                    </a:p>
                  </a:txBody>
                  <a:tcPr marL="7144" marR="7144" marT="7144" marB="0" anchor="b"/>
                </a:tc>
                <a:extLst>
                  <a:ext uri="{0D108BD9-81ED-4DB2-BD59-A6C34878D82A}">
                    <a16:rowId xmlns:a16="http://schemas.microsoft.com/office/drawing/2014/main" val="1468861296"/>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A8</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-0.046</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-0.340</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-0.269</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-0.294</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-0.223</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13.72</a:t>
                      </a:r>
                    </a:p>
                  </a:txBody>
                  <a:tcPr marL="7144" marR="7144" marT="7144" marB="0" anchor="b"/>
                </a:tc>
                <a:extLst>
                  <a:ext uri="{0D108BD9-81ED-4DB2-BD59-A6C34878D82A}">
                    <a16:rowId xmlns:a16="http://schemas.microsoft.com/office/drawing/2014/main" val="2409885667"/>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A7</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-0.055</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-0.218</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-0.179</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-0.164</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-0.125</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13.77</a:t>
                      </a:r>
                    </a:p>
                  </a:txBody>
                  <a:tcPr marL="7144" marR="7144" marT="7144" marB="0" anchor="b"/>
                </a:tc>
                <a:extLst>
                  <a:ext uri="{0D108BD9-81ED-4DB2-BD59-A6C34878D82A}">
                    <a16:rowId xmlns:a16="http://schemas.microsoft.com/office/drawing/2014/main" val="2853677254"/>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A6</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-0.072</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-0.217</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-0.279</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-0.145</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-0.207</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13.72</a:t>
                      </a:r>
                    </a:p>
                  </a:txBody>
                  <a:tcPr marL="7144" marR="7144" marT="7144" marB="0" anchor="b"/>
                </a:tc>
                <a:extLst>
                  <a:ext uri="{0D108BD9-81ED-4DB2-BD59-A6C34878D82A}">
                    <a16:rowId xmlns:a16="http://schemas.microsoft.com/office/drawing/2014/main" val="1593409034"/>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A5</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-0.037</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-0.241</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-0.165</a:t>
                      </a:r>
                    </a:p>
                  </a:txBody>
                  <a:tcPr marL="7144" marR="7144" marT="7144" marB="0" anchor="b"/>
                </a:tc>
                <a:tc>
                  <a:txBody>
                    <a:bodyPr/>
                    <a:lstStyle/>
                    <a:p>
                      <a:pPr algn="ctr" fontAlgn="b"/>
                      <a:r>
                        <a:rPr lang="en-US" sz="1400" b="1" i="0" u="none" strike="noStrike" dirty="0">
                          <a:solidFill>
                            <a:srgbClr val="FF0000"/>
                          </a:solidFill>
                          <a:effectLst/>
                          <a:latin typeface="Arial" panose="020B0604020202020204" pitchFamily="34" charset="0"/>
                          <a:cs typeface="Arial" panose="020B0604020202020204" pitchFamily="34" charset="0"/>
                        </a:rPr>
                        <a:t>-0.205</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-0.129</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13.79</a:t>
                      </a:r>
                    </a:p>
                  </a:txBody>
                  <a:tcPr marL="7144" marR="7144" marT="7144" marB="0" anchor="b"/>
                </a:tc>
                <a:extLst>
                  <a:ext uri="{0D108BD9-81ED-4DB2-BD59-A6C34878D82A}">
                    <a16:rowId xmlns:a16="http://schemas.microsoft.com/office/drawing/2014/main" val="2014159987"/>
                  </a:ext>
                </a:extLst>
              </a:tr>
            </a:tbl>
          </a:graphicData>
        </a:graphic>
      </p:graphicFrame>
      <p:sp>
        <p:nvSpPr>
          <p:cNvPr id="8" name="Rectangle 7">
            <a:extLst>
              <a:ext uri="{FF2B5EF4-FFF2-40B4-BE49-F238E27FC236}">
                <a16:creationId xmlns:a16="http://schemas.microsoft.com/office/drawing/2014/main" id="{A5C7375B-CC71-4858-A56C-C0789316E5E8}"/>
              </a:ext>
            </a:extLst>
          </p:cNvPr>
          <p:cNvSpPr/>
          <p:nvPr/>
        </p:nvSpPr>
        <p:spPr>
          <a:xfrm>
            <a:off x="2681790" y="1771651"/>
            <a:ext cx="1080120" cy="3337559"/>
          </a:xfrm>
          <a:prstGeom prst="rect">
            <a:avLst/>
          </a:prstGeom>
          <a:noFill/>
          <a:ln w="762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DD7DAF1A-9E8D-4294-B754-B9AC8FB51B06}"/>
              </a:ext>
            </a:extLst>
          </p:cNvPr>
          <p:cNvSpPr/>
          <p:nvPr/>
        </p:nvSpPr>
        <p:spPr>
          <a:xfrm>
            <a:off x="6876694" y="1782717"/>
            <a:ext cx="1080120" cy="3337559"/>
          </a:xfrm>
          <a:prstGeom prst="rect">
            <a:avLst/>
          </a:prstGeom>
          <a:noFill/>
          <a:ln w="762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3FE7388C-3022-C76E-DC11-3B82FBECC101}"/>
              </a:ext>
            </a:extLst>
          </p:cNvPr>
          <p:cNvSpPr/>
          <p:nvPr/>
        </p:nvSpPr>
        <p:spPr>
          <a:xfrm>
            <a:off x="4773478" y="4021810"/>
            <a:ext cx="1030637" cy="27122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0432EA6-13D3-265F-F284-E1EBDF4425CF}"/>
              </a:ext>
            </a:extLst>
          </p:cNvPr>
          <p:cNvSpPr/>
          <p:nvPr/>
        </p:nvSpPr>
        <p:spPr>
          <a:xfrm>
            <a:off x="4773478" y="3181029"/>
            <a:ext cx="1030637" cy="27122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EA834E5-5048-3777-A176-1425A30861E0}"/>
              </a:ext>
            </a:extLst>
          </p:cNvPr>
          <p:cNvSpPr/>
          <p:nvPr/>
        </p:nvSpPr>
        <p:spPr>
          <a:xfrm>
            <a:off x="4770897" y="2887848"/>
            <a:ext cx="1030637" cy="271221"/>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3880AE0-8421-81BC-ABC6-3BA08D244440}"/>
              </a:ext>
            </a:extLst>
          </p:cNvPr>
          <p:cNvSpPr/>
          <p:nvPr/>
        </p:nvSpPr>
        <p:spPr>
          <a:xfrm>
            <a:off x="6989737" y="2329911"/>
            <a:ext cx="821410" cy="27122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C8936C5-8CBD-8D42-2C90-F1DD59C6993C}"/>
              </a:ext>
            </a:extLst>
          </p:cNvPr>
          <p:cNvSpPr/>
          <p:nvPr/>
        </p:nvSpPr>
        <p:spPr>
          <a:xfrm>
            <a:off x="6989737" y="2912391"/>
            <a:ext cx="821410" cy="27122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1139076-2AC1-9F1F-2F7F-A1FA58D03384}"/>
              </a:ext>
            </a:extLst>
          </p:cNvPr>
          <p:cNvSpPr/>
          <p:nvPr/>
        </p:nvSpPr>
        <p:spPr>
          <a:xfrm>
            <a:off x="6989737" y="4014061"/>
            <a:ext cx="821410" cy="27122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ED7E9B0-C970-51A8-A3D3-AFDA0E47426C}"/>
              </a:ext>
            </a:extLst>
          </p:cNvPr>
          <p:cNvSpPr/>
          <p:nvPr/>
        </p:nvSpPr>
        <p:spPr>
          <a:xfrm>
            <a:off x="6989737" y="4592664"/>
            <a:ext cx="821410" cy="27122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A93A2EA-CA85-854B-4AFE-20D88C77819A}"/>
              </a:ext>
            </a:extLst>
          </p:cNvPr>
          <p:cNvPicPr>
            <a:picLocks noChangeAspect="1"/>
          </p:cNvPicPr>
          <p:nvPr/>
        </p:nvPicPr>
        <p:blipFill>
          <a:blip r:embed="rId2"/>
          <a:stretch>
            <a:fillRect/>
          </a:stretch>
        </p:blipFill>
        <p:spPr>
          <a:xfrm>
            <a:off x="4729574" y="5303967"/>
            <a:ext cx="2123872" cy="1542869"/>
          </a:xfrm>
          <a:prstGeom prst="rect">
            <a:avLst/>
          </a:prstGeom>
        </p:spPr>
      </p:pic>
    </p:spTree>
    <p:extLst>
      <p:ext uri="{BB962C8B-B14F-4D97-AF65-F5344CB8AC3E}">
        <p14:creationId xmlns:p14="http://schemas.microsoft.com/office/powerpoint/2010/main" val="1252904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D251-E3EA-4B46-8D5B-D35DE9DE4E93}"/>
              </a:ext>
            </a:extLst>
          </p:cNvPr>
          <p:cNvSpPr>
            <a:spLocks noGrp="1"/>
          </p:cNvSpPr>
          <p:nvPr>
            <p:ph type="title"/>
          </p:nvPr>
        </p:nvSpPr>
        <p:spPr/>
        <p:txBody>
          <a:bodyPr/>
          <a:lstStyle/>
          <a:p>
            <a:r>
              <a:rPr lang="en-US" dirty="0"/>
              <a:t>Delta stress due to coil arc length and key size</a:t>
            </a:r>
          </a:p>
        </p:txBody>
      </p:sp>
      <p:sp>
        <p:nvSpPr>
          <p:cNvPr id="3" name="Content Placeholder 2">
            <a:extLst>
              <a:ext uri="{FF2B5EF4-FFF2-40B4-BE49-F238E27FC236}">
                <a16:creationId xmlns:a16="http://schemas.microsoft.com/office/drawing/2014/main" id="{3BD7D34A-39A0-4793-A5D2-7ED7B7BB7B7A}"/>
              </a:ext>
            </a:extLst>
          </p:cNvPr>
          <p:cNvSpPr>
            <a:spLocks noGrp="1"/>
          </p:cNvSpPr>
          <p:nvPr>
            <p:ph idx="1"/>
          </p:nvPr>
        </p:nvSpPr>
        <p:spPr/>
        <p:txBody>
          <a:bodyPr>
            <a:normAutofit/>
          </a:bodyPr>
          <a:lstStyle/>
          <a:p>
            <a:r>
              <a:rPr lang="en-US" dirty="0"/>
              <a:t>Computation of the delta stress in the </a:t>
            </a:r>
            <a:r>
              <a:rPr lang="en-US" dirty="0">
                <a:solidFill>
                  <a:schemeClr val="bg2"/>
                </a:solidFill>
              </a:rPr>
              <a:t>LE of each magnet </a:t>
            </a:r>
            <a:r>
              <a:rPr lang="en-US" dirty="0"/>
              <a:t>with respect to a “</a:t>
            </a:r>
            <a:r>
              <a:rPr lang="en-US" dirty="0">
                <a:solidFill>
                  <a:schemeClr val="bg2"/>
                </a:solidFill>
              </a:rPr>
              <a:t>nominal magnet</a:t>
            </a:r>
            <a:r>
              <a:rPr lang="en-US" dirty="0"/>
              <a:t>” with </a:t>
            </a:r>
          </a:p>
          <a:p>
            <a:pPr lvl="1"/>
            <a:r>
              <a:rPr lang="en-US" dirty="0"/>
              <a:t>Coil end with nominal dimensions</a:t>
            </a:r>
          </a:p>
          <a:p>
            <a:pPr lvl="1"/>
            <a:r>
              <a:rPr lang="en-US" dirty="0"/>
              <a:t>Loading keys of 13.76 mm (average of all magnets)</a:t>
            </a:r>
          </a:p>
          <a:p>
            <a:r>
              <a:rPr lang="en-US" dirty="0"/>
              <a:t>Based on sensitivity analysis (computation and measurements)</a:t>
            </a:r>
          </a:p>
          <a:p>
            <a:pPr lvl="1"/>
            <a:r>
              <a:rPr lang="en-US" dirty="0"/>
              <a:t>+0.100 mm of coil </a:t>
            </a:r>
            <a:r>
              <a:rPr lang="en-US" dirty="0">
                <a:solidFill>
                  <a:schemeClr val="bg2"/>
                </a:solidFill>
              </a:rPr>
              <a:t>outer radius increase </a:t>
            </a:r>
          </a:p>
          <a:p>
            <a:pPr lvl="2"/>
            <a:r>
              <a:rPr lang="en-US" dirty="0">
                <a:solidFill>
                  <a:schemeClr val="bg2"/>
                </a:solidFill>
              </a:rPr>
              <a:t>-20 MPa </a:t>
            </a:r>
            <a:r>
              <a:rPr lang="en-US" dirty="0"/>
              <a:t>of coil stress variation</a:t>
            </a:r>
          </a:p>
          <a:p>
            <a:pPr lvl="2"/>
            <a:r>
              <a:rPr lang="en-US" dirty="0">
                <a:solidFill>
                  <a:schemeClr val="bg2"/>
                </a:solidFill>
              </a:rPr>
              <a:t>+12 MPa </a:t>
            </a:r>
            <a:r>
              <a:rPr lang="en-US" dirty="0"/>
              <a:t>of shell stress variation</a:t>
            </a:r>
          </a:p>
          <a:p>
            <a:endParaRPr lang="en-US" dirty="0"/>
          </a:p>
        </p:txBody>
      </p:sp>
      <p:sp>
        <p:nvSpPr>
          <p:cNvPr id="4" name="Footer Placeholder 3">
            <a:extLst>
              <a:ext uri="{FF2B5EF4-FFF2-40B4-BE49-F238E27FC236}">
                <a16:creationId xmlns:a16="http://schemas.microsoft.com/office/drawing/2014/main" id="{E7821DE2-B03A-4DC8-8238-0FD46F767E4E}"/>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B1545CFE-4105-46C3-B2F5-96B7C1F019E1}"/>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55</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AC80CCE6-D9A0-4937-A131-3DF63907013A}"/>
              </a:ext>
            </a:extLst>
          </p:cNvPr>
          <p:cNvPicPr/>
          <p:nvPr/>
        </p:nvPicPr>
        <p:blipFill rotWithShape="1">
          <a:blip r:embed="rId2"/>
          <a:srcRect l="15433" t="47608" r="11750" b="27162"/>
          <a:stretch/>
        </p:blipFill>
        <p:spPr bwMode="auto">
          <a:xfrm>
            <a:off x="2465766" y="4401109"/>
            <a:ext cx="4212468" cy="10503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0169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290D-949A-4CAB-BE73-0AA78190A336}"/>
              </a:ext>
            </a:extLst>
          </p:cNvPr>
          <p:cNvSpPr>
            <a:spLocks noGrp="1"/>
          </p:cNvSpPr>
          <p:nvPr>
            <p:ph type="title"/>
          </p:nvPr>
        </p:nvSpPr>
        <p:spPr/>
        <p:txBody>
          <a:bodyPr/>
          <a:lstStyle/>
          <a:p>
            <a:r>
              <a:rPr lang="en-US" dirty="0"/>
              <a:t>Delta stress due to coil arc length and key size</a:t>
            </a:r>
          </a:p>
        </p:txBody>
      </p:sp>
      <p:sp>
        <p:nvSpPr>
          <p:cNvPr id="3" name="Content Placeholder 2">
            <a:extLst>
              <a:ext uri="{FF2B5EF4-FFF2-40B4-BE49-F238E27FC236}">
                <a16:creationId xmlns:a16="http://schemas.microsoft.com/office/drawing/2014/main" id="{130617CF-B283-439E-AC69-D22BF1E5AA4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2F28D5DB-A43C-4772-9C59-B0C4A3525091}"/>
              </a:ext>
            </a:extLst>
          </p:cNvPr>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9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BD6AC0EB-55FC-44EC-8C9F-DCE6E68683F0}"/>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a:ln>
                  <a:noFill/>
                </a:ln>
                <a:solidFill>
                  <a:srgbClr val="64BCD9"/>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56</a:t>
            </a:fld>
            <a:endParaRPr kumimoji="0" lang="fr-FR" sz="900" b="0" i="0" u="none" strike="noStrike" kern="1200" cap="none" spc="0" normalizeH="0" baseline="0" noProof="0">
              <a:ln>
                <a:noFill/>
              </a:ln>
              <a:solidFill>
                <a:srgbClr val="64BCD9"/>
              </a:solidFill>
              <a:effectLst/>
              <a:uLnTx/>
              <a:uFillTx/>
              <a:latin typeface="Arial"/>
              <a:ea typeface="+mn-ea"/>
              <a:cs typeface="+mn-cs"/>
            </a:endParaRPr>
          </a:p>
        </p:txBody>
      </p:sp>
      <p:graphicFrame>
        <p:nvGraphicFramePr>
          <p:cNvPr id="7" name="Content Placeholder 5">
            <a:extLst>
              <a:ext uri="{FF2B5EF4-FFF2-40B4-BE49-F238E27FC236}">
                <a16:creationId xmlns:a16="http://schemas.microsoft.com/office/drawing/2014/main" id="{13647FE9-C0F2-4E93-A869-6EB94671FC2F}"/>
              </a:ext>
            </a:extLst>
          </p:cNvPr>
          <p:cNvGraphicFramePr>
            <a:graphicFrameLocks/>
          </p:cNvGraphicFramePr>
          <p:nvPr/>
        </p:nvGraphicFramePr>
        <p:xfrm>
          <a:off x="575556" y="1771650"/>
          <a:ext cx="7920003" cy="3337560"/>
        </p:xfrm>
        <a:graphic>
          <a:graphicData uri="http://schemas.openxmlformats.org/drawingml/2006/table">
            <a:tbl>
              <a:tblPr firstRow="1" bandRow="1">
                <a:tableStyleId>{5C22544A-7EE6-4342-B048-85BDC9FD1C3A}</a:tableStyleId>
              </a:tblPr>
              <a:tblGrid>
                <a:gridCol w="852428">
                  <a:extLst>
                    <a:ext uri="{9D8B030D-6E8A-4147-A177-3AD203B41FA5}">
                      <a16:colId xmlns:a16="http://schemas.microsoft.com/office/drawing/2014/main" val="2242769847"/>
                    </a:ext>
                  </a:extLst>
                </a:gridCol>
                <a:gridCol w="1177929">
                  <a:extLst>
                    <a:ext uri="{9D8B030D-6E8A-4147-A177-3AD203B41FA5}">
                      <a16:colId xmlns:a16="http://schemas.microsoft.com/office/drawing/2014/main" val="4188740844"/>
                    </a:ext>
                  </a:extLst>
                </a:gridCol>
                <a:gridCol w="1177929">
                  <a:extLst>
                    <a:ext uri="{9D8B030D-6E8A-4147-A177-3AD203B41FA5}">
                      <a16:colId xmlns:a16="http://schemas.microsoft.com/office/drawing/2014/main" val="2112604968"/>
                    </a:ext>
                  </a:extLst>
                </a:gridCol>
                <a:gridCol w="1177929">
                  <a:extLst>
                    <a:ext uri="{9D8B030D-6E8A-4147-A177-3AD203B41FA5}">
                      <a16:colId xmlns:a16="http://schemas.microsoft.com/office/drawing/2014/main" val="590137937"/>
                    </a:ext>
                  </a:extLst>
                </a:gridCol>
                <a:gridCol w="1824476">
                  <a:extLst>
                    <a:ext uri="{9D8B030D-6E8A-4147-A177-3AD203B41FA5}">
                      <a16:colId xmlns:a16="http://schemas.microsoft.com/office/drawing/2014/main" val="1661423852"/>
                    </a:ext>
                  </a:extLst>
                </a:gridCol>
                <a:gridCol w="918102">
                  <a:extLst>
                    <a:ext uri="{9D8B030D-6E8A-4147-A177-3AD203B41FA5}">
                      <a16:colId xmlns:a16="http://schemas.microsoft.com/office/drawing/2014/main" val="1218101147"/>
                    </a:ext>
                  </a:extLst>
                </a:gridCol>
                <a:gridCol w="791210">
                  <a:extLst>
                    <a:ext uri="{9D8B030D-6E8A-4147-A177-3AD203B41FA5}">
                      <a16:colId xmlns:a16="http://schemas.microsoft.com/office/drawing/2014/main" val="1613317253"/>
                    </a:ext>
                  </a:extLst>
                </a:gridCol>
              </a:tblGrid>
              <a:tr h="278130">
                <a:tc>
                  <a:txBody>
                    <a:bodyPr/>
                    <a:lstStyle/>
                    <a:p>
                      <a:r>
                        <a:rPr lang="en-US" sz="1000" dirty="0"/>
                        <a:t>Magnet</a:t>
                      </a:r>
                    </a:p>
                  </a:txBody>
                  <a:tcPr marL="68580" marR="68580" marT="34290" marB="34290"/>
                </a:tc>
                <a:tc>
                  <a:txBody>
                    <a:bodyPr/>
                    <a:lstStyle/>
                    <a:p>
                      <a:r>
                        <a:rPr lang="en-US" sz="1000" dirty="0"/>
                        <a:t>LE min</a:t>
                      </a:r>
                    </a:p>
                  </a:txBody>
                  <a:tcPr marL="68580" marR="68580" marT="34290" marB="34290"/>
                </a:tc>
                <a:tc>
                  <a:txBody>
                    <a:bodyPr/>
                    <a:lstStyle/>
                    <a:p>
                      <a:r>
                        <a:rPr lang="en-US" sz="1000" dirty="0">
                          <a:sym typeface="Symbol" panose="05050102010706020507" pitchFamily="18" charset="2"/>
                        </a:rPr>
                        <a:t>r LE</a:t>
                      </a:r>
                      <a:endParaRPr lang="en-US" sz="1000" dirty="0"/>
                    </a:p>
                  </a:txBody>
                  <a:tcPr marL="68580" marR="68580" marT="34290" marB="34290"/>
                </a:tc>
                <a:tc>
                  <a:txBody>
                    <a:bodyPr/>
                    <a:lstStyle/>
                    <a:p>
                      <a:r>
                        <a:rPr lang="en-US" sz="1000" dirty="0"/>
                        <a:t>Key</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ym typeface="Symbol" panose="05050102010706020507" pitchFamily="18" charset="2"/>
                        </a:rPr>
                        <a:t>key (</a:t>
                      </a:r>
                      <a:r>
                        <a:rPr lang="en-US" sz="1000" dirty="0" err="1">
                          <a:sym typeface="Symbol" panose="05050102010706020507" pitchFamily="18" charset="2"/>
                        </a:rPr>
                        <a:t>wrt</a:t>
                      </a:r>
                      <a:r>
                        <a:rPr lang="en-US" sz="1000" dirty="0">
                          <a:sym typeface="Symbol" panose="05050102010706020507" pitchFamily="18" charset="2"/>
                        </a:rPr>
                        <a:t> 13.76 mm)</a:t>
                      </a:r>
                      <a:endParaRPr lang="en-US" sz="1000" dirty="0"/>
                    </a:p>
                  </a:txBody>
                  <a:tcPr marL="68580" marR="68580" marT="34290" marB="34290"/>
                </a:tc>
                <a:tc>
                  <a:txBody>
                    <a:bodyPr/>
                    <a:lstStyle/>
                    <a:p>
                      <a:r>
                        <a:rPr lang="en-US" sz="1000" dirty="0">
                          <a:sym typeface="Symbol" panose="05050102010706020507" pitchFamily="18" charset="2"/>
                        </a:rPr>
                        <a:t>r+key </a:t>
                      </a:r>
                      <a:endParaRPr lang="en-US" sz="1000" dirty="0"/>
                    </a:p>
                  </a:txBody>
                  <a:tcPr marL="68580" marR="68580" marT="34290" marB="34290"/>
                </a:tc>
                <a:tc>
                  <a:txBody>
                    <a:bodyPr/>
                    <a:lstStyle/>
                    <a:p>
                      <a:r>
                        <a:rPr lang="en-US" sz="1000" dirty="0">
                          <a:sym typeface="Symbol" panose="05050102010706020507" pitchFamily="18" charset="2"/>
                        </a:rPr>
                        <a:t></a:t>
                      </a:r>
                      <a:endParaRPr lang="en-US" sz="1000" dirty="0"/>
                    </a:p>
                  </a:txBody>
                  <a:tcPr marL="68580" marR="68580" marT="34290" marB="34290"/>
                </a:tc>
                <a:extLst>
                  <a:ext uri="{0D108BD9-81ED-4DB2-BD59-A6C34878D82A}">
                    <a16:rowId xmlns:a16="http://schemas.microsoft.com/office/drawing/2014/main" val="2522864459"/>
                  </a:ext>
                </a:extLst>
              </a:tr>
              <a:tr h="278130">
                <a:tc>
                  <a:txBody>
                    <a:bodyPr/>
                    <a:lstStyle/>
                    <a:p>
                      <a:endParaRPr lang="en-US" sz="1000" dirty="0"/>
                    </a:p>
                  </a:txBody>
                  <a:tcPr marL="68580" marR="68580" marT="34290" marB="34290"/>
                </a:tc>
                <a:tc>
                  <a:txBody>
                    <a:bodyPr/>
                    <a:lstStyle/>
                    <a:p>
                      <a:r>
                        <a:rPr lang="en-US" sz="1000" dirty="0"/>
                        <a:t>mm</a:t>
                      </a:r>
                    </a:p>
                  </a:txBody>
                  <a:tcPr marL="68580" marR="68580" marT="34290" marB="34290"/>
                </a:tc>
                <a:tc>
                  <a:txBody>
                    <a:bodyPr/>
                    <a:lstStyle/>
                    <a:p>
                      <a:r>
                        <a:rPr lang="en-US" sz="1000" dirty="0"/>
                        <a:t>mm</a:t>
                      </a:r>
                    </a:p>
                  </a:txBody>
                  <a:tcPr marL="68580" marR="68580" marT="34290" marB="34290"/>
                </a:tc>
                <a:tc>
                  <a:txBody>
                    <a:bodyPr/>
                    <a:lstStyle/>
                    <a:p>
                      <a:r>
                        <a:rPr lang="en-US" sz="1000" dirty="0"/>
                        <a:t>mm</a:t>
                      </a:r>
                    </a:p>
                  </a:txBody>
                  <a:tcPr marL="68580" marR="68580" marT="34290" marB="34290"/>
                </a:tc>
                <a:tc>
                  <a:txBody>
                    <a:bodyPr/>
                    <a:lstStyle/>
                    <a:p>
                      <a:r>
                        <a:rPr lang="en-US" sz="1000" dirty="0"/>
                        <a:t>mm</a:t>
                      </a:r>
                    </a:p>
                  </a:txBody>
                  <a:tcPr marL="68580" marR="68580" marT="34290" marB="34290"/>
                </a:tc>
                <a:tc>
                  <a:txBody>
                    <a:bodyPr/>
                    <a:lstStyle/>
                    <a:p>
                      <a:r>
                        <a:rPr lang="en-US" sz="1000" dirty="0"/>
                        <a:t>mm</a:t>
                      </a:r>
                    </a:p>
                  </a:txBody>
                  <a:tcPr marL="68580" marR="68580" marT="34290" marB="34290"/>
                </a:tc>
                <a:tc>
                  <a:txBody>
                    <a:bodyPr/>
                    <a:lstStyle/>
                    <a:p>
                      <a:r>
                        <a:rPr lang="en-US" sz="1000" dirty="0"/>
                        <a:t>MPa</a:t>
                      </a:r>
                    </a:p>
                  </a:txBody>
                  <a:tcPr marL="68580" marR="68580" marT="34290" marB="34290"/>
                </a:tc>
                <a:extLst>
                  <a:ext uri="{0D108BD9-81ED-4DB2-BD59-A6C34878D82A}">
                    <a16:rowId xmlns:a16="http://schemas.microsoft.com/office/drawing/2014/main" val="4260058100"/>
                  </a:ext>
                </a:extLst>
              </a:tr>
              <a:tr h="278130">
                <a:tc>
                  <a:txBody>
                    <a:bodyPr/>
                    <a:lstStyle/>
                    <a:p>
                      <a:r>
                        <a:rPr lang="en-US" sz="1000" dirty="0"/>
                        <a:t>A15</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-0.156</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-0.099</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13.72</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-0.041</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-0.140</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28</a:t>
                      </a:r>
                    </a:p>
                  </a:txBody>
                  <a:tcPr marL="7144" marR="7144" marT="7144" marB="0" anchor="b"/>
                </a:tc>
                <a:extLst>
                  <a:ext uri="{0D108BD9-81ED-4DB2-BD59-A6C34878D82A}">
                    <a16:rowId xmlns:a16="http://schemas.microsoft.com/office/drawing/2014/main" val="2624889957"/>
                  </a:ext>
                </a:extLst>
              </a:tr>
              <a:tr h="278130">
                <a:tc>
                  <a:txBody>
                    <a:bodyPr/>
                    <a:lstStyle/>
                    <a:p>
                      <a:r>
                        <a:rPr lang="en-US" sz="1000" dirty="0"/>
                        <a:t>A14b</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-0.203</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-0.129</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13.84</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0.079</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-0.050</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a:t>
                      </a:r>
                    </a:p>
                  </a:txBody>
                  <a:tcPr marL="7144" marR="7144" marT="7144" marB="0" anchor="b"/>
                </a:tc>
                <a:extLst>
                  <a:ext uri="{0D108BD9-81ED-4DB2-BD59-A6C34878D82A}">
                    <a16:rowId xmlns:a16="http://schemas.microsoft.com/office/drawing/2014/main" val="3180876526"/>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A13</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-0.230</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-0.146</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13.72</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-0.041</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-0.187</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37</a:t>
                      </a:r>
                    </a:p>
                  </a:txBody>
                  <a:tcPr marL="7144" marR="7144" marT="7144" marB="0" anchor="b"/>
                </a:tc>
                <a:extLst>
                  <a:ext uri="{0D108BD9-81ED-4DB2-BD59-A6C34878D82A}">
                    <a16:rowId xmlns:a16="http://schemas.microsoft.com/office/drawing/2014/main" val="3607962081"/>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A8b</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-0.285</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-0.181</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13.77</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0.009</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-0.172</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34</a:t>
                      </a:r>
                    </a:p>
                  </a:txBody>
                  <a:tcPr marL="7144" marR="7144" marT="7144" marB="0" anchor="b"/>
                </a:tc>
                <a:extLst>
                  <a:ext uri="{0D108BD9-81ED-4DB2-BD59-A6C34878D82A}">
                    <a16:rowId xmlns:a16="http://schemas.microsoft.com/office/drawing/2014/main" val="3373408016"/>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A11</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-0.196</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-0.125</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13.74</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-0.021</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-0.146</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29</a:t>
                      </a:r>
                    </a:p>
                  </a:txBody>
                  <a:tcPr marL="7144" marR="7144" marT="7144" marB="0" anchor="b"/>
                </a:tc>
                <a:extLst>
                  <a:ext uri="{0D108BD9-81ED-4DB2-BD59-A6C34878D82A}">
                    <a16:rowId xmlns:a16="http://schemas.microsoft.com/office/drawing/2014/main" val="2833626924"/>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A10</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-0.348</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-0.222</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13.82</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0.059</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-0.163</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33</a:t>
                      </a:r>
                    </a:p>
                  </a:txBody>
                  <a:tcPr marL="7144" marR="7144" marT="7144" marB="0" anchor="b"/>
                </a:tc>
                <a:extLst>
                  <a:ext uri="{0D108BD9-81ED-4DB2-BD59-A6C34878D82A}">
                    <a16:rowId xmlns:a16="http://schemas.microsoft.com/office/drawing/2014/main" val="1468861296"/>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A8</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-0.340</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-0.216</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13.72</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-0.041</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-0.257</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51</a:t>
                      </a:r>
                    </a:p>
                  </a:txBody>
                  <a:tcPr marL="7144" marR="7144" marT="7144" marB="0" anchor="b"/>
                </a:tc>
                <a:extLst>
                  <a:ext uri="{0D108BD9-81ED-4DB2-BD59-A6C34878D82A}">
                    <a16:rowId xmlns:a16="http://schemas.microsoft.com/office/drawing/2014/main" val="2409885667"/>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A7</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-0.218</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-0.139</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13.77</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0.009</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-0.130</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26</a:t>
                      </a:r>
                    </a:p>
                  </a:txBody>
                  <a:tcPr marL="7144" marR="7144" marT="7144" marB="0" anchor="b"/>
                </a:tc>
                <a:extLst>
                  <a:ext uri="{0D108BD9-81ED-4DB2-BD59-A6C34878D82A}">
                    <a16:rowId xmlns:a16="http://schemas.microsoft.com/office/drawing/2014/main" val="2853677254"/>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A6</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-0.217</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-0.138</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13.72</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-0.041</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-0.179</a:t>
                      </a:r>
                    </a:p>
                  </a:txBody>
                  <a:tcPr marL="7144" marR="7144" marT="7144" marB="0" anchor="b"/>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36</a:t>
                      </a:r>
                    </a:p>
                  </a:txBody>
                  <a:tcPr marL="7144" marR="7144" marT="7144" marB="0" anchor="b"/>
                </a:tc>
                <a:extLst>
                  <a:ext uri="{0D108BD9-81ED-4DB2-BD59-A6C34878D82A}">
                    <a16:rowId xmlns:a16="http://schemas.microsoft.com/office/drawing/2014/main" val="1593409034"/>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A5</a:t>
                      </a:r>
                    </a:p>
                  </a:txBody>
                  <a:tcPr marL="68580" marR="68580" marT="34290" marB="34290"/>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-0.241</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-0.153</a:t>
                      </a:r>
                    </a:p>
                  </a:txBody>
                  <a:tcPr marL="7144" marR="7144" marT="7144" marB="0" anchor="b"/>
                </a:tc>
                <a:tc>
                  <a:txBody>
                    <a:bodyPr/>
                    <a:lstStyle/>
                    <a:p>
                      <a:pPr algn="ctr" fontAlgn="b"/>
                      <a:r>
                        <a:rPr lang="en-US" sz="1400" b="0" i="0" u="none" strike="noStrike" dirty="0">
                          <a:solidFill>
                            <a:schemeClr val="tx1"/>
                          </a:solidFill>
                          <a:effectLst/>
                          <a:latin typeface="Arial" panose="020B0604020202020204" pitchFamily="34" charset="0"/>
                          <a:cs typeface="Arial" panose="020B0604020202020204" pitchFamily="34" charset="0"/>
                        </a:rPr>
                        <a:t>13.79</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0.029</a:t>
                      </a:r>
                    </a:p>
                  </a:txBody>
                  <a:tcPr marL="7144" marR="7144" marT="7144" marB="0" anchor="b"/>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-0.124</a:t>
                      </a:r>
                    </a:p>
                  </a:txBody>
                  <a:tcPr marL="7144" marR="7144" marT="7144" marB="0" anchor="b"/>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25</a:t>
                      </a:r>
                    </a:p>
                  </a:txBody>
                  <a:tcPr marL="7144" marR="7144" marT="7144" marB="0" anchor="b"/>
                </a:tc>
                <a:extLst>
                  <a:ext uri="{0D108BD9-81ED-4DB2-BD59-A6C34878D82A}">
                    <a16:rowId xmlns:a16="http://schemas.microsoft.com/office/drawing/2014/main" val="2014159987"/>
                  </a:ext>
                </a:extLst>
              </a:tr>
            </a:tbl>
          </a:graphicData>
        </a:graphic>
      </p:graphicFrame>
      <p:sp>
        <p:nvSpPr>
          <p:cNvPr id="8" name="Rectangle 7">
            <a:extLst>
              <a:ext uri="{FF2B5EF4-FFF2-40B4-BE49-F238E27FC236}">
                <a16:creationId xmlns:a16="http://schemas.microsoft.com/office/drawing/2014/main" id="{BAC04506-2362-4887-B2E6-527920D34B59}"/>
              </a:ext>
            </a:extLst>
          </p:cNvPr>
          <p:cNvSpPr/>
          <p:nvPr/>
        </p:nvSpPr>
        <p:spPr>
          <a:xfrm>
            <a:off x="6786246" y="1772037"/>
            <a:ext cx="1709312" cy="3360420"/>
          </a:xfrm>
          <a:prstGeom prst="rect">
            <a:avLst/>
          </a:prstGeom>
          <a:noFill/>
          <a:ln w="762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62258CFF-434B-2D9D-4B89-CCA91E0D68A6}"/>
              </a:ext>
            </a:extLst>
          </p:cNvPr>
          <p:cNvSpPr/>
          <p:nvPr/>
        </p:nvSpPr>
        <p:spPr>
          <a:xfrm>
            <a:off x="7059478" y="4021810"/>
            <a:ext cx="1239864" cy="27122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04ADA60-ADB4-CC82-FDB3-9E3CB2BDB9C3}"/>
              </a:ext>
            </a:extLst>
          </p:cNvPr>
          <p:cNvSpPr/>
          <p:nvPr/>
        </p:nvSpPr>
        <p:spPr>
          <a:xfrm>
            <a:off x="7059478" y="4577166"/>
            <a:ext cx="1239864" cy="271221"/>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83E9DF1-EAE8-4477-738D-B0884F224343}"/>
              </a:ext>
            </a:extLst>
          </p:cNvPr>
          <p:cNvSpPr/>
          <p:nvPr/>
        </p:nvSpPr>
        <p:spPr>
          <a:xfrm>
            <a:off x="7056898" y="2908518"/>
            <a:ext cx="1239864" cy="271221"/>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FE3F178-4C49-344D-D926-BFBB9FB6902D}"/>
              </a:ext>
            </a:extLst>
          </p:cNvPr>
          <p:cNvSpPr/>
          <p:nvPr/>
        </p:nvSpPr>
        <p:spPr>
          <a:xfrm>
            <a:off x="7062067" y="3169404"/>
            <a:ext cx="1239864" cy="271221"/>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DF814A2-D130-5AF7-93D4-CE65357B30C7}"/>
              </a:ext>
            </a:extLst>
          </p:cNvPr>
          <p:cNvSpPr/>
          <p:nvPr/>
        </p:nvSpPr>
        <p:spPr>
          <a:xfrm>
            <a:off x="7056898" y="3722178"/>
            <a:ext cx="1239864" cy="271221"/>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435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55BE0-F61E-476F-85F4-FD1D0C7D7FB3}"/>
              </a:ext>
            </a:extLst>
          </p:cNvPr>
          <p:cNvSpPr>
            <a:spLocks noGrp="1"/>
          </p:cNvSpPr>
          <p:nvPr>
            <p:ph type="title"/>
          </p:nvPr>
        </p:nvSpPr>
        <p:spPr/>
        <p:txBody>
          <a:bodyPr/>
          <a:lstStyle/>
          <a:p>
            <a:r>
              <a:rPr lang="en-US" dirty="0"/>
              <a:t>Shimming and Understanding</a:t>
            </a:r>
          </a:p>
        </p:txBody>
      </p:sp>
      <p:sp>
        <p:nvSpPr>
          <p:cNvPr id="3" name="Content Placeholder 2">
            <a:extLst>
              <a:ext uri="{FF2B5EF4-FFF2-40B4-BE49-F238E27FC236}">
                <a16:creationId xmlns:a16="http://schemas.microsoft.com/office/drawing/2014/main" id="{E714B19E-6149-438F-ACE4-690316837EEE}"/>
              </a:ext>
            </a:extLst>
          </p:cNvPr>
          <p:cNvSpPr>
            <a:spLocks noGrp="1"/>
          </p:cNvSpPr>
          <p:nvPr>
            <p:ph idx="1"/>
          </p:nvPr>
        </p:nvSpPr>
        <p:spPr>
          <a:xfrm>
            <a:off x="1332853" y="1219200"/>
            <a:ext cx="6493973" cy="4906963"/>
          </a:xfrm>
        </p:spPr>
        <p:txBody>
          <a:bodyPr/>
          <a:lstStyle/>
          <a:p>
            <a:endParaRPr lang="en-US" dirty="0"/>
          </a:p>
        </p:txBody>
      </p:sp>
      <p:sp>
        <p:nvSpPr>
          <p:cNvPr id="4" name="Footer Placeholder 3">
            <a:extLst>
              <a:ext uri="{FF2B5EF4-FFF2-40B4-BE49-F238E27FC236}">
                <a16:creationId xmlns:a16="http://schemas.microsoft.com/office/drawing/2014/main" id="{E0CD897E-5301-4DED-ABF3-1BBDEDC10BBC}"/>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D2B8F837-2438-4F67-B82C-D5941ECDC399}"/>
              </a:ext>
            </a:extLst>
          </p:cNvPr>
          <p:cNvSpPr>
            <a:spLocks noGrp="1"/>
          </p:cNvSpPr>
          <p:nvPr>
            <p:ph type="sldNum" sz="quarter" idx="12"/>
          </p:nvPr>
        </p:nvSpPr>
        <p:spPr/>
        <p:txBody>
          <a:bodyPr/>
          <a:lstStyle/>
          <a:p>
            <a:fld id="{BFDCA1C4-9514-7B4F-976F-D92F7E296653}" type="slidenum">
              <a:rPr lang="fr-FR" smtClean="0"/>
              <a:pPr/>
              <a:t>57</a:t>
            </a:fld>
            <a:endParaRPr lang="fr-FR"/>
          </a:p>
        </p:txBody>
      </p:sp>
    </p:spTree>
    <p:extLst>
      <p:ext uri="{BB962C8B-B14F-4D97-AF65-F5344CB8AC3E}">
        <p14:creationId xmlns:p14="http://schemas.microsoft.com/office/powerpoint/2010/main" val="3013844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12168" y="2788089"/>
            <a:ext cx="7200000" cy="1432999"/>
          </a:xfrm>
        </p:spPr>
        <p:txBody>
          <a:bodyPr/>
          <a:lstStyle/>
          <a:p>
            <a:r>
              <a:rPr lang="en-GB" altLang="en-US" sz="3200" dirty="0">
                <a:solidFill>
                  <a:srgbClr val="FF0000"/>
                </a:solidFill>
                <a:latin typeface="Century Gothic" panose="020B0502020202020204" pitchFamily="34" charset="0"/>
              </a:rPr>
              <a:t>MQXFA13 </a:t>
            </a:r>
            <a:br>
              <a:rPr lang="en-GB" altLang="en-US" sz="3200" dirty="0">
                <a:solidFill>
                  <a:srgbClr val="FF0000"/>
                </a:solidFill>
                <a:latin typeface="Century Gothic" panose="020B0502020202020204" pitchFamily="34" charset="0"/>
              </a:rPr>
            </a:br>
            <a:r>
              <a:rPr lang="en-GB" altLang="en-US" sz="3200" dirty="0">
                <a:solidFill>
                  <a:srgbClr val="FF0000"/>
                </a:solidFill>
                <a:latin typeface="Century Gothic" panose="020B0502020202020204" pitchFamily="34" charset="0"/>
              </a:rPr>
              <a:t>Coil Size Analysis</a:t>
            </a:r>
            <a:endParaRPr lang="en-GB" sz="3200" dirty="0"/>
          </a:p>
        </p:txBody>
      </p:sp>
      <p:sp>
        <p:nvSpPr>
          <p:cNvPr id="3" name="Sous-titre 2"/>
          <p:cNvSpPr>
            <a:spLocks noGrp="1"/>
          </p:cNvSpPr>
          <p:nvPr>
            <p:ph type="subTitle" idx="1"/>
          </p:nvPr>
        </p:nvSpPr>
        <p:spPr>
          <a:xfrm>
            <a:off x="1288956" y="4221087"/>
            <a:ext cx="6313762" cy="1081489"/>
          </a:xfrm>
        </p:spPr>
        <p:txBody>
          <a:bodyPr>
            <a:normAutofit fontScale="92500" lnSpcReduction="20000"/>
          </a:bodyPr>
          <a:lstStyle/>
          <a:p>
            <a:r>
              <a:rPr lang="en-GB" dirty="0"/>
              <a:t>G. Vallone, G. Ambrosio, D. Cheng, P. </a:t>
            </a:r>
            <a:r>
              <a:rPr lang="en-GB" dirty="0" err="1"/>
              <a:t>Ferracin</a:t>
            </a:r>
            <a:r>
              <a:rPr lang="en-GB" dirty="0"/>
              <a:t>, L. Garcia Fajardo</a:t>
            </a:r>
          </a:p>
          <a:p>
            <a:r>
              <a:rPr lang="en-US" i="1" dirty="0"/>
              <a:t>July 12, 2023</a:t>
            </a:r>
          </a:p>
          <a:p>
            <a:r>
              <a:rPr lang="en-US" i="1" dirty="0"/>
              <a:t>AUP-CERN Structure WG Meeting</a:t>
            </a:r>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5246-7C1C-5049-8FFB-294BFF8B44B4}"/>
              </a:ext>
            </a:extLst>
          </p:cNvPr>
          <p:cNvSpPr>
            <a:spLocks noGrp="1"/>
          </p:cNvSpPr>
          <p:nvPr>
            <p:ph type="title"/>
          </p:nvPr>
        </p:nvSpPr>
        <p:spPr/>
        <p:txBody>
          <a:bodyPr/>
          <a:lstStyle/>
          <a:p>
            <a:r>
              <a:rPr lang="en-US" dirty="0"/>
              <a:t>Introduction</a:t>
            </a:r>
          </a:p>
        </p:txBody>
      </p:sp>
      <p:sp>
        <p:nvSpPr>
          <p:cNvPr id="4" name="Slide Number Placeholder 3">
            <a:extLst>
              <a:ext uri="{FF2B5EF4-FFF2-40B4-BE49-F238E27FC236}">
                <a16:creationId xmlns:a16="http://schemas.microsoft.com/office/drawing/2014/main" id="{193F5DC7-39F3-FB4A-BA24-CD138688CB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8E03EBF-4A07-F049-B276-1D74A9D3A81C}"/>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98FD2FA4-CEAB-4F25-A58F-8B27EDC17E6E}"/>
              </a:ext>
            </a:extLst>
          </p:cNvPr>
          <p:cNvSpPr>
            <a:spLocks noGrp="1"/>
          </p:cNvSpPr>
          <p:nvPr>
            <p:ph idx="1"/>
          </p:nvPr>
        </p:nvSpPr>
        <p:spPr>
          <a:xfrm>
            <a:off x="612000" y="3923590"/>
            <a:ext cx="7988902" cy="2366115"/>
          </a:xfrm>
        </p:spPr>
        <p:txBody>
          <a:bodyPr>
            <a:normAutofit fontScale="62500" lnSpcReduction="20000"/>
          </a:bodyPr>
          <a:lstStyle/>
          <a:p>
            <a:r>
              <a:rPr lang="en-GB" dirty="0"/>
              <a:t>We want to test the impact of the coil pack size on the coil strain, in particular in the ‘wedge/end-spacer transition’ region</a:t>
            </a:r>
          </a:p>
          <a:p>
            <a:pPr lvl="1"/>
            <a:r>
              <a:rPr lang="en-GB" dirty="0"/>
              <a:t>Plot is the error (distance from the average) on the coil size (radial, computed from L+R measurements)</a:t>
            </a:r>
          </a:p>
          <a:p>
            <a:r>
              <a:rPr lang="en-GB" dirty="0"/>
              <a:t>Included in the MQXFS octant model introducing an offset on the coil/filler contact</a:t>
            </a:r>
          </a:p>
          <a:p>
            <a:pPr lvl="1"/>
            <a:r>
              <a:rPr lang="en-GB" dirty="0"/>
              <a:t>All components bonded, separation allowed between the wedge and the spacer, and the coil and the winding pole</a:t>
            </a:r>
          </a:p>
          <a:p>
            <a:pPr lvl="2"/>
            <a:r>
              <a:rPr lang="en-GB" dirty="0"/>
              <a:t>In this configuration we see a large strain spike in MQXFA07</a:t>
            </a:r>
          </a:p>
          <a:p>
            <a:pPr lvl="1"/>
            <a:r>
              <a:rPr lang="en-GB" dirty="0"/>
              <a:t>Double checked that the contact gap is as expected at the start of the simulation</a:t>
            </a:r>
          </a:p>
        </p:txBody>
      </p:sp>
      <p:pic>
        <p:nvPicPr>
          <p:cNvPr id="7" name="Picture 6">
            <a:extLst>
              <a:ext uri="{FF2B5EF4-FFF2-40B4-BE49-F238E27FC236}">
                <a16:creationId xmlns:a16="http://schemas.microsoft.com/office/drawing/2014/main" id="{C140AC9D-FB89-1998-6D96-437FE301F173}"/>
              </a:ext>
            </a:extLst>
          </p:cNvPr>
          <p:cNvPicPr>
            <a:picLocks noChangeAspect="1"/>
          </p:cNvPicPr>
          <p:nvPr/>
        </p:nvPicPr>
        <p:blipFill>
          <a:blip r:embed="rId2"/>
          <a:stretch>
            <a:fillRect/>
          </a:stretch>
        </p:blipFill>
        <p:spPr>
          <a:xfrm>
            <a:off x="612000" y="900000"/>
            <a:ext cx="5105400" cy="2921000"/>
          </a:xfrm>
          <a:prstGeom prst="rect">
            <a:avLst/>
          </a:prstGeom>
        </p:spPr>
      </p:pic>
      <p:pic>
        <p:nvPicPr>
          <p:cNvPr id="8" name="Picture 7">
            <a:extLst>
              <a:ext uri="{FF2B5EF4-FFF2-40B4-BE49-F238E27FC236}">
                <a16:creationId xmlns:a16="http://schemas.microsoft.com/office/drawing/2014/main" id="{69317833-48EB-AAE5-3F8D-7ADD6B76701F}"/>
              </a:ext>
            </a:extLst>
          </p:cNvPr>
          <p:cNvPicPr>
            <a:picLocks noChangeAspect="1"/>
          </p:cNvPicPr>
          <p:nvPr/>
        </p:nvPicPr>
        <p:blipFill>
          <a:blip r:embed="rId3"/>
          <a:stretch>
            <a:fillRect/>
          </a:stretch>
        </p:blipFill>
        <p:spPr>
          <a:xfrm>
            <a:off x="5875683" y="1002590"/>
            <a:ext cx="3066821" cy="2672994"/>
          </a:xfrm>
          <a:prstGeom prst="rect">
            <a:avLst/>
          </a:prstGeom>
        </p:spPr>
      </p:pic>
      <p:cxnSp>
        <p:nvCxnSpPr>
          <p:cNvPr id="12" name="Straight Arrow Connector 11">
            <a:extLst>
              <a:ext uri="{FF2B5EF4-FFF2-40B4-BE49-F238E27FC236}">
                <a16:creationId xmlns:a16="http://schemas.microsoft.com/office/drawing/2014/main" id="{AD2D63AC-265D-2ECA-7A57-FE6A792CF6A5}"/>
              </a:ext>
            </a:extLst>
          </p:cNvPr>
          <p:cNvCxnSpPr>
            <a:cxnSpLocks/>
          </p:cNvCxnSpPr>
          <p:nvPr/>
        </p:nvCxnSpPr>
        <p:spPr>
          <a:xfrm flipH="1" flipV="1">
            <a:off x="7409093" y="2755625"/>
            <a:ext cx="1029229" cy="6733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A2321933-255D-1C39-B0A0-04F38775A854}"/>
              </a:ext>
            </a:extLst>
          </p:cNvPr>
          <p:cNvSpPr txBox="1"/>
          <p:nvPr/>
        </p:nvSpPr>
        <p:spPr>
          <a:xfrm>
            <a:off x="7930010" y="3406193"/>
            <a:ext cx="134178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Contact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Offset</a:t>
            </a:r>
            <a:endParaRPr kumimoji="0" lang="en-US" sz="18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376030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BB2E-836C-B033-EA18-BDBE5DB1548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F16D969-27E5-AE43-C9CC-6F2A3ED75100}"/>
              </a:ext>
            </a:extLst>
          </p:cNvPr>
          <p:cNvPicPr>
            <a:picLocks noGrp="1" noChangeAspect="1"/>
          </p:cNvPicPr>
          <p:nvPr>
            <p:ph idx="1"/>
          </p:nvPr>
        </p:nvPicPr>
        <p:blipFill>
          <a:blip r:embed="rId2"/>
          <a:stretch>
            <a:fillRect/>
          </a:stretch>
        </p:blipFill>
        <p:spPr>
          <a:xfrm>
            <a:off x="0" y="1154432"/>
            <a:ext cx="9143999" cy="5036498"/>
          </a:xfrm>
          <a:prstGeom prst="rect">
            <a:avLst/>
          </a:prstGeom>
        </p:spPr>
      </p:pic>
      <p:sp>
        <p:nvSpPr>
          <p:cNvPr id="4" name="Footer Placeholder 3">
            <a:extLst>
              <a:ext uri="{FF2B5EF4-FFF2-40B4-BE49-F238E27FC236}">
                <a16:creationId xmlns:a16="http://schemas.microsoft.com/office/drawing/2014/main" id="{1D0D7290-48BD-C3F1-2C35-7FF65D58F13F}"/>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1A262F0E-45B4-DE5C-637C-3877F8C0981D}"/>
              </a:ext>
            </a:extLst>
          </p:cNvPr>
          <p:cNvSpPr>
            <a:spLocks noGrp="1"/>
          </p:cNvSpPr>
          <p:nvPr>
            <p:ph type="sldNum" sz="quarter" idx="12"/>
          </p:nvPr>
        </p:nvSpPr>
        <p:spPr/>
        <p:txBody>
          <a:bodyPr/>
          <a:lstStyle/>
          <a:p>
            <a:fld id="{BFDCA1C4-9514-7B4F-976F-D92F7E296653}" type="slidenum">
              <a:rPr lang="fr-FR" smtClean="0"/>
              <a:pPr/>
              <a:t>6</a:t>
            </a:fld>
            <a:endParaRPr lang="fr-FR"/>
          </a:p>
        </p:txBody>
      </p:sp>
    </p:spTree>
    <p:extLst>
      <p:ext uri="{BB962C8B-B14F-4D97-AF65-F5344CB8AC3E}">
        <p14:creationId xmlns:p14="http://schemas.microsoft.com/office/powerpoint/2010/main" val="941200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5246-7C1C-5049-8FFB-294BFF8B44B4}"/>
              </a:ext>
            </a:extLst>
          </p:cNvPr>
          <p:cNvSpPr>
            <a:spLocks noGrp="1"/>
          </p:cNvSpPr>
          <p:nvPr>
            <p:ph type="title"/>
          </p:nvPr>
        </p:nvSpPr>
        <p:spPr>
          <a:xfrm>
            <a:off x="612000" y="180000"/>
            <a:ext cx="8213948" cy="720000"/>
          </a:xfrm>
        </p:spPr>
        <p:txBody>
          <a:bodyPr/>
          <a:lstStyle/>
          <a:p>
            <a:r>
              <a:rPr lang="en-US" dirty="0"/>
              <a:t>Coil Strain – Nominal Interference</a:t>
            </a:r>
          </a:p>
        </p:txBody>
      </p:sp>
      <p:sp>
        <p:nvSpPr>
          <p:cNvPr id="4" name="Slide Number Placeholder 3">
            <a:extLst>
              <a:ext uri="{FF2B5EF4-FFF2-40B4-BE49-F238E27FC236}">
                <a16:creationId xmlns:a16="http://schemas.microsoft.com/office/drawing/2014/main" id="{193F5DC7-39F3-FB4A-BA24-CD138688CB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8E03EBF-4A07-F049-B276-1D74A9D3A81C}"/>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12" name="Content Placeholder 5">
            <a:extLst>
              <a:ext uri="{FF2B5EF4-FFF2-40B4-BE49-F238E27FC236}">
                <a16:creationId xmlns:a16="http://schemas.microsoft.com/office/drawing/2014/main" id="{8354B823-51D7-5045-AB79-82F231C385B5}"/>
              </a:ext>
            </a:extLst>
          </p:cNvPr>
          <p:cNvSpPr>
            <a:spLocks noGrp="1"/>
          </p:cNvSpPr>
          <p:nvPr>
            <p:ph idx="1"/>
          </p:nvPr>
        </p:nvSpPr>
        <p:spPr>
          <a:xfrm>
            <a:off x="487016" y="4154557"/>
            <a:ext cx="8199784" cy="1958566"/>
          </a:xfrm>
        </p:spPr>
        <p:txBody>
          <a:bodyPr>
            <a:normAutofit/>
          </a:bodyPr>
          <a:lstStyle/>
          <a:p>
            <a:r>
              <a:rPr lang="en-GB" dirty="0"/>
              <a:t>Peak longitudinal strain increases from 2249 µm/m to 2893 µm/m</a:t>
            </a:r>
          </a:p>
        </p:txBody>
      </p:sp>
      <p:pic>
        <p:nvPicPr>
          <p:cNvPr id="3" name="Picture 2">
            <a:extLst>
              <a:ext uri="{FF2B5EF4-FFF2-40B4-BE49-F238E27FC236}">
                <a16:creationId xmlns:a16="http://schemas.microsoft.com/office/drawing/2014/main" id="{57D69B06-FF3F-60B7-D544-9CBF8356BEC0}"/>
              </a:ext>
            </a:extLst>
          </p:cNvPr>
          <p:cNvPicPr>
            <a:picLocks noChangeAspect="1"/>
          </p:cNvPicPr>
          <p:nvPr/>
        </p:nvPicPr>
        <p:blipFill>
          <a:blip r:embed="rId2"/>
          <a:stretch>
            <a:fillRect/>
          </a:stretch>
        </p:blipFill>
        <p:spPr>
          <a:xfrm>
            <a:off x="715616" y="1021613"/>
            <a:ext cx="3558786" cy="2700805"/>
          </a:xfrm>
          <a:prstGeom prst="rect">
            <a:avLst/>
          </a:prstGeom>
        </p:spPr>
      </p:pic>
      <p:sp>
        <p:nvSpPr>
          <p:cNvPr id="7" name="TextBox 6">
            <a:extLst>
              <a:ext uri="{FF2B5EF4-FFF2-40B4-BE49-F238E27FC236}">
                <a16:creationId xmlns:a16="http://schemas.microsoft.com/office/drawing/2014/main" id="{ED0F0EA1-8873-E751-DE28-0607DDB2DB38}"/>
              </a:ext>
            </a:extLst>
          </p:cNvPr>
          <p:cNvSpPr txBox="1"/>
          <p:nvPr/>
        </p:nvSpPr>
        <p:spPr>
          <a:xfrm>
            <a:off x="1310308" y="3687130"/>
            <a:ext cx="134178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Nominal</a:t>
            </a:r>
            <a:endParaRPr kumimoji="0" lang="en-US" sz="18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sp>
        <p:nvSpPr>
          <p:cNvPr id="8" name="TextBox 7">
            <a:extLst>
              <a:ext uri="{FF2B5EF4-FFF2-40B4-BE49-F238E27FC236}">
                <a16:creationId xmlns:a16="http://schemas.microsoft.com/office/drawing/2014/main" id="{F12F361A-081C-DC9D-65DA-8EB366D56631}"/>
              </a:ext>
            </a:extLst>
          </p:cNvPr>
          <p:cNvSpPr txBox="1"/>
          <p:nvPr/>
        </p:nvSpPr>
        <p:spPr>
          <a:xfrm>
            <a:off x="4979258" y="3687130"/>
            <a:ext cx="261399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Including Size Error</a:t>
            </a:r>
            <a:endParaRPr kumimoji="0" lang="en-US" sz="18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pic>
        <p:nvPicPr>
          <p:cNvPr id="9" name="Picture 8">
            <a:extLst>
              <a:ext uri="{FF2B5EF4-FFF2-40B4-BE49-F238E27FC236}">
                <a16:creationId xmlns:a16="http://schemas.microsoft.com/office/drawing/2014/main" id="{E0958071-09FA-C5F4-6D2C-A164A6DADC04}"/>
              </a:ext>
            </a:extLst>
          </p:cNvPr>
          <p:cNvPicPr>
            <a:picLocks noChangeAspect="1"/>
          </p:cNvPicPr>
          <p:nvPr/>
        </p:nvPicPr>
        <p:blipFill>
          <a:blip r:embed="rId3"/>
          <a:stretch>
            <a:fillRect/>
          </a:stretch>
        </p:blipFill>
        <p:spPr>
          <a:xfrm>
            <a:off x="4503655" y="1021613"/>
            <a:ext cx="3565198" cy="2700805"/>
          </a:xfrm>
          <a:prstGeom prst="rect">
            <a:avLst/>
          </a:prstGeom>
        </p:spPr>
      </p:pic>
    </p:spTree>
    <p:extLst>
      <p:ext uri="{BB962C8B-B14F-4D97-AF65-F5344CB8AC3E}">
        <p14:creationId xmlns:p14="http://schemas.microsoft.com/office/powerpoint/2010/main" val="3987073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5246-7C1C-5049-8FFB-294BFF8B44B4}"/>
              </a:ext>
            </a:extLst>
          </p:cNvPr>
          <p:cNvSpPr>
            <a:spLocks noGrp="1"/>
          </p:cNvSpPr>
          <p:nvPr>
            <p:ph type="title"/>
          </p:nvPr>
        </p:nvSpPr>
        <p:spPr>
          <a:xfrm>
            <a:off x="612000" y="180000"/>
            <a:ext cx="8213948" cy="720000"/>
          </a:xfrm>
        </p:spPr>
        <p:txBody>
          <a:bodyPr/>
          <a:lstStyle/>
          <a:p>
            <a:r>
              <a:rPr lang="en-US" dirty="0"/>
              <a:t>Local Size/Prestress Modifiers (1)</a:t>
            </a:r>
          </a:p>
        </p:txBody>
      </p:sp>
      <p:sp>
        <p:nvSpPr>
          <p:cNvPr id="4" name="Slide Number Placeholder 3">
            <a:extLst>
              <a:ext uri="{FF2B5EF4-FFF2-40B4-BE49-F238E27FC236}">
                <a16:creationId xmlns:a16="http://schemas.microsoft.com/office/drawing/2014/main" id="{193F5DC7-39F3-FB4A-BA24-CD138688CB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8E03EBF-4A07-F049-B276-1D74A9D3A81C}"/>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12" name="Content Placeholder 5">
            <a:extLst>
              <a:ext uri="{FF2B5EF4-FFF2-40B4-BE49-F238E27FC236}">
                <a16:creationId xmlns:a16="http://schemas.microsoft.com/office/drawing/2014/main" id="{8354B823-51D7-5045-AB79-82F231C385B5}"/>
              </a:ext>
            </a:extLst>
          </p:cNvPr>
          <p:cNvSpPr>
            <a:spLocks noGrp="1"/>
          </p:cNvSpPr>
          <p:nvPr>
            <p:ph idx="1"/>
          </p:nvPr>
        </p:nvSpPr>
        <p:spPr>
          <a:xfrm>
            <a:off x="487016" y="1239625"/>
            <a:ext cx="8199784" cy="4873499"/>
          </a:xfrm>
        </p:spPr>
        <p:txBody>
          <a:bodyPr>
            <a:normAutofit/>
          </a:bodyPr>
          <a:lstStyle/>
          <a:p>
            <a:r>
              <a:rPr lang="en-US" dirty="0"/>
              <a:t>Increasing the prestress on the whole magnet might ‘push’ the coil stress over the project-defined limits</a:t>
            </a:r>
          </a:p>
          <a:p>
            <a:r>
              <a:rPr lang="en-US" dirty="0"/>
              <a:t>Alternatively, we could act on ‘local’ modifiers:</a:t>
            </a:r>
          </a:p>
          <a:p>
            <a:pPr lvl="1"/>
            <a:r>
              <a:rPr lang="en-US" dirty="0"/>
              <a:t>Shimming the coil pack in the coil ends </a:t>
            </a:r>
          </a:p>
          <a:p>
            <a:pPr lvl="2"/>
            <a:r>
              <a:rPr lang="en-US" dirty="0"/>
              <a:t>Only feasible as ‘radial shimming’, as ‘steps’ on midplanes could damage the leads (see MQXFA09 ‘Kapton fold’ analysis)</a:t>
            </a:r>
          </a:p>
          <a:p>
            <a:pPr lvl="1"/>
            <a:r>
              <a:rPr lang="en-US" dirty="0"/>
              <a:t>Increasing the key size in the coil end region</a:t>
            </a:r>
          </a:p>
          <a:p>
            <a:pPr lvl="2"/>
            <a:r>
              <a:rPr lang="en-US" dirty="0"/>
              <a:t>The coil is not sensitive to ‘steps’ in the key size (see missing key analysis during bladder operation, e.g. MQXFA12)</a:t>
            </a:r>
          </a:p>
        </p:txBody>
      </p:sp>
    </p:spTree>
    <p:extLst>
      <p:ext uri="{BB962C8B-B14F-4D97-AF65-F5344CB8AC3E}">
        <p14:creationId xmlns:p14="http://schemas.microsoft.com/office/powerpoint/2010/main" val="1752627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F4A088-CFC7-0A17-BA76-E3C98F219317}"/>
              </a:ext>
            </a:extLst>
          </p:cNvPr>
          <p:cNvPicPr>
            <a:picLocks noChangeAspect="1"/>
          </p:cNvPicPr>
          <p:nvPr/>
        </p:nvPicPr>
        <p:blipFill>
          <a:blip r:embed="rId2"/>
          <a:stretch>
            <a:fillRect/>
          </a:stretch>
        </p:blipFill>
        <p:spPr>
          <a:xfrm>
            <a:off x="4718974" y="1162854"/>
            <a:ext cx="4032061" cy="1311105"/>
          </a:xfrm>
          <a:prstGeom prst="rect">
            <a:avLst/>
          </a:prstGeom>
        </p:spPr>
      </p:pic>
      <p:sp>
        <p:nvSpPr>
          <p:cNvPr id="2" name="Title 1">
            <a:extLst>
              <a:ext uri="{FF2B5EF4-FFF2-40B4-BE49-F238E27FC236}">
                <a16:creationId xmlns:a16="http://schemas.microsoft.com/office/drawing/2014/main" id="{AF145246-7C1C-5049-8FFB-294BFF8B44B4}"/>
              </a:ext>
            </a:extLst>
          </p:cNvPr>
          <p:cNvSpPr>
            <a:spLocks noGrp="1"/>
          </p:cNvSpPr>
          <p:nvPr>
            <p:ph type="title"/>
          </p:nvPr>
        </p:nvSpPr>
        <p:spPr>
          <a:xfrm>
            <a:off x="612000" y="180000"/>
            <a:ext cx="8213948" cy="720000"/>
          </a:xfrm>
        </p:spPr>
        <p:txBody>
          <a:bodyPr/>
          <a:lstStyle/>
          <a:p>
            <a:r>
              <a:rPr lang="en-US" dirty="0"/>
              <a:t>Local Size/Prestress Modifiers (2)</a:t>
            </a:r>
          </a:p>
        </p:txBody>
      </p:sp>
      <p:sp>
        <p:nvSpPr>
          <p:cNvPr id="4" name="Slide Number Placeholder 3">
            <a:extLst>
              <a:ext uri="{FF2B5EF4-FFF2-40B4-BE49-F238E27FC236}">
                <a16:creationId xmlns:a16="http://schemas.microsoft.com/office/drawing/2014/main" id="{193F5DC7-39F3-FB4A-BA24-CD138688CB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8E03EBF-4A07-F049-B276-1D74A9D3A81C}"/>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12" name="Content Placeholder 5">
            <a:extLst>
              <a:ext uri="{FF2B5EF4-FFF2-40B4-BE49-F238E27FC236}">
                <a16:creationId xmlns:a16="http://schemas.microsoft.com/office/drawing/2014/main" id="{8354B823-51D7-5045-AB79-82F231C385B5}"/>
              </a:ext>
            </a:extLst>
          </p:cNvPr>
          <p:cNvSpPr>
            <a:spLocks noGrp="1"/>
          </p:cNvSpPr>
          <p:nvPr>
            <p:ph idx="1"/>
          </p:nvPr>
        </p:nvSpPr>
        <p:spPr>
          <a:xfrm>
            <a:off x="487016" y="3035431"/>
            <a:ext cx="8199784" cy="3077693"/>
          </a:xfrm>
        </p:spPr>
        <p:txBody>
          <a:bodyPr>
            <a:normAutofit/>
          </a:bodyPr>
          <a:lstStyle/>
          <a:p>
            <a:r>
              <a:rPr lang="en-US" dirty="0"/>
              <a:t>FE analysis considering:</a:t>
            </a:r>
          </a:p>
          <a:p>
            <a:pPr lvl="1"/>
            <a:r>
              <a:rPr lang="en-US" dirty="0"/>
              <a:t>Radial shimming (100 µm) in the end-shoes</a:t>
            </a:r>
          </a:p>
          <a:p>
            <a:pPr lvl="2"/>
            <a:r>
              <a:rPr lang="en-US" dirty="0"/>
              <a:t>Available shimming region relatively small, as we do not want steps over the cable</a:t>
            </a:r>
          </a:p>
          <a:p>
            <a:pPr lvl="1"/>
            <a:r>
              <a:rPr lang="en-US" dirty="0"/>
              <a:t>Key size increased (100 µm) along the whole ‘short’ shell</a:t>
            </a:r>
          </a:p>
          <a:p>
            <a:pPr lvl="2"/>
            <a:endParaRPr lang="en-GB" dirty="0"/>
          </a:p>
        </p:txBody>
      </p:sp>
      <p:pic>
        <p:nvPicPr>
          <p:cNvPr id="7" name="Picture 6">
            <a:extLst>
              <a:ext uri="{FF2B5EF4-FFF2-40B4-BE49-F238E27FC236}">
                <a16:creationId xmlns:a16="http://schemas.microsoft.com/office/drawing/2014/main" id="{97671D44-6DA0-A71C-050E-4ED4ADA254C6}"/>
              </a:ext>
            </a:extLst>
          </p:cNvPr>
          <p:cNvPicPr>
            <a:picLocks noChangeAspect="1"/>
          </p:cNvPicPr>
          <p:nvPr/>
        </p:nvPicPr>
        <p:blipFill>
          <a:blip r:embed="rId3"/>
          <a:stretch>
            <a:fillRect/>
          </a:stretch>
        </p:blipFill>
        <p:spPr>
          <a:xfrm>
            <a:off x="445290" y="1162854"/>
            <a:ext cx="3749638" cy="1203274"/>
          </a:xfrm>
          <a:prstGeom prst="rect">
            <a:avLst/>
          </a:prstGeom>
        </p:spPr>
      </p:pic>
      <p:sp>
        <p:nvSpPr>
          <p:cNvPr id="9" name="TextBox 8">
            <a:extLst>
              <a:ext uri="{FF2B5EF4-FFF2-40B4-BE49-F238E27FC236}">
                <a16:creationId xmlns:a16="http://schemas.microsoft.com/office/drawing/2014/main" id="{018AA728-6C8D-1D1A-D8EE-F675AE3B343A}"/>
              </a:ext>
            </a:extLst>
          </p:cNvPr>
          <p:cNvSpPr txBox="1"/>
          <p:nvPr/>
        </p:nvSpPr>
        <p:spPr>
          <a:xfrm>
            <a:off x="1348034" y="2366128"/>
            <a:ext cx="1682646"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Coil/Collar Shimming</a:t>
            </a:r>
            <a:endParaRPr kumimoji="0" lang="en-US" sz="12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sp>
        <p:nvSpPr>
          <p:cNvPr id="10" name="TextBox 9">
            <a:extLst>
              <a:ext uri="{FF2B5EF4-FFF2-40B4-BE49-F238E27FC236}">
                <a16:creationId xmlns:a16="http://schemas.microsoft.com/office/drawing/2014/main" id="{D492321A-5755-B1F4-21C8-53C79E058F81}"/>
              </a:ext>
            </a:extLst>
          </p:cNvPr>
          <p:cNvSpPr txBox="1"/>
          <p:nvPr/>
        </p:nvSpPr>
        <p:spPr>
          <a:xfrm>
            <a:off x="5660798" y="2360323"/>
            <a:ext cx="1682646"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Key Shimming</a:t>
            </a:r>
            <a:endParaRPr kumimoji="0" lang="en-US" sz="12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871392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5246-7C1C-5049-8FFB-294BFF8B44B4}"/>
              </a:ext>
            </a:extLst>
          </p:cNvPr>
          <p:cNvSpPr>
            <a:spLocks noGrp="1"/>
          </p:cNvSpPr>
          <p:nvPr>
            <p:ph type="title"/>
          </p:nvPr>
        </p:nvSpPr>
        <p:spPr>
          <a:xfrm>
            <a:off x="612000" y="180000"/>
            <a:ext cx="8213948" cy="720000"/>
          </a:xfrm>
        </p:spPr>
        <p:txBody>
          <a:bodyPr/>
          <a:lstStyle/>
          <a:p>
            <a:r>
              <a:rPr lang="en-US" dirty="0"/>
              <a:t>Local Size/Prestress Modifiers - Results</a:t>
            </a:r>
          </a:p>
        </p:txBody>
      </p:sp>
      <p:sp>
        <p:nvSpPr>
          <p:cNvPr id="4" name="Slide Number Placeholder 3">
            <a:extLst>
              <a:ext uri="{FF2B5EF4-FFF2-40B4-BE49-F238E27FC236}">
                <a16:creationId xmlns:a16="http://schemas.microsoft.com/office/drawing/2014/main" id="{193F5DC7-39F3-FB4A-BA24-CD138688CB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8E03EBF-4A07-F049-B276-1D74A9D3A81C}"/>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12" name="Content Placeholder 5">
            <a:extLst>
              <a:ext uri="{FF2B5EF4-FFF2-40B4-BE49-F238E27FC236}">
                <a16:creationId xmlns:a16="http://schemas.microsoft.com/office/drawing/2014/main" id="{8354B823-51D7-5045-AB79-82F231C385B5}"/>
              </a:ext>
            </a:extLst>
          </p:cNvPr>
          <p:cNvSpPr>
            <a:spLocks noGrp="1"/>
          </p:cNvSpPr>
          <p:nvPr>
            <p:ph idx="1"/>
          </p:nvPr>
        </p:nvSpPr>
        <p:spPr>
          <a:xfrm>
            <a:off x="487016" y="3582186"/>
            <a:ext cx="8199784" cy="2530938"/>
          </a:xfrm>
        </p:spPr>
        <p:txBody>
          <a:bodyPr>
            <a:normAutofit fontScale="92500"/>
          </a:bodyPr>
          <a:lstStyle/>
          <a:p>
            <a:r>
              <a:rPr lang="en-US" dirty="0"/>
              <a:t>Radial shimming in the end-shoes goes in the wrong direction</a:t>
            </a:r>
          </a:p>
          <a:p>
            <a:pPr lvl="2"/>
            <a:r>
              <a:rPr lang="en-US" dirty="0"/>
              <a:t>Very short shimming space available</a:t>
            </a:r>
          </a:p>
          <a:p>
            <a:pPr lvl="2"/>
            <a:r>
              <a:rPr lang="en-US" dirty="0"/>
              <a:t>To be understood – probably LQ effect + blocking long. prestress</a:t>
            </a:r>
          </a:p>
          <a:p>
            <a:r>
              <a:rPr lang="en-US" dirty="0"/>
              <a:t>Key shimming can remove completely the effect of the undersized coil ends (considering the A13 case)</a:t>
            </a:r>
          </a:p>
          <a:p>
            <a:pPr lvl="2"/>
            <a:endParaRPr lang="en-GB" dirty="0"/>
          </a:p>
        </p:txBody>
      </p:sp>
      <p:pic>
        <p:nvPicPr>
          <p:cNvPr id="6" name="Picture 5">
            <a:extLst>
              <a:ext uri="{FF2B5EF4-FFF2-40B4-BE49-F238E27FC236}">
                <a16:creationId xmlns:a16="http://schemas.microsoft.com/office/drawing/2014/main" id="{84D9C864-4545-B3EC-6E6A-D8339291AB47}"/>
              </a:ext>
            </a:extLst>
          </p:cNvPr>
          <p:cNvPicPr>
            <a:picLocks noChangeAspect="1"/>
          </p:cNvPicPr>
          <p:nvPr/>
        </p:nvPicPr>
        <p:blipFill>
          <a:blip r:embed="rId2"/>
          <a:stretch>
            <a:fillRect/>
          </a:stretch>
        </p:blipFill>
        <p:spPr>
          <a:xfrm>
            <a:off x="2766279" y="900000"/>
            <a:ext cx="3251200" cy="2628900"/>
          </a:xfrm>
          <a:prstGeom prst="rect">
            <a:avLst/>
          </a:prstGeom>
        </p:spPr>
      </p:pic>
    </p:spTree>
    <p:extLst>
      <p:ext uri="{BB962C8B-B14F-4D97-AF65-F5344CB8AC3E}">
        <p14:creationId xmlns:p14="http://schemas.microsoft.com/office/powerpoint/2010/main" val="1799725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B4CD3-61F3-FD10-D911-CA709895091B}"/>
              </a:ext>
            </a:extLst>
          </p:cNvPr>
          <p:cNvSpPr>
            <a:spLocks noGrp="1"/>
          </p:cNvSpPr>
          <p:nvPr>
            <p:ph type="title"/>
          </p:nvPr>
        </p:nvSpPr>
        <p:spPr/>
        <p:txBody>
          <a:bodyPr/>
          <a:lstStyle/>
          <a:p>
            <a:r>
              <a:rPr lang="en-US" dirty="0"/>
              <a:t>7/25/2023</a:t>
            </a:r>
          </a:p>
        </p:txBody>
      </p:sp>
      <p:sp>
        <p:nvSpPr>
          <p:cNvPr id="3" name="Content Placeholder 2">
            <a:extLst>
              <a:ext uri="{FF2B5EF4-FFF2-40B4-BE49-F238E27FC236}">
                <a16:creationId xmlns:a16="http://schemas.microsoft.com/office/drawing/2014/main" id="{76A1514D-FD05-3023-4424-A4F14A83472C}"/>
              </a:ext>
            </a:extLst>
          </p:cNvPr>
          <p:cNvSpPr>
            <a:spLocks noGrp="1"/>
          </p:cNvSpPr>
          <p:nvPr>
            <p:ph idx="1"/>
          </p:nvPr>
        </p:nvSpPr>
        <p:spPr>
          <a:xfrm>
            <a:off x="395023" y="971227"/>
            <a:ext cx="8043803" cy="1748725"/>
          </a:xfrm>
        </p:spPr>
        <p:txBody>
          <a:bodyPr>
            <a:normAutofit lnSpcReduction="10000"/>
          </a:bodyPr>
          <a:lstStyle/>
          <a:p>
            <a:r>
              <a:rPr lang="en-US" dirty="0"/>
              <a:t>What if in the previous computations we look at:</a:t>
            </a:r>
          </a:p>
          <a:p>
            <a:r>
              <a:rPr lang="en-US" i="1" dirty="0"/>
              <a:t>Azimuthal prestress on the pole at the longitudinal location of the wedge-spacer interface</a:t>
            </a:r>
          </a:p>
        </p:txBody>
      </p:sp>
      <p:sp>
        <p:nvSpPr>
          <p:cNvPr id="4" name="Slide Number Placeholder 3">
            <a:extLst>
              <a:ext uri="{FF2B5EF4-FFF2-40B4-BE49-F238E27FC236}">
                <a16:creationId xmlns:a16="http://schemas.microsoft.com/office/drawing/2014/main" id="{F74C9673-3052-22EA-4CED-18F5FA879C05}"/>
              </a:ext>
            </a:extLst>
          </p:cNvPr>
          <p:cNvSpPr>
            <a:spLocks noGrp="1"/>
          </p:cNvSpPr>
          <p:nvPr>
            <p:ph type="sldNum" sz="quarter" idx="12"/>
          </p:nvPr>
        </p:nvSpPr>
        <p:spPr/>
        <p:txBody>
          <a:bodyPr/>
          <a:lstStyle/>
          <a:p>
            <a:fld id="{BFDCA1C4-9514-7B4F-976F-D92F7E296653}" type="slidenum">
              <a:rPr lang="fr-FR" smtClean="0"/>
              <a:pPr/>
              <a:t>64</a:t>
            </a:fld>
            <a:endParaRPr lang="fr-FR" dirty="0"/>
          </a:p>
        </p:txBody>
      </p:sp>
      <p:sp>
        <p:nvSpPr>
          <p:cNvPr id="5" name="Footer Placeholder 4">
            <a:extLst>
              <a:ext uri="{FF2B5EF4-FFF2-40B4-BE49-F238E27FC236}">
                <a16:creationId xmlns:a16="http://schemas.microsoft.com/office/drawing/2014/main" id="{1E7AFEF5-7E57-FC61-A3A4-5D7C079F16C4}"/>
              </a:ext>
            </a:extLst>
          </p:cNvPr>
          <p:cNvSpPr>
            <a:spLocks noGrp="1"/>
          </p:cNvSpPr>
          <p:nvPr>
            <p:ph type="ftr" sz="quarter" idx="3"/>
          </p:nvPr>
        </p:nvSpPr>
        <p:spPr/>
        <p:txBody>
          <a:bodyPr/>
          <a:lstStyle/>
          <a:p>
            <a:r>
              <a:rPr lang="en-US"/>
              <a:t>MQXFA17 Analysis</a:t>
            </a:r>
            <a:endParaRPr lang="en-GB" dirty="0"/>
          </a:p>
        </p:txBody>
      </p:sp>
      <p:pic>
        <p:nvPicPr>
          <p:cNvPr id="6" name="Picture 5">
            <a:extLst>
              <a:ext uri="{FF2B5EF4-FFF2-40B4-BE49-F238E27FC236}">
                <a16:creationId xmlns:a16="http://schemas.microsoft.com/office/drawing/2014/main" id="{E23C99A0-E84F-6FC9-BF84-F757A05B03D1}"/>
              </a:ext>
            </a:extLst>
          </p:cNvPr>
          <p:cNvPicPr>
            <a:picLocks noChangeAspect="1"/>
          </p:cNvPicPr>
          <p:nvPr/>
        </p:nvPicPr>
        <p:blipFill>
          <a:blip r:embed="rId2"/>
          <a:stretch>
            <a:fillRect/>
          </a:stretch>
        </p:blipFill>
        <p:spPr>
          <a:xfrm>
            <a:off x="1821305" y="2902229"/>
            <a:ext cx="5361905" cy="2742857"/>
          </a:xfrm>
          <a:prstGeom prst="rect">
            <a:avLst/>
          </a:prstGeom>
        </p:spPr>
      </p:pic>
      <p:cxnSp>
        <p:nvCxnSpPr>
          <p:cNvPr id="8" name="Straight Arrow Connector 7">
            <a:extLst>
              <a:ext uri="{FF2B5EF4-FFF2-40B4-BE49-F238E27FC236}">
                <a16:creationId xmlns:a16="http://schemas.microsoft.com/office/drawing/2014/main" id="{0EDC667F-919C-A354-031B-445058275DBD}"/>
              </a:ext>
            </a:extLst>
          </p:cNvPr>
          <p:cNvCxnSpPr/>
          <p:nvPr/>
        </p:nvCxnSpPr>
        <p:spPr>
          <a:xfrm flipH="1">
            <a:off x="3332136" y="2347993"/>
            <a:ext cx="61993" cy="12088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6229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618C-4E09-E2C3-22A0-B9A8C201D47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2679376-2FA7-F77D-5E51-847101D9B2AD}"/>
              </a:ext>
            </a:extLst>
          </p:cNvPr>
          <p:cNvPicPr>
            <a:picLocks noGrp="1" noChangeAspect="1"/>
          </p:cNvPicPr>
          <p:nvPr>
            <p:ph idx="1"/>
          </p:nvPr>
        </p:nvPicPr>
        <p:blipFill>
          <a:blip r:embed="rId2"/>
          <a:stretch>
            <a:fillRect/>
          </a:stretch>
        </p:blipFill>
        <p:spPr>
          <a:xfrm>
            <a:off x="1666321" y="517110"/>
            <a:ext cx="5361905" cy="4342857"/>
          </a:xfrm>
          <a:prstGeom prst="rect">
            <a:avLst/>
          </a:prstGeom>
        </p:spPr>
      </p:pic>
      <p:sp>
        <p:nvSpPr>
          <p:cNvPr id="4" name="Slide Number Placeholder 3">
            <a:extLst>
              <a:ext uri="{FF2B5EF4-FFF2-40B4-BE49-F238E27FC236}">
                <a16:creationId xmlns:a16="http://schemas.microsoft.com/office/drawing/2014/main" id="{AC665FB6-B5C7-23DE-EFE2-0E6AE18A7ABC}"/>
              </a:ext>
            </a:extLst>
          </p:cNvPr>
          <p:cNvSpPr>
            <a:spLocks noGrp="1"/>
          </p:cNvSpPr>
          <p:nvPr>
            <p:ph type="sldNum" sz="quarter" idx="12"/>
          </p:nvPr>
        </p:nvSpPr>
        <p:spPr/>
        <p:txBody>
          <a:bodyPr/>
          <a:lstStyle/>
          <a:p>
            <a:fld id="{BFDCA1C4-9514-7B4F-976F-D92F7E296653}" type="slidenum">
              <a:rPr lang="fr-FR" smtClean="0"/>
              <a:pPr/>
              <a:t>65</a:t>
            </a:fld>
            <a:endParaRPr lang="fr-FR" dirty="0"/>
          </a:p>
        </p:txBody>
      </p:sp>
      <p:sp>
        <p:nvSpPr>
          <p:cNvPr id="5" name="Footer Placeholder 4">
            <a:extLst>
              <a:ext uri="{FF2B5EF4-FFF2-40B4-BE49-F238E27FC236}">
                <a16:creationId xmlns:a16="http://schemas.microsoft.com/office/drawing/2014/main" id="{46E775AB-197B-5700-9115-D978939A6F89}"/>
              </a:ext>
            </a:extLst>
          </p:cNvPr>
          <p:cNvSpPr>
            <a:spLocks noGrp="1"/>
          </p:cNvSpPr>
          <p:nvPr>
            <p:ph type="ftr" sz="quarter" idx="3"/>
          </p:nvPr>
        </p:nvSpPr>
        <p:spPr/>
        <p:txBody>
          <a:bodyPr/>
          <a:lstStyle/>
          <a:p>
            <a:r>
              <a:rPr lang="en-US"/>
              <a:t>MQXFA17 Analysis</a:t>
            </a:r>
            <a:endParaRPr lang="en-GB" dirty="0"/>
          </a:p>
        </p:txBody>
      </p:sp>
      <p:pic>
        <p:nvPicPr>
          <p:cNvPr id="7" name="Picture 6">
            <a:extLst>
              <a:ext uri="{FF2B5EF4-FFF2-40B4-BE49-F238E27FC236}">
                <a16:creationId xmlns:a16="http://schemas.microsoft.com/office/drawing/2014/main" id="{F4CD4151-670A-A445-35C5-D36A81591A96}"/>
              </a:ext>
            </a:extLst>
          </p:cNvPr>
          <p:cNvPicPr>
            <a:picLocks noChangeAspect="1"/>
          </p:cNvPicPr>
          <p:nvPr/>
        </p:nvPicPr>
        <p:blipFill>
          <a:blip r:embed="rId3"/>
          <a:stretch>
            <a:fillRect/>
          </a:stretch>
        </p:blipFill>
        <p:spPr>
          <a:xfrm>
            <a:off x="4804037" y="4947805"/>
            <a:ext cx="3572541" cy="1828946"/>
          </a:xfrm>
          <a:prstGeom prst="rect">
            <a:avLst/>
          </a:prstGeom>
        </p:spPr>
      </p:pic>
      <p:cxnSp>
        <p:nvCxnSpPr>
          <p:cNvPr id="9" name="Straight Arrow Connector 8">
            <a:extLst>
              <a:ext uri="{FF2B5EF4-FFF2-40B4-BE49-F238E27FC236}">
                <a16:creationId xmlns:a16="http://schemas.microsoft.com/office/drawing/2014/main" id="{E0DAF5AD-229A-DFAC-083B-F34568BB2A53}"/>
              </a:ext>
            </a:extLst>
          </p:cNvPr>
          <p:cNvCxnSpPr>
            <a:cxnSpLocks/>
          </p:cNvCxnSpPr>
          <p:nvPr/>
        </p:nvCxnSpPr>
        <p:spPr>
          <a:xfrm flipH="1" flipV="1">
            <a:off x="5734373" y="4750231"/>
            <a:ext cx="77492" cy="5734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B90187C-74A8-EB78-2FAA-2845B120EDEE}"/>
              </a:ext>
            </a:extLst>
          </p:cNvPr>
          <p:cNvSpPr txBox="1"/>
          <p:nvPr/>
        </p:nvSpPr>
        <p:spPr>
          <a:xfrm>
            <a:off x="402519" y="4947805"/>
            <a:ext cx="4401518" cy="923330"/>
          </a:xfrm>
          <a:prstGeom prst="rect">
            <a:avLst/>
          </a:prstGeom>
          <a:noFill/>
        </p:spPr>
        <p:txBody>
          <a:bodyPr wrap="square" rtlCol="0">
            <a:spAutoFit/>
          </a:bodyPr>
          <a:lstStyle/>
          <a:p>
            <a:r>
              <a:rPr lang="en-US" dirty="0">
                <a:sym typeface="Wingdings" panose="05000000000000000000" pitchFamily="2" charset="2"/>
              </a:rPr>
              <a:t> The longitudinal strain depends on the </a:t>
            </a:r>
            <a:r>
              <a:rPr lang="en-US" b="1" dirty="0">
                <a:solidFill>
                  <a:schemeClr val="bg2"/>
                </a:solidFill>
                <a:sym typeface="Wingdings" panose="05000000000000000000" pitchFamily="2" charset="2"/>
              </a:rPr>
              <a:t>azimuthal prestress at cold at the same location</a:t>
            </a:r>
            <a:endParaRPr lang="en-US" b="1" dirty="0">
              <a:solidFill>
                <a:schemeClr val="bg2"/>
              </a:solidFill>
            </a:endParaRPr>
          </a:p>
        </p:txBody>
      </p:sp>
    </p:spTree>
    <p:extLst>
      <p:ext uri="{BB962C8B-B14F-4D97-AF65-F5344CB8AC3E}">
        <p14:creationId xmlns:p14="http://schemas.microsoft.com/office/powerpoint/2010/main" val="804537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4EF4-D0E4-07F2-587C-B81271FF4941}"/>
              </a:ext>
            </a:extLst>
          </p:cNvPr>
          <p:cNvSpPr>
            <a:spLocks noGrp="1"/>
          </p:cNvSpPr>
          <p:nvPr>
            <p:ph type="title"/>
          </p:nvPr>
        </p:nvSpPr>
        <p:spPr/>
        <p:txBody>
          <a:bodyPr/>
          <a:lstStyle/>
          <a:p>
            <a:r>
              <a:rPr lang="en-US" dirty="0"/>
              <a:t>Mechanism</a:t>
            </a:r>
          </a:p>
        </p:txBody>
      </p:sp>
      <p:sp>
        <p:nvSpPr>
          <p:cNvPr id="3" name="Content Placeholder 2">
            <a:extLst>
              <a:ext uri="{FF2B5EF4-FFF2-40B4-BE49-F238E27FC236}">
                <a16:creationId xmlns:a16="http://schemas.microsoft.com/office/drawing/2014/main" id="{B7299FA2-A6F6-DFEF-4FE5-B3D4125F45D9}"/>
              </a:ext>
            </a:extLst>
          </p:cNvPr>
          <p:cNvSpPr>
            <a:spLocks noGrp="1"/>
          </p:cNvSpPr>
          <p:nvPr>
            <p:ph idx="1"/>
          </p:nvPr>
        </p:nvSpPr>
        <p:spPr/>
        <p:txBody>
          <a:bodyPr/>
          <a:lstStyle/>
          <a:p>
            <a:r>
              <a:rPr lang="en-US" dirty="0"/>
              <a:t>The local azimuthal pre-stress generates/contributes to </a:t>
            </a:r>
            <a:r>
              <a:rPr lang="en-US" b="1" dirty="0"/>
              <a:t>local axial pre-stress </a:t>
            </a:r>
            <a:r>
              <a:rPr lang="en-US" dirty="0"/>
              <a:t>by Poisson effect</a:t>
            </a:r>
          </a:p>
          <a:p>
            <a:r>
              <a:rPr lang="en-US" dirty="0"/>
              <a:t>When the magnetic forces exceed the axial pre-stress the coil is less rigid </a:t>
            </a:r>
            <a:r>
              <a:rPr lang="en-US" dirty="0">
                <a:sym typeface="Wingdings" panose="05000000000000000000" pitchFamily="2" charset="2"/>
              </a:rPr>
              <a:t> kink</a:t>
            </a:r>
            <a:endParaRPr lang="en-US" dirty="0"/>
          </a:p>
        </p:txBody>
      </p:sp>
      <p:sp>
        <p:nvSpPr>
          <p:cNvPr id="4" name="Slide Number Placeholder 3">
            <a:extLst>
              <a:ext uri="{FF2B5EF4-FFF2-40B4-BE49-F238E27FC236}">
                <a16:creationId xmlns:a16="http://schemas.microsoft.com/office/drawing/2014/main" id="{F435D8FA-779E-0E44-E43D-34DAD34AA478}"/>
              </a:ext>
            </a:extLst>
          </p:cNvPr>
          <p:cNvSpPr>
            <a:spLocks noGrp="1"/>
          </p:cNvSpPr>
          <p:nvPr>
            <p:ph type="sldNum" sz="quarter" idx="12"/>
          </p:nvPr>
        </p:nvSpPr>
        <p:spPr/>
        <p:txBody>
          <a:bodyPr/>
          <a:lstStyle/>
          <a:p>
            <a:fld id="{BFDCA1C4-9514-7B4F-976F-D92F7E296653}" type="slidenum">
              <a:rPr lang="fr-FR" smtClean="0"/>
              <a:pPr/>
              <a:t>66</a:t>
            </a:fld>
            <a:endParaRPr lang="fr-FR" dirty="0"/>
          </a:p>
        </p:txBody>
      </p:sp>
      <p:sp>
        <p:nvSpPr>
          <p:cNvPr id="5" name="Footer Placeholder 4">
            <a:extLst>
              <a:ext uri="{FF2B5EF4-FFF2-40B4-BE49-F238E27FC236}">
                <a16:creationId xmlns:a16="http://schemas.microsoft.com/office/drawing/2014/main" id="{551B4A9E-3A54-99F2-1B45-9D10B95FBEB5}"/>
              </a:ext>
            </a:extLst>
          </p:cNvPr>
          <p:cNvSpPr>
            <a:spLocks noGrp="1"/>
          </p:cNvSpPr>
          <p:nvPr>
            <p:ph type="ftr" sz="quarter" idx="3"/>
          </p:nvPr>
        </p:nvSpPr>
        <p:spPr/>
        <p:txBody>
          <a:bodyPr/>
          <a:lstStyle/>
          <a:p>
            <a:r>
              <a:rPr lang="en-US"/>
              <a:t>MQXFA17 Analysis</a:t>
            </a:r>
            <a:endParaRPr lang="en-GB" dirty="0"/>
          </a:p>
        </p:txBody>
      </p:sp>
      <p:pic>
        <p:nvPicPr>
          <p:cNvPr id="6" name="Picture 5">
            <a:extLst>
              <a:ext uri="{FF2B5EF4-FFF2-40B4-BE49-F238E27FC236}">
                <a16:creationId xmlns:a16="http://schemas.microsoft.com/office/drawing/2014/main" id="{F0EC8E8D-05D1-388F-B4F8-45911963CABB}"/>
              </a:ext>
            </a:extLst>
          </p:cNvPr>
          <p:cNvPicPr>
            <a:picLocks noChangeAspect="1"/>
          </p:cNvPicPr>
          <p:nvPr/>
        </p:nvPicPr>
        <p:blipFill>
          <a:blip r:embed="rId2"/>
          <a:stretch>
            <a:fillRect/>
          </a:stretch>
        </p:blipFill>
        <p:spPr>
          <a:xfrm>
            <a:off x="2901973" y="3781586"/>
            <a:ext cx="3802310" cy="3076414"/>
          </a:xfrm>
          <a:prstGeom prst="rect">
            <a:avLst/>
          </a:prstGeom>
        </p:spPr>
      </p:pic>
      <p:cxnSp>
        <p:nvCxnSpPr>
          <p:cNvPr id="8" name="Straight Arrow Connector 7">
            <a:extLst>
              <a:ext uri="{FF2B5EF4-FFF2-40B4-BE49-F238E27FC236}">
                <a16:creationId xmlns:a16="http://schemas.microsoft.com/office/drawing/2014/main" id="{3C5EF31D-F28E-AA5F-EF57-27F7D22AC52E}"/>
              </a:ext>
            </a:extLst>
          </p:cNvPr>
          <p:cNvCxnSpPr/>
          <p:nvPr/>
        </p:nvCxnSpPr>
        <p:spPr>
          <a:xfrm flipH="1">
            <a:off x="4998203" y="3479369"/>
            <a:ext cx="751668" cy="21155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743B0D5-0DCF-80D5-A4E5-6E114EC89806}"/>
              </a:ext>
            </a:extLst>
          </p:cNvPr>
          <p:cNvCxnSpPr/>
          <p:nvPr/>
        </p:nvCxnSpPr>
        <p:spPr>
          <a:xfrm>
            <a:off x="3975315" y="4602997"/>
            <a:ext cx="1146875" cy="158857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CFD898B-45A0-DC05-107D-6FC4D0D9BBFE}"/>
              </a:ext>
            </a:extLst>
          </p:cNvPr>
          <p:cNvCxnSpPr>
            <a:cxnSpLocks/>
          </p:cNvCxnSpPr>
          <p:nvPr/>
        </p:nvCxnSpPr>
        <p:spPr>
          <a:xfrm>
            <a:off x="4541003" y="5726624"/>
            <a:ext cx="1425844" cy="52694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283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ECF94-F2CB-2D8D-123B-423EF9BA24CC}"/>
              </a:ext>
            </a:extLst>
          </p:cNvPr>
          <p:cNvSpPr>
            <a:spLocks noGrp="1"/>
          </p:cNvSpPr>
          <p:nvPr>
            <p:ph type="title"/>
          </p:nvPr>
        </p:nvSpPr>
        <p:spPr>
          <a:xfrm>
            <a:off x="600032" y="-99392"/>
            <a:ext cx="7920000" cy="720000"/>
          </a:xfrm>
        </p:spPr>
        <p:txBody>
          <a:bodyPr/>
          <a:lstStyle/>
          <a:p>
            <a:r>
              <a:rPr lang="en-US" dirty="0"/>
              <a:t>Coil 157 CMM in Lead End</a:t>
            </a:r>
          </a:p>
        </p:txBody>
      </p:sp>
      <p:sp>
        <p:nvSpPr>
          <p:cNvPr id="3" name="Content Placeholder 2">
            <a:extLst>
              <a:ext uri="{FF2B5EF4-FFF2-40B4-BE49-F238E27FC236}">
                <a16:creationId xmlns:a16="http://schemas.microsoft.com/office/drawing/2014/main" id="{D26553E4-4A58-DCC2-0D3D-FA5E45C2FF59}"/>
              </a:ext>
            </a:extLst>
          </p:cNvPr>
          <p:cNvSpPr>
            <a:spLocks noGrp="1"/>
          </p:cNvSpPr>
          <p:nvPr>
            <p:ph idx="1"/>
          </p:nvPr>
        </p:nvSpPr>
        <p:spPr>
          <a:xfrm>
            <a:off x="653245" y="548680"/>
            <a:ext cx="8364456" cy="625624"/>
          </a:xfrm>
        </p:spPr>
        <p:txBody>
          <a:bodyPr>
            <a:normAutofit/>
          </a:bodyPr>
          <a:lstStyle/>
          <a:p>
            <a:r>
              <a:rPr lang="en-US" dirty="0"/>
              <a:t>Average of transition and non-transition sides </a:t>
            </a:r>
          </a:p>
        </p:txBody>
      </p:sp>
      <p:sp>
        <p:nvSpPr>
          <p:cNvPr id="4" name="Slide Number Placeholder 3">
            <a:extLst>
              <a:ext uri="{FF2B5EF4-FFF2-40B4-BE49-F238E27FC236}">
                <a16:creationId xmlns:a16="http://schemas.microsoft.com/office/drawing/2014/main" id="{76C4A2A9-E1D9-4B4F-214A-480A6281308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D46891E-47D5-549D-E7C9-24CA0B1A50F6}"/>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7" name="Picture 6">
            <a:extLst>
              <a:ext uri="{FF2B5EF4-FFF2-40B4-BE49-F238E27FC236}">
                <a16:creationId xmlns:a16="http://schemas.microsoft.com/office/drawing/2014/main" id="{2449ACB3-5F81-2D63-9163-08E4672D106F}"/>
              </a:ext>
            </a:extLst>
          </p:cNvPr>
          <p:cNvPicPr>
            <a:picLocks noChangeAspect="1"/>
          </p:cNvPicPr>
          <p:nvPr/>
        </p:nvPicPr>
        <p:blipFill>
          <a:blip r:embed="rId2"/>
          <a:stretch>
            <a:fillRect/>
          </a:stretch>
        </p:blipFill>
        <p:spPr>
          <a:xfrm>
            <a:off x="-3686" y="980728"/>
            <a:ext cx="4359662" cy="3031584"/>
          </a:xfrm>
          <a:prstGeom prst="rect">
            <a:avLst/>
          </a:prstGeom>
        </p:spPr>
      </p:pic>
      <p:graphicFrame>
        <p:nvGraphicFramePr>
          <p:cNvPr id="6" name="Chart 5">
            <a:extLst>
              <a:ext uri="{FF2B5EF4-FFF2-40B4-BE49-F238E27FC236}">
                <a16:creationId xmlns:a16="http://schemas.microsoft.com/office/drawing/2014/main" id="{1A94B0B5-AEE5-5D48-7FED-7AA59ABA0700}"/>
              </a:ext>
            </a:extLst>
          </p:cNvPr>
          <p:cNvGraphicFramePr>
            <a:graphicFrameLocks/>
          </p:cNvGraphicFramePr>
          <p:nvPr/>
        </p:nvGraphicFramePr>
        <p:xfrm>
          <a:off x="2930482" y="3140968"/>
          <a:ext cx="6178022" cy="33189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35AD74CC-28E4-DE8B-1E35-07EB5986A1DE}"/>
              </a:ext>
            </a:extLst>
          </p:cNvPr>
          <p:cNvGraphicFramePr>
            <a:graphicFrameLocks noGrp="1"/>
          </p:cNvGraphicFramePr>
          <p:nvPr/>
        </p:nvGraphicFramePr>
        <p:xfrm>
          <a:off x="179512" y="4012312"/>
          <a:ext cx="2438400" cy="202565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4185840214"/>
                    </a:ext>
                  </a:extLst>
                </a:gridCol>
                <a:gridCol w="609600">
                  <a:extLst>
                    <a:ext uri="{9D8B030D-6E8A-4147-A177-3AD203B41FA5}">
                      <a16:colId xmlns:a16="http://schemas.microsoft.com/office/drawing/2014/main" val="2166099118"/>
                    </a:ext>
                  </a:extLst>
                </a:gridCol>
                <a:gridCol w="609600">
                  <a:extLst>
                    <a:ext uri="{9D8B030D-6E8A-4147-A177-3AD203B41FA5}">
                      <a16:colId xmlns:a16="http://schemas.microsoft.com/office/drawing/2014/main" val="3442311408"/>
                    </a:ext>
                  </a:extLst>
                </a:gridCol>
                <a:gridCol w="609600">
                  <a:extLst>
                    <a:ext uri="{9D8B030D-6E8A-4147-A177-3AD203B41FA5}">
                      <a16:colId xmlns:a16="http://schemas.microsoft.com/office/drawing/2014/main" val="3127804505"/>
                    </a:ext>
                  </a:extLst>
                </a:gridCol>
              </a:tblGrid>
              <a:tr h="368300">
                <a:tc>
                  <a:txBody>
                    <a:bodyPr/>
                    <a:lstStyle/>
                    <a:p>
                      <a:pPr algn="ctr" fontAlgn="b"/>
                      <a:r>
                        <a:rPr lang="en-US" sz="1100" u="none" strike="noStrike">
                          <a:effectLst/>
                        </a:rPr>
                        <a:t>Distance from LE</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NT side</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T side</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Average</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23966250"/>
                  </a:ext>
                </a:extLst>
              </a:tr>
              <a:tr h="184150">
                <a:tc>
                  <a:txBody>
                    <a:bodyPr/>
                    <a:lstStyle/>
                    <a:p>
                      <a:pPr algn="ctr" fontAlgn="ctr"/>
                      <a:r>
                        <a:rPr lang="en-US" sz="1100" u="none" strike="noStrike">
                          <a:effectLst/>
                        </a:rPr>
                        <a:t>mm</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100" u="none" strike="noStrike">
                          <a:effectLst/>
                        </a:rPr>
                        <a:t>um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um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um</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65221575"/>
                  </a:ext>
                </a:extLst>
              </a:tr>
              <a:tr h="184150">
                <a:tc>
                  <a:txBody>
                    <a:bodyPr/>
                    <a:lstStyle/>
                    <a:p>
                      <a:pPr algn="ctr" fontAlgn="b"/>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-121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-117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-119</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90269351"/>
                  </a:ext>
                </a:extLst>
              </a:tr>
              <a:tr h="184150">
                <a:tc>
                  <a:txBody>
                    <a:bodyPr/>
                    <a:lstStyle/>
                    <a:p>
                      <a:pPr algn="ct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-125</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-121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-123</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79580407"/>
                  </a:ext>
                </a:extLst>
              </a:tr>
              <a:tr h="184150">
                <a:tc>
                  <a:txBody>
                    <a:bodyPr/>
                    <a:lstStyle/>
                    <a:p>
                      <a:pPr algn="ctr" fontAlgn="b"/>
                      <a:r>
                        <a:rPr lang="en-US" sz="1100" u="none" strike="noStrike">
                          <a:effectLst/>
                        </a:rPr>
                        <a:t>150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-140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-134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-137</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13071405"/>
                  </a:ext>
                </a:extLst>
              </a:tr>
              <a:tr h="184150">
                <a:tc>
                  <a:txBody>
                    <a:bodyPr/>
                    <a:lstStyle/>
                    <a:p>
                      <a:pPr algn="ctr" fontAlgn="b"/>
                      <a:r>
                        <a:rPr lang="en-US" sz="1100" u="none" strike="noStrike">
                          <a:effectLst/>
                        </a:rPr>
                        <a:t>180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-155</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-148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-151.5</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992332"/>
                  </a:ext>
                </a:extLst>
              </a:tr>
              <a:tr h="184150">
                <a:tc>
                  <a:txBody>
                    <a:bodyPr/>
                    <a:lstStyle/>
                    <a:p>
                      <a:pPr algn="ctr" fontAlgn="b"/>
                      <a:r>
                        <a:rPr lang="en-US" sz="1100" u="none" strike="noStrike">
                          <a:effectLst/>
                        </a:rPr>
                        <a:t>207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-179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-167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-173</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78599513"/>
                  </a:ext>
                </a:extLst>
              </a:tr>
              <a:tr h="184150">
                <a:tc>
                  <a:txBody>
                    <a:bodyPr/>
                    <a:lstStyle/>
                    <a:p>
                      <a:pPr algn="ctr" fontAlgn="b"/>
                      <a:r>
                        <a:rPr lang="en-US" sz="1100" u="none" strike="noStrike">
                          <a:effectLst/>
                        </a:rPr>
                        <a:t>220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-171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-155</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-163</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9795799"/>
                  </a:ext>
                </a:extLst>
              </a:tr>
              <a:tr h="184150">
                <a:tc>
                  <a:txBody>
                    <a:bodyPr/>
                    <a:lstStyle/>
                    <a:p>
                      <a:pPr algn="ctr" fontAlgn="b"/>
                      <a:r>
                        <a:rPr lang="en-US" sz="1100" u="none" strike="noStrike">
                          <a:effectLst/>
                        </a:rPr>
                        <a:t>260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-139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-136</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-137.5</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92966890"/>
                  </a:ext>
                </a:extLst>
              </a:tr>
              <a:tr h="184150">
                <a:tc>
                  <a:txBody>
                    <a:bodyPr/>
                    <a:lstStyle/>
                    <a:p>
                      <a:pPr algn="ctr" fontAlgn="b"/>
                      <a:r>
                        <a:rPr lang="en-US" sz="1100" u="none" strike="noStrike">
                          <a:effectLst/>
                        </a:rPr>
                        <a:t>300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-102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-96</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b="1" u="none" strike="noStrike" dirty="0">
                          <a:effectLst/>
                        </a:rPr>
                        <a:t>-99</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19213181"/>
                  </a:ext>
                </a:extLst>
              </a:tr>
            </a:tbl>
          </a:graphicData>
        </a:graphic>
      </p:graphicFrame>
      <p:sp>
        <p:nvSpPr>
          <p:cNvPr id="11" name="TextBox 10">
            <a:extLst>
              <a:ext uri="{FF2B5EF4-FFF2-40B4-BE49-F238E27FC236}">
                <a16:creationId xmlns:a16="http://schemas.microsoft.com/office/drawing/2014/main" id="{DB9A1D28-557A-F3F6-D0D9-5937426533E2}"/>
              </a:ext>
            </a:extLst>
          </p:cNvPr>
          <p:cNvSpPr txBox="1"/>
          <p:nvPr/>
        </p:nvSpPr>
        <p:spPr>
          <a:xfrm>
            <a:off x="4392358" y="1424969"/>
            <a:ext cx="305996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X-sections in addition to 70 and 207 (standard locations)</a:t>
            </a:r>
          </a:p>
        </p:txBody>
      </p:sp>
    </p:spTree>
    <p:extLst>
      <p:ext uri="{BB962C8B-B14F-4D97-AF65-F5344CB8AC3E}">
        <p14:creationId xmlns:p14="http://schemas.microsoft.com/office/powerpoint/2010/main" val="490278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D8D23B-86F4-48F6-9D1B-80CE4FEB7A87}"/>
              </a:ext>
            </a:extLst>
          </p:cNvPr>
          <p:cNvSpPr>
            <a:spLocks noGrp="1"/>
          </p:cNvSpPr>
          <p:nvPr>
            <p:ph type="title"/>
          </p:nvPr>
        </p:nvSpPr>
        <p:spPr/>
        <p:txBody>
          <a:bodyPr/>
          <a:lstStyle/>
          <a:p>
            <a:r>
              <a:rPr lang="en-US" dirty="0"/>
              <a:t>Back up Slides</a:t>
            </a:r>
          </a:p>
        </p:txBody>
      </p:sp>
      <p:sp>
        <p:nvSpPr>
          <p:cNvPr id="4" name="Footer Placeholder 3">
            <a:extLst>
              <a:ext uri="{FF2B5EF4-FFF2-40B4-BE49-F238E27FC236}">
                <a16:creationId xmlns:a16="http://schemas.microsoft.com/office/drawing/2014/main" id="{69CFFF0F-3EBE-45A5-A853-E8124039D4BF}"/>
              </a:ext>
            </a:extLst>
          </p:cNvPr>
          <p:cNvSpPr>
            <a:spLocks noGrp="1"/>
          </p:cNvSpPr>
          <p:nvPr>
            <p:ph type="ftr" sz="quarter" idx="11"/>
          </p:nvPr>
        </p:nvSpPr>
        <p:spPr/>
        <p:txBody>
          <a:bodyPr/>
          <a:lstStyle/>
          <a:p>
            <a:r>
              <a:rPr lang="en-GB" noProof="0"/>
              <a:t>MQXFA17 Analysis</a:t>
            </a:r>
            <a:endParaRPr lang="en-GB" noProof="0" dirty="0"/>
          </a:p>
        </p:txBody>
      </p:sp>
      <p:sp>
        <p:nvSpPr>
          <p:cNvPr id="5" name="Slide Number Placeholder 4">
            <a:extLst>
              <a:ext uri="{FF2B5EF4-FFF2-40B4-BE49-F238E27FC236}">
                <a16:creationId xmlns:a16="http://schemas.microsoft.com/office/drawing/2014/main" id="{92D9C50A-FA4B-4C56-B814-594E1479A9A7}"/>
              </a:ext>
            </a:extLst>
          </p:cNvPr>
          <p:cNvSpPr>
            <a:spLocks noGrp="1"/>
          </p:cNvSpPr>
          <p:nvPr>
            <p:ph type="sldNum" sz="quarter" idx="12"/>
          </p:nvPr>
        </p:nvSpPr>
        <p:spPr/>
        <p:txBody>
          <a:bodyPr/>
          <a:lstStyle/>
          <a:p>
            <a:fld id="{BFDCA1C4-9514-7B4F-976F-D92F7E296653}" type="slidenum">
              <a:rPr lang="fr-FR" smtClean="0"/>
              <a:pPr/>
              <a:t>68</a:t>
            </a:fld>
            <a:endParaRPr lang="fr-FR"/>
          </a:p>
        </p:txBody>
      </p:sp>
    </p:spTree>
    <p:extLst>
      <p:ext uri="{BB962C8B-B14F-4D97-AF65-F5344CB8AC3E}">
        <p14:creationId xmlns:p14="http://schemas.microsoft.com/office/powerpoint/2010/main" val="21882031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C0C28-040D-A569-8D13-D55071A11193}"/>
              </a:ext>
            </a:extLst>
          </p:cNvPr>
          <p:cNvSpPr>
            <a:spLocks noGrp="1"/>
          </p:cNvSpPr>
          <p:nvPr>
            <p:ph type="title"/>
          </p:nvPr>
        </p:nvSpPr>
        <p:spPr/>
        <p:txBody>
          <a:bodyPr/>
          <a:lstStyle/>
          <a:p>
            <a:r>
              <a:rPr lang="en-US" dirty="0"/>
              <a:t>From Specs Mtg</a:t>
            </a:r>
          </a:p>
        </p:txBody>
      </p:sp>
      <p:sp>
        <p:nvSpPr>
          <p:cNvPr id="4" name="Footer Placeholder 3">
            <a:extLst>
              <a:ext uri="{FF2B5EF4-FFF2-40B4-BE49-F238E27FC236}">
                <a16:creationId xmlns:a16="http://schemas.microsoft.com/office/drawing/2014/main" id="{8307ABFC-974B-5321-7F40-507CA25FDF92}"/>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34DB66EE-E8BB-5AE1-2FC3-477D0BC63133}"/>
              </a:ext>
            </a:extLst>
          </p:cNvPr>
          <p:cNvSpPr>
            <a:spLocks noGrp="1"/>
          </p:cNvSpPr>
          <p:nvPr>
            <p:ph type="sldNum" sz="quarter" idx="12"/>
          </p:nvPr>
        </p:nvSpPr>
        <p:spPr/>
        <p:txBody>
          <a:bodyPr/>
          <a:lstStyle/>
          <a:p>
            <a:fld id="{BFDCA1C4-9514-7B4F-976F-D92F7E296653}" type="slidenum">
              <a:rPr lang="fr-FR" smtClean="0"/>
              <a:pPr/>
              <a:t>69</a:t>
            </a:fld>
            <a:endParaRPr lang="fr-FR"/>
          </a:p>
        </p:txBody>
      </p:sp>
      <p:pic>
        <p:nvPicPr>
          <p:cNvPr id="6" name="Picture 5">
            <a:extLst>
              <a:ext uri="{FF2B5EF4-FFF2-40B4-BE49-F238E27FC236}">
                <a16:creationId xmlns:a16="http://schemas.microsoft.com/office/drawing/2014/main" id="{8E62F7B7-171B-7B97-68FD-5B6D0EDE34CB}"/>
              </a:ext>
            </a:extLst>
          </p:cNvPr>
          <p:cNvPicPr>
            <a:picLocks noChangeAspect="1"/>
          </p:cNvPicPr>
          <p:nvPr/>
        </p:nvPicPr>
        <p:blipFill>
          <a:blip r:embed="rId2"/>
          <a:stretch>
            <a:fillRect/>
          </a:stretch>
        </p:blipFill>
        <p:spPr>
          <a:xfrm>
            <a:off x="1475656" y="117580"/>
            <a:ext cx="4580952" cy="3333333"/>
          </a:xfrm>
          <a:prstGeom prst="rect">
            <a:avLst/>
          </a:prstGeom>
        </p:spPr>
      </p:pic>
      <p:pic>
        <p:nvPicPr>
          <p:cNvPr id="7" name="Picture 6">
            <a:extLst>
              <a:ext uri="{FF2B5EF4-FFF2-40B4-BE49-F238E27FC236}">
                <a16:creationId xmlns:a16="http://schemas.microsoft.com/office/drawing/2014/main" id="{ED60353F-37A3-38DD-D2E1-AC75A81A2DDE}"/>
              </a:ext>
            </a:extLst>
          </p:cNvPr>
          <p:cNvPicPr>
            <a:picLocks noChangeAspect="1"/>
          </p:cNvPicPr>
          <p:nvPr/>
        </p:nvPicPr>
        <p:blipFill>
          <a:blip r:embed="rId3"/>
          <a:stretch>
            <a:fillRect/>
          </a:stretch>
        </p:blipFill>
        <p:spPr>
          <a:xfrm>
            <a:off x="1503215" y="3212976"/>
            <a:ext cx="4649921" cy="3373851"/>
          </a:xfrm>
          <a:prstGeom prst="rect">
            <a:avLst/>
          </a:prstGeom>
        </p:spPr>
      </p:pic>
      <p:cxnSp>
        <p:nvCxnSpPr>
          <p:cNvPr id="13" name="Straight Connector 12">
            <a:extLst>
              <a:ext uri="{FF2B5EF4-FFF2-40B4-BE49-F238E27FC236}">
                <a16:creationId xmlns:a16="http://schemas.microsoft.com/office/drawing/2014/main" id="{3B2DC6BF-0A9F-AF72-84D6-ABDC603D61A9}"/>
              </a:ext>
            </a:extLst>
          </p:cNvPr>
          <p:cNvCxnSpPr/>
          <p:nvPr/>
        </p:nvCxnSpPr>
        <p:spPr>
          <a:xfrm>
            <a:off x="2051720" y="180000"/>
            <a:ext cx="0" cy="6057312"/>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3CCDDCD-332B-F2F4-7F15-263F734AE305}"/>
              </a:ext>
            </a:extLst>
          </p:cNvPr>
          <p:cNvCxnSpPr/>
          <p:nvPr/>
        </p:nvCxnSpPr>
        <p:spPr>
          <a:xfrm>
            <a:off x="2315612" y="529515"/>
            <a:ext cx="0" cy="6057312"/>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FA32CC1-E804-A03E-5A2B-2795A8033786}"/>
              </a:ext>
            </a:extLst>
          </p:cNvPr>
          <p:cNvCxnSpPr/>
          <p:nvPr/>
        </p:nvCxnSpPr>
        <p:spPr>
          <a:xfrm>
            <a:off x="2596699" y="681915"/>
            <a:ext cx="0" cy="6057312"/>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5048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9FCA-3ABA-F48A-EB9A-6367E8B1BF92}"/>
              </a:ext>
            </a:extLst>
          </p:cNvPr>
          <p:cNvSpPr>
            <a:spLocks noGrp="1"/>
          </p:cNvSpPr>
          <p:nvPr>
            <p:ph type="title"/>
          </p:nvPr>
        </p:nvSpPr>
        <p:spPr/>
        <p:txBody>
          <a:bodyPr/>
          <a:lstStyle/>
          <a:p>
            <a:r>
              <a:rPr lang="en-US" dirty="0"/>
              <a:t>MQXFA17 Quench Location</a:t>
            </a:r>
          </a:p>
        </p:txBody>
      </p:sp>
      <p:sp>
        <p:nvSpPr>
          <p:cNvPr id="4" name="Slide Number Placeholder 3">
            <a:extLst>
              <a:ext uri="{FF2B5EF4-FFF2-40B4-BE49-F238E27FC236}">
                <a16:creationId xmlns:a16="http://schemas.microsoft.com/office/drawing/2014/main" id="{5E3E7DF5-B898-B353-5726-ED59355EDD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05A236A7-1D80-43C3-6206-8E087E4BC781}"/>
              </a:ext>
            </a:extLst>
          </p:cNvPr>
          <p:cNvPicPr/>
          <p:nvPr/>
        </p:nvPicPr>
        <p:blipFill>
          <a:blip r:embed="rId2" cstate="print">
            <a:extLst>
              <a:ext uri="{28A0092B-C50C-407E-A947-70E740481C1C}">
                <a14:useLocalDpi xmlns:a14="http://schemas.microsoft.com/office/drawing/2010/main"/>
              </a:ext>
            </a:extLst>
          </a:blip>
          <a:stretch>
            <a:fillRect/>
          </a:stretch>
        </p:blipFill>
        <p:spPr bwMode="auto">
          <a:xfrm>
            <a:off x="1622926" y="6334810"/>
            <a:ext cx="1955800" cy="476885"/>
          </a:xfrm>
          <a:prstGeom prst="rect">
            <a:avLst/>
          </a:prstGeom>
          <a:noFill/>
          <a:ln>
            <a:noFill/>
          </a:ln>
        </p:spPr>
      </p:pic>
      <p:pic>
        <p:nvPicPr>
          <p:cNvPr id="6" name="Content Placeholder 5">
            <a:extLst>
              <a:ext uri="{FF2B5EF4-FFF2-40B4-BE49-F238E27FC236}">
                <a16:creationId xmlns:a16="http://schemas.microsoft.com/office/drawing/2014/main" id="{4F4C388F-AB60-7589-6205-0DD33245FB03}"/>
              </a:ext>
            </a:extLst>
          </p:cNvPr>
          <p:cNvPicPr>
            <a:picLocks noGrp="1" noChangeAspect="1"/>
          </p:cNvPicPr>
          <p:nvPr>
            <p:ph idx="1"/>
          </p:nvPr>
        </p:nvPicPr>
        <p:blipFill>
          <a:blip r:embed="rId3"/>
          <a:stretch>
            <a:fillRect/>
          </a:stretch>
        </p:blipFill>
        <p:spPr>
          <a:xfrm>
            <a:off x="612000" y="841879"/>
            <a:ext cx="7684646" cy="5492931"/>
          </a:xfrm>
          <a:prstGeom prst="rect">
            <a:avLst/>
          </a:prstGeom>
        </p:spPr>
      </p:pic>
    </p:spTree>
    <p:extLst>
      <p:ext uri="{BB962C8B-B14F-4D97-AF65-F5344CB8AC3E}">
        <p14:creationId xmlns:p14="http://schemas.microsoft.com/office/powerpoint/2010/main" val="92522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63A5-5139-4DA0-BCAF-45E5B2E56A92}"/>
              </a:ext>
            </a:extLst>
          </p:cNvPr>
          <p:cNvSpPr>
            <a:spLocks noGrp="1"/>
          </p:cNvSpPr>
          <p:nvPr>
            <p:ph type="title"/>
          </p:nvPr>
        </p:nvSpPr>
        <p:spPr/>
        <p:txBody>
          <a:bodyPr/>
          <a:lstStyle/>
          <a:p>
            <a:r>
              <a:rPr lang="en-US" dirty="0"/>
              <a:t>MQXFA07</a:t>
            </a:r>
          </a:p>
        </p:txBody>
      </p:sp>
      <p:sp>
        <p:nvSpPr>
          <p:cNvPr id="3" name="Content Placeholder 2">
            <a:extLst>
              <a:ext uri="{FF2B5EF4-FFF2-40B4-BE49-F238E27FC236}">
                <a16:creationId xmlns:a16="http://schemas.microsoft.com/office/drawing/2014/main" id="{C6439D03-FA37-42C5-B55B-C65D739C2BA0}"/>
              </a:ext>
            </a:extLst>
          </p:cNvPr>
          <p:cNvSpPr>
            <a:spLocks noGrp="1"/>
          </p:cNvSpPr>
          <p:nvPr>
            <p:ph idx="1"/>
          </p:nvPr>
        </p:nvSpPr>
        <p:spPr>
          <a:xfrm>
            <a:off x="612000" y="952576"/>
            <a:ext cx="7920000" cy="3505944"/>
          </a:xfrm>
        </p:spPr>
        <p:txBody>
          <a:bodyPr/>
          <a:lstStyle/>
          <a:p>
            <a:r>
              <a:rPr lang="en-US" dirty="0"/>
              <a:t>Analysis of voltage rise (by V. Marinozzi) came to conclusion that quench #10 (at 4.5 K) started very close to voltage tap A4</a:t>
            </a:r>
          </a:p>
          <a:p>
            <a:pPr lvl="1"/>
            <a:r>
              <a:rPr lang="en-US" dirty="0"/>
              <a:t>This info can be use to “calibrate” position of Quench Antenna elements </a:t>
            </a:r>
            <a:r>
              <a:rPr lang="en-US" dirty="0" err="1"/>
              <a:t>wrt</a:t>
            </a:r>
            <a:r>
              <a:rPr lang="en-US" dirty="0"/>
              <a:t> coil 214</a:t>
            </a:r>
          </a:p>
          <a:p>
            <a:r>
              <a:rPr lang="en-US" dirty="0"/>
              <a:t>This analysis confirmed that limiting quenches in coil 214 are starting in the Lead End area</a:t>
            </a:r>
          </a:p>
        </p:txBody>
      </p:sp>
      <p:sp>
        <p:nvSpPr>
          <p:cNvPr id="4" name="Footer Placeholder 3">
            <a:extLst>
              <a:ext uri="{FF2B5EF4-FFF2-40B4-BE49-F238E27FC236}">
                <a16:creationId xmlns:a16="http://schemas.microsoft.com/office/drawing/2014/main" id="{13348DAE-0B8E-41C6-85B8-62CAAB2CF435}"/>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6E58238B-2374-43D2-A429-74FEDABC814F}"/>
              </a:ext>
            </a:extLst>
          </p:cNvPr>
          <p:cNvSpPr>
            <a:spLocks noGrp="1"/>
          </p:cNvSpPr>
          <p:nvPr>
            <p:ph type="sldNum" sz="quarter" idx="12"/>
          </p:nvPr>
        </p:nvSpPr>
        <p:spPr/>
        <p:txBody>
          <a:bodyPr/>
          <a:lstStyle/>
          <a:p>
            <a:fld id="{BFDCA1C4-9514-7B4F-976F-D92F7E296653}" type="slidenum">
              <a:rPr lang="fr-FR" smtClean="0"/>
              <a:pPr/>
              <a:t>70</a:t>
            </a:fld>
            <a:endParaRPr lang="fr-FR"/>
          </a:p>
        </p:txBody>
      </p:sp>
      <p:pic>
        <p:nvPicPr>
          <p:cNvPr id="6" name="Picture 5">
            <a:extLst>
              <a:ext uri="{FF2B5EF4-FFF2-40B4-BE49-F238E27FC236}">
                <a16:creationId xmlns:a16="http://schemas.microsoft.com/office/drawing/2014/main" id="{C922B5E1-3EDA-42B8-8E20-D4B323A55226}"/>
              </a:ext>
            </a:extLst>
          </p:cNvPr>
          <p:cNvPicPr>
            <a:picLocks noChangeAspect="1"/>
          </p:cNvPicPr>
          <p:nvPr/>
        </p:nvPicPr>
        <p:blipFill>
          <a:blip r:embed="rId2"/>
          <a:stretch>
            <a:fillRect/>
          </a:stretch>
        </p:blipFill>
        <p:spPr>
          <a:xfrm>
            <a:off x="3851920" y="4289370"/>
            <a:ext cx="3242836" cy="2568630"/>
          </a:xfrm>
          <a:prstGeom prst="rect">
            <a:avLst/>
          </a:prstGeom>
        </p:spPr>
      </p:pic>
    </p:spTree>
    <p:extLst>
      <p:ext uri="{BB962C8B-B14F-4D97-AF65-F5344CB8AC3E}">
        <p14:creationId xmlns:p14="http://schemas.microsoft.com/office/powerpoint/2010/main" val="3664804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B34F-8ABE-47E8-BD37-B7BD2DDF3C9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B8B2A600-0F4E-4D7C-B37E-5E6F5AD0CDE9}"/>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0229F789-68CA-4AED-9AAE-0EF14D1DDFA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pic>
        <p:nvPicPr>
          <p:cNvPr id="64" name="Content Placeholder 63">
            <a:extLst>
              <a:ext uri="{FF2B5EF4-FFF2-40B4-BE49-F238E27FC236}">
                <a16:creationId xmlns:a16="http://schemas.microsoft.com/office/drawing/2014/main" id="{E42B0FE2-5236-4D02-A7BF-CC923AC0BD27}"/>
              </a:ext>
            </a:extLst>
          </p:cNvPr>
          <p:cNvPicPr>
            <a:picLocks noGrp="1" noChangeAspect="1"/>
          </p:cNvPicPr>
          <p:nvPr>
            <p:ph idx="1"/>
          </p:nvPr>
        </p:nvPicPr>
        <p:blipFill>
          <a:blip r:embed="rId2"/>
          <a:stretch>
            <a:fillRect/>
          </a:stretch>
        </p:blipFill>
        <p:spPr>
          <a:xfrm>
            <a:off x="-13964" y="-1"/>
            <a:ext cx="9157964" cy="6260195"/>
          </a:xfrm>
          <a:prstGeom prst="rect">
            <a:avLst/>
          </a:prstGeom>
          <a:solidFill>
            <a:schemeClr val="bg1"/>
          </a:solidFill>
        </p:spPr>
      </p:pic>
    </p:spTree>
    <p:extLst>
      <p:ext uri="{BB962C8B-B14F-4D97-AF65-F5344CB8AC3E}">
        <p14:creationId xmlns:p14="http://schemas.microsoft.com/office/powerpoint/2010/main" val="2950162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64-C259-4ECE-9936-0ECC7980C32D}"/>
              </a:ext>
            </a:extLst>
          </p:cNvPr>
          <p:cNvSpPr>
            <a:spLocks noGrp="1"/>
          </p:cNvSpPr>
          <p:nvPr>
            <p:ph type="title"/>
          </p:nvPr>
        </p:nvSpPr>
        <p:spPr>
          <a:xfrm>
            <a:off x="612000" y="0"/>
            <a:ext cx="7920000" cy="720000"/>
          </a:xfrm>
        </p:spPr>
        <p:txBody>
          <a:bodyPr/>
          <a:lstStyle/>
          <a:p>
            <a:r>
              <a:rPr lang="en-US" dirty="0"/>
              <a:t>Inspection Plan</a:t>
            </a:r>
          </a:p>
        </p:txBody>
      </p:sp>
      <p:sp>
        <p:nvSpPr>
          <p:cNvPr id="3" name="Content Placeholder 2">
            <a:extLst>
              <a:ext uri="{FF2B5EF4-FFF2-40B4-BE49-F238E27FC236}">
                <a16:creationId xmlns:a16="http://schemas.microsoft.com/office/drawing/2014/main" id="{051E0983-5982-4447-98A1-34CB281F0F1C}"/>
              </a:ext>
            </a:extLst>
          </p:cNvPr>
          <p:cNvSpPr>
            <a:spLocks noGrp="1"/>
          </p:cNvSpPr>
          <p:nvPr>
            <p:ph idx="1"/>
          </p:nvPr>
        </p:nvSpPr>
        <p:spPr>
          <a:xfrm>
            <a:off x="612000" y="814360"/>
            <a:ext cx="7920000" cy="5541990"/>
          </a:xfrm>
        </p:spPr>
        <p:txBody>
          <a:bodyPr>
            <a:normAutofit fontScale="92500" lnSpcReduction="20000"/>
          </a:bodyPr>
          <a:lstStyle/>
          <a:p>
            <a:pPr marL="0" lvl="0" indent="0">
              <a:buClr>
                <a:srgbClr val="FB963C"/>
              </a:buClr>
              <a:buNone/>
            </a:pPr>
            <a:r>
              <a:rPr lang="en-US" b="1" dirty="0">
                <a:solidFill>
                  <a:srgbClr val="5A5A5A"/>
                </a:solidFill>
              </a:rPr>
              <a:t>Before MQXFA07 dis-assembly: </a:t>
            </a:r>
          </a:p>
          <a:p>
            <a:pPr>
              <a:buClr>
                <a:srgbClr val="FB963C"/>
              </a:buClr>
            </a:pPr>
            <a:r>
              <a:rPr lang="en-US" dirty="0">
                <a:solidFill>
                  <a:srgbClr val="5A5A5A"/>
                </a:solidFill>
              </a:rPr>
              <a:t>Magnetic measurements at LBNL</a:t>
            </a:r>
          </a:p>
          <a:p>
            <a:pPr marL="0" indent="0">
              <a:buClr>
                <a:srgbClr val="FB963C"/>
              </a:buClr>
              <a:buNone/>
            </a:pPr>
            <a:r>
              <a:rPr lang="en-US" b="1" dirty="0">
                <a:solidFill>
                  <a:srgbClr val="5A5A5A"/>
                </a:solidFill>
              </a:rPr>
              <a:t>After MQXFA07 dis-assembly:</a:t>
            </a:r>
          </a:p>
          <a:p>
            <a:pPr lvl="0">
              <a:buClr>
                <a:srgbClr val="FB963C"/>
              </a:buClr>
            </a:pPr>
            <a:r>
              <a:rPr lang="en-US" dirty="0">
                <a:solidFill>
                  <a:srgbClr val="5A5A5A"/>
                </a:solidFill>
              </a:rPr>
              <a:t>Coil visual inspection</a:t>
            </a:r>
          </a:p>
          <a:p>
            <a:pPr lvl="1">
              <a:buClr>
                <a:srgbClr val="FB963C"/>
              </a:buClr>
            </a:pPr>
            <a:r>
              <a:rPr lang="en-US" dirty="0">
                <a:solidFill>
                  <a:srgbClr val="5A5A5A"/>
                </a:solidFill>
              </a:rPr>
              <a:t>Compare coil 214 to other MQXFA07 coil</a:t>
            </a:r>
          </a:p>
          <a:p>
            <a:pPr lvl="1">
              <a:buClr>
                <a:srgbClr val="FB963C"/>
              </a:buClr>
            </a:pPr>
            <a:r>
              <a:rPr lang="en-US" dirty="0">
                <a:solidFill>
                  <a:srgbClr val="5A5A5A"/>
                </a:solidFill>
              </a:rPr>
              <a:t>Compare MQXFA07 coils to prototype coils</a:t>
            </a:r>
          </a:p>
          <a:p>
            <a:pPr>
              <a:buClr>
                <a:srgbClr val="FB963C"/>
              </a:buClr>
            </a:pPr>
            <a:r>
              <a:rPr lang="en-US" dirty="0">
                <a:solidFill>
                  <a:srgbClr val="5A5A5A"/>
                </a:solidFill>
              </a:rPr>
              <a:t>Other tests:</a:t>
            </a:r>
          </a:p>
          <a:p>
            <a:pPr lvl="1">
              <a:buClr>
                <a:srgbClr val="FB963C"/>
              </a:buClr>
            </a:pPr>
            <a:r>
              <a:rPr lang="en-US" dirty="0">
                <a:solidFill>
                  <a:srgbClr val="5A5A5A"/>
                </a:solidFill>
              </a:rPr>
              <a:t>Heater-Coil </a:t>
            </a:r>
            <a:r>
              <a:rPr lang="en-US" dirty="0" err="1">
                <a:solidFill>
                  <a:srgbClr val="5A5A5A"/>
                </a:solidFill>
              </a:rPr>
              <a:t>Hipot</a:t>
            </a:r>
            <a:endParaRPr lang="en-US" dirty="0">
              <a:solidFill>
                <a:srgbClr val="5A5A5A"/>
              </a:solidFill>
            </a:endParaRPr>
          </a:p>
          <a:p>
            <a:pPr lvl="0">
              <a:buClr>
                <a:srgbClr val="FB963C"/>
              </a:buClr>
            </a:pPr>
            <a:r>
              <a:rPr lang="en-US" dirty="0">
                <a:solidFill>
                  <a:srgbClr val="5A5A5A"/>
                </a:solidFill>
              </a:rPr>
              <a:t>Lead end + some Straight Section, and Return end will be cut and sent to CERN for tomography</a:t>
            </a:r>
          </a:p>
          <a:p>
            <a:pPr lvl="1">
              <a:buClr>
                <a:srgbClr val="FB963C"/>
              </a:buClr>
            </a:pPr>
            <a:r>
              <a:rPr lang="en-US" dirty="0">
                <a:solidFill>
                  <a:srgbClr val="5A5A5A"/>
                </a:solidFill>
              </a:rPr>
              <a:t>Picture analysis looking for conductor issues</a:t>
            </a:r>
          </a:p>
          <a:p>
            <a:pPr lvl="1">
              <a:buClr>
                <a:srgbClr val="FB963C"/>
              </a:buClr>
            </a:pPr>
            <a:r>
              <a:rPr lang="en-US" dirty="0">
                <a:solidFill>
                  <a:srgbClr val="5A5A5A"/>
                </a:solidFill>
              </a:rPr>
              <a:t>Compare to prototype coil P06 and MQXFB coils</a:t>
            </a:r>
          </a:p>
          <a:p>
            <a:pPr lvl="0">
              <a:buClr>
                <a:srgbClr val="FB963C"/>
              </a:buClr>
            </a:pPr>
            <a:r>
              <a:rPr lang="en-US" dirty="0">
                <a:solidFill>
                  <a:srgbClr val="5A5A5A"/>
                </a:solidFill>
              </a:rPr>
              <a:t>Coil sections at locations highlighted by tomography</a:t>
            </a:r>
          </a:p>
          <a:p>
            <a:pPr lvl="1">
              <a:buClr>
                <a:srgbClr val="FB963C"/>
              </a:buClr>
            </a:pPr>
            <a:r>
              <a:rPr lang="en-US" dirty="0">
                <a:solidFill>
                  <a:srgbClr val="5A5A5A"/>
                </a:solidFill>
              </a:rPr>
              <a:t>Micrographic inspection looking for broken sub-elements </a:t>
            </a:r>
          </a:p>
          <a:p>
            <a:endParaRPr lang="en-US" dirty="0"/>
          </a:p>
        </p:txBody>
      </p:sp>
      <p:sp>
        <p:nvSpPr>
          <p:cNvPr id="4" name="Footer Placeholder 3">
            <a:extLst>
              <a:ext uri="{FF2B5EF4-FFF2-40B4-BE49-F238E27FC236}">
                <a16:creationId xmlns:a16="http://schemas.microsoft.com/office/drawing/2014/main" id="{46017151-DBDF-4BE6-90DE-868378234F70}"/>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36FB1A9-F98D-4EC9-8873-54FA94B0FC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33860739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1D956-B522-4EDC-A9A9-12A84375E574}"/>
              </a:ext>
            </a:extLst>
          </p:cNvPr>
          <p:cNvSpPr>
            <a:spLocks noGrp="1"/>
          </p:cNvSpPr>
          <p:nvPr>
            <p:ph type="title"/>
          </p:nvPr>
        </p:nvSpPr>
        <p:spPr/>
        <p:txBody>
          <a:bodyPr/>
          <a:lstStyle/>
          <a:p>
            <a:r>
              <a:rPr lang="en-US" dirty="0"/>
              <a:t>MQXFA training</a:t>
            </a:r>
          </a:p>
        </p:txBody>
      </p:sp>
      <p:sp>
        <p:nvSpPr>
          <p:cNvPr id="4" name="Footer Placeholder 3">
            <a:extLst>
              <a:ext uri="{FF2B5EF4-FFF2-40B4-BE49-F238E27FC236}">
                <a16:creationId xmlns:a16="http://schemas.microsoft.com/office/drawing/2014/main" id="{5D6C3717-3769-44CA-A1D8-7E9E9EFE544A}"/>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FCD4D532-1BAC-4B68-AC2C-91E888C99491}"/>
              </a:ext>
            </a:extLst>
          </p:cNvPr>
          <p:cNvSpPr>
            <a:spLocks noGrp="1"/>
          </p:cNvSpPr>
          <p:nvPr>
            <p:ph type="sldNum" sz="quarter" idx="12"/>
          </p:nvPr>
        </p:nvSpPr>
        <p:spPr/>
        <p:txBody>
          <a:bodyPr/>
          <a:lstStyle/>
          <a:p>
            <a:fld id="{BFDCA1C4-9514-7B4F-976F-D92F7E296653}" type="slidenum">
              <a:rPr lang="fr-FR" smtClean="0"/>
              <a:pPr/>
              <a:t>73</a:t>
            </a:fld>
            <a:endParaRPr lang="fr-FR"/>
          </a:p>
        </p:txBody>
      </p:sp>
      <p:sp>
        <p:nvSpPr>
          <p:cNvPr id="7" name="Content Placeholder 6">
            <a:extLst>
              <a:ext uri="{FF2B5EF4-FFF2-40B4-BE49-F238E27FC236}">
                <a16:creationId xmlns:a16="http://schemas.microsoft.com/office/drawing/2014/main" id="{643E741D-6927-4837-A5C4-9B55E0E51201}"/>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73B0B23B-AF3A-4C09-BD5E-CD9AB402B9FB}"/>
              </a:ext>
            </a:extLst>
          </p:cNvPr>
          <p:cNvPicPr>
            <a:picLocks noChangeAspect="1"/>
          </p:cNvPicPr>
          <p:nvPr/>
        </p:nvPicPr>
        <p:blipFill>
          <a:blip r:embed="rId2"/>
          <a:stretch>
            <a:fillRect/>
          </a:stretch>
        </p:blipFill>
        <p:spPr>
          <a:xfrm>
            <a:off x="0" y="441000"/>
            <a:ext cx="9144000" cy="5976000"/>
          </a:xfrm>
          <a:prstGeom prst="rect">
            <a:avLst/>
          </a:prstGeom>
        </p:spPr>
      </p:pic>
    </p:spTree>
    <p:extLst>
      <p:ext uri="{BB962C8B-B14F-4D97-AF65-F5344CB8AC3E}">
        <p14:creationId xmlns:p14="http://schemas.microsoft.com/office/powerpoint/2010/main" val="2823458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5127D6-F46A-4564-A960-B0D5D938B9E1}"/>
              </a:ext>
            </a:extLst>
          </p:cNvPr>
          <p:cNvPicPr>
            <a:picLocks noChangeAspect="1"/>
          </p:cNvPicPr>
          <p:nvPr/>
        </p:nvPicPr>
        <p:blipFill>
          <a:blip r:embed="rId2"/>
          <a:stretch>
            <a:fillRect/>
          </a:stretch>
        </p:blipFill>
        <p:spPr>
          <a:xfrm>
            <a:off x="638413" y="904443"/>
            <a:ext cx="3759972" cy="2743159"/>
          </a:xfrm>
          <a:prstGeom prst="rect">
            <a:avLst/>
          </a:prstGeom>
        </p:spPr>
      </p:pic>
      <p:pic>
        <p:nvPicPr>
          <p:cNvPr id="3" name="Picture 2">
            <a:extLst>
              <a:ext uri="{FF2B5EF4-FFF2-40B4-BE49-F238E27FC236}">
                <a16:creationId xmlns:a16="http://schemas.microsoft.com/office/drawing/2014/main" id="{F41D1760-1F1D-4B44-9DED-FF12F46CDC15}"/>
              </a:ext>
            </a:extLst>
          </p:cNvPr>
          <p:cNvPicPr>
            <a:picLocks noChangeAspect="1"/>
          </p:cNvPicPr>
          <p:nvPr/>
        </p:nvPicPr>
        <p:blipFill>
          <a:blip r:embed="rId3"/>
          <a:stretch>
            <a:fillRect/>
          </a:stretch>
        </p:blipFill>
        <p:spPr>
          <a:xfrm>
            <a:off x="4718630" y="928056"/>
            <a:ext cx="3759972" cy="2743159"/>
          </a:xfrm>
          <a:prstGeom prst="rect">
            <a:avLst/>
          </a:prstGeom>
        </p:spPr>
      </p:pic>
      <p:pic>
        <p:nvPicPr>
          <p:cNvPr id="6" name="Picture 5">
            <a:extLst>
              <a:ext uri="{FF2B5EF4-FFF2-40B4-BE49-F238E27FC236}">
                <a16:creationId xmlns:a16="http://schemas.microsoft.com/office/drawing/2014/main" id="{0588A893-D68D-4881-8564-99E3514BC7ED}"/>
              </a:ext>
            </a:extLst>
          </p:cNvPr>
          <p:cNvPicPr>
            <a:picLocks noChangeAspect="1"/>
          </p:cNvPicPr>
          <p:nvPr/>
        </p:nvPicPr>
        <p:blipFill>
          <a:blip r:embed="rId4"/>
          <a:stretch>
            <a:fillRect/>
          </a:stretch>
        </p:blipFill>
        <p:spPr>
          <a:xfrm>
            <a:off x="622029" y="3957559"/>
            <a:ext cx="3800141" cy="2499511"/>
          </a:xfrm>
          <a:prstGeom prst="rect">
            <a:avLst/>
          </a:prstGeom>
        </p:spPr>
      </p:pic>
      <p:pic>
        <p:nvPicPr>
          <p:cNvPr id="8" name="Picture 7">
            <a:extLst>
              <a:ext uri="{FF2B5EF4-FFF2-40B4-BE49-F238E27FC236}">
                <a16:creationId xmlns:a16="http://schemas.microsoft.com/office/drawing/2014/main" id="{DD47FE92-3B7B-4A1D-9AEF-2BC699290FBD}"/>
              </a:ext>
            </a:extLst>
          </p:cNvPr>
          <p:cNvPicPr>
            <a:picLocks noChangeAspect="1"/>
          </p:cNvPicPr>
          <p:nvPr/>
        </p:nvPicPr>
        <p:blipFill>
          <a:blip r:embed="rId5"/>
          <a:stretch>
            <a:fillRect/>
          </a:stretch>
        </p:blipFill>
        <p:spPr>
          <a:xfrm>
            <a:off x="4717044" y="3957041"/>
            <a:ext cx="3761558" cy="2499577"/>
          </a:xfrm>
          <a:prstGeom prst="rect">
            <a:avLst/>
          </a:prstGeom>
        </p:spPr>
      </p:pic>
      <p:sp>
        <p:nvSpPr>
          <p:cNvPr id="9" name="TextBox 8">
            <a:extLst>
              <a:ext uri="{FF2B5EF4-FFF2-40B4-BE49-F238E27FC236}">
                <a16:creationId xmlns:a16="http://schemas.microsoft.com/office/drawing/2014/main" id="{2C0CD119-1B27-4716-9771-F5721AD4132A}"/>
              </a:ext>
            </a:extLst>
          </p:cNvPr>
          <p:cNvSpPr txBox="1"/>
          <p:nvPr/>
        </p:nvSpPr>
        <p:spPr>
          <a:xfrm>
            <a:off x="1458204" y="906960"/>
            <a:ext cx="258667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TURN 2 (INNER LAYER B1)</a:t>
            </a:r>
          </a:p>
        </p:txBody>
      </p:sp>
      <p:sp>
        <p:nvSpPr>
          <p:cNvPr id="10" name="TextBox 9">
            <a:extLst>
              <a:ext uri="{FF2B5EF4-FFF2-40B4-BE49-F238E27FC236}">
                <a16:creationId xmlns:a16="http://schemas.microsoft.com/office/drawing/2014/main" id="{DB061011-DE5C-4F33-8C73-B89E97CA6635}"/>
              </a:ext>
            </a:extLst>
          </p:cNvPr>
          <p:cNvSpPr txBox="1"/>
          <p:nvPr/>
        </p:nvSpPr>
        <p:spPr>
          <a:xfrm>
            <a:off x="4745255" y="1026941"/>
            <a:ext cx="38184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TURN 4 (LAST FULL TURN POLE BLOCK)</a:t>
            </a:r>
          </a:p>
        </p:txBody>
      </p:sp>
      <p:sp>
        <p:nvSpPr>
          <p:cNvPr id="11" name="TextBox 10">
            <a:extLst>
              <a:ext uri="{FF2B5EF4-FFF2-40B4-BE49-F238E27FC236}">
                <a16:creationId xmlns:a16="http://schemas.microsoft.com/office/drawing/2014/main" id="{40213FBA-C761-464E-9897-5C87E53D2AD6}"/>
              </a:ext>
            </a:extLst>
          </p:cNvPr>
          <p:cNvSpPr txBox="1"/>
          <p:nvPr/>
        </p:nvSpPr>
        <p:spPr>
          <a:xfrm>
            <a:off x="1041129" y="3929423"/>
            <a:ext cx="30758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TURN 5 (TRANSITION B1 to B2)</a:t>
            </a:r>
          </a:p>
        </p:txBody>
      </p:sp>
      <p:sp>
        <p:nvSpPr>
          <p:cNvPr id="12" name="TextBox 11">
            <a:extLst>
              <a:ext uri="{FF2B5EF4-FFF2-40B4-BE49-F238E27FC236}">
                <a16:creationId xmlns:a16="http://schemas.microsoft.com/office/drawing/2014/main" id="{F4453C7C-10DD-4100-80EC-0C5425FAA765}"/>
              </a:ext>
            </a:extLst>
          </p:cNvPr>
          <p:cNvSpPr txBox="1"/>
          <p:nvPr/>
        </p:nvSpPr>
        <p:spPr>
          <a:xfrm>
            <a:off x="5135199" y="3929423"/>
            <a:ext cx="29676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TURN 6 (FIRST FULL TURN B2)</a:t>
            </a:r>
          </a:p>
        </p:txBody>
      </p:sp>
      <p:cxnSp>
        <p:nvCxnSpPr>
          <p:cNvPr id="14" name="Straight Arrow Connector 13">
            <a:extLst>
              <a:ext uri="{FF2B5EF4-FFF2-40B4-BE49-F238E27FC236}">
                <a16:creationId xmlns:a16="http://schemas.microsoft.com/office/drawing/2014/main" id="{7C580087-CAC8-4650-B260-DE0C53846215}"/>
              </a:ext>
            </a:extLst>
          </p:cNvPr>
          <p:cNvCxnSpPr>
            <a:cxnSpLocks/>
          </p:cNvCxnSpPr>
          <p:nvPr/>
        </p:nvCxnSpPr>
        <p:spPr>
          <a:xfrm>
            <a:off x="2765367" y="2819113"/>
            <a:ext cx="326376" cy="180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C703941-808D-4DE0-9036-097728A1A3ED}"/>
              </a:ext>
            </a:extLst>
          </p:cNvPr>
          <p:cNvCxnSpPr>
            <a:cxnSpLocks/>
            <a:stCxn id="19" idx="1"/>
          </p:cNvCxnSpPr>
          <p:nvPr/>
        </p:nvCxnSpPr>
        <p:spPr>
          <a:xfrm flipH="1" flipV="1">
            <a:off x="6372667" y="4529798"/>
            <a:ext cx="246368" cy="508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BADEC4-5BA0-4E16-8A76-1FB34F179622}"/>
              </a:ext>
            </a:extLst>
          </p:cNvPr>
          <p:cNvSpPr txBox="1"/>
          <p:nvPr/>
        </p:nvSpPr>
        <p:spPr>
          <a:xfrm>
            <a:off x="2310530" y="2632655"/>
            <a:ext cx="51167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A04</a:t>
            </a:r>
          </a:p>
        </p:txBody>
      </p:sp>
      <p:sp>
        <p:nvSpPr>
          <p:cNvPr id="19" name="TextBox 18">
            <a:extLst>
              <a:ext uri="{FF2B5EF4-FFF2-40B4-BE49-F238E27FC236}">
                <a16:creationId xmlns:a16="http://schemas.microsoft.com/office/drawing/2014/main" id="{3417DB9C-590D-4874-B6E6-7088641B6E96}"/>
              </a:ext>
            </a:extLst>
          </p:cNvPr>
          <p:cNvSpPr txBox="1"/>
          <p:nvPr/>
        </p:nvSpPr>
        <p:spPr>
          <a:xfrm>
            <a:off x="6619035" y="4853354"/>
            <a:ext cx="5517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A03</a:t>
            </a:r>
          </a:p>
        </p:txBody>
      </p:sp>
      <p:sp>
        <p:nvSpPr>
          <p:cNvPr id="22" name="TextBox 21">
            <a:extLst>
              <a:ext uri="{FF2B5EF4-FFF2-40B4-BE49-F238E27FC236}">
                <a16:creationId xmlns:a16="http://schemas.microsoft.com/office/drawing/2014/main" id="{0165A23F-77C7-4CEF-A4D4-407CDFAA048E}"/>
              </a:ext>
            </a:extLst>
          </p:cNvPr>
          <p:cNvSpPr txBox="1"/>
          <p:nvPr/>
        </p:nvSpPr>
        <p:spPr>
          <a:xfrm>
            <a:off x="1897528" y="281425"/>
            <a:ext cx="60251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CABLE SECTIONS FOR WHICH FIELD IS SHOWN IN NEXT SLIDES</a:t>
            </a:r>
          </a:p>
        </p:txBody>
      </p:sp>
      <p:cxnSp>
        <p:nvCxnSpPr>
          <p:cNvPr id="15" name="Straight Arrow Connector 14">
            <a:extLst>
              <a:ext uri="{FF2B5EF4-FFF2-40B4-BE49-F238E27FC236}">
                <a16:creationId xmlns:a16="http://schemas.microsoft.com/office/drawing/2014/main" id="{500126AF-0B68-4E44-B655-F70771422262}"/>
              </a:ext>
            </a:extLst>
          </p:cNvPr>
          <p:cNvCxnSpPr>
            <a:cxnSpLocks/>
          </p:cNvCxnSpPr>
          <p:nvPr/>
        </p:nvCxnSpPr>
        <p:spPr>
          <a:xfrm flipV="1">
            <a:off x="3147497" y="2999575"/>
            <a:ext cx="813043" cy="1"/>
          </a:xfrm>
          <a:prstGeom prst="straightConnector1">
            <a:avLst/>
          </a:prstGeom>
          <a:ln w="15875">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B73078B-7B50-473E-BFE8-A32F7E29C3AC}"/>
              </a:ext>
            </a:extLst>
          </p:cNvPr>
          <p:cNvSpPr txBox="1"/>
          <p:nvPr/>
        </p:nvSpPr>
        <p:spPr>
          <a:xfrm>
            <a:off x="3142454" y="2707479"/>
            <a:ext cx="818086" cy="3198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A04-A03</a:t>
            </a:r>
          </a:p>
        </p:txBody>
      </p:sp>
      <p:cxnSp>
        <p:nvCxnSpPr>
          <p:cNvPr id="23" name="Straight Arrow Connector 22">
            <a:extLst>
              <a:ext uri="{FF2B5EF4-FFF2-40B4-BE49-F238E27FC236}">
                <a16:creationId xmlns:a16="http://schemas.microsoft.com/office/drawing/2014/main" id="{B6D0DB21-D40A-401B-B098-FC325DF4418B}"/>
              </a:ext>
            </a:extLst>
          </p:cNvPr>
          <p:cNvCxnSpPr>
            <a:cxnSpLocks/>
          </p:cNvCxnSpPr>
          <p:nvPr/>
        </p:nvCxnSpPr>
        <p:spPr>
          <a:xfrm flipH="1" flipV="1">
            <a:off x="3554018" y="1551251"/>
            <a:ext cx="673019" cy="236977"/>
          </a:xfrm>
          <a:prstGeom prst="straightConnector1">
            <a:avLst/>
          </a:prstGeom>
          <a:ln w="15875">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BE8713E-2FFB-4CD9-8D74-40B3165C3A9F}"/>
              </a:ext>
            </a:extLst>
          </p:cNvPr>
          <p:cNvSpPr txBox="1"/>
          <p:nvPr/>
        </p:nvSpPr>
        <p:spPr>
          <a:xfrm rot="1186417">
            <a:off x="3635831" y="1431431"/>
            <a:ext cx="818086" cy="3198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A04-A03</a:t>
            </a:r>
          </a:p>
        </p:txBody>
      </p:sp>
      <p:sp>
        <p:nvSpPr>
          <p:cNvPr id="28" name="TextBox 27">
            <a:extLst>
              <a:ext uri="{FF2B5EF4-FFF2-40B4-BE49-F238E27FC236}">
                <a16:creationId xmlns:a16="http://schemas.microsoft.com/office/drawing/2014/main" id="{03B0D274-D04C-4258-9520-1AF15C7D986C}"/>
              </a:ext>
            </a:extLst>
          </p:cNvPr>
          <p:cNvSpPr txBox="1"/>
          <p:nvPr/>
        </p:nvSpPr>
        <p:spPr>
          <a:xfrm>
            <a:off x="2807605" y="1837692"/>
            <a:ext cx="51167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A05</a:t>
            </a:r>
          </a:p>
        </p:txBody>
      </p:sp>
      <p:cxnSp>
        <p:nvCxnSpPr>
          <p:cNvPr id="29" name="Straight Arrow Connector 28">
            <a:extLst>
              <a:ext uri="{FF2B5EF4-FFF2-40B4-BE49-F238E27FC236}">
                <a16:creationId xmlns:a16="http://schemas.microsoft.com/office/drawing/2014/main" id="{F83F81EC-4004-4CE4-A478-409D3B6B16AE}"/>
              </a:ext>
            </a:extLst>
          </p:cNvPr>
          <p:cNvCxnSpPr>
            <a:cxnSpLocks/>
            <a:stCxn id="28" idx="3"/>
          </p:cNvCxnSpPr>
          <p:nvPr/>
        </p:nvCxnSpPr>
        <p:spPr>
          <a:xfrm flipV="1">
            <a:off x="3319284" y="1777373"/>
            <a:ext cx="466858" cy="229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770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42EEE-A577-4E88-96B4-03AA21F6DB13}"/>
              </a:ext>
            </a:extLst>
          </p:cNvPr>
          <p:cNvPicPr>
            <a:picLocks noChangeAspect="1"/>
          </p:cNvPicPr>
          <p:nvPr/>
        </p:nvPicPr>
        <p:blipFill>
          <a:blip r:embed="rId2"/>
          <a:stretch>
            <a:fillRect/>
          </a:stretch>
        </p:blipFill>
        <p:spPr>
          <a:xfrm>
            <a:off x="342743" y="1366352"/>
            <a:ext cx="1531410" cy="5034772"/>
          </a:xfrm>
          <a:prstGeom prst="rect">
            <a:avLst/>
          </a:prstGeom>
        </p:spPr>
      </p:pic>
      <p:pic>
        <p:nvPicPr>
          <p:cNvPr id="6" name="Picture 5">
            <a:extLst>
              <a:ext uri="{FF2B5EF4-FFF2-40B4-BE49-F238E27FC236}">
                <a16:creationId xmlns:a16="http://schemas.microsoft.com/office/drawing/2014/main" id="{80C46B3F-C01D-4AF9-A348-B0CFE9C4BB45}"/>
              </a:ext>
            </a:extLst>
          </p:cNvPr>
          <p:cNvPicPr>
            <a:picLocks noChangeAspect="1"/>
          </p:cNvPicPr>
          <p:nvPr/>
        </p:nvPicPr>
        <p:blipFill>
          <a:blip r:embed="rId3"/>
          <a:stretch>
            <a:fillRect/>
          </a:stretch>
        </p:blipFill>
        <p:spPr>
          <a:xfrm>
            <a:off x="2032884" y="878906"/>
            <a:ext cx="4121185" cy="3273730"/>
          </a:xfrm>
          <a:prstGeom prst="rect">
            <a:avLst/>
          </a:prstGeom>
        </p:spPr>
      </p:pic>
      <p:sp>
        <p:nvSpPr>
          <p:cNvPr id="7" name="TextBox 6">
            <a:extLst>
              <a:ext uri="{FF2B5EF4-FFF2-40B4-BE49-F238E27FC236}">
                <a16:creationId xmlns:a16="http://schemas.microsoft.com/office/drawing/2014/main" id="{1E94BA74-9AB7-41B4-8101-EF90AF450E34}"/>
              </a:ext>
            </a:extLst>
          </p:cNvPr>
          <p:cNvSpPr txBox="1"/>
          <p:nvPr/>
        </p:nvSpPr>
        <p:spPr>
          <a:xfrm>
            <a:off x="2747642" y="239150"/>
            <a:ext cx="38829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TURN 4 (LAST FULL TURN POLE BLOCK)</a:t>
            </a:r>
          </a:p>
        </p:txBody>
      </p:sp>
      <p:sp>
        <p:nvSpPr>
          <p:cNvPr id="8" name="TextBox 7">
            <a:extLst>
              <a:ext uri="{FF2B5EF4-FFF2-40B4-BE49-F238E27FC236}">
                <a16:creationId xmlns:a16="http://schemas.microsoft.com/office/drawing/2014/main" id="{68F5002B-CAA1-472D-8C4D-23BACA169263}"/>
              </a:ext>
            </a:extLst>
          </p:cNvPr>
          <p:cNvSpPr txBox="1"/>
          <p:nvPr/>
        </p:nvSpPr>
        <p:spPr>
          <a:xfrm>
            <a:off x="342743" y="878906"/>
            <a:ext cx="12820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At 15.31 kA</a:t>
            </a:r>
          </a:p>
        </p:txBody>
      </p:sp>
      <p:pic>
        <p:nvPicPr>
          <p:cNvPr id="9" name="Picture 8">
            <a:extLst>
              <a:ext uri="{FF2B5EF4-FFF2-40B4-BE49-F238E27FC236}">
                <a16:creationId xmlns:a16="http://schemas.microsoft.com/office/drawing/2014/main" id="{9F6CF1F7-6DF4-4C01-845F-BC5E229E1959}"/>
              </a:ext>
            </a:extLst>
          </p:cNvPr>
          <p:cNvPicPr>
            <a:picLocks noChangeAspect="1"/>
          </p:cNvPicPr>
          <p:nvPr/>
        </p:nvPicPr>
        <p:blipFill>
          <a:blip r:embed="rId4"/>
          <a:stretch>
            <a:fillRect/>
          </a:stretch>
        </p:blipFill>
        <p:spPr>
          <a:xfrm>
            <a:off x="5749570" y="4214372"/>
            <a:ext cx="3059171" cy="2472721"/>
          </a:xfrm>
          <a:prstGeom prst="rect">
            <a:avLst/>
          </a:prstGeom>
        </p:spPr>
      </p:pic>
      <p:pic>
        <p:nvPicPr>
          <p:cNvPr id="10" name="Picture 9">
            <a:extLst>
              <a:ext uri="{FF2B5EF4-FFF2-40B4-BE49-F238E27FC236}">
                <a16:creationId xmlns:a16="http://schemas.microsoft.com/office/drawing/2014/main" id="{29A7B39A-3135-46E6-B4E9-416C1A0DD793}"/>
              </a:ext>
            </a:extLst>
          </p:cNvPr>
          <p:cNvPicPr>
            <a:picLocks noChangeAspect="1"/>
          </p:cNvPicPr>
          <p:nvPr/>
        </p:nvPicPr>
        <p:blipFill>
          <a:blip r:embed="rId5"/>
          <a:stretch>
            <a:fillRect/>
          </a:stretch>
        </p:blipFill>
        <p:spPr>
          <a:xfrm>
            <a:off x="2032884" y="3923475"/>
            <a:ext cx="3214365" cy="2477649"/>
          </a:xfrm>
          <a:prstGeom prst="rect">
            <a:avLst/>
          </a:prstGeom>
        </p:spPr>
      </p:pic>
      <p:pic>
        <p:nvPicPr>
          <p:cNvPr id="11" name="Picture 10">
            <a:extLst>
              <a:ext uri="{FF2B5EF4-FFF2-40B4-BE49-F238E27FC236}">
                <a16:creationId xmlns:a16="http://schemas.microsoft.com/office/drawing/2014/main" id="{7B379A2A-1D85-4B30-A4E3-BF6FF2BE0905}"/>
              </a:ext>
            </a:extLst>
          </p:cNvPr>
          <p:cNvPicPr>
            <a:picLocks noChangeAspect="1"/>
          </p:cNvPicPr>
          <p:nvPr/>
        </p:nvPicPr>
        <p:blipFill>
          <a:blip r:embed="rId6"/>
          <a:stretch>
            <a:fillRect/>
          </a:stretch>
        </p:blipFill>
        <p:spPr>
          <a:xfrm>
            <a:off x="6903077" y="878906"/>
            <a:ext cx="1644429" cy="3105373"/>
          </a:xfrm>
          <a:prstGeom prst="rect">
            <a:avLst/>
          </a:prstGeom>
        </p:spPr>
      </p:pic>
    </p:spTree>
    <p:extLst>
      <p:ext uri="{BB962C8B-B14F-4D97-AF65-F5344CB8AC3E}">
        <p14:creationId xmlns:p14="http://schemas.microsoft.com/office/powerpoint/2010/main" val="41746647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5137C0-A33F-42A4-8A65-7A5CCAF0245E}"/>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99061EF9-2B52-44B8-86D6-1D0AFD3D835D}"/>
              </a:ext>
            </a:extLst>
          </p:cNvPr>
          <p:cNvSpPr>
            <a:spLocks noGrp="1"/>
          </p:cNvSpPr>
          <p:nvPr>
            <p:ph type="sldNum" sz="quarter" idx="12"/>
          </p:nvPr>
        </p:nvSpPr>
        <p:spPr/>
        <p:txBody>
          <a:bodyPr/>
          <a:lstStyle/>
          <a:p>
            <a:fld id="{BFDCA1C4-9514-7B4F-976F-D92F7E296653}" type="slidenum">
              <a:rPr lang="fr-FR" smtClean="0"/>
              <a:pPr/>
              <a:t>76</a:t>
            </a:fld>
            <a:endParaRPr lang="fr-FR"/>
          </a:p>
        </p:txBody>
      </p:sp>
      <p:pic>
        <p:nvPicPr>
          <p:cNvPr id="6" name="Picture 5">
            <a:extLst>
              <a:ext uri="{FF2B5EF4-FFF2-40B4-BE49-F238E27FC236}">
                <a16:creationId xmlns:a16="http://schemas.microsoft.com/office/drawing/2014/main" id="{DBF8632A-DE55-4691-994C-BE50B1EB5DD1}"/>
              </a:ext>
            </a:extLst>
          </p:cNvPr>
          <p:cNvPicPr>
            <a:picLocks noChangeAspect="1"/>
          </p:cNvPicPr>
          <p:nvPr/>
        </p:nvPicPr>
        <p:blipFill>
          <a:blip r:embed="rId2"/>
          <a:stretch>
            <a:fillRect/>
          </a:stretch>
        </p:blipFill>
        <p:spPr>
          <a:xfrm>
            <a:off x="1115616" y="134591"/>
            <a:ext cx="6715561" cy="6507948"/>
          </a:xfrm>
          <a:prstGeom prst="rect">
            <a:avLst/>
          </a:prstGeom>
        </p:spPr>
      </p:pic>
      <p:sp>
        <p:nvSpPr>
          <p:cNvPr id="9" name="Oval 8">
            <a:extLst>
              <a:ext uri="{FF2B5EF4-FFF2-40B4-BE49-F238E27FC236}">
                <a16:creationId xmlns:a16="http://schemas.microsoft.com/office/drawing/2014/main" id="{55A6A370-18DB-4722-B2F7-CFC93F234699}"/>
              </a:ext>
            </a:extLst>
          </p:cNvPr>
          <p:cNvSpPr/>
          <p:nvPr/>
        </p:nvSpPr>
        <p:spPr>
          <a:xfrm>
            <a:off x="971600" y="3284984"/>
            <a:ext cx="5328592" cy="936104"/>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190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633-BBBB-4FF4-AFDC-0B5CE2F4F6C9}"/>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DC70D75C-DCB8-4936-BD69-E2C81AE70597}"/>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DC7D6D43-4B32-4805-B133-84F396A5531C}"/>
              </a:ext>
            </a:extLst>
          </p:cNvPr>
          <p:cNvSpPr>
            <a:spLocks noGrp="1"/>
          </p:cNvSpPr>
          <p:nvPr>
            <p:ph type="sldNum" sz="quarter" idx="12"/>
          </p:nvPr>
        </p:nvSpPr>
        <p:spPr/>
        <p:txBody>
          <a:bodyPr/>
          <a:lstStyle/>
          <a:p>
            <a:fld id="{BFDCA1C4-9514-7B4F-976F-D92F7E296653}" type="slidenum">
              <a:rPr lang="fr-FR" smtClean="0"/>
              <a:pPr/>
              <a:t>77</a:t>
            </a:fld>
            <a:endParaRPr lang="fr-FR"/>
          </a:p>
        </p:txBody>
      </p:sp>
      <p:pic>
        <p:nvPicPr>
          <p:cNvPr id="12" name="Content Placeholder 11">
            <a:extLst>
              <a:ext uri="{FF2B5EF4-FFF2-40B4-BE49-F238E27FC236}">
                <a16:creationId xmlns:a16="http://schemas.microsoft.com/office/drawing/2014/main" id="{E938215C-D29D-42F8-9AE0-A994BD1D911B}"/>
              </a:ext>
            </a:extLst>
          </p:cNvPr>
          <p:cNvPicPr>
            <a:picLocks noGrp="1" noChangeAspect="1"/>
          </p:cNvPicPr>
          <p:nvPr>
            <p:ph idx="1"/>
          </p:nvPr>
        </p:nvPicPr>
        <p:blipFill>
          <a:blip r:embed="rId2"/>
          <a:stretch>
            <a:fillRect/>
          </a:stretch>
        </p:blipFill>
        <p:spPr>
          <a:xfrm>
            <a:off x="1043608" y="0"/>
            <a:ext cx="6696744" cy="5319174"/>
          </a:xfrm>
          <a:prstGeom prst="rect">
            <a:avLst/>
          </a:prstGeom>
        </p:spPr>
      </p:pic>
      <p:sp>
        <p:nvSpPr>
          <p:cNvPr id="13" name="TextBox 12">
            <a:extLst>
              <a:ext uri="{FF2B5EF4-FFF2-40B4-BE49-F238E27FC236}">
                <a16:creationId xmlns:a16="http://schemas.microsoft.com/office/drawing/2014/main" id="{3231042C-E480-4D58-BC46-50A8786ABCD2}"/>
              </a:ext>
            </a:extLst>
          </p:cNvPr>
          <p:cNvSpPr txBox="1"/>
          <p:nvPr/>
        </p:nvSpPr>
        <p:spPr>
          <a:xfrm>
            <a:off x="93459" y="5423053"/>
            <a:ext cx="8938136" cy="938719"/>
          </a:xfrm>
          <a:prstGeom prst="rect">
            <a:avLst/>
          </a:prstGeom>
          <a:solidFill>
            <a:schemeClr val="bg1"/>
          </a:solidFill>
        </p:spPr>
        <p:txBody>
          <a:bodyPr wrap="square" rtlCol="0">
            <a:spAutoFit/>
          </a:bodyPr>
          <a:lstStyle/>
          <a:p>
            <a:r>
              <a:rPr lang="en-US" sz="1100" dirty="0"/>
              <a:t>“The collapsed cable was on the 5</a:t>
            </a:r>
            <a:r>
              <a:rPr lang="en-US" sz="1100" baseline="30000" dirty="0"/>
              <a:t>th</a:t>
            </a:r>
            <a:r>
              <a:rPr lang="en-US" sz="1100" dirty="0"/>
              <a:t> turn from the pole tip at the LE (between spacers B2-IC1 and B2-IC2), so the area is included in the A3-A4 multiturn block.  A sketch showing the area is attached.</a:t>
            </a:r>
          </a:p>
          <a:p>
            <a:r>
              <a:rPr lang="en-US" sz="1100" dirty="0"/>
              <a:t> The issue noted the next morning was the same area.  Before resuming in the morning it was noted that the strands were out of place a bit so we unwound the ½ turn to put them back in position before continuing.”</a:t>
            </a:r>
          </a:p>
          <a:p>
            <a:r>
              <a:rPr lang="en-US" sz="1100" i="1" dirty="0"/>
              <a:t> Info by Jesse</a:t>
            </a:r>
          </a:p>
        </p:txBody>
      </p:sp>
    </p:spTree>
    <p:extLst>
      <p:ext uri="{BB962C8B-B14F-4D97-AF65-F5344CB8AC3E}">
        <p14:creationId xmlns:p14="http://schemas.microsoft.com/office/powerpoint/2010/main" val="1878871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C4EA-D805-44A8-9890-DB861917F4B0}"/>
              </a:ext>
            </a:extLst>
          </p:cNvPr>
          <p:cNvSpPr>
            <a:spLocks noGrp="1"/>
          </p:cNvSpPr>
          <p:nvPr>
            <p:ph type="title"/>
          </p:nvPr>
        </p:nvSpPr>
        <p:spPr/>
        <p:txBody>
          <a:bodyPr/>
          <a:lstStyle/>
          <a:p>
            <a:r>
              <a:rPr lang="en-US" dirty="0"/>
              <a:t>Quench Antenna analysis</a:t>
            </a:r>
          </a:p>
        </p:txBody>
      </p:sp>
      <p:sp>
        <p:nvSpPr>
          <p:cNvPr id="3" name="Content Placeholder 2">
            <a:extLst>
              <a:ext uri="{FF2B5EF4-FFF2-40B4-BE49-F238E27FC236}">
                <a16:creationId xmlns:a16="http://schemas.microsoft.com/office/drawing/2014/main" id="{94A3CFE3-8C1D-436B-9C29-859B7F815A4F}"/>
              </a:ext>
            </a:extLst>
          </p:cNvPr>
          <p:cNvSpPr>
            <a:spLocks noGrp="1"/>
          </p:cNvSpPr>
          <p:nvPr>
            <p:ph idx="1"/>
          </p:nvPr>
        </p:nvSpPr>
        <p:spPr>
          <a:xfrm>
            <a:off x="612000" y="911837"/>
            <a:ext cx="7920000" cy="5109451"/>
          </a:xfrm>
        </p:spPr>
        <p:txBody>
          <a:bodyPr>
            <a:normAutofit lnSpcReduction="10000"/>
          </a:bodyPr>
          <a:lstStyle/>
          <a:p>
            <a:r>
              <a:rPr lang="en-US" dirty="0"/>
              <a:t>According to Anis the QA shows that the quench location (QL) is at 2010.8 mm from magnetic center toward the lead end.</a:t>
            </a:r>
          </a:p>
          <a:p>
            <a:pPr lvl="1"/>
            <a:r>
              <a:rPr lang="en-US" dirty="0"/>
              <a:t>“I redid the calculation using the updated drawing. The quench location in coil 214  (QA channel Z4300) is at z=2010.8 mm (toward the LE) from the magnetic center (512.2 mm from the top surface of the splice box).”</a:t>
            </a:r>
          </a:p>
          <a:p>
            <a:pPr lvl="1"/>
            <a:r>
              <a:rPr lang="en-US" dirty="0"/>
              <a:t>Center of QA element </a:t>
            </a:r>
            <a:r>
              <a:rPr lang="en-US" dirty="0" err="1"/>
              <a:t>wrt</a:t>
            </a:r>
            <a:r>
              <a:rPr lang="en-US" dirty="0"/>
              <a:t> bottom edge is 50 mm</a:t>
            </a:r>
          </a:p>
          <a:p>
            <a:r>
              <a:rPr lang="en-US" dirty="0"/>
              <a:t>According to Joe the QA shows that the quench location (QL) is at ~2060 mm from magnetic center toward the lead end.</a:t>
            </a:r>
          </a:p>
          <a:p>
            <a:pPr marL="457200" lvl="1" indent="0">
              <a:buNone/>
            </a:pPr>
            <a:r>
              <a:rPr lang="en-US" dirty="0"/>
              <a:t> </a:t>
            </a:r>
          </a:p>
        </p:txBody>
      </p:sp>
      <p:sp>
        <p:nvSpPr>
          <p:cNvPr id="4" name="Footer Placeholder 3">
            <a:extLst>
              <a:ext uri="{FF2B5EF4-FFF2-40B4-BE49-F238E27FC236}">
                <a16:creationId xmlns:a16="http://schemas.microsoft.com/office/drawing/2014/main" id="{FC4E35B1-5522-459C-BF24-D7172E1D308F}"/>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6C5B72F0-EBCD-43CD-9E3C-D208333DD571}"/>
              </a:ext>
            </a:extLst>
          </p:cNvPr>
          <p:cNvSpPr>
            <a:spLocks noGrp="1"/>
          </p:cNvSpPr>
          <p:nvPr>
            <p:ph type="sldNum" sz="quarter" idx="12"/>
          </p:nvPr>
        </p:nvSpPr>
        <p:spPr/>
        <p:txBody>
          <a:bodyPr/>
          <a:lstStyle/>
          <a:p>
            <a:fld id="{BFDCA1C4-9514-7B4F-976F-D92F7E296653}" type="slidenum">
              <a:rPr lang="fr-FR" smtClean="0"/>
              <a:pPr/>
              <a:t>78</a:t>
            </a:fld>
            <a:endParaRPr lang="fr-FR"/>
          </a:p>
        </p:txBody>
      </p:sp>
    </p:spTree>
    <p:extLst>
      <p:ext uri="{BB962C8B-B14F-4D97-AF65-F5344CB8AC3E}">
        <p14:creationId xmlns:p14="http://schemas.microsoft.com/office/powerpoint/2010/main" val="2869279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2555-6E2B-4F0C-949E-6A90823EAB48}"/>
              </a:ext>
            </a:extLst>
          </p:cNvPr>
          <p:cNvSpPr>
            <a:spLocks noGrp="1"/>
          </p:cNvSpPr>
          <p:nvPr>
            <p:ph type="title"/>
          </p:nvPr>
        </p:nvSpPr>
        <p:spPr/>
        <p:txBody>
          <a:bodyPr/>
          <a:lstStyle/>
          <a:p>
            <a:r>
              <a:rPr lang="en-US" dirty="0"/>
              <a:t>Quench Start Location Computation</a:t>
            </a:r>
          </a:p>
        </p:txBody>
      </p:sp>
      <p:sp>
        <p:nvSpPr>
          <p:cNvPr id="4" name="Footer Placeholder 3">
            <a:extLst>
              <a:ext uri="{FF2B5EF4-FFF2-40B4-BE49-F238E27FC236}">
                <a16:creationId xmlns:a16="http://schemas.microsoft.com/office/drawing/2014/main" id="{DD5F6E5B-534B-4F5B-A5FE-F4FC73D8CE93}"/>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520CB869-CF63-452A-AF70-1ACFB244E907}"/>
              </a:ext>
            </a:extLst>
          </p:cNvPr>
          <p:cNvSpPr>
            <a:spLocks noGrp="1"/>
          </p:cNvSpPr>
          <p:nvPr>
            <p:ph type="sldNum" sz="quarter" idx="12"/>
          </p:nvPr>
        </p:nvSpPr>
        <p:spPr/>
        <p:txBody>
          <a:bodyPr/>
          <a:lstStyle/>
          <a:p>
            <a:fld id="{BFDCA1C4-9514-7B4F-976F-D92F7E296653}" type="slidenum">
              <a:rPr lang="fr-FR" smtClean="0"/>
              <a:pPr/>
              <a:t>79</a:t>
            </a:fld>
            <a:endParaRPr lang="fr-FR"/>
          </a:p>
        </p:txBody>
      </p:sp>
      <p:pic>
        <p:nvPicPr>
          <p:cNvPr id="7" name="Picture 6">
            <a:extLst>
              <a:ext uri="{FF2B5EF4-FFF2-40B4-BE49-F238E27FC236}">
                <a16:creationId xmlns:a16="http://schemas.microsoft.com/office/drawing/2014/main" id="{FB798F73-1853-4E96-8DCA-F7BFA3A70E76}"/>
              </a:ext>
            </a:extLst>
          </p:cNvPr>
          <p:cNvPicPr>
            <a:picLocks noChangeAspect="1"/>
          </p:cNvPicPr>
          <p:nvPr/>
        </p:nvPicPr>
        <p:blipFill>
          <a:blip r:embed="rId2"/>
          <a:stretch>
            <a:fillRect/>
          </a:stretch>
        </p:blipFill>
        <p:spPr>
          <a:xfrm>
            <a:off x="1007672" y="3789040"/>
            <a:ext cx="7524328" cy="2091106"/>
          </a:xfrm>
          <a:prstGeom prst="rect">
            <a:avLst/>
          </a:prstGeom>
        </p:spPr>
      </p:pic>
      <p:graphicFrame>
        <p:nvGraphicFramePr>
          <p:cNvPr id="3" name="Table 2">
            <a:extLst>
              <a:ext uri="{FF2B5EF4-FFF2-40B4-BE49-F238E27FC236}">
                <a16:creationId xmlns:a16="http://schemas.microsoft.com/office/drawing/2014/main" id="{0762CE2E-800A-4212-90A7-701AB9631651}"/>
              </a:ext>
            </a:extLst>
          </p:cNvPr>
          <p:cNvGraphicFramePr>
            <a:graphicFrameLocks noGrp="1"/>
          </p:cNvGraphicFramePr>
          <p:nvPr>
            <p:extLst>
              <p:ext uri="{D42A27DB-BD31-4B8C-83A1-F6EECF244321}">
                <p14:modId xmlns:p14="http://schemas.microsoft.com/office/powerpoint/2010/main" val="3801459610"/>
              </p:ext>
            </p:extLst>
          </p:nvPr>
        </p:nvGraphicFramePr>
        <p:xfrm>
          <a:off x="1547664" y="1217336"/>
          <a:ext cx="5976664" cy="2116455"/>
        </p:xfrm>
        <a:graphic>
          <a:graphicData uri="http://schemas.openxmlformats.org/drawingml/2006/table">
            <a:tbl>
              <a:tblPr/>
              <a:tblGrid>
                <a:gridCol w="4627563">
                  <a:extLst>
                    <a:ext uri="{9D8B030D-6E8A-4147-A177-3AD203B41FA5}">
                      <a16:colId xmlns:a16="http://schemas.microsoft.com/office/drawing/2014/main" val="2969894122"/>
                    </a:ext>
                  </a:extLst>
                </a:gridCol>
                <a:gridCol w="1349101">
                  <a:extLst>
                    <a:ext uri="{9D8B030D-6E8A-4147-A177-3AD203B41FA5}">
                      <a16:colId xmlns:a16="http://schemas.microsoft.com/office/drawing/2014/main" val="705154874"/>
                    </a:ext>
                  </a:extLst>
                </a:gridCol>
              </a:tblGrid>
              <a:tr h="190500">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Coordinates (mm) </a:t>
                      </a:r>
                    </a:p>
                  </a:txBody>
                  <a:tcPr marL="9525" marR="9525" marT="9525" marB="0" anchor="b">
                    <a:lnL>
                      <a:noFill/>
                    </a:lnL>
                    <a:lnR>
                      <a:noFill/>
                    </a:lnR>
                    <a:lnT>
                      <a:noFill/>
                    </a:lnT>
                    <a:lnB>
                      <a:noFill/>
                    </a:lnB>
                  </a:tcPr>
                </a:tc>
                <a:extLst>
                  <a:ext uri="{0D108BD9-81ED-4DB2-BD59-A6C34878D82A}">
                    <a16:rowId xmlns:a16="http://schemas.microsoft.com/office/drawing/2014/main" val="4157687330"/>
                  </a:ext>
                </a:extLst>
              </a:tr>
              <a:tr h="190500">
                <a:tc>
                  <a:txBody>
                    <a:bodyPr/>
                    <a:lstStyle/>
                    <a:p>
                      <a:pPr algn="l" fontAlgn="b"/>
                      <a:r>
                        <a:rPr lang="en-US" sz="1200" b="0" i="0" u="none" strike="noStrike">
                          <a:solidFill>
                            <a:srgbClr val="000000"/>
                          </a:solidFill>
                          <a:effectLst/>
                          <a:latin typeface="Calibri" panose="020F0502020204030204" pitchFamily="34" charset="0"/>
                        </a:rPr>
                        <a:t>Top surface of the splice box in magnet</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extLst>
                  <a:ext uri="{0D108BD9-81ED-4DB2-BD59-A6C34878D82A}">
                    <a16:rowId xmlns:a16="http://schemas.microsoft.com/office/drawing/2014/main" val="3717243184"/>
                  </a:ext>
                </a:extLst>
              </a:tr>
              <a:tr h="190500">
                <a:tc>
                  <a:txBody>
                    <a:bodyPr/>
                    <a:lstStyle/>
                    <a:p>
                      <a:pPr algn="l" fontAlgn="b"/>
                      <a:r>
                        <a:rPr lang="en-US" sz="1200" b="0" i="0" u="none" strike="noStrike">
                          <a:solidFill>
                            <a:srgbClr val="000000"/>
                          </a:solidFill>
                          <a:effectLst/>
                          <a:latin typeface="Calibri" panose="020F0502020204030204" pitchFamily="34" charset="0"/>
                        </a:rPr>
                        <a:t>Top surface of the magnet yoke</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179.7</a:t>
                      </a:r>
                    </a:p>
                  </a:txBody>
                  <a:tcPr marL="9525" marR="9525" marT="9525" marB="0" anchor="b">
                    <a:lnL>
                      <a:noFill/>
                    </a:lnL>
                    <a:lnR>
                      <a:noFill/>
                    </a:lnR>
                    <a:lnT>
                      <a:noFill/>
                    </a:lnT>
                    <a:lnB>
                      <a:noFill/>
                    </a:lnB>
                  </a:tcPr>
                </a:tc>
                <a:extLst>
                  <a:ext uri="{0D108BD9-81ED-4DB2-BD59-A6C34878D82A}">
                    <a16:rowId xmlns:a16="http://schemas.microsoft.com/office/drawing/2014/main" val="3711637121"/>
                  </a:ext>
                </a:extLst>
              </a:tr>
              <a:tr h="190500">
                <a:tc>
                  <a:txBody>
                    <a:bodyPr/>
                    <a:lstStyle/>
                    <a:p>
                      <a:pPr algn="l" fontAlgn="b"/>
                      <a:r>
                        <a:rPr lang="en-US" sz="1200" b="0" i="0" u="none" strike="noStrike">
                          <a:solidFill>
                            <a:srgbClr val="000000"/>
                          </a:solidFill>
                          <a:effectLst/>
                          <a:latin typeface="Calibri" panose="020F0502020204030204" pitchFamily="34" charset="0"/>
                        </a:rPr>
                        <a:t>QXFA 214 Quench location (from top surface of the splice box)  </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512.2</a:t>
                      </a:r>
                    </a:p>
                  </a:txBody>
                  <a:tcPr marL="9525" marR="9525" marT="9525" marB="0" anchor="b">
                    <a:lnL>
                      <a:noFill/>
                    </a:lnL>
                    <a:lnR>
                      <a:noFill/>
                    </a:lnR>
                    <a:lnT>
                      <a:noFill/>
                    </a:lnT>
                    <a:lnB>
                      <a:noFill/>
                    </a:lnB>
                  </a:tcPr>
                </a:tc>
                <a:extLst>
                  <a:ext uri="{0D108BD9-81ED-4DB2-BD59-A6C34878D82A}">
                    <a16:rowId xmlns:a16="http://schemas.microsoft.com/office/drawing/2014/main" val="3610383434"/>
                  </a:ext>
                </a:extLst>
              </a:tr>
              <a:tr h="190500">
                <a:tc>
                  <a:txBody>
                    <a:bodyPr/>
                    <a:lstStyle/>
                    <a:p>
                      <a:pPr algn="l" fontAlgn="b"/>
                      <a:r>
                        <a:rPr lang="en-US" sz="1200" b="0" i="0" u="none" strike="noStrike">
                          <a:solidFill>
                            <a:srgbClr val="000000"/>
                          </a:solidFill>
                          <a:effectLst/>
                          <a:latin typeface="Calibri" panose="020F0502020204030204" pitchFamily="34" charset="0"/>
                        </a:rPr>
                        <a:t>QXFA 214 Quench location (from top surface of the magnet yoke)  </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332.5</a:t>
                      </a:r>
                    </a:p>
                  </a:txBody>
                  <a:tcPr marL="9525" marR="9525" marT="9525" marB="0" anchor="b">
                    <a:lnL>
                      <a:noFill/>
                    </a:lnL>
                    <a:lnR>
                      <a:noFill/>
                    </a:lnR>
                    <a:lnT>
                      <a:noFill/>
                    </a:lnT>
                    <a:lnB>
                      <a:noFill/>
                    </a:lnB>
                  </a:tcPr>
                </a:tc>
                <a:extLst>
                  <a:ext uri="{0D108BD9-81ED-4DB2-BD59-A6C34878D82A}">
                    <a16:rowId xmlns:a16="http://schemas.microsoft.com/office/drawing/2014/main" val="50979289"/>
                  </a:ext>
                </a:extLst>
              </a:tr>
              <a:tr h="190500">
                <a:tc>
                  <a:txBody>
                    <a:bodyPr/>
                    <a:lstStyle/>
                    <a:p>
                      <a:pPr algn="l" fontAlgn="b"/>
                      <a:r>
                        <a:rPr lang="en-US" sz="1200" b="0" i="0" u="none" strike="noStrike">
                          <a:solidFill>
                            <a:srgbClr val="000000"/>
                          </a:solidFill>
                          <a:effectLst/>
                          <a:latin typeface="Calibri" panose="020F0502020204030204" pitchFamily="34" charset="0"/>
                        </a:rPr>
                        <a:t>Length from top yoke to bottom yoke</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4563</a:t>
                      </a:r>
                    </a:p>
                  </a:txBody>
                  <a:tcPr marL="9525" marR="9525" marT="9525" marB="0" anchor="b">
                    <a:lnL>
                      <a:noFill/>
                    </a:lnL>
                    <a:lnR>
                      <a:noFill/>
                    </a:lnR>
                    <a:lnT>
                      <a:noFill/>
                    </a:lnT>
                    <a:lnB>
                      <a:noFill/>
                    </a:lnB>
                  </a:tcPr>
                </a:tc>
                <a:extLst>
                  <a:ext uri="{0D108BD9-81ED-4DB2-BD59-A6C34878D82A}">
                    <a16:rowId xmlns:a16="http://schemas.microsoft.com/office/drawing/2014/main" val="2882288645"/>
                  </a:ext>
                </a:extLst>
              </a:tr>
              <a:tr h="190500">
                <a:tc>
                  <a:txBody>
                    <a:bodyPr/>
                    <a:lstStyle/>
                    <a:p>
                      <a:pPr algn="l" fontAlgn="b"/>
                      <a:r>
                        <a:rPr lang="en-US" sz="1200" b="0" i="0" u="none" strike="noStrike">
                          <a:solidFill>
                            <a:srgbClr val="000000"/>
                          </a:solidFill>
                          <a:effectLst/>
                          <a:latin typeface="Calibri" panose="020F0502020204030204" pitchFamily="34" charset="0"/>
                        </a:rPr>
                        <a:t>Measured length of QXFA 214</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4525.4</a:t>
                      </a:r>
                    </a:p>
                  </a:txBody>
                  <a:tcPr marL="9525" marR="9525" marT="9525" marB="0" anchor="b">
                    <a:lnL>
                      <a:noFill/>
                    </a:lnL>
                    <a:lnR>
                      <a:noFill/>
                    </a:lnR>
                    <a:lnT>
                      <a:noFill/>
                    </a:lnT>
                    <a:lnB>
                      <a:noFill/>
                    </a:lnB>
                  </a:tcPr>
                </a:tc>
                <a:extLst>
                  <a:ext uri="{0D108BD9-81ED-4DB2-BD59-A6C34878D82A}">
                    <a16:rowId xmlns:a16="http://schemas.microsoft.com/office/drawing/2014/main" val="2051419927"/>
                  </a:ext>
                </a:extLst>
              </a:tr>
              <a:tr h="190500">
                <a:tc>
                  <a:txBody>
                    <a:bodyPr/>
                    <a:lstStyle/>
                    <a:p>
                      <a:pPr algn="l" fontAlgn="b"/>
                      <a:r>
                        <a:rPr lang="en-US" sz="1200" b="0" i="0" u="none" strike="noStrike">
                          <a:solidFill>
                            <a:srgbClr val="000000"/>
                          </a:solidFill>
                          <a:effectLst/>
                          <a:latin typeface="Calibri" panose="020F0502020204030204" pitchFamily="34" charset="0"/>
                        </a:rPr>
                        <a:t>QXFA coil length in CAD model</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4523</a:t>
                      </a:r>
                    </a:p>
                  </a:txBody>
                  <a:tcPr marL="9525" marR="9525" marT="9525" marB="0" anchor="b">
                    <a:lnL>
                      <a:noFill/>
                    </a:lnL>
                    <a:lnR>
                      <a:noFill/>
                    </a:lnR>
                    <a:lnT>
                      <a:noFill/>
                    </a:lnT>
                    <a:lnB>
                      <a:noFill/>
                    </a:lnB>
                  </a:tcPr>
                </a:tc>
                <a:extLst>
                  <a:ext uri="{0D108BD9-81ED-4DB2-BD59-A6C34878D82A}">
                    <a16:rowId xmlns:a16="http://schemas.microsoft.com/office/drawing/2014/main" val="3283663623"/>
                  </a:ext>
                </a:extLst>
              </a:tr>
              <a:tr h="190500">
                <a:tc>
                  <a:txBody>
                    <a:bodyPr/>
                    <a:lstStyle/>
                    <a:p>
                      <a:pPr algn="l" fontAlgn="b"/>
                      <a:r>
                        <a:rPr lang="en-US" sz="1200" b="0" i="0" u="none" strike="noStrike">
                          <a:solidFill>
                            <a:srgbClr val="000000"/>
                          </a:solidFill>
                          <a:effectLst/>
                          <a:latin typeface="Calibri" panose="020F0502020204030204" pitchFamily="34" charset="0"/>
                        </a:rPr>
                        <a:t>Shim thickness at QXFA 214 coil each end </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18.8</a:t>
                      </a:r>
                    </a:p>
                  </a:txBody>
                  <a:tcPr marL="9525" marR="9525" marT="9525" marB="0" anchor="b">
                    <a:lnL>
                      <a:noFill/>
                    </a:lnL>
                    <a:lnR>
                      <a:noFill/>
                    </a:lnR>
                    <a:lnT>
                      <a:noFill/>
                    </a:lnT>
                    <a:lnB>
                      <a:noFill/>
                    </a:lnB>
                  </a:tcPr>
                </a:tc>
                <a:extLst>
                  <a:ext uri="{0D108BD9-81ED-4DB2-BD59-A6C34878D82A}">
                    <a16:rowId xmlns:a16="http://schemas.microsoft.com/office/drawing/2014/main" val="2043200863"/>
                  </a:ext>
                </a:extLst>
              </a:tr>
              <a:tr h="190500">
                <a:tc>
                  <a:txBody>
                    <a:bodyPr/>
                    <a:lstStyle/>
                    <a:p>
                      <a:pPr algn="l" fontAlgn="ctr"/>
                      <a:r>
                        <a:rPr lang="en-US" sz="1200" b="0" i="0" u="none" strike="noStrike">
                          <a:solidFill>
                            <a:srgbClr val="000000"/>
                          </a:solidFill>
                          <a:effectLst/>
                          <a:latin typeface="Calibri" panose="020F0502020204030204" pitchFamily="34" charset="0"/>
                        </a:rPr>
                        <a:t>The center of that QA element is 50 mm toward the lead end.</a:t>
                      </a:r>
                    </a:p>
                  </a:txBody>
                  <a:tcPr marL="9525" marR="9525" marT="9525" marB="0" anchor="ctr">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50</a:t>
                      </a:r>
                    </a:p>
                  </a:txBody>
                  <a:tcPr marL="9525" marR="9525" marT="9525" marB="0" anchor="b">
                    <a:lnL>
                      <a:noFill/>
                    </a:lnL>
                    <a:lnR>
                      <a:noFill/>
                    </a:lnR>
                    <a:lnT>
                      <a:noFill/>
                    </a:lnT>
                    <a:lnB>
                      <a:noFill/>
                    </a:lnB>
                  </a:tcPr>
                </a:tc>
                <a:extLst>
                  <a:ext uri="{0D108BD9-81ED-4DB2-BD59-A6C34878D82A}">
                    <a16:rowId xmlns:a16="http://schemas.microsoft.com/office/drawing/2014/main" val="2595367330"/>
                  </a:ext>
                </a:extLst>
              </a:tr>
              <a:tr h="190500">
                <a:tc>
                  <a:txBody>
                    <a:bodyPr/>
                    <a:lstStyle/>
                    <a:p>
                      <a:pPr algn="l" fontAlgn="b"/>
                      <a:r>
                        <a:rPr lang="en-US" sz="1200" b="0" i="0" u="none" strike="noStrike">
                          <a:solidFill>
                            <a:srgbClr val="000000"/>
                          </a:solidFill>
                          <a:effectLst/>
                          <a:latin typeface="Calibri" panose="020F0502020204030204" pitchFamily="34" charset="0"/>
                        </a:rPr>
                        <a:t>QXFA 214 Quench location (from QXFA 214 lead end splice block)  </a:t>
                      </a:r>
                    </a:p>
                  </a:txBody>
                  <a:tcPr marL="9525" marR="9525" marT="9525" marB="0" anchor="b">
                    <a:lnL>
                      <a:noFill/>
                    </a:lnL>
                    <a:lnR>
                      <a:noFill/>
                    </a:lnR>
                    <a:lnT>
                      <a:noFill/>
                    </a:lnT>
                    <a:lnB>
                      <a:noFill/>
                    </a:lnB>
                  </a:tcPr>
                </a:tc>
                <a:tc>
                  <a:txBody>
                    <a:bodyPr/>
                    <a:lstStyle/>
                    <a:p>
                      <a:pPr algn="r" fontAlgn="b"/>
                      <a:r>
                        <a:rPr lang="en-US" sz="1200" b="1" i="0" u="none" strike="noStrike" dirty="0">
                          <a:solidFill>
                            <a:srgbClr val="FF0000"/>
                          </a:solidFill>
                          <a:effectLst/>
                          <a:latin typeface="Calibri" panose="020F0502020204030204" pitchFamily="34" charset="0"/>
                        </a:rPr>
                        <a:t>263.7</a:t>
                      </a:r>
                    </a:p>
                  </a:txBody>
                  <a:tcPr marL="9525" marR="9525" marT="9525" marB="0" anchor="b">
                    <a:lnL>
                      <a:noFill/>
                    </a:lnL>
                    <a:lnR>
                      <a:noFill/>
                    </a:lnR>
                    <a:lnT>
                      <a:noFill/>
                    </a:lnT>
                    <a:lnB>
                      <a:noFill/>
                    </a:lnB>
                  </a:tcPr>
                </a:tc>
                <a:extLst>
                  <a:ext uri="{0D108BD9-81ED-4DB2-BD59-A6C34878D82A}">
                    <a16:rowId xmlns:a16="http://schemas.microsoft.com/office/drawing/2014/main" val="151562833"/>
                  </a:ext>
                </a:extLst>
              </a:tr>
            </a:tbl>
          </a:graphicData>
        </a:graphic>
      </p:graphicFrame>
    </p:spTree>
    <p:extLst>
      <p:ext uri="{BB962C8B-B14F-4D97-AF65-F5344CB8AC3E}">
        <p14:creationId xmlns:p14="http://schemas.microsoft.com/office/powerpoint/2010/main" val="3718486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3E1F-76F0-4798-B978-BEC6D166A238}"/>
              </a:ext>
            </a:extLst>
          </p:cNvPr>
          <p:cNvSpPr>
            <a:spLocks noGrp="1"/>
          </p:cNvSpPr>
          <p:nvPr>
            <p:ph type="title"/>
          </p:nvPr>
        </p:nvSpPr>
        <p:spPr/>
        <p:txBody>
          <a:bodyPr/>
          <a:lstStyle/>
          <a:p>
            <a:r>
              <a:rPr lang="en-US" dirty="0"/>
              <a:t>Quench Location from Quench Antenna</a:t>
            </a:r>
          </a:p>
        </p:txBody>
      </p:sp>
      <p:sp>
        <p:nvSpPr>
          <p:cNvPr id="4" name="Footer Placeholder 3">
            <a:extLst>
              <a:ext uri="{FF2B5EF4-FFF2-40B4-BE49-F238E27FC236}">
                <a16:creationId xmlns:a16="http://schemas.microsoft.com/office/drawing/2014/main" id="{80B9790A-FC29-4C76-AF08-2E2F2D8D0CF9}"/>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GB" sz="1200" b="0" i="0" u="none" strike="noStrike" kern="1200" cap="none" spc="0" normalizeH="0" baseline="0" noProof="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39A3F2E9-3A95-4821-B1FC-A8AB1930B7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pic>
        <p:nvPicPr>
          <p:cNvPr id="2050" name="x_Picture 13">
            <a:extLst>
              <a:ext uri="{FF2B5EF4-FFF2-40B4-BE49-F238E27FC236}">
                <a16:creationId xmlns:a16="http://schemas.microsoft.com/office/drawing/2014/main" id="{6751FB79-6F15-0342-0123-E5515DAC3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363"/>
            <a:ext cx="91440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563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4D8602-B6A7-4673-8E0B-97A8E0E15261}"/>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9937C2A4-D335-46F8-B894-2A2CB8A9074B}"/>
              </a:ext>
            </a:extLst>
          </p:cNvPr>
          <p:cNvSpPr>
            <a:spLocks noGrp="1"/>
          </p:cNvSpPr>
          <p:nvPr>
            <p:ph type="sldNum" sz="quarter" idx="12"/>
          </p:nvPr>
        </p:nvSpPr>
        <p:spPr/>
        <p:txBody>
          <a:bodyPr/>
          <a:lstStyle/>
          <a:p>
            <a:fld id="{BFDCA1C4-9514-7B4F-976F-D92F7E296653}" type="slidenum">
              <a:rPr lang="fr-FR" smtClean="0"/>
              <a:pPr/>
              <a:t>80</a:t>
            </a:fld>
            <a:endParaRPr lang="fr-FR"/>
          </a:p>
        </p:txBody>
      </p:sp>
      <p:sp>
        <p:nvSpPr>
          <p:cNvPr id="6" name="Title 1">
            <a:extLst>
              <a:ext uri="{FF2B5EF4-FFF2-40B4-BE49-F238E27FC236}">
                <a16:creationId xmlns:a16="http://schemas.microsoft.com/office/drawing/2014/main" id="{C9CF1486-F11F-45F8-9730-E2E8CBFAADA8}"/>
              </a:ext>
            </a:extLst>
          </p:cNvPr>
          <p:cNvSpPr>
            <a:spLocks noGrp="1"/>
          </p:cNvSpPr>
          <p:nvPr>
            <p:ph type="title"/>
          </p:nvPr>
        </p:nvSpPr>
        <p:spPr>
          <a:xfrm>
            <a:off x="643352" y="74080"/>
            <a:ext cx="7918450" cy="720725"/>
          </a:xfrm>
        </p:spPr>
        <p:txBody>
          <a:bodyPr/>
          <a:lstStyle/>
          <a:p>
            <a:r>
              <a:rPr lang="en-US" dirty="0"/>
              <a:t>Updated Plot</a:t>
            </a:r>
          </a:p>
        </p:txBody>
      </p:sp>
      <p:pic>
        <p:nvPicPr>
          <p:cNvPr id="7" name="Picture 6">
            <a:extLst>
              <a:ext uri="{FF2B5EF4-FFF2-40B4-BE49-F238E27FC236}">
                <a16:creationId xmlns:a16="http://schemas.microsoft.com/office/drawing/2014/main" id="{ABA3A9FD-7D4B-4138-9BCE-C11726EB3F42}"/>
              </a:ext>
            </a:extLst>
          </p:cNvPr>
          <p:cNvPicPr>
            <a:picLocks noChangeAspect="1"/>
          </p:cNvPicPr>
          <p:nvPr/>
        </p:nvPicPr>
        <p:blipFill rotWithShape="1">
          <a:blip r:embed="rId2"/>
          <a:srcRect t="8602"/>
          <a:stretch/>
        </p:blipFill>
        <p:spPr>
          <a:xfrm>
            <a:off x="1187624" y="794805"/>
            <a:ext cx="6494595" cy="4590743"/>
          </a:xfrm>
          <a:prstGeom prst="rect">
            <a:avLst/>
          </a:prstGeom>
        </p:spPr>
      </p:pic>
      <p:sp>
        <p:nvSpPr>
          <p:cNvPr id="3" name="Rectangle 2">
            <a:extLst>
              <a:ext uri="{FF2B5EF4-FFF2-40B4-BE49-F238E27FC236}">
                <a16:creationId xmlns:a16="http://schemas.microsoft.com/office/drawing/2014/main" id="{F0C81158-A0CB-4980-82D2-AB5EC3856A30}"/>
              </a:ext>
            </a:extLst>
          </p:cNvPr>
          <p:cNvSpPr/>
          <p:nvPr/>
        </p:nvSpPr>
        <p:spPr>
          <a:xfrm>
            <a:off x="1593992" y="5644608"/>
            <a:ext cx="7272808" cy="923330"/>
          </a:xfrm>
          <a:prstGeom prst="rect">
            <a:avLst/>
          </a:prstGeom>
        </p:spPr>
        <p:txBody>
          <a:bodyPr wrap="square">
            <a:spAutoFit/>
          </a:bodyPr>
          <a:lstStyle/>
          <a:p>
            <a:r>
              <a:rPr lang="en-US" dirty="0"/>
              <a:t>Nominal distance coil end to first pin hole at LE: 319.3 mm</a:t>
            </a:r>
          </a:p>
          <a:p>
            <a:r>
              <a:rPr lang="en-US" dirty="0"/>
              <a:t>“Yes, measurement for coil 214 was 319.8 from coil end to first pin hole at LE” (Jesse)</a:t>
            </a:r>
          </a:p>
        </p:txBody>
      </p:sp>
    </p:spTree>
    <p:extLst>
      <p:ext uri="{BB962C8B-B14F-4D97-AF65-F5344CB8AC3E}">
        <p14:creationId xmlns:p14="http://schemas.microsoft.com/office/powerpoint/2010/main" val="39449412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634F72-4B68-4EAF-BF6F-B22B781C6ABF}"/>
              </a:ext>
            </a:extLst>
          </p:cNvPr>
          <p:cNvSpPr txBox="1"/>
          <p:nvPr/>
        </p:nvSpPr>
        <p:spPr>
          <a:xfrm>
            <a:off x="121444" y="1005260"/>
            <a:ext cx="8901113" cy="4870564"/>
          </a:xfrm>
          <a:prstGeom prst="rect">
            <a:avLst/>
          </a:prstGeom>
          <a:noFill/>
        </p:spPr>
        <p:txBody>
          <a:bodyPr wrap="square" rtlCol="0">
            <a:spAutoFit/>
          </a:bodyPr>
          <a:lstStyle/>
          <a:p>
            <a:r>
              <a:rPr lang="en-US" sz="1350" dirty="0"/>
              <a:t>Summary of QA data on Q#9 and Q#10</a:t>
            </a:r>
          </a:p>
          <a:p>
            <a:endParaRPr lang="en-US" sz="1350" dirty="0"/>
          </a:p>
          <a:p>
            <a:pPr marL="214313" indent="-214313">
              <a:buFont typeface="Arial" panose="020B0604020202020204" pitchFamily="34" charset="0"/>
              <a:buChar char="•"/>
            </a:pPr>
            <a:r>
              <a:rPr lang="en-US" sz="1350" dirty="0"/>
              <a:t>Quench #9 (and the other quenches like it) seems to show large flux redistribution relatively early wrt when the quench detection threshold is exceeded (i.e. start at -22ms).  There seems to be one main location (ZQA at z=2000; i.e. signal Z4300) which shows large slow rising redistribution (V=18mV) while other ZQA are much less affected, and neither does the activity seem to ‘spread’ very much to them. This gives an ‘asymmetric’ look to the ‘heat map’ representations of the flux/voltage events.  The azimuthal location of Z4300 may be particularly oriented to pick up the flux redistribution event, or it may just be very local and relatively somehow slow spreading (?). The TQA location affected most is the the Q3 transition-side antenna (T150), with good symmetry with the neighboring T120 and T180 QA. The flux excursion is seen to be a relatively slow oscillation.</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Quench #10 shows some small redistribution (&lt;5mV) but very quickly followed by a large (~25mV), fast redistribution that is seen simultaneously in several ZQA with similar amplitude. The quench detection threshold is exceeded within 10ms. The largest amplitude is in the antenna at Z=1900 (signal Z4200), which is shifted slightly compared to Q#9. The Z4300 antenna has different character than it did in Q#9 and the amplitude of three antennas are pretty similar in this event (Z4150, Z4200, Z4300) and the activity seems more symmetric. The TQA location affected most is T180 with a bit of asymmetry that actually shows the T210 (Q4) more active than the T150. Since the voltage taps don’t show a shift in quench location towards midplane, this may instead indicate a difference in the direction of flux redistribution (see next page). The TQA flux excursion here is much faster (and of a bit larger amplitude) than that of  Q#9.</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The TQA having largest signal (T180) in Q#10 also had large ‘noise’ (pickup of mech. vibrations?) – this was not seen in this signal on any other quench (two previous quenches (Q#6 and Q#7) showed 4kHz and 2kHz noise on a different signal (T240)). This noise was roughly of frequency 12kHz, but was broad and did not really look like electrical pickup). </a:t>
            </a:r>
          </a:p>
        </p:txBody>
      </p:sp>
      <p:sp>
        <p:nvSpPr>
          <p:cNvPr id="3" name="TextBox 2">
            <a:extLst>
              <a:ext uri="{FF2B5EF4-FFF2-40B4-BE49-F238E27FC236}">
                <a16:creationId xmlns:a16="http://schemas.microsoft.com/office/drawing/2014/main" id="{EAEFB7D6-0C21-4178-9776-190054396168}"/>
              </a:ext>
            </a:extLst>
          </p:cNvPr>
          <p:cNvSpPr txBox="1"/>
          <p:nvPr/>
        </p:nvSpPr>
        <p:spPr>
          <a:xfrm>
            <a:off x="8352693" y="857250"/>
            <a:ext cx="791308" cy="369332"/>
          </a:xfrm>
          <a:prstGeom prst="rect">
            <a:avLst/>
          </a:prstGeom>
          <a:noFill/>
        </p:spPr>
        <p:txBody>
          <a:bodyPr wrap="square" rtlCol="0">
            <a:spAutoFit/>
          </a:bodyPr>
          <a:lstStyle/>
          <a:p>
            <a:r>
              <a:rPr lang="en-US" sz="900" dirty="0"/>
              <a:t>J. DiMarco</a:t>
            </a:r>
          </a:p>
          <a:p>
            <a:r>
              <a:rPr lang="en-US" sz="900" dirty="0"/>
              <a:t>07Sep2021</a:t>
            </a:r>
          </a:p>
        </p:txBody>
      </p:sp>
      <p:sp>
        <p:nvSpPr>
          <p:cNvPr id="4" name="TextBox 3">
            <a:extLst>
              <a:ext uri="{FF2B5EF4-FFF2-40B4-BE49-F238E27FC236}">
                <a16:creationId xmlns:a16="http://schemas.microsoft.com/office/drawing/2014/main" id="{8C344FE3-1095-48DB-AC19-A039922C1009}"/>
              </a:ext>
            </a:extLst>
          </p:cNvPr>
          <p:cNvSpPr txBox="1"/>
          <p:nvPr/>
        </p:nvSpPr>
        <p:spPr>
          <a:xfrm>
            <a:off x="6773236" y="210596"/>
            <a:ext cx="2215607" cy="369332"/>
          </a:xfrm>
          <a:prstGeom prst="rect">
            <a:avLst/>
          </a:prstGeom>
          <a:noFill/>
          <a:ln>
            <a:solidFill>
              <a:schemeClr val="accent1"/>
            </a:solidFill>
          </a:ln>
        </p:spPr>
        <p:txBody>
          <a:bodyPr wrap="none" rtlCol="0">
            <a:spAutoFit/>
          </a:bodyPr>
          <a:lstStyle/>
          <a:p>
            <a:r>
              <a:rPr lang="en-US" dirty="0"/>
              <a:t>Slides by Joe DiMarco</a:t>
            </a:r>
          </a:p>
        </p:txBody>
      </p:sp>
      <p:sp>
        <p:nvSpPr>
          <p:cNvPr id="5" name="Footer Placeholder 4">
            <a:extLst>
              <a:ext uri="{FF2B5EF4-FFF2-40B4-BE49-F238E27FC236}">
                <a16:creationId xmlns:a16="http://schemas.microsoft.com/office/drawing/2014/main" id="{03C4EB46-4073-AB54-5908-C1D41291621B}"/>
              </a:ext>
            </a:extLst>
          </p:cNvPr>
          <p:cNvSpPr>
            <a:spLocks noGrp="1"/>
          </p:cNvSpPr>
          <p:nvPr>
            <p:ph type="ftr" sz="quarter" idx="11"/>
          </p:nvPr>
        </p:nvSpPr>
        <p:spPr/>
        <p:txBody>
          <a:bodyPr/>
          <a:lstStyle/>
          <a:p>
            <a:r>
              <a:rPr lang="en-US"/>
              <a:t>MQXFA17 Analysis</a:t>
            </a:r>
          </a:p>
        </p:txBody>
      </p:sp>
      <p:sp>
        <p:nvSpPr>
          <p:cNvPr id="6" name="Slide Number Placeholder 5">
            <a:extLst>
              <a:ext uri="{FF2B5EF4-FFF2-40B4-BE49-F238E27FC236}">
                <a16:creationId xmlns:a16="http://schemas.microsoft.com/office/drawing/2014/main" id="{C62B3A3C-ED22-491F-7EDB-29BC5D7FCC00}"/>
              </a:ext>
            </a:extLst>
          </p:cNvPr>
          <p:cNvSpPr>
            <a:spLocks noGrp="1"/>
          </p:cNvSpPr>
          <p:nvPr>
            <p:ph type="sldNum" sz="quarter" idx="12"/>
          </p:nvPr>
        </p:nvSpPr>
        <p:spPr/>
        <p:txBody>
          <a:bodyPr/>
          <a:lstStyle/>
          <a:p>
            <a:fld id="{DF8930C5-1AA8-4399-9D52-68FDCE8C53D5}" type="slidenum">
              <a:rPr lang="en-US" smtClean="0"/>
              <a:t>81</a:t>
            </a:fld>
            <a:endParaRPr lang="en-US"/>
          </a:p>
        </p:txBody>
      </p:sp>
    </p:spTree>
    <p:extLst>
      <p:ext uri="{BB962C8B-B14F-4D97-AF65-F5344CB8AC3E}">
        <p14:creationId xmlns:p14="http://schemas.microsoft.com/office/powerpoint/2010/main" val="18745365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QXFA07_Q8_qAllZSurfVoltage_noAbs_8965_zoom">
            <a:extLst>
              <a:ext uri="{FF2B5EF4-FFF2-40B4-BE49-F238E27FC236}">
                <a16:creationId xmlns:a16="http://schemas.microsoft.com/office/drawing/2014/main" id="{26AA8FBD-3248-4E27-927F-6648E050CED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857250"/>
            <a:ext cx="6429375" cy="5143500"/>
          </a:xfrm>
          <a:prstGeom prst="rect">
            <a:avLst/>
          </a:prstGeom>
        </p:spPr>
      </p:pic>
      <p:pic>
        <p:nvPicPr>
          <p:cNvPr id="3" name="Picture 2">
            <a:extLst>
              <a:ext uri="{FF2B5EF4-FFF2-40B4-BE49-F238E27FC236}">
                <a16:creationId xmlns:a16="http://schemas.microsoft.com/office/drawing/2014/main" id="{224747A3-FB2F-4473-A873-D9355326A2B0}"/>
              </a:ext>
            </a:extLst>
          </p:cNvPr>
          <p:cNvPicPr>
            <a:picLocks noChangeAspect="1"/>
          </p:cNvPicPr>
          <p:nvPr/>
        </p:nvPicPr>
        <p:blipFill>
          <a:blip r:embed="rId3"/>
          <a:stretch>
            <a:fillRect/>
          </a:stretch>
        </p:blipFill>
        <p:spPr>
          <a:xfrm>
            <a:off x="1244597" y="857250"/>
            <a:ext cx="6619182" cy="5143500"/>
          </a:xfrm>
          <a:prstGeom prst="rect">
            <a:avLst/>
          </a:prstGeom>
        </p:spPr>
      </p:pic>
      <p:pic>
        <p:nvPicPr>
          <p:cNvPr id="4" name="Picture 3">
            <a:extLst>
              <a:ext uri="{FF2B5EF4-FFF2-40B4-BE49-F238E27FC236}">
                <a16:creationId xmlns:a16="http://schemas.microsoft.com/office/drawing/2014/main" id="{6EFAF3C6-E94C-4A5F-8372-66FA5213A912}"/>
              </a:ext>
            </a:extLst>
          </p:cNvPr>
          <p:cNvPicPr>
            <a:picLocks noChangeAspect="1"/>
          </p:cNvPicPr>
          <p:nvPr/>
        </p:nvPicPr>
        <p:blipFill rotWithShape="1">
          <a:blip r:embed="rId4">
            <a:alphaModFix amt="48000"/>
          </a:blip>
          <a:srcRect r="65133"/>
          <a:stretch/>
        </p:blipFill>
        <p:spPr>
          <a:xfrm rot="10740000">
            <a:off x="3017518" y="912111"/>
            <a:ext cx="4617722" cy="3558737"/>
          </a:xfrm>
          <a:prstGeom prst="rect">
            <a:avLst/>
          </a:prstGeom>
        </p:spPr>
      </p:pic>
      <p:sp>
        <p:nvSpPr>
          <p:cNvPr id="6" name="TextBox 5">
            <a:extLst>
              <a:ext uri="{FF2B5EF4-FFF2-40B4-BE49-F238E27FC236}">
                <a16:creationId xmlns:a16="http://schemas.microsoft.com/office/drawing/2014/main" id="{5D4F43D1-5618-4923-A9A5-2906895D64E1}"/>
              </a:ext>
            </a:extLst>
          </p:cNvPr>
          <p:cNvSpPr txBox="1"/>
          <p:nvPr/>
        </p:nvSpPr>
        <p:spPr>
          <a:xfrm>
            <a:off x="405676" y="1743076"/>
            <a:ext cx="792956" cy="1015663"/>
          </a:xfrm>
          <a:prstGeom prst="rect">
            <a:avLst/>
          </a:prstGeom>
          <a:solidFill>
            <a:srgbClr val="FFC000"/>
          </a:solidFill>
          <a:ln>
            <a:solidFill>
              <a:schemeClr val="bg1"/>
            </a:solidFill>
          </a:ln>
        </p:spPr>
        <p:txBody>
          <a:bodyPr wrap="square" rtlCol="0">
            <a:spAutoFit/>
          </a:bodyPr>
          <a:lstStyle/>
          <a:p>
            <a:pPr defTabSz="685800"/>
            <a:r>
              <a:rPr lang="en-US" sz="3000" dirty="0">
                <a:solidFill>
                  <a:prstClr val="white"/>
                </a:solidFill>
                <a:latin typeface="Calibri" panose="020F0502020204030204"/>
              </a:rPr>
              <a:t>A07</a:t>
            </a:r>
          </a:p>
          <a:p>
            <a:pPr defTabSz="685800"/>
            <a:r>
              <a:rPr lang="en-US" sz="3000" dirty="0">
                <a:solidFill>
                  <a:prstClr val="white"/>
                </a:solidFill>
                <a:latin typeface="Calibri" panose="020F0502020204030204"/>
              </a:rPr>
              <a:t>Q9</a:t>
            </a:r>
          </a:p>
        </p:txBody>
      </p:sp>
      <p:sp>
        <p:nvSpPr>
          <p:cNvPr id="7" name="TextBox 6">
            <a:extLst>
              <a:ext uri="{FF2B5EF4-FFF2-40B4-BE49-F238E27FC236}">
                <a16:creationId xmlns:a16="http://schemas.microsoft.com/office/drawing/2014/main" id="{8D831F69-D2D6-4089-9D55-96DAD6136E44}"/>
              </a:ext>
            </a:extLst>
          </p:cNvPr>
          <p:cNvSpPr txBox="1"/>
          <p:nvPr/>
        </p:nvSpPr>
        <p:spPr>
          <a:xfrm>
            <a:off x="5326379" y="6309320"/>
            <a:ext cx="3437736" cy="369332"/>
          </a:xfrm>
          <a:prstGeom prst="rect">
            <a:avLst/>
          </a:prstGeom>
          <a:noFill/>
          <a:ln>
            <a:solidFill>
              <a:schemeClr val="accent1"/>
            </a:solidFill>
          </a:ln>
        </p:spPr>
        <p:txBody>
          <a:bodyPr wrap="none" rtlCol="0">
            <a:spAutoFit/>
          </a:bodyPr>
          <a:lstStyle/>
          <a:p>
            <a:r>
              <a:rPr lang="en-US" dirty="0"/>
              <a:t>Slides by Joe DiMarco, 11/11/2021</a:t>
            </a:r>
          </a:p>
        </p:txBody>
      </p:sp>
      <p:sp>
        <p:nvSpPr>
          <p:cNvPr id="2" name="Footer Placeholder 1">
            <a:extLst>
              <a:ext uri="{FF2B5EF4-FFF2-40B4-BE49-F238E27FC236}">
                <a16:creationId xmlns:a16="http://schemas.microsoft.com/office/drawing/2014/main" id="{4215C341-F7CF-B76A-51E4-F43A0786A4CB}"/>
              </a:ext>
            </a:extLst>
          </p:cNvPr>
          <p:cNvSpPr>
            <a:spLocks noGrp="1"/>
          </p:cNvSpPr>
          <p:nvPr>
            <p:ph type="ftr" sz="quarter" idx="11"/>
          </p:nvPr>
        </p:nvSpPr>
        <p:spPr/>
        <p:txBody>
          <a:bodyPr/>
          <a:lstStyle/>
          <a:p>
            <a:r>
              <a:rPr lang="en-US"/>
              <a:t>MQXFA17 Analysis</a:t>
            </a:r>
          </a:p>
        </p:txBody>
      </p:sp>
      <p:sp>
        <p:nvSpPr>
          <p:cNvPr id="8" name="Slide Number Placeholder 7">
            <a:extLst>
              <a:ext uri="{FF2B5EF4-FFF2-40B4-BE49-F238E27FC236}">
                <a16:creationId xmlns:a16="http://schemas.microsoft.com/office/drawing/2014/main" id="{36070BAF-8615-A149-9FF9-601FD11FF29D}"/>
              </a:ext>
            </a:extLst>
          </p:cNvPr>
          <p:cNvSpPr>
            <a:spLocks noGrp="1"/>
          </p:cNvSpPr>
          <p:nvPr>
            <p:ph type="sldNum" sz="quarter" idx="12"/>
          </p:nvPr>
        </p:nvSpPr>
        <p:spPr/>
        <p:txBody>
          <a:bodyPr/>
          <a:lstStyle/>
          <a:p>
            <a:fld id="{DF8930C5-1AA8-4399-9D52-68FDCE8C53D5}" type="slidenum">
              <a:rPr lang="en-US" smtClean="0"/>
              <a:t>82</a:t>
            </a:fld>
            <a:endParaRPr lang="en-US"/>
          </a:p>
        </p:txBody>
      </p:sp>
    </p:spTree>
    <p:extLst>
      <p:ext uri="{BB962C8B-B14F-4D97-AF65-F5344CB8AC3E}">
        <p14:creationId xmlns:p14="http://schemas.microsoft.com/office/powerpoint/2010/main" val="2859019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BA13A-1BD8-4CCD-B65D-2C7116DF9A64}"/>
              </a:ext>
            </a:extLst>
          </p:cNvPr>
          <p:cNvPicPr>
            <a:picLocks noChangeAspect="1"/>
          </p:cNvPicPr>
          <p:nvPr/>
        </p:nvPicPr>
        <p:blipFill>
          <a:blip r:embed="rId2"/>
          <a:stretch>
            <a:fillRect/>
          </a:stretch>
        </p:blipFill>
        <p:spPr>
          <a:xfrm>
            <a:off x="1338345" y="857250"/>
            <a:ext cx="6467310" cy="5143500"/>
          </a:xfrm>
          <a:prstGeom prst="rect">
            <a:avLst/>
          </a:prstGeom>
        </p:spPr>
      </p:pic>
      <p:pic>
        <p:nvPicPr>
          <p:cNvPr id="4" name="Picture 3">
            <a:extLst>
              <a:ext uri="{FF2B5EF4-FFF2-40B4-BE49-F238E27FC236}">
                <a16:creationId xmlns:a16="http://schemas.microsoft.com/office/drawing/2014/main" id="{2235F472-A403-4E48-A2BA-BF5892A97FA5}"/>
              </a:ext>
            </a:extLst>
          </p:cNvPr>
          <p:cNvPicPr>
            <a:picLocks noChangeAspect="1"/>
          </p:cNvPicPr>
          <p:nvPr/>
        </p:nvPicPr>
        <p:blipFill rotWithShape="1">
          <a:blip r:embed="rId3">
            <a:alphaModFix amt="48000"/>
          </a:blip>
          <a:srcRect r="65133"/>
          <a:stretch/>
        </p:blipFill>
        <p:spPr>
          <a:xfrm rot="10740000">
            <a:off x="3017518" y="1945383"/>
            <a:ext cx="4617722" cy="3558737"/>
          </a:xfrm>
          <a:prstGeom prst="rect">
            <a:avLst/>
          </a:prstGeom>
        </p:spPr>
      </p:pic>
      <p:sp>
        <p:nvSpPr>
          <p:cNvPr id="5" name="TextBox 4">
            <a:extLst>
              <a:ext uri="{FF2B5EF4-FFF2-40B4-BE49-F238E27FC236}">
                <a16:creationId xmlns:a16="http://schemas.microsoft.com/office/drawing/2014/main" id="{4ED65AFF-DC92-466B-8F3B-D7189D02CE9E}"/>
              </a:ext>
            </a:extLst>
          </p:cNvPr>
          <p:cNvSpPr txBox="1"/>
          <p:nvPr/>
        </p:nvSpPr>
        <p:spPr>
          <a:xfrm>
            <a:off x="405676" y="1743076"/>
            <a:ext cx="792956" cy="1477328"/>
          </a:xfrm>
          <a:prstGeom prst="rect">
            <a:avLst/>
          </a:prstGeom>
          <a:solidFill>
            <a:srgbClr val="FFC000"/>
          </a:solidFill>
          <a:ln>
            <a:solidFill>
              <a:schemeClr val="bg1"/>
            </a:solidFill>
          </a:ln>
        </p:spPr>
        <p:txBody>
          <a:bodyPr wrap="square" rtlCol="0">
            <a:spAutoFit/>
          </a:bodyPr>
          <a:lstStyle/>
          <a:p>
            <a:pPr defTabSz="685800"/>
            <a:r>
              <a:rPr lang="en-US" sz="3000" dirty="0">
                <a:solidFill>
                  <a:prstClr val="white"/>
                </a:solidFill>
                <a:latin typeface="Calibri" panose="020F0502020204030204"/>
              </a:rPr>
              <a:t>A07</a:t>
            </a:r>
          </a:p>
          <a:p>
            <a:pPr defTabSz="685800"/>
            <a:r>
              <a:rPr lang="en-US" sz="3000" dirty="0">
                <a:solidFill>
                  <a:prstClr val="white"/>
                </a:solidFill>
                <a:latin typeface="Calibri" panose="020F0502020204030204"/>
              </a:rPr>
              <a:t>Q10</a:t>
            </a:r>
          </a:p>
        </p:txBody>
      </p:sp>
      <p:sp>
        <p:nvSpPr>
          <p:cNvPr id="6" name="TextBox 5">
            <a:extLst>
              <a:ext uri="{FF2B5EF4-FFF2-40B4-BE49-F238E27FC236}">
                <a16:creationId xmlns:a16="http://schemas.microsoft.com/office/drawing/2014/main" id="{A510427B-1CDD-4410-9712-B024FEF8D375}"/>
              </a:ext>
            </a:extLst>
          </p:cNvPr>
          <p:cNvSpPr txBox="1"/>
          <p:nvPr/>
        </p:nvSpPr>
        <p:spPr>
          <a:xfrm>
            <a:off x="5326379" y="6309320"/>
            <a:ext cx="3437736" cy="369332"/>
          </a:xfrm>
          <a:prstGeom prst="rect">
            <a:avLst/>
          </a:prstGeom>
          <a:noFill/>
          <a:ln>
            <a:solidFill>
              <a:schemeClr val="accent1"/>
            </a:solidFill>
          </a:ln>
        </p:spPr>
        <p:txBody>
          <a:bodyPr wrap="none" rtlCol="0">
            <a:spAutoFit/>
          </a:bodyPr>
          <a:lstStyle/>
          <a:p>
            <a:r>
              <a:rPr lang="en-US" dirty="0"/>
              <a:t>Slides by Joe DiMarco, 11/11/2021</a:t>
            </a:r>
          </a:p>
        </p:txBody>
      </p:sp>
      <p:sp>
        <p:nvSpPr>
          <p:cNvPr id="2" name="Footer Placeholder 1">
            <a:extLst>
              <a:ext uri="{FF2B5EF4-FFF2-40B4-BE49-F238E27FC236}">
                <a16:creationId xmlns:a16="http://schemas.microsoft.com/office/drawing/2014/main" id="{CCF53F07-E895-C818-F860-F763F711D14A}"/>
              </a:ext>
            </a:extLst>
          </p:cNvPr>
          <p:cNvSpPr>
            <a:spLocks noGrp="1"/>
          </p:cNvSpPr>
          <p:nvPr>
            <p:ph type="ftr" sz="quarter" idx="11"/>
          </p:nvPr>
        </p:nvSpPr>
        <p:spPr/>
        <p:txBody>
          <a:bodyPr/>
          <a:lstStyle/>
          <a:p>
            <a:r>
              <a:rPr lang="en-US"/>
              <a:t>MQXFA17 Analysis</a:t>
            </a:r>
          </a:p>
        </p:txBody>
      </p:sp>
      <p:sp>
        <p:nvSpPr>
          <p:cNvPr id="7" name="Slide Number Placeholder 6">
            <a:extLst>
              <a:ext uri="{FF2B5EF4-FFF2-40B4-BE49-F238E27FC236}">
                <a16:creationId xmlns:a16="http://schemas.microsoft.com/office/drawing/2014/main" id="{EC0A124A-0C39-7021-3616-8F40884C0383}"/>
              </a:ext>
            </a:extLst>
          </p:cNvPr>
          <p:cNvSpPr>
            <a:spLocks noGrp="1"/>
          </p:cNvSpPr>
          <p:nvPr>
            <p:ph type="sldNum" sz="quarter" idx="12"/>
          </p:nvPr>
        </p:nvSpPr>
        <p:spPr/>
        <p:txBody>
          <a:bodyPr/>
          <a:lstStyle/>
          <a:p>
            <a:fld id="{DF8930C5-1AA8-4399-9D52-68FDCE8C53D5}" type="slidenum">
              <a:rPr lang="en-US" smtClean="0"/>
              <a:t>83</a:t>
            </a:fld>
            <a:endParaRPr lang="en-US"/>
          </a:p>
        </p:txBody>
      </p:sp>
    </p:spTree>
    <p:extLst>
      <p:ext uri="{BB962C8B-B14F-4D97-AF65-F5344CB8AC3E}">
        <p14:creationId xmlns:p14="http://schemas.microsoft.com/office/powerpoint/2010/main" val="20664544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E391512F-9701-42DD-BE9A-BC70E2862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313" y="857250"/>
            <a:ext cx="6429375" cy="5143500"/>
          </a:xfrm>
          <a:prstGeom prst="rect">
            <a:avLst/>
          </a:prstGeom>
        </p:spPr>
      </p:pic>
      <p:sp>
        <p:nvSpPr>
          <p:cNvPr id="3" name="Footer Placeholder 2">
            <a:extLst>
              <a:ext uri="{FF2B5EF4-FFF2-40B4-BE49-F238E27FC236}">
                <a16:creationId xmlns:a16="http://schemas.microsoft.com/office/drawing/2014/main" id="{38A88769-0963-C44F-ED20-B608C0B7BBDF}"/>
              </a:ext>
            </a:extLst>
          </p:cNvPr>
          <p:cNvSpPr>
            <a:spLocks noGrp="1"/>
          </p:cNvSpPr>
          <p:nvPr>
            <p:ph type="ftr" sz="quarter" idx="11"/>
          </p:nvPr>
        </p:nvSpPr>
        <p:spPr/>
        <p:txBody>
          <a:bodyPr/>
          <a:lstStyle/>
          <a:p>
            <a:r>
              <a:rPr lang="en-US"/>
              <a:t>MQXFA17 Analysis</a:t>
            </a:r>
          </a:p>
        </p:txBody>
      </p:sp>
      <p:sp>
        <p:nvSpPr>
          <p:cNvPr id="4" name="Slide Number Placeholder 3">
            <a:extLst>
              <a:ext uri="{FF2B5EF4-FFF2-40B4-BE49-F238E27FC236}">
                <a16:creationId xmlns:a16="http://schemas.microsoft.com/office/drawing/2014/main" id="{8A803DC2-C8D0-38E7-75AC-5221478922C7}"/>
              </a:ext>
            </a:extLst>
          </p:cNvPr>
          <p:cNvSpPr>
            <a:spLocks noGrp="1"/>
          </p:cNvSpPr>
          <p:nvPr>
            <p:ph type="sldNum" sz="quarter" idx="12"/>
          </p:nvPr>
        </p:nvSpPr>
        <p:spPr/>
        <p:txBody>
          <a:bodyPr/>
          <a:lstStyle/>
          <a:p>
            <a:fld id="{DF8930C5-1AA8-4399-9D52-68FDCE8C53D5}" type="slidenum">
              <a:rPr lang="en-US" smtClean="0"/>
              <a:t>84</a:t>
            </a:fld>
            <a:endParaRPr lang="en-US"/>
          </a:p>
        </p:txBody>
      </p:sp>
    </p:spTree>
    <p:extLst>
      <p:ext uri="{BB962C8B-B14F-4D97-AF65-F5344CB8AC3E}">
        <p14:creationId xmlns:p14="http://schemas.microsoft.com/office/powerpoint/2010/main" val="20932170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84965-5766-4373-B7E2-282F17E6718F}"/>
              </a:ext>
            </a:extLst>
          </p:cNvPr>
          <p:cNvPicPr>
            <a:picLocks noChangeAspect="1"/>
          </p:cNvPicPr>
          <p:nvPr/>
        </p:nvPicPr>
        <p:blipFill>
          <a:blip r:embed="rId2"/>
          <a:stretch>
            <a:fillRect/>
          </a:stretch>
        </p:blipFill>
        <p:spPr>
          <a:xfrm>
            <a:off x="7109284" y="907256"/>
            <a:ext cx="2193131" cy="5043488"/>
          </a:xfrm>
          <a:prstGeom prst="rect">
            <a:avLst/>
          </a:prstGeom>
        </p:spPr>
      </p:pic>
      <p:pic>
        <p:nvPicPr>
          <p:cNvPr id="4" name="Picture 3" descr="Chart&#10;&#10;Description automatically generated">
            <a:extLst>
              <a:ext uri="{FF2B5EF4-FFF2-40B4-BE49-F238E27FC236}">
                <a16:creationId xmlns:a16="http://schemas.microsoft.com/office/drawing/2014/main" id="{A308D89C-C091-4AF6-AFE7-C0AF2397B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2075"/>
            <a:ext cx="7231114" cy="4338668"/>
          </a:xfrm>
          <a:prstGeom prst="rect">
            <a:avLst/>
          </a:prstGeom>
        </p:spPr>
      </p:pic>
      <p:sp>
        <p:nvSpPr>
          <p:cNvPr id="5" name="Rectangle 4">
            <a:extLst>
              <a:ext uri="{FF2B5EF4-FFF2-40B4-BE49-F238E27FC236}">
                <a16:creationId xmlns:a16="http://schemas.microsoft.com/office/drawing/2014/main" id="{27B1C3FE-500F-4E4F-A541-4D406E1261A7}"/>
              </a:ext>
            </a:extLst>
          </p:cNvPr>
          <p:cNvSpPr/>
          <p:nvPr/>
        </p:nvSpPr>
        <p:spPr>
          <a:xfrm>
            <a:off x="8193974" y="2424793"/>
            <a:ext cx="365166" cy="623455"/>
          </a:xfrm>
          <a:prstGeom prst="rect">
            <a:avLst/>
          </a:prstGeom>
          <a:solidFill>
            <a:srgbClr val="E91FCC">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47FF8BB2-B239-45EA-8907-8B74793656B7}"/>
              </a:ext>
            </a:extLst>
          </p:cNvPr>
          <p:cNvSpPr/>
          <p:nvPr/>
        </p:nvSpPr>
        <p:spPr>
          <a:xfrm>
            <a:off x="7855529" y="3224893"/>
            <a:ext cx="320633" cy="623455"/>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13BFC1E-95F4-4516-A853-5115A2DBB4A3}"/>
              </a:ext>
            </a:extLst>
          </p:cNvPr>
          <p:cNvSpPr/>
          <p:nvPr/>
        </p:nvSpPr>
        <p:spPr>
          <a:xfrm>
            <a:off x="7435441" y="2047752"/>
            <a:ext cx="420089" cy="62345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7C7A4005-3BAF-4F04-B573-862D881FC764}"/>
              </a:ext>
            </a:extLst>
          </p:cNvPr>
          <p:cNvSpPr/>
          <p:nvPr/>
        </p:nvSpPr>
        <p:spPr>
          <a:xfrm>
            <a:off x="8530937" y="2884962"/>
            <a:ext cx="375557" cy="623455"/>
          </a:xfrm>
          <a:prstGeom prst="rect">
            <a:avLst/>
          </a:prstGeom>
          <a:solidFill>
            <a:schemeClr val="accent2">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C3FB0E17-1421-4762-92DB-266B35DD6E1E}"/>
              </a:ext>
            </a:extLst>
          </p:cNvPr>
          <p:cNvSpPr txBox="1"/>
          <p:nvPr/>
        </p:nvSpPr>
        <p:spPr>
          <a:xfrm>
            <a:off x="7435441" y="6179770"/>
            <a:ext cx="1302664" cy="369332"/>
          </a:xfrm>
          <a:prstGeom prst="rect">
            <a:avLst/>
          </a:prstGeom>
          <a:noFill/>
        </p:spPr>
        <p:txBody>
          <a:bodyPr wrap="none" rtlCol="0">
            <a:spAutoFit/>
          </a:bodyPr>
          <a:lstStyle/>
          <a:p>
            <a:r>
              <a:rPr lang="en-US" dirty="0"/>
              <a:t>Magnet Top</a:t>
            </a:r>
          </a:p>
        </p:txBody>
      </p:sp>
      <p:sp>
        <p:nvSpPr>
          <p:cNvPr id="9" name="TextBox 8">
            <a:extLst>
              <a:ext uri="{FF2B5EF4-FFF2-40B4-BE49-F238E27FC236}">
                <a16:creationId xmlns:a16="http://schemas.microsoft.com/office/drawing/2014/main" id="{29A63961-2A66-4906-BE2F-3E303D353063}"/>
              </a:ext>
            </a:extLst>
          </p:cNvPr>
          <p:cNvSpPr txBox="1"/>
          <p:nvPr/>
        </p:nvSpPr>
        <p:spPr>
          <a:xfrm>
            <a:off x="7252409" y="257969"/>
            <a:ext cx="1668727" cy="369332"/>
          </a:xfrm>
          <a:prstGeom prst="rect">
            <a:avLst/>
          </a:prstGeom>
          <a:noFill/>
        </p:spPr>
        <p:txBody>
          <a:bodyPr wrap="none" rtlCol="0">
            <a:spAutoFit/>
          </a:bodyPr>
          <a:lstStyle/>
          <a:p>
            <a:r>
              <a:rPr lang="en-US" dirty="0"/>
              <a:t>Magnet Bottom</a:t>
            </a:r>
          </a:p>
        </p:txBody>
      </p:sp>
      <p:sp>
        <p:nvSpPr>
          <p:cNvPr id="10" name="Footer Placeholder 9">
            <a:extLst>
              <a:ext uri="{FF2B5EF4-FFF2-40B4-BE49-F238E27FC236}">
                <a16:creationId xmlns:a16="http://schemas.microsoft.com/office/drawing/2014/main" id="{BE8995A7-E3A7-497B-195C-E404BEC07672}"/>
              </a:ext>
            </a:extLst>
          </p:cNvPr>
          <p:cNvSpPr>
            <a:spLocks noGrp="1"/>
          </p:cNvSpPr>
          <p:nvPr>
            <p:ph type="ftr" sz="quarter" idx="11"/>
          </p:nvPr>
        </p:nvSpPr>
        <p:spPr/>
        <p:txBody>
          <a:bodyPr/>
          <a:lstStyle/>
          <a:p>
            <a:r>
              <a:rPr lang="en-US"/>
              <a:t>MQXFA17 Analysis</a:t>
            </a:r>
          </a:p>
        </p:txBody>
      </p:sp>
      <p:sp>
        <p:nvSpPr>
          <p:cNvPr id="11" name="Slide Number Placeholder 10">
            <a:extLst>
              <a:ext uri="{FF2B5EF4-FFF2-40B4-BE49-F238E27FC236}">
                <a16:creationId xmlns:a16="http://schemas.microsoft.com/office/drawing/2014/main" id="{078AF873-7D54-4F7D-496F-AA4DB5D0261F}"/>
              </a:ext>
            </a:extLst>
          </p:cNvPr>
          <p:cNvSpPr>
            <a:spLocks noGrp="1"/>
          </p:cNvSpPr>
          <p:nvPr>
            <p:ph type="sldNum" sz="quarter" idx="12"/>
          </p:nvPr>
        </p:nvSpPr>
        <p:spPr/>
        <p:txBody>
          <a:bodyPr/>
          <a:lstStyle/>
          <a:p>
            <a:fld id="{DF8930C5-1AA8-4399-9D52-68FDCE8C53D5}" type="slidenum">
              <a:rPr lang="en-US" smtClean="0"/>
              <a:t>85</a:t>
            </a:fld>
            <a:endParaRPr lang="en-US"/>
          </a:p>
        </p:txBody>
      </p:sp>
    </p:spTree>
    <p:extLst>
      <p:ext uri="{BB962C8B-B14F-4D97-AF65-F5344CB8AC3E}">
        <p14:creationId xmlns:p14="http://schemas.microsoft.com/office/powerpoint/2010/main" val="29071295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0FE58-C0E7-449C-8221-E96060BB9DDF}"/>
              </a:ext>
            </a:extLst>
          </p:cNvPr>
          <p:cNvPicPr>
            <a:picLocks noChangeAspect="1"/>
          </p:cNvPicPr>
          <p:nvPr/>
        </p:nvPicPr>
        <p:blipFill>
          <a:blip r:embed="rId2"/>
          <a:stretch>
            <a:fillRect/>
          </a:stretch>
        </p:blipFill>
        <p:spPr>
          <a:xfrm>
            <a:off x="342900" y="903685"/>
            <a:ext cx="8458200" cy="5050631"/>
          </a:xfrm>
          <a:prstGeom prst="rect">
            <a:avLst/>
          </a:prstGeom>
        </p:spPr>
      </p:pic>
      <p:sp>
        <p:nvSpPr>
          <p:cNvPr id="6" name="TextBox 5">
            <a:extLst>
              <a:ext uri="{FF2B5EF4-FFF2-40B4-BE49-F238E27FC236}">
                <a16:creationId xmlns:a16="http://schemas.microsoft.com/office/drawing/2014/main" id="{798781E7-83B7-453A-861F-3AAAD98C31A8}"/>
              </a:ext>
            </a:extLst>
          </p:cNvPr>
          <p:cNvSpPr txBox="1"/>
          <p:nvPr/>
        </p:nvSpPr>
        <p:spPr>
          <a:xfrm>
            <a:off x="56478" y="903684"/>
            <a:ext cx="2888428" cy="507831"/>
          </a:xfrm>
          <a:prstGeom prst="rect">
            <a:avLst/>
          </a:prstGeom>
          <a:noFill/>
        </p:spPr>
        <p:txBody>
          <a:bodyPr wrap="square" rtlCol="0">
            <a:spAutoFit/>
          </a:bodyPr>
          <a:lstStyle/>
          <a:p>
            <a:pPr defTabSz="685800"/>
            <a:r>
              <a:rPr lang="en-US" sz="900" dirty="0">
                <a:solidFill>
                  <a:prstClr val="black"/>
                </a:solidFill>
                <a:latin typeface="Calibri" panose="020F0502020204030204"/>
              </a:rPr>
              <a:t>Z=0 is the magnetic center (position determined from the MM measurement and the drawing at the end of the MM test plan)</a:t>
            </a:r>
          </a:p>
        </p:txBody>
      </p:sp>
      <p:sp>
        <p:nvSpPr>
          <p:cNvPr id="7" name="TextBox 6">
            <a:extLst>
              <a:ext uri="{FF2B5EF4-FFF2-40B4-BE49-F238E27FC236}">
                <a16:creationId xmlns:a16="http://schemas.microsoft.com/office/drawing/2014/main" id="{0B867106-5D5B-4F22-83F9-6D5C246B7DDC}"/>
              </a:ext>
            </a:extLst>
          </p:cNvPr>
          <p:cNvSpPr txBox="1"/>
          <p:nvPr/>
        </p:nvSpPr>
        <p:spPr>
          <a:xfrm>
            <a:off x="2148168" y="5492651"/>
            <a:ext cx="4570655" cy="484748"/>
          </a:xfrm>
          <a:prstGeom prst="rect">
            <a:avLst/>
          </a:prstGeom>
          <a:noFill/>
        </p:spPr>
        <p:txBody>
          <a:bodyPr wrap="square">
            <a:spAutoFit/>
          </a:bodyPr>
          <a:lstStyle/>
          <a:p>
            <a:pPr defTabSz="685800"/>
            <a:r>
              <a:rPr lang="en-US" sz="1050" b="1" dirty="0">
                <a:solidFill>
                  <a:prstClr val="black"/>
                </a:solidFill>
                <a:latin typeface="Calibri" panose="020F0502020204030204" pitchFamily="34" charset="0"/>
                <a:ea typeface="Calibri" panose="020F0502020204030204" pitchFamily="34" charset="0"/>
              </a:rPr>
              <a:t>MQXFA07 Quench #10</a:t>
            </a:r>
            <a:r>
              <a:rPr lang="en-US" sz="1050" b="1" dirty="0">
                <a:solidFill>
                  <a:srgbClr val="C00000"/>
                </a:solidFill>
                <a:latin typeface="Calibri" panose="020F0502020204030204" pitchFamily="34" charset="0"/>
                <a:ea typeface="Calibri" panose="020F0502020204030204" pitchFamily="34" charset="0"/>
              </a:rPr>
              <a:t> 4.5 K </a:t>
            </a:r>
            <a:r>
              <a:rPr lang="en-US" sz="1050" dirty="0">
                <a:solidFill>
                  <a:prstClr val="black"/>
                </a:solidFill>
                <a:latin typeface="Calibri" panose="020F0502020204030204" pitchFamily="34" charset="0"/>
                <a:ea typeface="Calibri" panose="020F0502020204030204" pitchFamily="34" charset="0"/>
              </a:rPr>
              <a:t>, 20 A/s, 0.9 A/s</a:t>
            </a:r>
            <a:r>
              <a:rPr lang="en-US" sz="1050" baseline="30000" dirty="0">
                <a:solidFill>
                  <a:prstClr val="black"/>
                </a:solidFill>
                <a:latin typeface="Calibri" panose="020F0502020204030204" pitchFamily="34" charset="0"/>
                <a:ea typeface="Calibri" panose="020F0502020204030204" pitchFamily="34" charset="0"/>
              </a:rPr>
              <a:t>2</a:t>
            </a:r>
            <a:r>
              <a:rPr lang="en-US" sz="1050" dirty="0">
                <a:solidFill>
                  <a:srgbClr val="0070C0"/>
                </a:solidFill>
                <a:latin typeface="Calibri" panose="020F0502020204030204" pitchFamily="34" charset="0"/>
                <a:ea typeface="Calibri" panose="020F0502020204030204" pitchFamily="34" charset="0"/>
              </a:rPr>
              <a:t>   </a:t>
            </a:r>
            <a:r>
              <a:rPr lang="en-US" sz="1500" b="1" dirty="0">
                <a:solidFill>
                  <a:srgbClr val="C00000"/>
                </a:solidFill>
                <a:latin typeface="Calibri" panose="020F0502020204030204" pitchFamily="34" charset="0"/>
                <a:ea typeface="Calibri" panose="020F0502020204030204" pitchFamily="34" charset="0"/>
              </a:rPr>
              <a:t>I</a:t>
            </a:r>
            <a:r>
              <a:rPr lang="en-US" sz="1500" b="1" baseline="-25000" dirty="0">
                <a:solidFill>
                  <a:srgbClr val="C00000"/>
                </a:solidFill>
                <a:latin typeface="Calibri" panose="020F0502020204030204" pitchFamily="34" charset="0"/>
                <a:ea typeface="Calibri" panose="020F0502020204030204" pitchFamily="34" charset="0"/>
              </a:rPr>
              <a:t>Q</a:t>
            </a:r>
            <a:r>
              <a:rPr lang="en-US" sz="1500" b="1" dirty="0">
                <a:solidFill>
                  <a:srgbClr val="C00000"/>
                </a:solidFill>
                <a:latin typeface="Calibri" panose="020F0502020204030204" pitchFamily="34" charset="0"/>
                <a:ea typeface="Calibri" panose="020F0502020204030204" pitchFamily="34" charset="0"/>
              </a:rPr>
              <a:t> = </a:t>
            </a:r>
            <a:r>
              <a:rPr lang="en-US" sz="1050" dirty="0">
                <a:solidFill>
                  <a:prstClr val="black"/>
                </a:solidFill>
                <a:latin typeface="Calibri" panose="020F0502020204030204" pitchFamily="34" charset="0"/>
                <a:ea typeface="Calibri" panose="020F0502020204030204" pitchFamily="34" charset="0"/>
              </a:rPr>
              <a:t> </a:t>
            </a:r>
            <a:r>
              <a:rPr lang="en-US" sz="1500" b="1" dirty="0">
                <a:solidFill>
                  <a:srgbClr val="C00000"/>
                </a:solidFill>
                <a:latin typeface="Calibri" panose="020F0502020204030204" pitchFamily="34" charset="0"/>
                <a:ea typeface="Calibri" panose="020F0502020204030204" pitchFamily="34" charset="0"/>
              </a:rPr>
              <a:t>15832 A</a:t>
            </a:r>
            <a:r>
              <a:rPr lang="en-US" sz="1050" b="1" dirty="0">
                <a:solidFill>
                  <a:prstClr val="black"/>
                </a:solidFill>
                <a:latin typeface="Calibri" panose="020F0502020204030204" pitchFamily="34" charset="0"/>
                <a:ea typeface="Calibri" panose="020F0502020204030204" pitchFamily="34" charset="0"/>
              </a:rPr>
              <a:t>QI = 24.3 </a:t>
            </a:r>
            <a:r>
              <a:rPr lang="en-US" sz="1050" b="1" dirty="0" err="1">
                <a:solidFill>
                  <a:prstClr val="black"/>
                </a:solidFill>
                <a:latin typeface="Calibri" panose="020F0502020204030204" pitchFamily="34" charset="0"/>
                <a:ea typeface="Calibri" panose="020F0502020204030204" pitchFamily="34" charset="0"/>
              </a:rPr>
              <a:t>MIIts</a:t>
            </a:r>
            <a:endParaRPr lang="en-US" sz="1050" dirty="0">
              <a:solidFill>
                <a:prstClr val="black"/>
              </a:solidFill>
              <a:latin typeface="Calibri" panose="020F0502020204030204" pitchFamily="34" charset="0"/>
              <a:ea typeface="Calibri" panose="020F0502020204030204" pitchFamily="34" charset="0"/>
            </a:endParaRPr>
          </a:p>
          <a:p>
            <a:pPr defTabSz="685800"/>
            <a:r>
              <a:rPr lang="en-US" sz="1050" b="1" dirty="0">
                <a:solidFill>
                  <a:prstClr val="black"/>
                </a:solidFill>
                <a:latin typeface="Calibri" panose="020F0502020204030204" pitchFamily="34" charset="0"/>
                <a:ea typeface="Calibri" panose="020F0502020204030204" pitchFamily="34" charset="0"/>
              </a:rPr>
              <a:t>Location = Coil 214 (Q3) A3-A4 + A4-A7</a:t>
            </a:r>
            <a:endParaRPr lang="en-US" sz="1050" dirty="0">
              <a:solidFill>
                <a:prstClr val="black"/>
              </a:solidFill>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8324191D-F1A6-454D-BB66-C84EACCEC17D}"/>
              </a:ext>
            </a:extLst>
          </p:cNvPr>
          <p:cNvSpPr txBox="1"/>
          <p:nvPr/>
        </p:nvSpPr>
        <p:spPr>
          <a:xfrm>
            <a:off x="7164288" y="212462"/>
            <a:ext cx="1451488" cy="369332"/>
          </a:xfrm>
          <a:prstGeom prst="rect">
            <a:avLst/>
          </a:prstGeom>
          <a:noFill/>
          <a:ln>
            <a:solidFill>
              <a:schemeClr val="accent1"/>
            </a:solidFill>
          </a:ln>
        </p:spPr>
        <p:txBody>
          <a:bodyPr wrap="none" rtlCol="0">
            <a:spAutoFit/>
          </a:bodyPr>
          <a:lstStyle/>
          <a:p>
            <a:r>
              <a:rPr lang="en-US" dirty="0"/>
              <a:t>Slides by Anis</a:t>
            </a:r>
          </a:p>
        </p:txBody>
      </p:sp>
      <p:sp>
        <p:nvSpPr>
          <p:cNvPr id="4" name="Footer Placeholder 3">
            <a:extLst>
              <a:ext uri="{FF2B5EF4-FFF2-40B4-BE49-F238E27FC236}">
                <a16:creationId xmlns:a16="http://schemas.microsoft.com/office/drawing/2014/main" id="{31C659D7-D923-5301-7B52-6398D73B95E5}"/>
              </a:ext>
            </a:extLst>
          </p:cNvPr>
          <p:cNvSpPr>
            <a:spLocks noGrp="1"/>
          </p:cNvSpPr>
          <p:nvPr>
            <p:ph type="ftr" sz="quarter" idx="11"/>
          </p:nvPr>
        </p:nvSpPr>
        <p:spPr/>
        <p:txBody>
          <a:bodyPr/>
          <a:lstStyle/>
          <a:p>
            <a:r>
              <a:rPr lang="en-US"/>
              <a:t>MQXFA17 Analysis</a:t>
            </a:r>
          </a:p>
        </p:txBody>
      </p:sp>
      <p:sp>
        <p:nvSpPr>
          <p:cNvPr id="5" name="Slide Number Placeholder 4">
            <a:extLst>
              <a:ext uri="{FF2B5EF4-FFF2-40B4-BE49-F238E27FC236}">
                <a16:creationId xmlns:a16="http://schemas.microsoft.com/office/drawing/2014/main" id="{76E41210-ADF0-D3C4-3C61-D8BEB4BC2EF7}"/>
              </a:ext>
            </a:extLst>
          </p:cNvPr>
          <p:cNvSpPr>
            <a:spLocks noGrp="1"/>
          </p:cNvSpPr>
          <p:nvPr>
            <p:ph type="sldNum" sz="quarter" idx="12"/>
          </p:nvPr>
        </p:nvSpPr>
        <p:spPr/>
        <p:txBody>
          <a:bodyPr/>
          <a:lstStyle/>
          <a:p>
            <a:fld id="{DF8930C5-1AA8-4399-9D52-68FDCE8C53D5}" type="slidenum">
              <a:rPr lang="en-US" smtClean="0"/>
              <a:t>86</a:t>
            </a:fld>
            <a:endParaRPr lang="en-US"/>
          </a:p>
        </p:txBody>
      </p:sp>
    </p:spTree>
    <p:extLst>
      <p:ext uri="{BB962C8B-B14F-4D97-AF65-F5344CB8AC3E}">
        <p14:creationId xmlns:p14="http://schemas.microsoft.com/office/powerpoint/2010/main" val="5726755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0FE58-C0E7-449C-8221-E96060BB9DDF}"/>
              </a:ext>
            </a:extLst>
          </p:cNvPr>
          <p:cNvPicPr>
            <a:picLocks noChangeAspect="1"/>
          </p:cNvPicPr>
          <p:nvPr/>
        </p:nvPicPr>
        <p:blipFill>
          <a:blip r:embed="rId2"/>
          <a:stretch>
            <a:fillRect/>
          </a:stretch>
        </p:blipFill>
        <p:spPr>
          <a:xfrm>
            <a:off x="342900" y="903685"/>
            <a:ext cx="8458200" cy="5050631"/>
          </a:xfrm>
          <a:prstGeom prst="rect">
            <a:avLst/>
          </a:prstGeom>
        </p:spPr>
      </p:pic>
      <p:sp>
        <p:nvSpPr>
          <p:cNvPr id="6" name="TextBox 5">
            <a:extLst>
              <a:ext uri="{FF2B5EF4-FFF2-40B4-BE49-F238E27FC236}">
                <a16:creationId xmlns:a16="http://schemas.microsoft.com/office/drawing/2014/main" id="{798781E7-83B7-453A-861F-3AAAD98C31A8}"/>
              </a:ext>
            </a:extLst>
          </p:cNvPr>
          <p:cNvSpPr txBox="1"/>
          <p:nvPr/>
        </p:nvSpPr>
        <p:spPr>
          <a:xfrm>
            <a:off x="56478" y="903684"/>
            <a:ext cx="2888428" cy="507831"/>
          </a:xfrm>
          <a:prstGeom prst="rect">
            <a:avLst/>
          </a:prstGeom>
          <a:noFill/>
        </p:spPr>
        <p:txBody>
          <a:bodyPr wrap="square" rtlCol="0">
            <a:spAutoFit/>
          </a:bodyPr>
          <a:lstStyle/>
          <a:p>
            <a:pPr defTabSz="685800"/>
            <a:r>
              <a:rPr lang="en-US" sz="900" dirty="0">
                <a:solidFill>
                  <a:prstClr val="black"/>
                </a:solidFill>
                <a:latin typeface="Calibri" panose="020F0502020204030204"/>
              </a:rPr>
              <a:t>Z=0 is the magnetic center (position determined from the MM measurement and the drawing at the end of the MM test plan)</a:t>
            </a:r>
          </a:p>
        </p:txBody>
      </p:sp>
      <p:pic>
        <p:nvPicPr>
          <p:cNvPr id="5" name="Picture 4">
            <a:extLst>
              <a:ext uri="{FF2B5EF4-FFF2-40B4-BE49-F238E27FC236}">
                <a16:creationId xmlns:a16="http://schemas.microsoft.com/office/drawing/2014/main" id="{F1BF4821-0649-47E7-AF5F-423B9B68460B}"/>
              </a:ext>
            </a:extLst>
          </p:cNvPr>
          <p:cNvPicPr>
            <a:picLocks noChangeAspect="1"/>
          </p:cNvPicPr>
          <p:nvPr/>
        </p:nvPicPr>
        <p:blipFill rotWithShape="1">
          <a:blip r:embed="rId3"/>
          <a:srcRect b="47189"/>
          <a:stretch/>
        </p:blipFill>
        <p:spPr>
          <a:xfrm>
            <a:off x="342900" y="2546540"/>
            <a:ext cx="8458200" cy="2667289"/>
          </a:xfrm>
          <a:prstGeom prst="rect">
            <a:avLst/>
          </a:prstGeom>
          <a:ln>
            <a:solidFill>
              <a:schemeClr val="tx1"/>
            </a:solidFill>
          </a:ln>
        </p:spPr>
      </p:pic>
      <p:cxnSp>
        <p:nvCxnSpPr>
          <p:cNvPr id="4" name="Straight Connector 3">
            <a:extLst>
              <a:ext uri="{FF2B5EF4-FFF2-40B4-BE49-F238E27FC236}">
                <a16:creationId xmlns:a16="http://schemas.microsoft.com/office/drawing/2014/main" id="{7CBBFA73-B779-41BA-9956-D4C1151D98B7}"/>
              </a:ext>
            </a:extLst>
          </p:cNvPr>
          <p:cNvCxnSpPr/>
          <p:nvPr/>
        </p:nvCxnSpPr>
        <p:spPr>
          <a:xfrm>
            <a:off x="6482937" y="1295843"/>
            <a:ext cx="0" cy="426631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E0C4593-894E-4300-9583-0C6B73F04243}"/>
              </a:ext>
            </a:extLst>
          </p:cNvPr>
          <p:cNvCxnSpPr/>
          <p:nvPr/>
        </p:nvCxnSpPr>
        <p:spPr>
          <a:xfrm>
            <a:off x="6620617" y="1295843"/>
            <a:ext cx="0" cy="426631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A8447EF-9129-DD4E-4019-0B3A98FFE712}"/>
              </a:ext>
            </a:extLst>
          </p:cNvPr>
          <p:cNvSpPr>
            <a:spLocks noGrp="1"/>
          </p:cNvSpPr>
          <p:nvPr>
            <p:ph type="ftr" sz="quarter" idx="11"/>
          </p:nvPr>
        </p:nvSpPr>
        <p:spPr/>
        <p:txBody>
          <a:bodyPr/>
          <a:lstStyle/>
          <a:p>
            <a:r>
              <a:rPr lang="en-US"/>
              <a:t>MQXFA17 Analysis</a:t>
            </a:r>
          </a:p>
        </p:txBody>
      </p:sp>
      <p:sp>
        <p:nvSpPr>
          <p:cNvPr id="8" name="Slide Number Placeholder 7">
            <a:extLst>
              <a:ext uri="{FF2B5EF4-FFF2-40B4-BE49-F238E27FC236}">
                <a16:creationId xmlns:a16="http://schemas.microsoft.com/office/drawing/2014/main" id="{7719635E-B48E-D772-8B70-BFC39E35C600}"/>
              </a:ext>
            </a:extLst>
          </p:cNvPr>
          <p:cNvSpPr>
            <a:spLocks noGrp="1"/>
          </p:cNvSpPr>
          <p:nvPr>
            <p:ph type="sldNum" sz="quarter" idx="12"/>
          </p:nvPr>
        </p:nvSpPr>
        <p:spPr/>
        <p:txBody>
          <a:bodyPr/>
          <a:lstStyle/>
          <a:p>
            <a:fld id="{DF8930C5-1AA8-4399-9D52-68FDCE8C53D5}" type="slidenum">
              <a:rPr lang="en-US" smtClean="0"/>
              <a:t>87</a:t>
            </a:fld>
            <a:endParaRPr lang="en-US"/>
          </a:p>
        </p:txBody>
      </p:sp>
    </p:spTree>
    <p:extLst>
      <p:ext uri="{BB962C8B-B14F-4D97-AF65-F5344CB8AC3E}">
        <p14:creationId xmlns:p14="http://schemas.microsoft.com/office/powerpoint/2010/main" val="16807546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085F-D873-417B-8155-E9DD8E7AE389}"/>
              </a:ext>
            </a:extLst>
          </p:cNvPr>
          <p:cNvSpPr>
            <a:spLocks noGrp="1"/>
          </p:cNvSpPr>
          <p:nvPr>
            <p:ph type="title"/>
          </p:nvPr>
        </p:nvSpPr>
        <p:spPr/>
        <p:txBody>
          <a:bodyPr/>
          <a:lstStyle/>
          <a:p>
            <a:r>
              <a:rPr lang="en-US" dirty="0"/>
              <a:t>Back up Slides</a:t>
            </a:r>
          </a:p>
        </p:txBody>
      </p:sp>
      <p:sp>
        <p:nvSpPr>
          <p:cNvPr id="3" name="Content Placeholder 2">
            <a:extLst>
              <a:ext uri="{FF2B5EF4-FFF2-40B4-BE49-F238E27FC236}">
                <a16:creationId xmlns:a16="http://schemas.microsoft.com/office/drawing/2014/main" id="{E3968B83-8326-4332-A065-92821AE37F2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35B44AB-77FF-4DB1-B81A-5DE006156C80}"/>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4969F420-3310-436A-B700-3672A2653D32}"/>
              </a:ext>
            </a:extLst>
          </p:cNvPr>
          <p:cNvSpPr>
            <a:spLocks noGrp="1"/>
          </p:cNvSpPr>
          <p:nvPr>
            <p:ph type="sldNum" sz="quarter" idx="12"/>
          </p:nvPr>
        </p:nvSpPr>
        <p:spPr/>
        <p:txBody>
          <a:bodyPr/>
          <a:lstStyle/>
          <a:p>
            <a:fld id="{BFDCA1C4-9514-7B4F-976F-D92F7E296653}" type="slidenum">
              <a:rPr lang="fr-FR" smtClean="0"/>
              <a:pPr/>
              <a:t>88</a:t>
            </a:fld>
            <a:endParaRPr lang="fr-FR"/>
          </a:p>
        </p:txBody>
      </p:sp>
    </p:spTree>
    <p:extLst>
      <p:ext uri="{BB962C8B-B14F-4D97-AF65-F5344CB8AC3E}">
        <p14:creationId xmlns:p14="http://schemas.microsoft.com/office/powerpoint/2010/main" val="4482378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0F9741-F3DB-4CD8-AF06-A27CBF214D53}"/>
              </a:ext>
            </a:extLst>
          </p:cNvPr>
          <p:cNvSpPr txBox="1"/>
          <p:nvPr/>
        </p:nvSpPr>
        <p:spPr>
          <a:xfrm>
            <a:off x="3053082" y="307441"/>
            <a:ext cx="28813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TURN 1 (INNER LAYER POLE)</a:t>
            </a:r>
          </a:p>
        </p:txBody>
      </p:sp>
      <p:pic>
        <p:nvPicPr>
          <p:cNvPr id="7" name="Picture 6">
            <a:extLst>
              <a:ext uri="{FF2B5EF4-FFF2-40B4-BE49-F238E27FC236}">
                <a16:creationId xmlns:a16="http://schemas.microsoft.com/office/drawing/2014/main" id="{9C1DE447-073A-427B-A66C-901E6515552C}"/>
              </a:ext>
            </a:extLst>
          </p:cNvPr>
          <p:cNvPicPr>
            <a:picLocks noChangeAspect="1"/>
          </p:cNvPicPr>
          <p:nvPr/>
        </p:nvPicPr>
        <p:blipFill>
          <a:blip r:embed="rId2"/>
          <a:stretch>
            <a:fillRect/>
          </a:stretch>
        </p:blipFill>
        <p:spPr>
          <a:xfrm>
            <a:off x="1922683" y="957280"/>
            <a:ext cx="4581793" cy="3745117"/>
          </a:xfrm>
          <a:prstGeom prst="rect">
            <a:avLst/>
          </a:prstGeom>
        </p:spPr>
      </p:pic>
      <p:pic>
        <p:nvPicPr>
          <p:cNvPr id="9" name="Picture 8">
            <a:extLst>
              <a:ext uri="{FF2B5EF4-FFF2-40B4-BE49-F238E27FC236}">
                <a16:creationId xmlns:a16="http://schemas.microsoft.com/office/drawing/2014/main" id="{36153258-20AE-46A6-A0DA-4ABD15491F8B}"/>
              </a:ext>
            </a:extLst>
          </p:cNvPr>
          <p:cNvPicPr>
            <a:picLocks noChangeAspect="1"/>
          </p:cNvPicPr>
          <p:nvPr/>
        </p:nvPicPr>
        <p:blipFill>
          <a:blip r:embed="rId3"/>
          <a:stretch>
            <a:fillRect/>
          </a:stretch>
        </p:blipFill>
        <p:spPr>
          <a:xfrm>
            <a:off x="1838922" y="4092715"/>
            <a:ext cx="2588348" cy="2457844"/>
          </a:xfrm>
          <a:prstGeom prst="rect">
            <a:avLst/>
          </a:prstGeom>
        </p:spPr>
      </p:pic>
      <p:pic>
        <p:nvPicPr>
          <p:cNvPr id="10" name="Picture 9">
            <a:extLst>
              <a:ext uri="{FF2B5EF4-FFF2-40B4-BE49-F238E27FC236}">
                <a16:creationId xmlns:a16="http://schemas.microsoft.com/office/drawing/2014/main" id="{946BE145-1860-48B3-A7A0-561A0A195B27}"/>
              </a:ext>
            </a:extLst>
          </p:cNvPr>
          <p:cNvPicPr>
            <a:picLocks noChangeAspect="1"/>
          </p:cNvPicPr>
          <p:nvPr/>
        </p:nvPicPr>
        <p:blipFill>
          <a:blip r:embed="rId4"/>
          <a:stretch>
            <a:fillRect/>
          </a:stretch>
        </p:blipFill>
        <p:spPr>
          <a:xfrm>
            <a:off x="4572000" y="3196554"/>
            <a:ext cx="3371380" cy="3011685"/>
          </a:xfrm>
          <a:prstGeom prst="rect">
            <a:avLst/>
          </a:prstGeom>
        </p:spPr>
      </p:pic>
      <p:pic>
        <p:nvPicPr>
          <p:cNvPr id="11" name="Picture 10">
            <a:extLst>
              <a:ext uri="{FF2B5EF4-FFF2-40B4-BE49-F238E27FC236}">
                <a16:creationId xmlns:a16="http://schemas.microsoft.com/office/drawing/2014/main" id="{E4D88F36-7F54-43EB-89B5-908C13005D32}"/>
              </a:ext>
            </a:extLst>
          </p:cNvPr>
          <p:cNvPicPr>
            <a:picLocks noChangeAspect="1"/>
          </p:cNvPicPr>
          <p:nvPr/>
        </p:nvPicPr>
        <p:blipFill>
          <a:blip r:embed="rId5"/>
          <a:stretch>
            <a:fillRect/>
          </a:stretch>
        </p:blipFill>
        <p:spPr>
          <a:xfrm>
            <a:off x="249921" y="1268739"/>
            <a:ext cx="1589001" cy="4602055"/>
          </a:xfrm>
          <a:prstGeom prst="rect">
            <a:avLst/>
          </a:prstGeom>
        </p:spPr>
      </p:pic>
      <p:pic>
        <p:nvPicPr>
          <p:cNvPr id="12" name="Picture 11">
            <a:extLst>
              <a:ext uri="{FF2B5EF4-FFF2-40B4-BE49-F238E27FC236}">
                <a16:creationId xmlns:a16="http://schemas.microsoft.com/office/drawing/2014/main" id="{42794E8C-B2DA-4C99-8303-275ADB575FC0}"/>
              </a:ext>
            </a:extLst>
          </p:cNvPr>
          <p:cNvPicPr>
            <a:picLocks noChangeAspect="1"/>
          </p:cNvPicPr>
          <p:nvPr/>
        </p:nvPicPr>
        <p:blipFill>
          <a:blip r:embed="rId6"/>
          <a:stretch>
            <a:fillRect/>
          </a:stretch>
        </p:blipFill>
        <p:spPr>
          <a:xfrm>
            <a:off x="7015618" y="819513"/>
            <a:ext cx="1794701" cy="3389149"/>
          </a:xfrm>
          <a:prstGeom prst="rect">
            <a:avLst/>
          </a:prstGeom>
        </p:spPr>
      </p:pic>
      <p:sp>
        <p:nvSpPr>
          <p:cNvPr id="13" name="TextBox 12">
            <a:extLst>
              <a:ext uri="{FF2B5EF4-FFF2-40B4-BE49-F238E27FC236}">
                <a16:creationId xmlns:a16="http://schemas.microsoft.com/office/drawing/2014/main" id="{8C3E4402-0405-4BA4-B22E-FD3859B18E6C}"/>
              </a:ext>
            </a:extLst>
          </p:cNvPr>
          <p:cNvSpPr txBox="1"/>
          <p:nvPr/>
        </p:nvSpPr>
        <p:spPr>
          <a:xfrm>
            <a:off x="166160" y="876909"/>
            <a:ext cx="12820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At 15.31 kA</a:t>
            </a:r>
          </a:p>
        </p:txBody>
      </p:sp>
    </p:spTree>
    <p:extLst>
      <p:ext uri="{BB962C8B-B14F-4D97-AF65-F5344CB8AC3E}">
        <p14:creationId xmlns:p14="http://schemas.microsoft.com/office/powerpoint/2010/main" val="12477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86CA-5FEC-48FE-8909-F7A0C4B52A56}"/>
              </a:ext>
            </a:extLst>
          </p:cNvPr>
          <p:cNvSpPr>
            <a:spLocks noGrp="1"/>
          </p:cNvSpPr>
          <p:nvPr>
            <p:ph type="title"/>
          </p:nvPr>
        </p:nvSpPr>
        <p:spPr/>
        <p:txBody>
          <a:bodyPr/>
          <a:lstStyle/>
          <a:p>
            <a:r>
              <a:rPr lang="en-US" dirty="0">
                <a:solidFill>
                  <a:srgbClr val="0093BE"/>
                </a:solidFill>
              </a:rPr>
              <a:t>MQXFA17 Voltage Signals</a:t>
            </a:r>
            <a:endParaRPr lang="en-US" dirty="0"/>
          </a:p>
        </p:txBody>
      </p:sp>
      <p:sp>
        <p:nvSpPr>
          <p:cNvPr id="4" name="Footer Placeholder 3">
            <a:extLst>
              <a:ext uri="{FF2B5EF4-FFF2-40B4-BE49-F238E27FC236}">
                <a16:creationId xmlns:a16="http://schemas.microsoft.com/office/drawing/2014/main" id="{62026E23-3D53-4299-BFB9-EE92F472E525}"/>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535C5DFE-2C64-46BE-A899-8F14D9DFC2D4}"/>
              </a:ext>
            </a:extLst>
          </p:cNvPr>
          <p:cNvSpPr>
            <a:spLocks noGrp="1"/>
          </p:cNvSpPr>
          <p:nvPr>
            <p:ph type="sldNum" sz="quarter" idx="12"/>
          </p:nvPr>
        </p:nvSpPr>
        <p:spPr/>
        <p:txBody>
          <a:bodyPr/>
          <a:lstStyle/>
          <a:p>
            <a:fld id="{BFDCA1C4-9514-7B4F-976F-D92F7E296653}" type="slidenum">
              <a:rPr lang="fr-FR" smtClean="0"/>
              <a:pPr/>
              <a:t>9</a:t>
            </a:fld>
            <a:endParaRPr lang="fr-FR"/>
          </a:p>
        </p:txBody>
      </p:sp>
      <p:sp>
        <p:nvSpPr>
          <p:cNvPr id="3" name="TextBox 2">
            <a:extLst>
              <a:ext uri="{FF2B5EF4-FFF2-40B4-BE49-F238E27FC236}">
                <a16:creationId xmlns:a16="http://schemas.microsoft.com/office/drawing/2014/main" id="{56EBA877-EB94-65E0-6052-9680E83A2577}"/>
              </a:ext>
            </a:extLst>
          </p:cNvPr>
          <p:cNvSpPr txBox="1"/>
          <p:nvPr/>
        </p:nvSpPr>
        <p:spPr>
          <a:xfrm>
            <a:off x="7318289" y="6076031"/>
            <a:ext cx="1052532" cy="369332"/>
          </a:xfrm>
          <a:prstGeom prst="rect">
            <a:avLst/>
          </a:prstGeom>
          <a:noFill/>
        </p:spPr>
        <p:txBody>
          <a:bodyPr wrap="none" rtlCol="0">
            <a:spAutoFit/>
          </a:bodyPr>
          <a:lstStyle/>
          <a:p>
            <a:r>
              <a:rPr lang="en-US" dirty="0"/>
              <a:t>(Vittorio)</a:t>
            </a:r>
          </a:p>
        </p:txBody>
      </p:sp>
      <p:pic>
        <p:nvPicPr>
          <p:cNvPr id="9" name="Content Placeholder 8">
            <a:extLst>
              <a:ext uri="{FF2B5EF4-FFF2-40B4-BE49-F238E27FC236}">
                <a16:creationId xmlns:a16="http://schemas.microsoft.com/office/drawing/2014/main" id="{98BC722F-2E50-1261-F8CA-46AC5BF3E682}"/>
              </a:ext>
            </a:extLst>
          </p:cNvPr>
          <p:cNvPicPr>
            <a:picLocks noGrp="1" noChangeAspect="1"/>
          </p:cNvPicPr>
          <p:nvPr>
            <p:ph idx="1"/>
          </p:nvPr>
        </p:nvPicPr>
        <p:blipFill>
          <a:blip r:embed="rId2"/>
          <a:stretch>
            <a:fillRect/>
          </a:stretch>
        </p:blipFill>
        <p:spPr>
          <a:xfrm>
            <a:off x="1291964" y="1219200"/>
            <a:ext cx="6560071" cy="4906963"/>
          </a:xfrm>
          <a:prstGeom prst="rect">
            <a:avLst/>
          </a:prstGeom>
        </p:spPr>
      </p:pic>
    </p:spTree>
    <p:extLst>
      <p:ext uri="{BB962C8B-B14F-4D97-AF65-F5344CB8AC3E}">
        <p14:creationId xmlns:p14="http://schemas.microsoft.com/office/powerpoint/2010/main" val="23779250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42EEE-A577-4E88-96B4-03AA21F6DB13}"/>
              </a:ext>
            </a:extLst>
          </p:cNvPr>
          <p:cNvPicPr>
            <a:picLocks noChangeAspect="1"/>
          </p:cNvPicPr>
          <p:nvPr/>
        </p:nvPicPr>
        <p:blipFill>
          <a:blip r:embed="rId2"/>
          <a:stretch>
            <a:fillRect/>
          </a:stretch>
        </p:blipFill>
        <p:spPr>
          <a:xfrm>
            <a:off x="342743" y="1366352"/>
            <a:ext cx="1531410" cy="5034772"/>
          </a:xfrm>
          <a:prstGeom prst="rect">
            <a:avLst/>
          </a:prstGeom>
        </p:spPr>
      </p:pic>
      <p:pic>
        <p:nvPicPr>
          <p:cNvPr id="6" name="Picture 5">
            <a:extLst>
              <a:ext uri="{FF2B5EF4-FFF2-40B4-BE49-F238E27FC236}">
                <a16:creationId xmlns:a16="http://schemas.microsoft.com/office/drawing/2014/main" id="{80C46B3F-C01D-4AF9-A348-B0CFE9C4BB45}"/>
              </a:ext>
            </a:extLst>
          </p:cNvPr>
          <p:cNvPicPr>
            <a:picLocks noChangeAspect="1"/>
          </p:cNvPicPr>
          <p:nvPr/>
        </p:nvPicPr>
        <p:blipFill>
          <a:blip r:embed="rId3"/>
          <a:stretch>
            <a:fillRect/>
          </a:stretch>
        </p:blipFill>
        <p:spPr>
          <a:xfrm>
            <a:off x="2032884" y="878906"/>
            <a:ext cx="4121185" cy="3273730"/>
          </a:xfrm>
          <a:prstGeom prst="rect">
            <a:avLst/>
          </a:prstGeom>
        </p:spPr>
      </p:pic>
      <p:sp>
        <p:nvSpPr>
          <p:cNvPr id="7" name="TextBox 6">
            <a:extLst>
              <a:ext uri="{FF2B5EF4-FFF2-40B4-BE49-F238E27FC236}">
                <a16:creationId xmlns:a16="http://schemas.microsoft.com/office/drawing/2014/main" id="{1E94BA74-9AB7-41B4-8101-EF90AF450E34}"/>
              </a:ext>
            </a:extLst>
          </p:cNvPr>
          <p:cNvSpPr txBox="1"/>
          <p:nvPr/>
        </p:nvSpPr>
        <p:spPr>
          <a:xfrm>
            <a:off x="2747642" y="239150"/>
            <a:ext cx="38829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TURN 4 (LAST FULL TURN POLE BLOCK)</a:t>
            </a:r>
          </a:p>
        </p:txBody>
      </p:sp>
      <p:sp>
        <p:nvSpPr>
          <p:cNvPr id="8" name="TextBox 7">
            <a:extLst>
              <a:ext uri="{FF2B5EF4-FFF2-40B4-BE49-F238E27FC236}">
                <a16:creationId xmlns:a16="http://schemas.microsoft.com/office/drawing/2014/main" id="{68F5002B-CAA1-472D-8C4D-23BACA169263}"/>
              </a:ext>
            </a:extLst>
          </p:cNvPr>
          <p:cNvSpPr txBox="1"/>
          <p:nvPr/>
        </p:nvSpPr>
        <p:spPr>
          <a:xfrm>
            <a:off x="342743" y="878906"/>
            <a:ext cx="12820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At 15.31 kA</a:t>
            </a:r>
          </a:p>
        </p:txBody>
      </p:sp>
      <p:pic>
        <p:nvPicPr>
          <p:cNvPr id="9" name="Picture 8">
            <a:extLst>
              <a:ext uri="{FF2B5EF4-FFF2-40B4-BE49-F238E27FC236}">
                <a16:creationId xmlns:a16="http://schemas.microsoft.com/office/drawing/2014/main" id="{9F6CF1F7-6DF4-4C01-845F-BC5E229E1959}"/>
              </a:ext>
            </a:extLst>
          </p:cNvPr>
          <p:cNvPicPr>
            <a:picLocks noChangeAspect="1"/>
          </p:cNvPicPr>
          <p:nvPr/>
        </p:nvPicPr>
        <p:blipFill>
          <a:blip r:embed="rId4"/>
          <a:stretch>
            <a:fillRect/>
          </a:stretch>
        </p:blipFill>
        <p:spPr>
          <a:xfrm>
            <a:off x="5749570" y="4214372"/>
            <a:ext cx="3059171" cy="2472721"/>
          </a:xfrm>
          <a:prstGeom prst="rect">
            <a:avLst/>
          </a:prstGeom>
        </p:spPr>
      </p:pic>
      <p:pic>
        <p:nvPicPr>
          <p:cNvPr id="10" name="Picture 9">
            <a:extLst>
              <a:ext uri="{FF2B5EF4-FFF2-40B4-BE49-F238E27FC236}">
                <a16:creationId xmlns:a16="http://schemas.microsoft.com/office/drawing/2014/main" id="{29A7B39A-3135-46E6-B4E9-416C1A0DD793}"/>
              </a:ext>
            </a:extLst>
          </p:cNvPr>
          <p:cNvPicPr>
            <a:picLocks noChangeAspect="1"/>
          </p:cNvPicPr>
          <p:nvPr/>
        </p:nvPicPr>
        <p:blipFill>
          <a:blip r:embed="rId5"/>
          <a:stretch>
            <a:fillRect/>
          </a:stretch>
        </p:blipFill>
        <p:spPr>
          <a:xfrm>
            <a:off x="2032884" y="3923475"/>
            <a:ext cx="3214365" cy="2477649"/>
          </a:xfrm>
          <a:prstGeom prst="rect">
            <a:avLst/>
          </a:prstGeom>
        </p:spPr>
      </p:pic>
      <p:pic>
        <p:nvPicPr>
          <p:cNvPr id="11" name="Picture 10">
            <a:extLst>
              <a:ext uri="{FF2B5EF4-FFF2-40B4-BE49-F238E27FC236}">
                <a16:creationId xmlns:a16="http://schemas.microsoft.com/office/drawing/2014/main" id="{7B379A2A-1D85-4B30-A4E3-BF6FF2BE0905}"/>
              </a:ext>
            </a:extLst>
          </p:cNvPr>
          <p:cNvPicPr>
            <a:picLocks noChangeAspect="1"/>
          </p:cNvPicPr>
          <p:nvPr/>
        </p:nvPicPr>
        <p:blipFill>
          <a:blip r:embed="rId6"/>
          <a:stretch>
            <a:fillRect/>
          </a:stretch>
        </p:blipFill>
        <p:spPr>
          <a:xfrm>
            <a:off x="6903077" y="878906"/>
            <a:ext cx="1644429" cy="3105373"/>
          </a:xfrm>
          <a:prstGeom prst="rect">
            <a:avLst/>
          </a:prstGeom>
        </p:spPr>
      </p:pic>
    </p:spTree>
    <p:extLst>
      <p:ext uri="{BB962C8B-B14F-4D97-AF65-F5344CB8AC3E}">
        <p14:creationId xmlns:p14="http://schemas.microsoft.com/office/powerpoint/2010/main" val="35281672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1B09-7497-4F15-AEE1-0F5824246EAD}"/>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D158A214-D207-456C-93C5-505AEE159314}"/>
              </a:ext>
            </a:extLst>
          </p:cNvPr>
          <p:cNvSpPr>
            <a:spLocks noGrp="1"/>
          </p:cNvSpPr>
          <p:nvPr>
            <p:ph type="ftr" sz="quarter" idx="11"/>
          </p:nvPr>
        </p:nvSpPr>
        <p:spPr/>
        <p:txBody>
          <a:bodyPr/>
          <a:lstStyle/>
          <a:p>
            <a:r>
              <a:rPr lang="en-US" noProof="0"/>
              <a:t>MQXFA17 Analysis</a:t>
            </a:r>
            <a:endParaRPr lang="en-GB" noProof="0"/>
          </a:p>
        </p:txBody>
      </p:sp>
      <p:sp>
        <p:nvSpPr>
          <p:cNvPr id="5" name="Slide Number Placeholder 4">
            <a:extLst>
              <a:ext uri="{FF2B5EF4-FFF2-40B4-BE49-F238E27FC236}">
                <a16:creationId xmlns:a16="http://schemas.microsoft.com/office/drawing/2014/main" id="{BB46D1F5-82C0-4C6F-9C6C-B432CC8B3ED8}"/>
              </a:ext>
            </a:extLst>
          </p:cNvPr>
          <p:cNvSpPr>
            <a:spLocks noGrp="1"/>
          </p:cNvSpPr>
          <p:nvPr>
            <p:ph type="sldNum" sz="quarter" idx="12"/>
          </p:nvPr>
        </p:nvSpPr>
        <p:spPr/>
        <p:txBody>
          <a:bodyPr/>
          <a:lstStyle/>
          <a:p>
            <a:fld id="{BFDCA1C4-9514-7B4F-976F-D92F7E296653}" type="slidenum">
              <a:rPr lang="fr-FR" smtClean="0"/>
              <a:pPr/>
              <a:t>91</a:t>
            </a:fld>
            <a:endParaRPr lang="fr-FR"/>
          </a:p>
        </p:txBody>
      </p:sp>
      <p:pic>
        <p:nvPicPr>
          <p:cNvPr id="13" name="Picture 12">
            <a:extLst>
              <a:ext uri="{FF2B5EF4-FFF2-40B4-BE49-F238E27FC236}">
                <a16:creationId xmlns:a16="http://schemas.microsoft.com/office/drawing/2014/main" id="{FF2AA390-8FAF-4557-96CF-82713D159866}"/>
              </a:ext>
            </a:extLst>
          </p:cNvPr>
          <p:cNvPicPr>
            <a:picLocks noChangeAspect="1"/>
          </p:cNvPicPr>
          <p:nvPr/>
        </p:nvPicPr>
        <p:blipFill>
          <a:blip r:embed="rId2"/>
          <a:stretch>
            <a:fillRect/>
          </a:stretch>
        </p:blipFill>
        <p:spPr>
          <a:xfrm>
            <a:off x="971600" y="3422015"/>
            <a:ext cx="7807838" cy="3384376"/>
          </a:xfrm>
          <a:prstGeom prst="rect">
            <a:avLst/>
          </a:prstGeom>
        </p:spPr>
      </p:pic>
      <p:pic>
        <p:nvPicPr>
          <p:cNvPr id="15" name="Picture 14">
            <a:extLst>
              <a:ext uri="{FF2B5EF4-FFF2-40B4-BE49-F238E27FC236}">
                <a16:creationId xmlns:a16="http://schemas.microsoft.com/office/drawing/2014/main" id="{FBC98F19-A2CD-496B-A44B-B4BA57B74CBD}"/>
              </a:ext>
            </a:extLst>
          </p:cNvPr>
          <p:cNvPicPr>
            <a:picLocks noChangeAspect="1"/>
          </p:cNvPicPr>
          <p:nvPr/>
        </p:nvPicPr>
        <p:blipFill>
          <a:blip r:embed="rId3"/>
          <a:stretch>
            <a:fillRect/>
          </a:stretch>
        </p:blipFill>
        <p:spPr>
          <a:xfrm>
            <a:off x="1265548" y="260648"/>
            <a:ext cx="6716843" cy="3384377"/>
          </a:xfrm>
          <a:prstGeom prst="rect">
            <a:avLst/>
          </a:prstGeom>
        </p:spPr>
      </p:pic>
    </p:spTree>
    <p:extLst>
      <p:ext uri="{BB962C8B-B14F-4D97-AF65-F5344CB8AC3E}">
        <p14:creationId xmlns:p14="http://schemas.microsoft.com/office/powerpoint/2010/main" val="9644905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E614A2-6814-441E-A2FA-7A82EBF79D04}"/>
              </a:ext>
            </a:extLst>
          </p:cNvPr>
          <p:cNvSpPr>
            <a:spLocks noGrp="1"/>
          </p:cNvSpPr>
          <p:nvPr>
            <p:ph idx="1"/>
          </p:nvPr>
        </p:nvSpPr>
        <p:spPr>
          <a:xfrm>
            <a:off x="612000" y="1163049"/>
            <a:ext cx="3831189" cy="385280"/>
          </a:xfrm>
        </p:spPr>
        <p:txBody>
          <a:bodyPr>
            <a:normAutofit/>
          </a:bodyPr>
          <a:lstStyle/>
          <a:p>
            <a:r>
              <a:rPr lang="en-US" sz="1800" dirty="0"/>
              <a:t>Coil length within spec.</a:t>
            </a:r>
          </a:p>
          <a:p>
            <a:endParaRPr lang="en-US" sz="1800" dirty="0"/>
          </a:p>
        </p:txBody>
      </p:sp>
      <p:sp>
        <p:nvSpPr>
          <p:cNvPr id="2" name="Title 1"/>
          <p:cNvSpPr>
            <a:spLocks noGrp="1"/>
          </p:cNvSpPr>
          <p:nvPr>
            <p:ph type="title"/>
          </p:nvPr>
        </p:nvSpPr>
        <p:spPr/>
        <p:txBody>
          <a:bodyPr>
            <a:normAutofit/>
          </a:bodyPr>
          <a:lstStyle/>
          <a:p>
            <a:r>
              <a:rPr lang="en-US" sz="2800" dirty="0"/>
              <a:t>QXFA239 – Length, Gaps</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07016-B26F-4457-AC76-80C2563D864E}"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3"/>
          </p:nvPr>
        </p:nvSpPr>
        <p:spPr>
          <a:xfrm>
            <a:off x="1990725" y="6318000"/>
            <a:ext cx="6550800" cy="36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US"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10" name="Content Placeholder 3">
            <a:extLst>
              <a:ext uri="{FF2B5EF4-FFF2-40B4-BE49-F238E27FC236}">
                <a16:creationId xmlns:a16="http://schemas.microsoft.com/office/drawing/2014/main" id="{84F80044-AB0A-4E6D-A031-AC4332A6D77E}"/>
              </a:ext>
            </a:extLst>
          </p:cNvPr>
          <p:cNvSpPr txBox="1">
            <a:spLocks/>
          </p:cNvSpPr>
          <p:nvPr/>
        </p:nvSpPr>
        <p:spPr>
          <a:xfrm>
            <a:off x="3405900" y="6306272"/>
            <a:ext cx="2332200" cy="265896"/>
          </a:xfrm>
          <a:prstGeom prst="rect">
            <a:avLst/>
          </a:prstGeom>
          <a:solidFill>
            <a:schemeClr val="bg1"/>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a:ea typeface="+mn-ea"/>
                <a:cs typeface="+mn-cs"/>
              </a:rPr>
              <a:t>(207 error in initial pole gap setting)</a:t>
            </a:r>
          </a:p>
        </p:txBody>
      </p:sp>
      <p:pic>
        <p:nvPicPr>
          <p:cNvPr id="8" name="Picture 7">
            <a:extLst>
              <a:ext uri="{FF2B5EF4-FFF2-40B4-BE49-F238E27FC236}">
                <a16:creationId xmlns:a16="http://schemas.microsoft.com/office/drawing/2014/main" id="{961C6A80-B2B3-1F7E-4927-2C0631400B72}"/>
              </a:ext>
            </a:extLst>
          </p:cNvPr>
          <p:cNvPicPr>
            <a:picLocks noChangeAspect="1"/>
          </p:cNvPicPr>
          <p:nvPr/>
        </p:nvPicPr>
        <p:blipFill>
          <a:blip r:embed="rId3"/>
          <a:stretch>
            <a:fillRect/>
          </a:stretch>
        </p:blipFill>
        <p:spPr>
          <a:xfrm>
            <a:off x="4503837" y="3750249"/>
            <a:ext cx="4417663" cy="2015378"/>
          </a:xfrm>
          <a:prstGeom prst="rect">
            <a:avLst/>
          </a:prstGeom>
        </p:spPr>
      </p:pic>
      <p:pic>
        <p:nvPicPr>
          <p:cNvPr id="11" name="Picture 10">
            <a:extLst>
              <a:ext uri="{FF2B5EF4-FFF2-40B4-BE49-F238E27FC236}">
                <a16:creationId xmlns:a16="http://schemas.microsoft.com/office/drawing/2014/main" id="{6F91E278-185C-49D4-F3A6-0F65EBF5F53E}"/>
              </a:ext>
            </a:extLst>
          </p:cNvPr>
          <p:cNvPicPr>
            <a:picLocks noChangeAspect="1"/>
          </p:cNvPicPr>
          <p:nvPr/>
        </p:nvPicPr>
        <p:blipFill>
          <a:blip r:embed="rId4"/>
          <a:stretch>
            <a:fillRect/>
          </a:stretch>
        </p:blipFill>
        <p:spPr>
          <a:xfrm>
            <a:off x="4482065" y="1409269"/>
            <a:ext cx="4528875" cy="2015378"/>
          </a:xfrm>
          <a:prstGeom prst="rect">
            <a:avLst/>
          </a:prstGeom>
        </p:spPr>
      </p:pic>
      <p:pic>
        <p:nvPicPr>
          <p:cNvPr id="14" name="Picture 13">
            <a:extLst>
              <a:ext uri="{FF2B5EF4-FFF2-40B4-BE49-F238E27FC236}">
                <a16:creationId xmlns:a16="http://schemas.microsoft.com/office/drawing/2014/main" id="{1DDE9377-F3D6-A857-F7C7-DFF7008F6033}"/>
              </a:ext>
            </a:extLst>
          </p:cNvPr>
          <p:cNvPicPr>
            <a:picLocks noChangeAspect="1"/>
          </p:cNvPicPr>
          <p:nvPr/>
        </p:nvPicPr>
        <p:blipFill>
          <a:blip r:embed="rId5"/>
          <a:stretch>
            <a:fillRect/>
          </a:stretch>
        </p:blipFill>
        <p:spPr>
          <a:xfrm>
            <a:off x="133059" y="3750249"/>
            <a:ext cx="4196894" cy="1841722"/>
          </a:xfrm>
          <a:prstGeom prst="rect">
            <a:avLst/>
          </a:prstGeom>
        </p:spPr>
      </p:pic>
      <p:pic>
        <p:nvPicPr>
          <p:cNvPr id="7" name="Picture 6">
            <a:extLst>
              <a:ext uri="{FF2B5EF4-FFF2-40B4-BE49-F238E27FC236}">
                <a16:creationId xmlns:a16="http://schemas.microsoft.com/office/drawing/2014/main" id="{4F72553C-66D3-4E01-1CB1-C820798D960D}"/>
              </a:ext>
            </a:extLst>
          </p:cNvPr>
          <p:cNvPicPr>
            <a:picLocks noChangeAspect="1"/>
          </p:cNvPicPr>
          <p:nvPr/>
        </p:nvPicPr>
        <p:blipFill>
          <a:blip r:embed="rId6"/>
          <a:stretch>
            <a:fillRect/>
          </a:stretch>
        </p:blipFill>
        <p:spPr>
          <a:xfrm>
            <a:off x="261736" y="2215587"/>
            <a:ext cx="3939540" cy="685800"/>
          </a:xfrm>
          <a:prstGeom prst="rect">
            <a:avLst/>
          </a:prstGeom>
        </p:spPr>
      </p:pic>
    </p:spTree>
    <p:extLst>
      <p:ext uri="{BB962C8B-B14F-4D97-AF65-F5344CB8AC3E}">
        <p14:creationId xmlns:p14="http://schemas.microsoft.com/office/powerpoint/2010/main" val="42430378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147" y="193655"/>
            <a:ext cx="7920000" cy="720000"/>
          </a:xfrm>
        </p:spPr>
        <p:txBody>
          <a:bodyPr>
            <a:normAutofit/>
          </a:bodyPr>
          <a:lstStyle/>
          <a:p>
            <a:r>
              <a:rPr lang="en-US" sz="2800" dirty="0"/>
              <a:t>QXFA239 - Reaction</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07016-B26F-4457-AC76-80C2563D864E}"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US"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A64BBF76-2497-44BB-9F9C-C90F088F34D6}"/>
              </a:ext>
            </a:extLst>
          </p:cNvPr>
          <p:cNvSpPr txBox="1">
            <a:spLocks/>
          </p:cNvSpPr>
          <p:nvPr/>
        </p:nvSpPr>
        <p:spPr>
          <a:xfrm>
            <a:off x="580853" y="762001"/>
            <a:ext cx="6353347" cy="422814"/>
          </a:xfrm>
          <a:prstGeom prst="rect">
            <a:avLst/>
          </a:prstGeom>
        </p:spPr>
        <p:txBody>
          <a:bodyPr>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endParaRPr kumimoji="0" lang="en-US" sz="1800" b="0" i="0" u="none" strike="noStrike" kern="1200" cap="none" spc="0" normalizeH="0" baseline="0" noProof="0" dirty="0">
              <a:ln>
                <a:noFill/>
              </a:ln>
              <a:solidFill>
                <a:srgbClr val="5A5A5A"/>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C09A3428-7B86-433C-B260-1AFAA4A344C5}"/>
              </a:ext>
            </a:extLst>
          </p:cNvPr>
          <p:cNvSpPr txBox="1">
            <a:spLocks/>
          </p:cNvSpPr>
          <p:nvPr/>
        </p:nvSpPr>
        <p:spPr>
          <a:xfrm>
            <a:off x="362229" y="1105461"/>
            <a:ext cx="3250783" cy="1295400"/>
          </a:xfrm>
          <a:prstGeom prst="rect">
            <a:avLst/>
          </a:prstGeom>
        </p:spPr>
        <p:txBody>
          <a:bodyPr>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mn-cs"/>
              </a:rPr>
              <a:t>Temperatures and dwell times all within spec.</a:t>
            </a:r>
          </a:p>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endParaRPr kumimoji="0" lang="en-US" sz="1800" b="0" i="0" u="none" strike="noStrike" kern="1200" cap="none" spc="0" normalizeH="0" baseline="0" noProof="0" dirty="0">
              <a:ln>
                <a:noFill/>
              </a:ln>
              <a:solidFill>
                <a:srgbClr val="5A5A5A"/>
              </a:solidFill>
              <a:effectLst/>
              <a:uLnTx/>
              <a:uFillTx/>
              <a:latin typeface="Arial"/>
              <a:ea typeface="+mn-ea"/>
              <a:cs typeface="+mn-cs"/>
            </a:endParaRPr>
          </a:p>
        </p:txBody>
      </p:sp>
      <p:pic>
        <p:nvPicPr>
          <p:cNvPr id="8" name="Picture 7">
            <a:extLst>
              <a:ext uri="{FF2B5EF4-FFF2-40B4-BE49-F238E27FC236}">
                <a16:creationId xmlns:a16="http://schemas.microsoft.com/office/drawing/2014/main" id="{2210BCA5-8E3C-7884-1F98-2711071D5EC1}"/>
              </a:ext>
            </a:extLst>
          </p:cNvPr>
          <p:cNvPicPr>
            <a:picLocks noChangeAspect="1"/>
          </p:cNvPicPr>
          <p:nvPr/>
        </p:nvPicPr>
        <p:blipFill>
          <a:blip r:embed="rId3"/>
          <a:stretch>
            <a:fillRect/>
          </a:stretch>
        </p:blipFill>
        <p:spPr>
          <a:xfrm>
            <a:off x="621601" y="2960632"/>
            <a:ext cx="3215640" cy="1348740"/>
          </a:xfrm>
          <a:prstGeom prst="rect">
            <a:avLst/>
          </a:prstGeom>
        </p:spPr>
      </p:pic>
      <p:pic>
        <p:nvPicPr>
          <p:cNvPr id="11" name="Picture 10">
            <a:extLst>
              <a:ext uri="{FF2B5EF4-FFF2-40B4-BE49-F238E27FC236}">
                <a16:creationId xmlns:a16="http://schemas.microsoft.com/office/drawing/2014/main" id="{576224D6-E9A5-7C96-6C2F-E870ED84FE51}"/>
              </a:ext>
            </a:extLst>
          </p:cNvPr>
          <p:cNvPicPr>
            <a:picLocks noChangeAspect="1"/>
          </p:cNvPicPr>
          <p:nvPr/>
        </p:nvPicPr>
        <p:blipFill>
          <a:blip r:embed="rId4"/>
          <a:stretch>
            <a:fillRect/>
          </a:stretch>
        </p:blipFill>
        <p:spPr>
          <a:xfrm>
            <a:off x="4397566" y="885209"/>
            <a:ext cx="4170169" cy="5563344"/>
          </a:xfrm>
          <a:prstGeom prst="rect">
            <a:avLst/>
          </a:prstGeom>
        </p:spPr>
      </p:pic>
    </p:spTree>
    <p:extLst>
      <p:ext uri="{BB962C8B-B14F-4D97-AF65-F5344CB8AC3E}">
        <p14:creationId xmlns:p14="http://schemas.microsoft.com/office/powerpoint/2010/main" val="38753369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E614A2-6814-441E-A2FA-7A82EBF79D04}"/>
              </a:ext>
            </a:extLst>
          </p:cNvPr>
          <p:cNvSpPr>
            <a:spLocks noGrp="1"/>
          </p:cNvSpPr>
          <p:nvPr>
            <p:ph idx="1"/>
          </p:nvPr>
        </p:nvSpPr>
        <p:spPr>
          <a:xfrm>
            <a:off x="612000" y="920782"/>
            <a:ext cx="7920000" cy="5135563"/>
          </a:xfrm>
        </p:spPr>
        <p:txBody>
          <a:bodyPr>
            <a:normAutofit/>
          </a:bodyPr>
          <a:lstStyle/>
          <a:p>
            <a:r>
              <a:rPr lang="en-US" sz="1800" dirty="0"/>
              <a:t>Final electrical checks – all passed</a:t>
            </a:r>
          </a:p>
        </p:txBody>
      </p:sp>
      <p:sp>
        <p:nvSpPr>
          <p:cNvPr id="2" name="Title 1"/>
          <p:cNvSpPr>
            <a:spLocks noGrp="1"/>
          </p:cNvSpPr>
          <p:nvPr>
            <p:ph type="title"/>
          </p:nvPr>
        </p:nvSpPr>
        <p:spPr/>
        <p:txBody>
          <a:bodyPr>
            <a:normAutofit/>
          </a:bodyPr>
          <a:lstStyle/>
          <a:p>
            <a:r>
              <a:rPr lang="en-US" sz="2800" dirty="0"/>
              <a:t>QXFA239 - Electrical</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07016-B26F-4457-AC76-80C2563D864E}"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US"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BCEEE545-355A-BB5A-9CB9-4A6CFECEAB07}"/>
              </a:ext>
            </a:extLst>
          </p:cNvPr>
          <p:cNvPicPr>
            <a:picLocks noChangeAspect="1"/>
          </p:cNvPicPr>
          <p:nvPr/>
        </p:nvPicPr>
        <p:blipFill>
          <a:blip r:embed="rId3"/>
          <a:stretch>
            <a:fillRect/>
          </a:stretch>
        </p:blipFill>
        <p:spPr>
          <a:xfrm>
            <a:off x="5742961" y="1371600"/>
            <a:ext cx="2865120" cy="4015740"/>
          </a:xfrm>
          <a:prstGeom prst="rect">
            <a:avLst/>
          </a:prstGeom>
        </p:spPr>
      </p:pic>
      <p:pic>
        <p:nvPicPr>
          <p:cNvPr id="13" name="Picture 12">
            <a:extLst>
              <a:ext uri="{FF2B5EF4-FFF2-40B4-BE49-F238E27FC236}">
                <a16:creationId xmlns:a16="http://schemas.microsoft.com/office/drawing/2014/main" id="{A6AB2F26-6800-707F-37C2-A20EEB256F51}"/>
              </a:ext>
            </a:extLst>
          </p:cNvPr>
          <p:cNvPicPr>
            <a:picLocks noChangeAspect="1"/>
          </p:cNvPicPr>
          <p:nvPr/>
        </p:nvPicPr>
        <p:blipFill>
          <a:blip r:embed="rId4"/>
          <a:stretch>
            <a:fillRect/>
          </a:stretch>
        </p:blipFill>
        <p:spPr>
          <a:xfrm>
            <a:off x="1486850" y="3707984"/>
            <a:ext cx="2865120" cy="2110740"/>
          </a:xfrm>
          <a:prstGeom prst="rect">
            <a:avLst/>
          </a:prstGeom>
        </p:spPr>
      </p:pic>
      <p:pic>
        <p:nvPicPr>
          <p:cNvPr id="4" name="Picture 3">
            <a:extLst>
              <a:ext uri="{FF2B5EF4-FFF2-40B4-BE49-F238E27FC236}">
                <a16:creationId xmlns:a16="http://schemas.microsoft.com/office/drawing/2014/main" id="{98CEED9C-3923-F32D-81F6-62FA958DBBC0}"/>
              </a:ext>
            </a:extLst>
          </p:cNvPr>
          <p:cNvPicPr>
            <a:picLocks noChangeAspect="1"/>
          </p:cNvPicPr>
          <p:nvPr/>
        </p:nvPicPr>
        <p:blipFill>
          <a:blip r:embed="rId5"/>
          <a:stretch>
            <a:fillRect/>
          </a:stretch>
        </p:blipFill>
        <p:spPr>
          <a:xfrm>
            <a:off x="643531" y="1600041"/>
            <a:ext cx="4462659" cy="1828959"/>
          </a:xfrm>
          <a:prstGeom prst="rect">
            <a:avLst/>
          </a:prstGeom>
        </p:spPr>
      </p:pic>
    </p:spTree>
    <p:extLst>
      <p:ext uri="{BB962C8B-B14F-4D97-AF65-F5344CB8AC3E}">
        <p14:creationId xmlns:p14="http://schemas.microsoft.com/office/powerpoint/2010/main" val="19576576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QXFA239 - Electrical</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07016-B26F-4457-AC76-80C2563D864E}"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MQXFA17 Analysis</a:t>
            </a:r>
            <a:endParaRPr kumimoji="0" lang="en-US"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8" name="Picture 7">
            <a:extLst>
              <a:ext uri="{FF2B5EF4-FFF2-40B4-BE49-F238E27FC236}">
                <a16:creationId xmlns:a16="http://schemas.microsoft.com/office/drawing/2014/main" id="{1E5788BB-4534-B085-79E8-92B7879A956A}"/>
              </a:ext>
            </a:extLst>
          </p:cNvPr>
          <p:cNvPicPr>
            <a:picLocks noChangeAspect="1"/>
          </p:cNvPicPr>
          <p:nvPr/>
        </p:nvPicPr>
        <p:blipFill>
          <a:blip r:embed="rId3"/>
          <a:stretch>
            <a:fillRect/>
          </a:stretch>
        </p:blipFill>
        <p:spPr>
          <a:xfrm>
            <a:off x="277200" y="1143000"/>
            <a:ext cx="3985260" cy="4777740"/>
          </a:xfrm>
          <a:prstGeom prst="rect">
            <a:avLst/>
          </a:prstGeom>
        </p:spPr>
      </p:pic>
      <p:pic>
        <p:nvPicPr>
          <p:cNvPr id="10" name="Picture 9">
            <a:extLst>
              <a:ext uri="{FF2B5EF4-FFF2-40B4-BE49-F238E27FC236}">
                <a16:creationId xmlns:a16="http://schemas.microsoft.com/office/drawing/2014/main" id="{2287E596-7E57-69DB-19BE-23782FDE51AD}"/>
              </a:ext>
            </a:extLst>
          </p:cNvPr>
          <p:cNvPicPr>
            <a:picLocks noChangeAspect="1"/>
          </p:cNvPicPr>
          <p:nvPr/>
        </p:nvPicPr>
        <p:blipFill>
          <a:blip r:embed="rId4"/>
          <a:stretch>
            <a:fillRect/>
          </a:stretch>
        </p:blipFill>
        <p:spPr>
          <a:xfrm>
            <a:off x="4572000" y="1971194"/>
            <a:ext cx="4294800" cy="3236223"/>
          </a:xfrm>
          <a:prstGeom prst="rect">
            <a:avLst/>
          </a:prstGeom>
        </p:spPr>
      </p:pic>
    </p:spTree>
    <p:extLst>
      <p:ext uri="{BB962C8B-B14F-4D97-AF65-F5344CB8AC3E}">
        <p14:creationId xmlns:p14="http://schemas.microsoft.com/office/powerpoint/2010/main" val="2259683045"/>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Lumi-Pres-Template-4-3-CSR2016.pptx" id="{37610B82-38C5-4A79-9AD6-9055ADFB9289}" vid="{B895EA73-40B8-4DB4-B376-5DB62EC8AB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8EF391-2BAD-45F4-B22E-736040720C9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946e33d-fd2f-4ae4-8ee9-d90c129cdf9e"/>
    <ds:schemaRef ds:uri="http://www.w3.org/XML/1998/namespace"/>
    <ds:schemaRef ds:uri="http://purl.org/dc/dcmitype/"/>
  </ds:schemaRefs>
</ds:datastoreItem>
</file>

<file path=customXml/itemProps2.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39754</TotalTime>
  <Words>4022</Words>
  <Application>Microsoft Office PowerPoint</Application>
  <PresentationFormat>On-screen Show (4:3)</PresentationFormat>
  <Paragraphs>1024</Paragraphs>
  <Slides>95</Slides>
  <Notes>9</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95</vt:i4>
      </vt:variant>
    </vt:vector>
  </HeadingPairs>
  <TitlesOfParts>
    <vt:vector size="117" baseType="lpstr">
      <vt:lpstr>Aptos</vt:lpstr>
      <vt:lpstr>Arial</vt:lpstr>
      <vt:lpstr>Calibri</vt:lpstr>
      <vt:lpstr>Calibri Light</vt:lpstr>
      <vt:lpstr>Century Gothic</vt:lpstr>
      <vt:lpstr>Comic Sans MS</vt:lpstr>
      <vt:lpstr>Symbol</vt:lpstr>
      <vt:lpstr>Times New Roman</vt:lpstr>
      <vt:lpstr>Wingdings</vt:lpstr>
      <vt:lpstr>Thème Office</vt:lpstr>
      <vt:lpstr>2_Thème Office</vt:lpstr>
      <vt:lpstr>Office Theme</vt:lpstr>
      <vt:lpstr>1_Office Theme</vt:lpstr>
      <vt:lpstr>1_Thème Office</vt:lpstr>
      <vt:lpstr>4_Thème Office</vt:lpstr>
      <vt:lpstr>5_Thème Office</vt:lpstr>
      <vt:lpstr>6_Thème Office</vt:lpstr>
      <vt:lpstr>7_Thème Office</vt:lpstr>
      <vt:lpstr>3_Thème Office</vt:lpstr>
      <vt:lpstr>8_Thème Office</vt:lpstr>
      <vt:lpstr>9_Thème Office</vt:lpstr>
      <vt:lpstr>10_Thème Office</vt:lpstr>
      <vt:lpstr>Analysis of MQXFA17 Vertical Test NCR</vt:lpstr>
      <vt:lpstr>Outline</vt:lpstr>
      <vt:lpstr>Quench History</vt:lpstr>
      <vt:lpstr>Quench History</vt:lpstr>
      <vt:lpstr>PowerPoint Presentation</vt:lpstr>
      <vt:lpstr>PowerPoint Presentation</vt:lpstr>
      <vt:lpstr>MQXFA17 Quench Location</vt:lpstr>
      <vt:lpstr>Quench Location from Quench Antenna</vt:lpstr>
      <vt:lpstr>MQXFA17 Voltage Signals</vt:lpstr>
      <vt:lpstr>MQXFA13 Voltage Signals</vt:lpstr>
      <vt:lpstr>PowerPoint Presentation</vt:lpstr>
      <vt:lpstr>PowerPoint Presentation</vt:lpstr>
      <vt:lpstr>PowerPoint Presentation</vt:lpstr>
      <vt:lpstr>Locations on Coil 227</vt:lpstr>
      <vt:lpstr>Coil 239 Fabrication Data</vt:lpstr>
      <vt:lpstr>Cable QC Summary</vt:lpstr>
      <vt:lpstr>QXFA239 - DRs</vt:lpstr>
      <vt:lpstr>PowerPoint Presentation</vt:lpstr>
      <vt:lpstr>MQXFA17 Assembly Data and NCRs</vt:lpstr>
      <vt:lpstr>MQXFA17 Critical NCRs</vt:lpstr>
      <vt:lpstr>Magnet assembly and loading Specifications (shells)</vt:lpstr>
      <vt:lpstr>Magnet assembly and loading Specifications (coils)</vt:lpstr>
      <vt:lpstr>Delta between arc length excess straight section and spacer-wedge transition</vt:lpstr>
      <vt:lpstr>Target loading key shim</vt:lpstr>
      <vt:lpstr>Summary and proposal</vt:lpstr>
      <vt:lpstr>Key-shim size vs. bladder pressure</vt:lpstr>
      <vt:lpstr>Magnet assembly and loading Specifications (coils)</vt:lpstr>
      <vt:lpstr>Magnet assembly and loading Specifications (shells)</vt:lpstr>
      <vt:lpstr>Magnet assembly and loading Specifications (coils)</vt:lpstr>
      <vt:lpstr>A17 Coil arc length and coil stress measurements</vt:lpstr>
      <vt:lpstr>Coil arc length shimmed A13</vt:lpstr>
      <vt:lpstr>Coil and shell stress A13 Measured and computed (based on arc length shimmed)</vt:lpstr>
      <vt:lpstr>MQXFA17 Strain Gauge Data</vt:lpstr>
      <vt:lpstr>Lead End vs Return End</vt:lpstr>
      <vt:lpstr>Iron to Stainless Steel</vt:lpstr>
      <vt:lpstr>PowerPoint Presentation</vt:lpstr>
      <vt:lpstr>CLIQ</vt:lpstr>
      <vt:lpstr>PowerPoint Presentation</vt:lpstr>
      <vt:lpstr>PowerPoint Presentation</vt:lpstr>
      <vt:lpstr>PowerPoint Presentation</vt:lpstr>
      <vt:lpstr>PowerPoint Presentation</vt:lpstr>
      <vt:lpstr>PowerPoint Presentation</vt:lpstr>
      <vt:lpstr>PowerPoint Presentation</vt:lpstr>
      <vt:lpstr>Back-up Slides</vt:lpstr>
      <vt:lpstr>Summary for MQXFA13</vt:lpstr>
      <vt:lpstr>Change to MQXFA Series Magnet Production Specification (-110 MPa peak stress during loading) </vt:lpstr>
      <vt:lpstr>Arc length excess</vt:lpstr>
      <vt:lpstr>A13 coil size: unshimmed vs shimmed</vt:lpstr>
      <vt:lpstr>A13 coil size: unshimmed vs shimmed Including ends</vt:lpstr>
      <vt:lpstr>Finite element analysis</vt:lpstr>
      <vt:lpstr>Maximum Long. Strain</vt:lpstr>
      <vt:lpstr>Increase pre-load proposal</vt:lpstr>
      <vt:lpstr>Proposal: max allowable stress during pre-load  from 110 to 120 MPa</vt:lpstr>
      <vt:lpstr>Comparison with previous magnets: Delta coil arc length and key size</vt:lpstr>
      <vt:lpstr>Delta stress due to coil arc length and key size</vt:lpstr>
      <vt:lpstr>Delta stress due to coil arc length and key size</vt:lpstr>
      <vt:lpstr>Shimming and Understanding</vt:lpstr>
      <vt:lpstr>MQXFA13  Coil Size Analysis</vt:lpstr>
      <vt:lpstr>Introduction</vt:lpstr>
      <vt:lpstr>Coil Strain – Nominal Interference</vt:lpstr>
      <vt:lpstr>Local Size/Prestress Modifiers (1)</vt:lpstr>
      <vt:lpstr>Local Size/Prestress Modifiers (2)</vt:lpstr>
      <vt:lpstr>Local Size/Prestress Modifiers - Results</vt:lpstr>
      <vt:lpstr>7/25/2023</vt:lpstr>
      <vt:lpstr>PowerPoint Presentation</vt:lpstr>
      <vt:lpstr>Mechanism</vt:lpstr>
      <vt:lpstr>Coil 157 CMM in Lead End</vt:lpstr>
      <vt:lpstr>Back up Slides</vt:lpstr>
      <vt:lpstr>From Specs Mtg</vt:lpstr>
      <vt:lpstr>MQXFA07</vt:lpstr>
      <vt:lpstr>PowerPoint Presentation</vt:lpstr>
      <vt:lpstr>Inspection Plan</vt:lpstr>
      <vt:lpstr>MQXFA training</vt:lpstr>
      <vt:lpstr>PowerPoint Presentation</vt:lpstr>
      <vt:lpstr>PowerPoint Presentation</vt:lpstr>
      <vt:lpstr>PowerPoint Presentation</vt:lpstr>
      <vt:lpstr>PowerPoint Presentation</vt:lpstr>
      <vt:lpstr>Quench Antenna analysis</vt:lpstr>
      <vt:lpstr>Quench Start Location Computation</vt:lpstr>
      <vt:lpstr>Updated Plot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up Slides</vt:lpstr>
      <vt:lpstr>PowerPoint Presentation</vt:lpstr>
      <vt:lpstr>PowerPoint Presentation</vt:lpstr>
      <vt:lpstr>PowerPoint Presentation</vt:lpstr>
      <vt:lpstr>QXFA239 – Length, Gaps</vt:lpstr>
      <vt:lpstr>QXFA239 - Reaction</vt:lpstr>
      <vt:lpstr>QXFA239 - Electrical</vt:lpstr>
      <vt:lpstr>QXFA239 - Electrical</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Giorgio Ambrosio</cp:lastModifiedBy>
  <cp:revision>590</cp:revision>
  <cp:lastPrinted>2024-06-06T17:03:50Z</cp:lastPrinted>
  <dcterms:created xsi:type="dcterms:W3CDTF">2016-03-23T12:58:39Z</dcterms:created>
  <dcterms:modified xsi:type="dcterms:W3CDTF">2024-06-11T21:13:24Z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