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3" r:id="rId2"/>
    <p:sldId id="2015" r:id="rId3"/>
    <p:sldId id="2035" r:id="rId4"/>
    <p:sldId id="2045" r:id="rId5"/>
    <p:sldId id="2036" r:id="rId6"/>
    <p:sldId id="2038" r:id="rId7"/>
    <p:sldId id="2067" r:id="rId8"/>
    <p:sldId id="2041" r:id="rId9"/>
    <p:sldId id="2042" r:id="rId10"/>
    <p:sldId id="2044" r:id="rId11"/>
    <p:sldId id="2043" r:id="rId12"/>
    <p:sldId id="2046" r:id="rId13"/>
    <p:sldId id="1985" r:id="rId14"/>
    <p:sldId id="2018" r:id="rId15"/>
    <p:sldId id="2025" r:id="rId16"/>
    <p:sldId id="2029" r:id="rId17"/>
    <p:sldId id="2032" r:id="rId18"/>
    <p:sldId id="2069" r:id="rId19"/>
    <p:sldId id="2070" r:id="rId20"/>
    <p:sldId id="2068" r:id="rId21"/>
    <p:sldId id="571" r:id="rId22"/>
    <p:sldId id="2057" r:id="rId23"/>
    <p:sldId id="2058" r:id="rId24"/>
  </p:sldIdLst>
  <p:sldSz cx="12192000" cy="6858000"/>
  <p:notesSz cx="7010400" cy="92964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 userDrawn="1">
          <p15:clr>
            <a:srgbClr val="A4A3A4"/>
          </p15:clr>
        </p15:guide>
        <p15:guide id="2" pos="3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Jan Petrik" initials="JP" lastIdx="1" clrIdx="0">
    <p:extLst>
      <p:ext uri="{19B8F6BF-5375-455C-9EA6-DF929625EA0E}">
        <p15:presenceInfo xmlns:p15="http://schemas.microsoft.com/office/powerpoint/2012/main" userId="S-1-5-21-1526224874-1540688658-1361462980-6782950" providerId="AD"/>
      </p:ext>
    </p:extLst>
  </p:cmAuthor>
  <p:cmAuthor id="3" name="Paolo Ferracin" initials="PF" lastIdx="1" clrIdx="1">
    <p:extLst>
      <p:ext uri="{19B8F6BF-5375-455C-9EA6-DF929625EA0E}">
        <p15:presenceInfo xmlns:p15="http://schemas.microsoft.com/office/powerpoint/2012/main" userId="S-1-5-21-1715567821-1060284298-725345543-731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3BE"/>
    <a:srgbClr val="08A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1" autoAdjust="0"/>
    <p:restoredTop sz="94660"/>
  </p:normalViewPr>
  <p:slideViewPr>
    <p:cSldViewPr snapToObjects="1" showGuides="1">
      <p:cViewPr varScale="1">
        <p:scale>
          <a:sx n="109" d="100"/>
          <a:sy n="109" d="100"/>
        </p:scale>
        <p:origin x="288" y="114"/>
      </p:cViewPr>
      <p:guideLst>
        <p:guide orient="horz" pos="4080"/>
        <p:guide pos="3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121" d="100"/>
          <a:sy n="121" d="100"/>
        </p:scale>
        <p:origin x="75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12/06/2024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0834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12/06/2024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04104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828800" y="2819400"/>
            <a:ext cx="96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 dirty="0"/>
              <a:t>Presentation title - line 1 - Arial 30pt - bold </a:t>
            </a:r>
            <a:r>
              <a:rPr lang="en-GB" noProof="0" dirty="0" err="1"/>
              <a:t>HiLumi</a:t>
            </a:r>
            <a:r>
              <a:rPr lang="en-GB" noProof="0" dirty="0"/>
              <a:t> dark grey - line 2</a:t>
            </a:r>
            <a:br>
              <a:rPr lang="en-GB" noProof="0" dirty="0"/>
            </a:br>
            <a:r>
              <a:rPr lang="en-GB" noProof="0" dirty="0"/>
              <a:t>line 3</a:t>
            </a:r>
            <a:br>
              <a:rPr lang="en-GB" noProof="0" dirty="0"/>
            </a:br>
            <a:r>
              <a:rPr lang="en-GB" noProof="0" dirty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800600"/>
            <a:ext cx="864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8412000" cy="360000"/>
          </a:xfrm>
        </p:spPr>
        <p:txBody>
          <a:bodyPr lIns="0" tIns="0" rIns="0" bIns="0" anchor="b" anchorCtr="0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es-ES" noProof="0"/>
              <a:t>P. Ferracin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582400" y="6356350"/>
            <a:ext cx="48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0" y="5899150"/>
            <a:ext cx="864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 dirty="0"/>
          </a:p>
        </p:txBody>
      </p:sp>
      <p:pic>
        <p:nvPicPr>
          <p:cNvPr id="16" name="Image 11" descr="HLU-logoN-title.png">
            <a:extLst>
              <a:ext uri="{FF2B5EF4-FFF2-40B4-BE49-F238E27FC236}">
                <a16:creationId xmlns:a16="http://schemas.microsoft.com/office/drawing/2014/main" id="{80935D1F-87A2-4EAF-9C8B-00CD80A2D2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28800" y="908720"/>
            <a:ext cx="3374960" cy="13680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1BAFFDB-1A7D-428D-B2A1-13CBEECC19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278"/>
          <a:stretch/>
        </p:blipFill>
        <p:spPr>
          <a:xfrm>
            <a:off x="5812705" y="908720"/>
            <a:ext cx="3307631" cy="14029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B508594-220E-40DA-A0EE-E1A2365405A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289" y="961877"/>
            <a:ext cx="1337021" cy="1314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16000" y="1219201"/>
            <a:ext cx="10560000" cy="4906963"/>
          </a:xfrm>
        </p:spPr>
        <p:txBody>
          <a:bodyPr lIns="0" tIns="0" rIns="0" bIns="0"/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/>
            </a:lvl1pPr>
            <a:lvl2pPr marL="742950" indent="-285750">
              <a:buClr>
                <a:schemeClr val="bg2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bg2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bg2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bg2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97363" y="6265363"/>
            <a:ext cx="7278636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589235" y="6261306"/>
            <a:ext cx="480000" cy="360000"/>
          </a:xfrm>
        </p:spPr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8" name="Image 11" descr="HLU-logoN-title.png">
            <a:extLst>
              <a:ext uri="{FF2B5EF4-FFF2-40B4-BE49-F238E27FC236}">
                <a16:creationId xmlns:a16="http://schemas.microsoft.com/office/drawing/2014/main" id="{B2204D40-1429-4637-BCA4-8F0384EB86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3198" y="6198834"/>
            <a:ext cx="1478306" cy="59922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5C8669-314A-4391-AFCE-A00502A85D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278"/>
          <a:stretch/>
        </p:blipFill>
        <p:spPr>
          <a:xfrm>
            <a:off x="1685389" y="6198834"/>
            <a:ext cx="1448814" cy="6145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03DA77-961D-477C-A50B-7D1A28F5AC7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933" y="6218133"/>
            <a:ext cx="585644" cy="5759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09600" y="1215232"/>
            <a:ext cx="5386917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09600" y="2057400"/>
            <a:ext cx="5386917" cy="3951288"/>
          </a:xfrm>
        </p:spPr>
        <p:txBody>
          <a:bodyPr/>
          <a:lstStyle>
            <a:lvl1pPr marL="457200" indent="-457200">
              <a:buClr>
                <a:schemeClr val="bg2"/>
              </a:buClr>
              <a:buFont typeface="Arial" panose="020B0604020202020204" pitchFamily="34" charset="0"/>
              <a:buChar char="•"/>
              <a:defRPr sz="2400"/>
            </a:lvl1pPr>
            <a:lvl2pPr marL="914400" indent="-457200">
              <a:buClr>
                <a:schemeClr val="bg2"/>
              </a:buClr>
              <a:buFont typeface="Arial" panose="020B0604020202020204" pitchFamily="34" charset="0"/>
              <a:buChar char="•"/>
              <a:defRPr sz="2000"/>
            </a:lvl2pPr>
            <a:lvl3pPr marL="12573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800"/>
            </a:lvl3pPr>
            <a:lvl4pPr marL="17145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/>
            </a:lvl4pPr>
            <a:lvl5pPr marL="21717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215232"/>
            <a:ext cx="5389033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193368" y="2057400"/>
            <a:ext cx="5389033" cy="3951288"/>
          </a:xfrm>
        </p:spPr>
        <p:txBody>
          <a:bodyPr/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2400"/>
            </a:lvl1pPr>
            <a:lvl2pPr marL="800100" indent="-342900">
              <a:buClr>
                <a:schemeClr val="bg2"/>
              </a:buClr>
              <a:buFont typeface="Arial" panose="020B0604020202020204" pitchFamily="34" charset="0"/>
              <a:buChar char="•"/>
              <a:defRPr sz="2000"/>
            </a:lvl2pPr>
            <a:lvl3pPr marL="1200150" indent="-285750">
              <a:buClr>
                <a:schemeClr val="bg2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buClr>
                <a:schemeClr val="bg2"/>
              </a:buClr>
              <a:buFont typeface="Arial" panose="020B0604020202020204" pitchFamily="34" charset="0"/>
              <a:buChar char="•"/>
              <a:defRPr sz="1600"/>
            </a:lvl4pPr>
            <a:lvl5pPr marL="2114550" indent="-285750">
              <a:buClr>
                <a:schemeClr val="bg2"/>
              </a:buClr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540000" y="6356350"/>
            <a:ext cx="8836000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P. Ferracin</a:t>
            </a:r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4" name="Image 7" descr="Logo-APO-LAR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4557" y="6263451"/>
            <a:ext cx="577027" cy="5151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540000" y="6356350"/>
            <a:ext cx="8836000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P. Ferracin</a:t>
            </a: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0" name="Image 7" descr="Logo-APO-LAR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4557" y="6263451"/>
            <a:ext cx="577027" cy="5151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641600" y="6356350"/>
            <a:ext cx="8737600" cy="360000"/>
          </a:xfrm>
        </p:spPr>
        <p:txBody>
          <a:bodyPr/>
          <a:lstStyle/>
          <a:p>
            <a:r>
              <a:rPr lang="es-ES" noProof="0"/>
              <a:t>P. Ferracin</a:t>
            </a:r>
            <a:endParaRPr lang="en-GB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ZoneTexte 7"/>
          <p:cNvSpPr txBox="1"/>
          <p:nvPr userDrawn="1"/>
        </p:nvSpPr>
        <p:spPr>
          <a:xfrm>
            <a:off x="1951600" y="6349252"/>
            <a:ext cx="508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900" dirty="0"/>
              <a:t>logo</a:t>
            </a:r>
          </a:p>
          <a:p>
            <a:pPr algn="ctr"/>
            <a:r>
              <a:rPr lang="en-GB" sz="900" dirty="0"/>
              <a:t>are</a:t>
            </a:r>
          </a:p>
        </p:txBody>
      </p:sp>
      <p:pic>
        <p:nvPicPr>
          <p:cNvPr id="9" name="Image 7" descr="Logo-APO-LAR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4557" y="6263451"/>
            <a:ext cx="577027" cy="5151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816000" y="457200"/>
            <a:ext cx="1056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816000" y="5105400"/>
            <a:ext cx="1056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641600" y="6356350"/>
            <a:ext cx="8734400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P. Ferracin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818067" y="4648200"/>
            <a:ext cx="10557933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pic>
        <p:nvPicPr>
          <p:cNvPr id="13" name="Image 7" descr="Logo-APO-LAR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4557" y="6263451"/>
            <a:ext cx="577027" cy="5151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802400" y="2709000"/>
            <a:ext cx="8587200" cy="1634400"/>
          </a:xfrm>
        </p:spPr>
        <p:txBody>
          <a:bodyPr/>
          <a:lstStyle>
            <a:lvl1pPr>
              <a:defRPr b="1" i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Thank you message....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802400" y="6356350"/>
            <a:ext cx="8587200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2" name="Image 11" descr="HLU-logoN-titl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28800" y="673710"/>
            <a:ext cx="5047152" cy="1534388"/>
          </a:xfrm>
          <a:prstGeom prst="rect">
            <a:avLst/>
          </a:pr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1802400" y="4953000"/>
            <a:ext cx="8587200" cy="1219200"/>
          </a:xfrm>
        </p:spPr>
        <p:txBody>
          <a:bodyPr anchor="b">
            <a:noAutofit/>
          </a:bodyPr>
          <a:lstStyle>
            <a:lvl1pPr>
              <a:buFontTx/>
              <a:buNone/>
              <a:defRPr sz="1200" baseline="0">
                <a:solidFill>
                  <a:schemeClr val="tx2"/>
                </a:solidFill>
              </a:defRPr>
            </a:lvl1pPr>
            <a:lvl2pPr>
              <a:buFontTx/>
              <a:buNone/>
              <a:defRPr sz="1400"/>
            </a:lvl2pPr>
            <a:lvl3pPr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en-GB" noProof="0"/>
              <a:t>Credits if needed: reference 1, reference 2 ...</a:t>
            </a:r>
          </a:p>
        </p:txBody>
      </p:sp>
      <p:pic>
        <p:nvPicPr>
          <p:cNvPr id="13" name="Image 7" descr="Logo-APO-LARP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2429" y="6263451"/>
            <a:ext cx="577027" cy="51510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16000" y="180000"/>
            <a:ext cx="1056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6000" y="1371601"/>
            <a:ext cx="1056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41600" y="6356350"/>
            <a:ext cx="87344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s-ES" noProof="0"/>
              <a:t>P. Ferracin</a:t>
            </a:r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582400" y="6356350"/>
            <a:ext cx="48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  <p:sldLayoutId id="2147483658" r:id="rId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A17 shim analysis</a:t>
            </a:r>
            <a:br>
              <a:rPr lang="en-GB" dirty="0"/>
            </a:b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48248" y="4005064"/>
            <a:ext cx="9144296" cy="1498104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Paolo Ferracin</a:t>
            </a:r>
          </a:p>
          <a:p>
            <a:endParaRPr lang="en-US" altLang="en-US" dirty="0">
              <a:solidFill>
                <a:schemeClr val="bg2"/>
              </a:solidFill>
            </a:endParaRPr>
          </a:p>
          <a:p>
            <a:r>
              <a:rPr lang="en-US" altLang="en-US" dirty="0">
                <a:solidFill>
                  <a:schemeClr val="bg2"/>
                </a:solidFill>
              </a:rPr>
              <a:t>on behalf of the MQXF collaboration</a:t>
            </a:r>
          </a:p>
          <a:p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1847528" y="5899150"/>
            <a:ext cx="6480000" cy="74851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AUP Meeting</a:t>
            </a:r>
          </a:p>
          <a:p>
            <a:r>
              <a:rPr lang="en-US" dirty="0"/>
              <a:t>LBNL, USA</a:t>
            </a:r>
          </a:p>
          <a:p>
            <a:r>
              <a:rPr lang="en-US" dirty="0"/>
              <a:t>June 12</a:t>
            </a:r>
            <a:r>
              <a:rPr lang="en-US" baseline="30000" dirty="0"/>
              <a:t>th</a:t>
            </a:r>
            <a:r>
              <a:rPr lang="en-US" dirty="0"/>
              <a:t>, 2024 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5302D-7D99-4A0E-8474-CC7BE94D7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Radial build-up of the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C4325-4421-40B9-8D59-64A599826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“under the assumption that collars, pads, masters, yoke, and shell have nominal dimensions”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82FFB4-C855-4E0F-B43E-DA1F0AD5F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70D178-2A8C-4463-926C-81412D5E5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F28593-90C8-4CB0-B0E2-3474D3EE3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488" y="2708920"/>
            <a:ext cx="3868072" cy="28072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2783C8-5931-46CC-A216-CBF39DA33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672" y="2704255"/>
            <a:ext cx="3776215" cy="2743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627926-100E-4810-94A4-9E7C8B228B74}"/>
              </a:ext>
            </a:extLst>
          </p:cNvPr>
          <p:cNvSpPr txBox="1"/>
          <p:nvPr/>
        </p:nvSpPr>
        <p:spPr>
          <a:xfrm>
            <a:off x="3059886" y="2317472"/>
            <a:ext cx="72327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A14b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328D88-A3DF-4A79-89DF-4E796985A277}"/>
              </a:ext>
            </a:extLst>
          </p:cNvPr>
          <p:cNvSpPr txBox="1"/>
          <p:nvPr/>
        </p:nvSpPr>
        <p:spPr>
          <a:xfrm>
            <a:off x="8068261" y="2317472"/>
            <a:ext cx="59503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A05</a:t>
            </a:r>
          </a:p>
        </p:txBody>
      </p:sp>
    </p:spTree>
    <p:extLst>
      <p:ext uri="{BB962C8B-B14F-4D97-AF65-F5344CB8AC3E}">
        <p14:creationId xmlns:p14="http://schemas.microsoft.com/office/powerpoint/2010/main" val="1904334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874C9-BDA9-40E0-8CC2-462099D8B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F527E-7A25-4A87-87A0-64FE3FD80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000" y="1219201"/>
            <a:ext cx="10560000" cy="985663"/>
          </a:xfrm>
        </p:spPr>
        <p:txBody>
          <a:bodyPr/>
          <a:lstStyle/>
          <a:p>
            <a:r>
              <a:rPr lang="en-US" dirty="0"/>
              <a:t>By adding up the </a:t>
            </a:r>
            <a:r>
              <a:rPr lang="en-US" dirty="0" err="1"/>
              <a:t>interf</a:t>
            </a:r>
            <a:r>
              <a:rPr lang="en-US" dirty="0"/>
              <a:t>. Shim and the coil radial size……</a:t>
            </a:r>
          </a:p>
          <a:p>
            <a:pPr lvl="1"/>
            <a:r>
              <a:rPr lang="en-US" dirty="0"/>
              <a:t>We get an upper bound (A14b) and a lower bound (A05)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D679DA-5AF2-40C6-8425-6B23ACBF0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72E4DB-6427-4977-9757-D4E94F9B1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C73903B-E71F-4173-84DB-4AFBEBE01C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4975502"/>
              </p:ext>
            </p:extLst>
          </p:nvPr>
        </p:nvGraphicFramePr>
        <p:xfrm>
          <a:off x="213242" y="2708920"/>
          <a:ext cx="11715410" cy="1318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678">
                  <a:extLst>
                    <a:ext uri="{9D8B030D-6E8A-4147-A177-3AD203B41FA5}">
                      <a16:colId xmlns:a16="http://schemas.microsoft.com/office/drawing/2014/main" val="2242769847"/>
                    </a:ext>
                  </a:extLst>
                </a:gridCol>
                <a:gridCol w="950665">
                  <a:extLst>
                    <a:ext uri="{9D8B030D-6E8A-4147-A177-3AD203B41FA5}">
                      <a16:colId xmlns:a16="http://schemas.microsoft.com/office/drawing/2014/main" val="97543352"/>
                    </a:ext>
                  </a:extLst>
                </a:gridCol>
                <a:gridCol w="727790">
                  <a:extLst>
                    <a:ext uri="{9D8B030D-6E8A-4147-A177-3AD203B41FA5}">
                      <a16:colId xmlns:a16="http://schemas.microsoft.com/office/drawing/2014/main" val="2701065354"/>
                    </a:ext>
                  </a:extLst>
                </a:gridCol>
                <a:gridCol w="727790">
                  <a:extLst>
                    <a:ext uri="{9D8B030D-6E8A-4147-A177-3AD203B41FA5}">
                      <a16:colId xmlns:a16="http://schemas.microsoft.com/office/drawing/2014/main" val="4188740844"/>
                    </a:ext>
                  </a:extLst>
                </a:gridCol>
                <a:gridCol w="727790">
                  <a:extLst>
                    <a:ext uri="{9D8B030D-6E8A-4147-A177-3AD203B41FA5}">
                      <a16:colId xmlns:a16="http://schemas.microsoft.com/office/drawing/2014/main" val="2037440231"/>
                    </a:ext>
                  </a:extLst>
                </a:gridCol>
                <a:gridCol w="727790">
                  <a:extLst>
                    <a:ext uri="{9D8B030D-6E8A-4147-A177-3AD203B41FA5}">
                      <a16:colId xmlns:a16="http://schemas.microsoft.com/office/drawing/2014/main" val="2112604968"/>
                    </a:ext>
                  </a:extLst>
                </a:gridCol>
                <a:gridCol w="727790">
                  <a:extLst>
                    <a:ext uri="{9D8B030D-6E8A-4147-A177-3AD203B41FA5}">
                      <a16:colId xmlns:a16="http://schemas.microsoft.com/office/drawing/2014/main" val="3544931164"/>
                    </a:ext>
                  </a:extLst>
                </a:gridCol>
                <a:gridCol w="727790">
                  <a:extLst>
                    <a:ext uri="{9D8B030D-6E8A-4147-A177-3AD203B41FA5}">
                      <a16:colId xmlns:a16="http://schemas.microsoft.com/office/drawing/2014/main" val="590137937"/>
                    </a:ext>
                  </a:extLst>
                </a:gridCol>
                <a:gridCol w="727790">
                  <a:extLst>
                    <a:ext uri="{9D8B030D-6E8A-4147-A177-3AD203B41FA5}">
                      <a16:colId xmlns:a16="http://schemas.microsoft.com/office/drawing/2014/main" val="1884167653"/>
                    </a:ext>
                  </a:extLst>
                </a:gridCol>
                <a:gridCol w="570516">
                  <a:extLst>
                    <a:ext uri="{9D8B030D-6E8A-4147-A177-3AD203B41FA5}">
                      <a16:colId xmlns:a16="http://schemas.microsoft.com/office/drawing/2014/main" val="3901448853"/>
                    </a:ext>
                  </a:extLst>
                </a:gridCol>
                <a:gridCol w="885063">
                  <a:extLst>
                    <a:ext uri="{9D8B030D-6E8A-4147-A177-3AD203B41FA5}">
                      <a16:colId xmlns:a16="http://schemas.microsoft.com/office/drawing/2014/main" val="3947179992"/>
                    </a:ext>
                  </a:extLst>
                </a:gridCol>
                <a:gridCol w="727790">
                  <a:extLst>
                    <a:ext uri="{9D8B030D-6E8A-4147-A177-3AD203B41FA5}">
                      <a16:colId xmlns:a16="http://schemas.microsoft.com/office/drawing/2014/main" val="249853986"/>
                    </a:ext>
                  </a:extLst>
                </a:gridCol>
                <a:gridCol w="727790">
                  <a:extLst>
                    <a:ext uri="{9D8B030D-6E8A-4147-A177-3AD203B41FA5}">
                      <a16:colId xmlns:a16="http://schemas.microsoft.com/office/drawing/2014/main" val="1578161662"/>
                    </a:ext>
                  </a:extLst>
                </a:gridCol>
                <a:gridCol w="951064">
                  <a:extLst>
                    <a:ext uri="{9D8B030D-6E8A-4147-A177-3AD203B41FA5}">
                      <a16:colId xmlns:a16="http://schemas.microsoft.com/office/drawing/2014/main" val="1211009324"/>
                    </a:ext>
                  </a:extLst>
                </a:gridCol>
                <a:gridCol w="640657">
                  <a:extLst>
                    <a:ext uri="{9D8B030D-6E8A-4147-A177-3AD203B41FA5}">
                      <a16:colId xmlns:a16="http://schemas.microsoft.com/office/drawing/2014/main" val="2484923224"/>
                    </a:ext>
                  </a:extLst>
                </a:gridCol>
                <a:gridCol w="640657">
                  <a:extLst>
                    <a:ext uri="{9D8B030D-6E8A-4147-A177-3AD203B41FA5}">
                      <a16:colId xmlns:a16="http://schemas.microsoft.com/office/drawing/2014/main" val="1479396039"/>
                    </a:ext>
                  </a:extLst>
                </a:gridCol>
              </a:tblGrid>
              <a:tr h="324591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Ave 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OR_Ave</a:t>
                      </a:r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Sum_ss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LE min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OR_LE_min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Sum_LE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 min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OR_RE_min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Sum_RE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Key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Shim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Shim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Ave ss + </a:t>
                      </a:r>
                      <a:r>
                        <a:rPr lang="en-US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ishim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LE + </a:t>
                      </a:r>
                      <a:r>
                        <a:rPr lang="en-US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ishim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 + </a:t>
                      </a:r>
                      <a:r>
                        <a:rPr lang="en-US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ishim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22864459"/>
                  </a:ext>
                </a:extLst>
              </a:tr>
              <a:tr h="324591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60058100"/>
                  </a:ext>
                </a:extLst>
              </a:tr>
              <a:tr h="3245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A14b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0.377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80876526"/>
                  </a:ext>
                </a:extLst>
              </a:tr>
              <a:tr h="3245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-0.025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-0.050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-0.050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0.327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14159987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8217DDDE-BB3F-454D-B643-F36095972D56}"/>
              </a:ext>
            </a:extLst>
          </p:cNvPr>
          <p:cNvSpPr/>
          <p:nvPr/>
        </p:nvSpPr>
        <p:spPr>
          <a:xfrm>
            <a:off x="816000" y="2708920"/>
            <a:ext cx="2304256" cy="1298364"/>
          </a:xfrm>
          <a:prstGeom prst="rect">
            <a:avLst/>
          </a:prstGeom>
          <a:noFill/>
          <a:ln w="762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D1301E-7CE9-4DB6-AB35-6A8FA2E289EF}"/>
              </a:ext>
            </a:extLst>
          </p:cNvPr>
          <p:cNvSpPr/>
          <p:nvPr/>
        </p:nvSpPr>
        <p:spPr>
          <a:xfrm>
            <a:off x="3120256" y="2696411"/>
            <a:ext cx="2172140" cy="1298364"/>
          </a:xfrm>
          <a:prstGeom prst="rect">
            <a:avLst/>
          </a:prstGeom>
          <a:noFill/>
          <a:ln w="762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697F43-E65D-4CD9-95CA-CB69A6A2B6F9}"/>
              </a:ext>
            </a:extLst>
          </p:cNvPr>
          <p:cNvSpPr/>
          <p:nvPr/>
        </p:nvSpPr>
        <p:spPr>
          <a:xfrm>
            <a:off x="5292396" y="2696411"/>
            <a:ext cx="2099748" cy="1298364"/>
          </a:xfrm>
          <a:prstGeom prst="rect">
            <a:avLst/>
          </a:prstGeom>
          <a:noFill/>
          <a:ln w="762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E73EE6-488F-44B1-9B0B-0C0CE804EEB6}"/>
              </a:ext>
            </a:extLst>
          </p:cNvPr>
          <p:cNvSpPr/>
          <p:nvPr/>
        </p:nvSpPr>
        <p:spPr>
          <a:xfrm>
            <a:off x="7392144" y="2698772"/>
            <a:ext cx="2279076" cy="1298364"/>
          </a:xfrm>
          <a:prstGeom prst="rect">
            <a:avLst/>
          </a:prstGeom>
          <a:noFill/>
          <a:ln w="762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3AD496-0A5F-49C8-9D9B-EA71CBF86C81}"/>
              </a:ext>
            </a:extLst>
          </p:cNvPr>
          <p:cNvSpPr/>
          <p:nvPr/>
        </p:nvSpPr>
        <p:spPr>
          <a:xfrm>
            <a:off x="9695024" y="2702836"/>
            <a:ext cx="2233627" cy="129836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734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C802C-9685-4D0E-992C-8412265F4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A1BA6-952F-407A-8F0C-7B9F934D5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A14b and A05 and A13 quench performance</a:t>
            </a:r>
          </a:p>
          <a:p>
            <a:endParaRPr lang="en-US" dirty="0"/>
          </a:p>
          <a:p>
            <a:r>
              <a:rPr lang="en-US" dirty="0"/>
              <a:t>Computation radial build-up in A14b and A05</a:t>
            </a:r>
          </a:p>
          <a:p>
            <a:endParaRPr lang="en-US" dirty="0"/>
          </a:p>
          <a:p>
            <a:r>
              <a:rPr lang="en-US" dirty="0">
                <a:solidFill>
                  <a:schemeClr val="bg2"/>
                </a:solidFill>
              </a:rPr>
              <a:t>Target loading shim size in A17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2CD424-686B-4B9F-AEF3-B87038D3F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BCF63E-0C45-4A58-B72C-70689D4EF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9158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2DBB6-75AE-47AF-BF94-C761CA3F6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EEE5C-3D88-43BA-BE03-4BD316801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000" y="5157192"/>
            <a:ext cx="10560000" cy="102208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Proposed target</a:t>
            </a:r>
          </a:p>
          <a:p>
            <a:pPr lvl="1"/>
            <a:r>
              <a:rPr lang="en-US" dirty="0"/>
              <a:t>Aiming at a shim of 43 mils, with the possibility of going to 42-44 mils depending on SG data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E3D90F-8306-4C6E-88AB-E2C14593B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9DE70A-6EE6-4AC7-85D7-023ED10FD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13</a:t>
            </a:fld>
            <a:endParaRPr lang="fr-FR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AE5AA65-BE14-427C-BFBB-DC1D6EBD71E8}"/>
              </a:ext>
            </a:extLst>
          </p:cNvPr>
          <p:cNvGraphicFramePr>
            <a:graphicFrameLocks noGrp="1"/>
          </p:cNvGraphicFramePr>
          <p:nvPr/>
        </p:nvGraphicFramePr>
        <p:xfrm>
          <a:off x="815975" y="764704"/>
          <a:ext cx="10320558" cy="1428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603">
                  <a:extLst>
                    <a:ext uri="{9D8B030D-6E8A-4147-A177-3AD203B41FA5}">
                      <a16:colId xmlns:a16="http://schemas.microsoft.com/office/drawing/2014/main" val="1505515652"/>
                    </a:ext>
                  </a:extLst>
                </a:gridCol>
                <a:gridCol w="2235707">
                  <a:extLst>
                    <a:ext uri="{9D8B030D-6E8A-4147-A177-3AD203B41FA5}">
                      <a16:colId xmlns:a16="http://schemas.microsoft.com/office/drawing/2014/main" val="3622635103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3989579918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3076636547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799934318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84532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Ave 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Ave ss + shim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215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0240546"/>
                  </a:ext>
                </a:extLst>
              </a:tr>
              <a:tr h="315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A17 up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97414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A17 low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20140733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0AD3464-EB6E-4058-91BF-21F0061DDB22}"/>
              </a:ext>
            </a:extLst>
          </p:cNvPr>
          <p:cNvGraphicFramePr>
            <a:graphicFrameLocks noGrp="1"/>
          </p:cNvGraphicFramePr>
          <p:nvPr/>
        </p:nvGraphicFramePr>
        <p:xfrm>
          <a:off x="816000" y="2193215"/>
          <a:ext cx="10320558" cy="1428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603">
                  <a:extLst>
                    <a:ext uri="{9D8B030D-6E8A-4147-A177-3AD203B41FA5}">
                      <a16:colId xmlns:a16="http://schemas.microsoft.com/office/drawing/2014/main" val="4263390206"/>
                    </a:ext>
                  </a:extLst>
                </a:gridCol>
                <a:gridCol w="2235707">
                  <a:extLst>
                    <a:ext uri="{9D8B030D-6E8A-4147-A177-3AD203B41FA5}">
                      <a16:colId xmlns:a16="http://schemas.microsoft.com/office/drawing/2014/main" val="1780597740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1016483933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822949590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1375393441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21233842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 + shim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365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67645"/>
                  </a:ext>
                </a:extLst>
              </a:tr>
              <a:tr h="315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A17 up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8148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A17 low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0.882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1801399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BAF5097-9267-4552-904A-BCC7D396CD18}"/>
              </a:ext>
            </a:extLst>
          </p:cNvPr>
          <p:cNvGraphicFramePr>
            <a:graphicFrameLocks noGrp="1"/>
          </p:cNvGraphicFramePr>
          <p:nvPr/>
        </p:nvGraphicFramePr>
        <p:xfrm>
          <a:off x="816000" y="3621726"/>
          <a:ext cx="10320558" cy="1428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603">
                  <a:extLst>
                    <a:ext uri="{9D8B030D-6E8A-4147-A177-3AD203B41FA5}">
                      <a16:colId xmlns:a16="http://schemas.microsoft.com/office/drawing/2014/main" val="1490269595"/>
                    </a:ext>
                  </a:extLst>
                </a:gridCol>
                <a:gridCol w="2235707">
                  <a:extLst>
                    <a:ext uri="{9D8B030D-6E8A-4147-A177-3AD203B41FA5}">
                      <a16:colId xmlns:a16="http://schemas.microsoft.com/office/drawing/2014/main" val="1640607911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4164872991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3198860776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4159628006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21298862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 + shim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332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000279"/>
                  </a:ext>
                </a:extLst>
              </a:tr>
              <a:tr h="315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A17 up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98987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A17 low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0.941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91732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4701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78E95B3-03F7-4CE5-9734-081A6B219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72" y="1856650"/>
            <a:ext cx="9144000" cy="11222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28F245-B53B-43E3-BB8A-EA2D036FA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Key-shim size vs. bladder pressure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630B1C-A550-4E01-BFE0-957C1CFBF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Paolo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2D614A-37B2-4750-AE33-6F45D527F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CCBCAB-B69C-43B2-8B42-11D87FDCF0B9}"/>
              </a:ext>
            </a:extLst>
          </p:cNvPr>
          <p:cNvSpPr/>
          <p:nvPr/>
        </p:nvSpPr>
        <p:spPr>
          <a:xfrm>
            <a:off x="8976320" y="1718481"/>
            <a:ext cx="486550" cy="13504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539E53-885E-4F11-8FB5-61CD7300246F}"/>
              </a:ext>
            </a:extLst>
          </p:cNvPr>
          <p:cNvSpPr/>
          <p:nvPr/>
        </p:nvSpPr>
        <p:spPr>
          <a:xfrm>
            <a:off x="1524000" y="1925919"/>
            <a:ext cx="648072" cy="10358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2F82FF-FA33-4071-8104-40882DFF5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117037"/>
            <a:ext cx="4572000" cy="31238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716235-9C3B-4E58-867A-C00CDCA325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3406" y="3117037"/>
            <a:ext cx="4572000" cy="320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294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7D978-BD0B-4300-9D40-DE4DD0A53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 assembly and loading</a:t>
            </a:r>
            <a:br>
              <a:rPr lang="en-US" dirty="0"/>
            </a:br>
            <a:r>
              <a:rPr lang="en-US" dirty="0"/>
              <a:t>Specifications (shells)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2292F-2A35-4B94-935E-7828931C4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6000" y="1114854"/>
            <a:ext cx="7920000" cy="2120693"/>
          </a:xfrm>
        </p:spPr>
        <p:txBody>
          <a:bodyPr>
            <a:normAutofit fontScale="92500"/>
          </a:bodyPr>
          <a:lstStyle/>
          <a:p>
            <a:r>
              <a:rPr lang="en-US" u="sng" dirty="0"/>
              <a:t>For the pre-load targets at the end of the pre-load:</a:t>
            </a:r>
            <a:endParaRPr lang="en-US" dirty="0"/>
          </a:p>
          <a:p>
            <a:pPr lvl="1"/>
            <a:r>
              <a:rPr lang="en-US" b="1" i="1" dirty="0"/>
              <a:t>The target average measured stress on coils, shells and rods at the end of the loading (after at least 24 h) shall be </a:t>
            </a:r>
            <a:endParaRPr lang="en-US" dirty="0"/>
          </a:p>
          <a:p>
            <a:pPr lvl="2"/>
            <a:r>
              <a:rPr lang="en-US" b="1" i="1" dirty="0"/>
              <a:t>Shell average azimuthal stress: </a:t>
            </a:r>
            <a:r>
              <a:rPr lang="en-US" b="1" i="1" dirty="0">
                <a:solidFill>
                  <a:schemeClr val="bg2"/>
                </a:solidFill>
              </a:rPr>
              <a:t>+58 ±6 MPa </a:t>
            </a:r>
            <a:endParaRPr lang="en-US" dirty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E85F6F-11A1-4C33-803A-E52AAA98C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Paolo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C157D4-ACE6-4333-9CDD-BA562FF47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15</a:t>
            </a:fld>
            <a:endParaRPr lang="fr-FR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C67A1C2-7C19-4556-8C86-96557CE211A7}"/>
              </a:ext>
            </a:extLst>
          </p:cNvPr>
          <p:cNvGraphicFramePr>
            <a:graphicFrameLocks noGrp="1"/>
          </p:cNvGraphicFramePr>
          <p:nvPr/>
        </p:nvGraphicFramePr>
        <p:xfrm>
          <a:off x="2745979" y="3063881"/>
          <a:ext cx="6998495" cy="11125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652905">
                  <a:extLst>
                    <a:ext uri="{9D8B030D-6E8A-4147-A177-3AD203B41FA5}">
                      <a16:colId xmlns:a16="http://schemas.microsoft.com/office/drawing/2014/main" val="4060997985"/>
                    </a:ext>
                  </a:extLst>
                </a:gridCol>
                <a:gridCol w="1069118">
                  <a:extLst>
                    <a:ext uri="{9D8B030D-6E8A-4147-A177-3AD203B41FA5}">
                      <a16:colId xmlns:a16="http://schemas.microsoft.com/office/drawing/2014/main" val="1805081425"/>
                    </a:ext>
                  </a:extLst>
                </a:gridCol>
                <a:gridCol w="1069118">
                  <a:extLst>
                    <a:ext uri="{9D8B030D-6E8A-4147-A177-3AD203B41FA5}">
                      <a16:colId xmlns:a16="http://schemas.microsoft.com/office/drawing/2014/main" val="2197497102"/>
                    </a:ext>
                  </a:extLst>
                </a:gridCol>
                <a:gridCol w="1069118">
                  <a:extLst>
                    <a:ext uri="{9D8B030D-6E8A-4147-A177-3AD203B41FA5}">
                      <a16:colId xmlns:a16="http://schemas.microsoft.com/office/drawing/2014/main" val="2493302768"/>
                    </a:ext>
                  </a:extLst>
                </a:gridCol>
                <a:gridCol w="1069118">
                  <a:extLst>
                    <a:ext uri="{9D8B030D-6E8A-4147-A177-3AD203B41FA5}">
                      <a16:colId xmlns:a16="http://schemas.microsoft.com/office/drawing/2014/main" val="2350716680"/>
                    </a:ext>
                  </a:extLst>
                </a:gridCol>
                <a:gridCol w="1069118">
                  <a:extLst>
                    <a:ext uri="{9D8B030D-6E8A-4147-A177-3AD203B41FA5}">
                      <a16:colId xmlns:a16="http://schemas.microsoft.com/office/drawing/2014/main" val="29648625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Channel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j-lt"/>
                        </a:rPr>
                        <a:t>SC02TT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j-lt"/>
                        </a:rPr>
                        <a:t>SC02RT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j-lt"/>
                        </a:rPr>
                        <a:t>SC02BT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j-lt"/>
                        </a:rPr>
                        <a:t>SC02LT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j-lt"/>
                        </a:rPr>
                        <a:t>Average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32934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Preload (end)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61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46849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Overnight (end)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186208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A371DDC-5846-4B75-B670-DCD1E91ED252}"/>
              </a:ext>
            </a:extLst>
          </p:cNvPr>
          <p:cNvGraphicFramePr>
            <a:graphicFrameLocks noGrp="1"/>
          </p:cNvGraphicFramePr>
          <p:nvPr/>
        </p:nvGraphicFramePr>
        <p:xfrm>
          <a:off x="2745979" y="4288362"/>
          <a:ext cx="6981655" cy="111252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652905">
                  <a:extLst>
                    <a:ext uri="{9D8B030D-6E8A-4147-A177-3AD203B41FA5}">
                      <a16:colId xmlns:a16="http://schemas.microsoft.com/office/drawing/2014/main" val="4060997985"/>
                    </a:ext>
                  </a:extLst>
                </a:gridCol>
                <a:gridCol w="1065750">
                  <a:extLst>
                    <a:ext uri="{9D8B030D-6E8A-4147-A177-3AD203B41FA5}">
                      <a16:colId xmlns:a16="http://schemas.microsoft.com/office/drawing/2014/main" val="1805081425"/>
                    </a:ext>
                  </a:extLst>
                </a:gridCol>
                <a:gridCol w="1065750">
                  <a:extLst>
                    <a:ext uri="{9D8B030D-6E8A-4147-A177-3AD203B41FA5}">
                      <a16:colId xmlns:a16="http://schemas.microsoft.com/office/drawing/2014/main" val="2197497102"/>
                    </a:ext>
                  </a:extLst>
                </a:gridCol>
                <a:gridCol w="1065750">
                  <a:extLst>
                    <a:ext uri="{9D8B030D-6E8A-4147-A177-3AD203B41FA5}">
                      <a16:colId xmlns:a16="http://schemas.microsoft.com/office/drawing/2014/main" val="2493302768"/>
                    </a:ext>
                  </a:extLst>
                </a:gridCol>
                <a:gridCol w="1065750">
                  <a:extLst>
                    <a:ext uri="{9D8B030D-6E8A-4147-A177-3AD203B41FA5}">
                      <a16:colId xmlns:a16="http://schemas.microsoft.com/office/drawing/2014/main" val="2350716680"/>
                    </a:ext>
                  </a:extLst>
                </a:gridCol>
                <a:gridCol w="1065750">
                  <a:extLst>
                    <a:ext uri="{9D8B030D-6E8A-4147-A177-3AD203B41FA5}">
                      <a16:colId xmlns:a16="http://schemas.microsoft.com/office/drawing/2014/main" val="33996745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Channel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j-lt"/>
                        </a:rPr>
                        <a:t>SC04TT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j-lt"/>
                        </a:rPr>
                        <a:t>SC04RT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j-lt"/>
                        </a:rPr>
                        <a:t>SC04BT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j-lt"/>
                        </a:rPr>
                        <a:t>SC04LT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j-lt"/>
                        </a:rPr>
                        <a:t>Average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32934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Preload (end)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63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46849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Overnight (end)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1862088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D4D51E9-EBE6-4813-8D43-44C395B8F632}"/>
              </a:ext>
            </a:extLst>
          </p:cNvPr>
          <p:cNvGraphicFramePr>
            <a:graphicFrameLocks noGrp="1"/>
          </p:cNvGraphicFramePr>
          <p:nvPr/>
        </p:nvGraphicFramePr>
        <p:xfrm>
          <a:off x="2745979" y="5512843"/>
          <a:ext cx="6981655" cy="111252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652905">
                  <a:extLst>
                    <a:ext uri="{9D8B030D-6E8A-4147-A177-3AD203B41FA5}">
                      <a16:colId xmlns:a16="http://schemas.microsoft.com/office/drawing/2014/main" val="4060997985"/>
                    </a:ext>
                  </a:extLst>
                </a:gridCol>
                <a:gridCol w="1065750">
                  <a:extLst>
                    <a:ext uri="{9D8B030D-6E8A-4147-A177-3AD203B41FA5}">
                      <a16:colId xmlns:a16="http://schemas.microsoft.com/office/drawing/2014/main" val="1805081425"/>
                    </a:ext>
                  </a:extLst>
                </a:gridCol>
                <a:gridCol w="1065750">
                  <a:extLst>
                    <a:ext uri="{9D8B030D-6E8A-4147-A177-3AD203B41FA5}">
                      <a16:colId xmlns:a16="http://schemas.microsoft.com/office/drawing/2014/main" val="2197497102"/>
                    </a:ext>
                  </a:extLst>
                </a:gridCol>
                <a:gridCol w="1065750">
                  <a:extLst>
                    <a:ext uri="{9D8B030D-6E8A-4147-A177-3AD203B41FA5}">
                      <a16:colId xmlns:a16="http://schemas.microsoft.com/office/drawing/2014/main" val="2493302768"/>
                    </a:ext>
                  </a:extLst>
                </a:gridCol>
                <a:gridCol w="1065750">
                  <a:extLst>
                    <a:ext uri="{9D8B030D-6E8A-4147-A177-3AD203B41FA5}">
                      <a16:colId xmlns:a16="http://schemas.microsoft.com/office/drawing/2014/main" val="2350716680"/>
                    </a:ext>
                  </a:extLst>
                </a:gridCol>
                <a:gridCol w="1065750">
                  <a:extLst>
                    <a:ext uri="{9D8B030D-6E8A-4147-A177-3AD203B41FA5}">
                      <a16:colId xmlns:a16="http://schemas.microsoft.com/office/drawing/2014/main" val="39664371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Channel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j-lt"/>
                        </a:rPr>
                        <a:t>SC07TT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j-lt"/>
                        </a:rPr>
                        <a:t>SC07RT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j-lt"/>
                        </a:rPr>
                        <a:t>SC07BT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j-lt"/>
                        </a:rPr>
                        <a:t>SC02LT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j-lt"/>
                        </a:rPr>
                        <a:t>Average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32934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Preload (end)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6849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Overnight (end)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18620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5599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7D978-BD0B-4300-9D40-DE4DD0A53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 assembly and loading</a:t>
            </a:r>
            <a:br>
              <a:rPr lang="en-US" dirty="0"/>
            </a:br>
            <a:r>
              <a:rPr lang="en-US" dirty="0"/>
              <a:t>Specifications (coils)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2292F-2A35-4B94-935E-7828931C4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6000" y="1219202"/>
            <a:ext cx="7920000" cy="2120693"/>
          </a:xfrm>
        </p:spPr>
        <p:txBody>
          <a:bodyPr>
            <a:normAutofit fontScale="92500"/>
          </a:bodyPr>
          <a:lstStyle/>
          <a:p>
            <a:r>
              <a:rPr lang="en-US" u="sng" dirty="0"/>
              <a:t>For the pre-load targets at the end of the pre-load:</a:t>
            </a:r>
            <a:endParaRPr lang="en-US" dirty="0"/>
          </a:p>
          <a:p>
            <a:pPr lvl="1"/>
            <a:r>
              <a:rPr lang="en-US" b="1" i="1" dirty="0"/>
              <a:t>The target average measured stress on coils, shells and rods at the end of the loading (after at least 24 h) shall be </a:t>
            </a:r>
            <a:endParaRPr lang="en-US" dirty="0"/>
          </a:p>
          <a:p>
            <a:pPr lvl="2"/>
            <a:r>
              <a:rPr lang="en-US" b="1" i="1" dirty="0"/>
              <a:t>Coil (winding pole) average azimuthal stress: </a:t>
            </a:r>
            <a:r>
              <a:rPr lang="en-US" b="1" i="1" dirty="0">
                <a:solidFill>
                  <a:schemeClr val="bg2"/>
                </a:solidFill>
              </a:rPr>
              <a:t>-80 ±8 MPa</a:t>
            </a:r>
            <a:endParaRPr lang="en-US" dirty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E85F6F-11A1-4C33-803A-E52AAA98C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Paolo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C157D4-ACE6-4333-9CDD-BA562FF47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16</a:t>
            </a:fld>
            <a:endParaRPr lang="fr-FR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D03B652-B920-44D9-8775-858450327946}"/>
              </a:ext>
            </a:extLst>
          </p:cNvPr>
          <p:cNvGraphicFramePr>
            <a:graphicFrameLocks noGrp="1"/>
          </p:cNvGraphicFramePr>
          <p:nvPr/>
        </p:nvGraphicFramePr>
        <p:xfrm>
          <a:off x="2696454" y="3789040"/>
          <a:ext cx="6981655" cy="10769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652905">
                  <a:extLst>
                    <a:ext uri="{9D8B030D-6E8A-4147-A177-3AD203B41FA5}">
                      <a16:colId xmlns:a16="http://schemas.microsoft.com/office/drawing/2014/main" val="4060997985"/>
                    </a:ext>
                  </a:extLst>
                </a:gridCol>
                <a:gridCol w="1065750">
                  <a:extLst>
                    <a:ext uri="{9D8B030D-6E8A-4147-A177-3AD203B41FA5}">
                      <a16:colId xmlns:a16="http://schemas.microsoft.com/office/drawing/2014/main" val="1805081425"/>
                    </a:ext>
                  </a:extLst>
                </a:gridCol>
                <a:gridCol w="1065750">
                  <a:extLst>
                    <a:ext uri="{9D8B030D-6E8A-4147-A177-3AD203B41FA5}">
                      <a16:colId xmlns:a16="http://schemas.microsoft.com/office/drawing/2014/main" val="2197497102"/>
                    </a:ext>
                  </a:extLst>
                </a:gridCol>
                <a:gridCol w="1065750">
                  <a:extLst>
                    <a:ext uri="{9D8B030D-6E8A-4147-A177-3AD203B41FA5}">
                      <a16:colId xmlns:a16="http://schemas.microsoft.com/office/drawing/2014/main" val="2493302768"/>
                    </a:ext>
                  </a:extLst>
                </a:gridCol>
                <a:gridCol w="1065750">
                  <a:extLst>
                    <a:ext uri="{9D8B030D-6E8A-4147-A177-3AD203B41FA5}">
                      <a16:colId xmlns:a16="http://schemas.microsoft.com/office/drawing/2014/main" val="2350716680"/>
                    </a:ext>
                  </a:extLst>
                </a:gridCol>
                <a:gridCol w="1065750">
                  <a:extLst>
                    <a:ext uri="{9D8B030D-6E8A-4147-A177-3AD203B41FA5}">
                      <a16:colId xmlns:a16="http://schemas.microsoft.com/office/drawing/2014/main" val="2168873214"/>
                    </a:ext>
                  </a:extLst>
                </a:gridCol>
              </a:tblGrid>
              <a:tr h="244818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+mj-lt"/>
                        </a:rPr>
                        <a:t>Channel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CQ1T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CQ2T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CQ3T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CQ4T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Average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32934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Preload (end)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-79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-86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46849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Overnight (end)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-80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-86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18620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0710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71011-8D8A-4A49-9559-144E5565B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 assembly and loading</a:t>
            </a:r>
            <a:br>
              <a:rPr lang="en-US" dirty="0"/>
            </a:br>
            <a:r>
              <a:rPr lang="en-US" dirty="0"/>
              <a:t>Specifications (coils)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F2A81-A463-4D83-B865-DCCB03AB0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0355" y="946175"/>
            <a:ext cx="8555916" cy="1777751"/>
          </a:xfrm>
        </p:spPr>
        <p:txBody>
          <a:bodyPr>
            <a:normAutofit/>
          </a:bodyPr>
          <a:lstStyle/>
          <a:p>
            <a:r>
              <a:rPr lang="en-US" sz="2000" u="sng" dirty="0"/>
              <a:t>For the maximum stress reached during the pre-load operations:</a:t>
            </a:r>
            <a:endParaRPr lang="en-US" sz="2000" dirty="0"/>
          </a:p>
          <a:p>
            <a:pPr lvl="1"/>
            <a:r>
              <a:rPr lang="en-US" sz="2000" b="1" i="1" dirty="0"/>
              <a:t>During the entire pre-load operation, the maximum compression measured on each coil shall never exceed </a:t>
            </a:r>
            <a:r>
              <a:rPr lang="en-US" sz="2000" b="1" i="1" dirty="0">
                <a:solidFill>
                  <a:schemeClr val="bg2"/>
                </a:solidFill>
              </a:rPr>
              <a:t>-120 MPa</a:t>
            </a:r>
            <a:endParaRPr lang="en-US" sz="2000" dirty="0">
              <a:solidFill>
                <a:schemeClr val="bg2"/>
              </a:solidFill>
            </a:endParaRPr>
          </a:p>
          <a:p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8FA02D-BCF4-4DC5-A898-D878DD12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Paolo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36D022-4AEB-4BF3-BBCC-1F7DA14F7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86B2A3-52E8-4B66-8E7B-1EA543B59111}"/>
              </a:ext>
            </a:extLst>
          </p:cNvPr>
          <p:cNvSpPr txBox="1"/>
          <p:nvPr/>
        </p:nvSpPr>
        <p:spPr>
          <a:xfrm>
            <a:off x="4322833" y="2539259"/>
            <a:ext cx="3263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Peak stress on coils (MPa)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13ACF08-A68A-4D2C-92D9-65FC2C74BF69}"/>
              </a:ext>
            </a:extLst>
          </p:cNvPr>
          <p:cNvGraphicFramePr>
            <a:graphicFrameLocks noGrp="1"/>
          </p:cNvGraphicFramePr>
          <p:nvPr/>
        </p:nvGraphicFramePr>
        <p:xfrm>
          <a:off x="4897413" y="3529395"/>
          <a:ext cx="2438400" cy="3810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2156398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39929931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06824236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43853818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CQ1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CQ2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CQ3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CQ4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17933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56471704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94062F8-DB9D-418C-8281-10AF733C9C59}"/>
              </a:ext>
            </a:extLst>
          </p:cNvPr>
          <p:cNvGraphicFramePr>
            <a:graphicFrameLocks noGrp="1"/>
          </p:cNvGraphicFramePr>
          <p:nvPr/>
        </p:nvGraphicFramePr>
        <p:xfrm>
          <a:off x="1729227" y="4787860"/>
          <a:ext cx="8774772" cy="3810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731231">
                  <a:extLst>
                    <a:ext uri="{9D8B030D-6E8A-4147-A177-3AD203B41FA5}">
                      <a16:colId xmlns:a16="http://schemas.microsoft.com/office/drawing/2014/main" val="2453358430"/>
                    </a:ext>
                  </a:extLst>
                </a:gridCol>
                <a:gridCol w="731231">
                  <a:extLst>
                    <a:ext uri="{9D8B030D-6E8A-4147-A177-3AD203B41FA5}">
                      <a16:colId xmlns:a16="http://schemas.microsoft.com/office/drawing/2014/main" val="1719312390"/>
                    </a:ext>
                  </a:extLst>
                </a:gridCol>
                <a:gridCol w="731231">
                  <a:extLst>
                    <a:ext uri="{9D8B030D-6E8A-4147-A177-3AD203B41FA5}">
                      <a16:colId xmlns:a16="http://schemas.microsoft.com/office/drawing/2014/main" val="1451303367"/>
                    </a:ext>
                  </a:extLst>
                </a:gridCol>
                <a:gridCol w="731231">
                  <a:extLst>
                    <a:ext uri="{9D8B030D-6E8A-4147-A177-3AD203B41FA5}">
                      <a16:colId xmlns:a16="http://schemas.microsoft.com/office/drawing/2014/main" val="2364233322"/>
                    </a:ext>
                  </a:extLst>
                </a:gridCol>
                <a:gridCol w="731231">
                  <a:extLst>
                    <a:ext uri="{9D8B030D-6E8A-4147-A177-3AD203B41FA5}">
                      <a16:colId xmlns:a16="http://schemas.microsoft.com/office/drawing/2014/main" val="537269868"/>
                    </a:ext>
                  </a:extLst>
                </a:gridCol>
                <a:gridCol w="731231">
                  <a:extLst>
                    <a:ext uri="{9D8B030D-6E8A-4147-A177-3AD203B41FA5}">
                      <a16:colId xmlns:a16="http://schemas.microsoft.com/office/drawing/2014/main" val="3053898272"/>
                    </a:ext>
                  </a:extLst>
                </a:gridCol>
                <a:gridCol w="731231">
                  <a:extLst>
                    <a:ext uri="{9D8B030D-6E8A-4147-A177-3AD203B41FA5}">
                      <a16:colId xmlns:a16="http://schemas.microsoft.com/office/drawing/2014/main" val="4007419579"/>
                    </a:ext>
                  </a:extLst>
                </a:gridCol>
                <a:gridCol w="731231">
                  <a:extLst>
                    <a:ext uri="{9D8B030D-6E8A-4147-A177-3AD203B41FA5}">
                      <a16:colId xmlns:a16="http://schemas.microsoft.com/office/drawing/2014/main" val="2906201736"/>
                    </a:ext>
                  </a:extLst>
                </a:gridCol>
                <a:gridCol w="731231">
                  <a:extLst>
                    <a:ext uri="{9D8B030D-6E8A-4147-A177-3AD203B41FA5}">
                      <a16:colId xmlns:a16="http://schemas.microsoft.com/office/drawing/2014/main" val="4024274852"/>
                    </a:ext>
                  </a:extLst>
                </a:gridCol>
                <a:gridCol w="731231">
                  <a:extLst>
                    <a:ext uri="{9D8B030D-6E8A-4147-A177-3AD203B41FA5}">
                      <a16:colId xmlns:a16="http://schemas.microsoft.com/office/drawing/2014/main" val="696607959"/>
                    </a:ext>
                  </a:extLst>
                </a:gridCol>
                <a:gridCol w="731231">
                  <a:extLst>
                    <a:ext uri="{9D8B030D-6E8A-4147-A177-3AD203B41FA5}">
                      <a16:colId xmlns:a16="http://schemas.microsoft.com/office/drawing/2014/main" val="3625698038"/>
                    </a:ext>
                  </a:extLst>
                </a:gridCol>
                <a:gridCol w="731231">
                  <a:extLst>
                    <a:ext uri="{9D8B030D-6E8A-4147-A177-3AD203B41FA5}">
                      <a16:colId xmlns:a16="http://schemas.microsoft.com/office/drawing/2014/main" val="317073417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CQ1-700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CQ2-700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CQ3-700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CQ4-700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CQ1-1900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CQ2-1900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CQ3-1900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CQ4-1900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CQ1-3800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CQ2-3800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CQ3-3800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CQ4-3800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664702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-70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26544624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3132D826-A1D5-4315-ACAB-B1FFC3924833}"/>
              </a:ext>
            </a:extLst>
          </p:cNvPr>
          <p:cNvSpPr txBox="1"/>
          <p:nvPr/>
        </p:nvSpPr>
        <p:spPr>
          <a:xfrm>
            <a:off x="5180509" y="3107689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Electrical SGs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664339-B440-4908-AA48-8C0AE5EB8207}"/>
              </a:ext>
            </a:extLst>
          </p:cNvPr>
          <p:cNvSpPr txBox="1"/>
          <p:nvPr/>
        </p:nvSpPr>
        <p:spPr>
          <a:xfrm>
            <a:off x="5180509" y="435448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FBGs</a:t>
            </a:r>
          </a:p>
        </p:txBody>
      </p:sp>
    </p:spTree>
    <p:extLst>
      <p:ext uri="{BB962C8B-B14F-4D97-AF65-F5344CB8AC3E}">
        <p14:creationId xmlns:p14="http://schemas.microsoft.com/office/powerpoint/2010/main" val="364387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00C49-9C10-4175-B194-B446C1FE1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A17 compare to the other magnets?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3EA8378-A29D-4310-B0A1-CA06E813C0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3016" y="2276872"/>
            <a:ext cx="12103020" cy="247596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83B239-3D54-46D7-A20A-1EFB167E1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9CECAB-2299-45A6-A358-DF02BDD7E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631B0E-CDCA-483F-AA07-976FA137BE00}"/>
              </a:ext>
            </a:extLst>
          </p:cNvPr>
          <p:cNvSpPr/>
          <p:nvPr/>
        </p:nvSpPr>
        <p:spPr>
          <a:xfrm>
            <a:off x="-23016" y="2276872"/>
            <a:ext cx="799737" cy="247596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2A6C79-BDF5-4F56-B721-FEBCC4D3E2ED}"/>
              </a:ext>
            </a:extLst>
          </p:cNvPr>
          <p:cNvSpPr/>
          <p:nvPr/>
        </p:nvSpPr>
        <p:spPr>
          <a:xfrm>
            <a:off x="10920536" y="2279815"/>
            <a:ext cx="694143" cy="247596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16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0ECED-8BD7-47CF-8668-2CCA967C9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A17 compare to the other magnets?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FC524B-0927-42C3-8677-612CF6DDF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075B68-575C-4ECA-B25C-2DFE5DFE0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19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54D6F6-901E-42F9-95FC-C18D0BF1E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1885"/>
            <a:ext cx="4114800" cy="29891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77215A-0F73-4177-B3C3-01DA571FE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2044304"/>
            <a:ext cx="4114800" cy="29891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AE46DF-3D68-49ED-A150-293D0838D1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0" y="2044149"/>
            <a:ext cx="4114800" cy="2989162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5438619-0F5E-4104-9C44-BC4D9A1A87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A08E81-AFD4-434D-8E0D-42555B938193}"/>
              </a:ext>
            </a:extLst>
          </p:cNvPr>
          <p:cNvSpPr txBox="1"/>
          <p:nvPr/>
        </p:nvSpPr>
        <p:spPr>
          <a:xfrm>
            <a:off x="1271464" y="1646202"/>
            <a:ext cx="177484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Straight section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DBD63B-A9A8-40A7-846C-444B2B9F88C9}"/>
              </a:ext>
            </a:extLst>
          </p:cNvPr>
          <p:cNvSpPr txBox="1"/>
          <p:nvPr/>
        </p:nvSpPr>
        <p:spPr>
          <a:xfrm>
            <a:off x="6096000" y="1682342"/>
            <a:ext cx="46679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3237CC-A195-4FB0-A74E-15401391971B}"/>
              </a:ext>
            </a:extLst>
          </p:cNvPr>
          <p:cNvSpPr txBox="1"/>
          <p:nvPr/>
        </p:nvSpPr>
        <p:spPr>
          <a:xfrm>
            <a:off x="10272464" y="1632553"/>
            <a:ext cx="50526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D90362-BAA0-48D1-9618-F1F18E208C00}"/>
              </a:ext>
            </a:extLst>
          </p:cNvPr>
          <p:cNvSpPr/>
          <p:nvPr/>
        </p:nvSpPr>
        <p:spPr>
          <a:xfrm>
            <a:off x="4038601" y="1556792"/>
            <a:ext cx="4038599" cy="331236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16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C802C-9685-4D0E-992C-8412265F4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A1BA6-952F-407A-8F0C-7B9F934D5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A14b and A05 and A13 quench performance</a:t>
            </a:r>
          </a:p>
          <a:p>
            <a:endParaRPr lang="en-US" dirty="0"/>
          </a:p>
          <a:p>
            <a:r>
              <a:rPr lang="en-US" dirty="0"/>
              <a:t>Computation radial build-up in A14b and A05</a:t>
            </a:r>
          </a:p>
          <a:p>
            <a:endParaRPr lang="en-US" dirty="0"/>
          </a:p>
          <a:p>
            <a:r>
              <a:rPr lang="en-US" dirty="0"/>
              <a:t>Target loading shim size in A17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2CD424-686B-4B9F-AEF3-B87038D3F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BCF63E-0C45-4A58-B72C-70689D4EF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9125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244BE-0AF0-4795-9F3B-82E951089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2A2ED-CF32-47F2-AD77-E27770BDB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1E41F0-2E29-4A16-954D-62EF2B643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59FD32-4BFF-4F36-B58E-1930ABB73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4048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66FB7-3AD4-4432-BAC8-79F32A6E3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Impregnated coil dimensional tolerances</a:t>
            </a:r>
            <a:br>
              <a:rPr lang="en-US" dirty="0"/>
            </a:br>
            <a:r>
              <a:rPr lang="en-US" dirty="0"/>
              <a:t>Arc length excess (ends)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357D2-8316-43EF-877A-8A79332B1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6000" y="1219201"/>
            <a:ext cx="7920000" cy="256984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At </a:t>
            </a:r>
            <a:r>
              <a:rPr lang="en-US" dirty="0">
                <a:solidFill>
                  <a:schemeClr val="bg2"/>
                </a:solidFill>
              </a:rPr>
              <a:t>260 and 300 mm </a:t>
            </a:r>
            <a:r>
              <a:rPr lang="en-US" dirty="0"/>
              <a:t>(for the </a:t>
            </a:r>
            <a:r>
              <a:rPr lang="en-US" dirty="0">
                <a:solidFill>
                  <a:schemeClr val="bg2"/>
                </a:solidFill>
              </a:rPr>
              <a:t>lead end</a:t>
            </a:r>
            <a:r>
              <a:rPr lang="en-US" dirty="0"/>
              <a:t>) and at </a:t>
            </a:r>
            <a:r>
              <a:rPr lang="en-US" dirty="0">
                <a:solidFill>
                  <a:schemeClr val="bg2"/>
                </a:solidFill>
              </a:rPr>
              <a:t>4340 and 4380 mm</a:t>
            </a:r>
            <a:r>
              <a:rPr lang="en-US" dirty="0"/>
              <a:t> (for the </a:t>
            </a:r>
            <a:r>
              <a:rPr lang="en-US" dirty="0">
                <a:solidFill>
                  <a:schemeClr val="bg2"/>
                </a:solidFill>
              </a:rPr>
              <a:t>return end</a:t>
            </a:r>
            <a:r>
              <a:rPr lang="en-US" dirty="0"/>
              <a:t>) the absolute value of the coil </a:t>
            </a:r>
            <a:r>
              <a:rPr lang="en-US" b="1" dirty="0">
                <a:solidFill>
                  <a:schemeClr val="bg2"/>
                </a:solidFill>
              </a:rPr>
              <a:t>delta arc-length </a:t>
            </a:r>
            <a:r>
              <a:rPr lang="en-US" dirty="0"/>
              <a:t>must not exceed </a:t>
            </a:r>
            <a:r>
              <a:rPr lang="en-US" b="1" dirty="0">
                <a:solidFill>
                  <a:schemeClr val="bg2"/>
                </a:solidFill>
              </a:rPr>
              <a:t>210 mm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The coil </a:t>
            </a:r>
            <a:r>
              <a:rPr lang="en-US" dirty="0">
                <a:solidFill>
                  <a:schemeClr val="bg2"/>
                </a:solidFill>
              </a:rPr>
              <a:t>delta arc-length </a:t>
            </a:r>
            <a:r>
              <a:rPr lang="en-US" dirty="0"/>
              <a:t>is the difference between the coil arc length at each location in the ends and the average coil arc-length in the straight section. </a:t>
            </a:r>
          </a:p>
          <a:p>
            <a:endParaRPr lang="en-US" b="1" dirty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5A3CC2-0414-4452-BA8E-C399A13CF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EA12A0-4A34-4366-A9CC-DB913B204CA8}"/>
              </a:ext>
            </a:extLst>
          </p:cNvPr>
          <p:cNvPicPr/>
          <p:nvPr/>
        </p:nvPicPr>
        <p:blipFill rotWithShape="1">
          <a:blip r:embed="rId2"/>
          <a:srcRect l="3195" t="20741" r="3611" b="6420"/>
          <a:stretch/>
        </p:blipFill>
        <p:spPr bwMode="auto">
          <a:xfrm>
            <a:off x="3334660" y="3820747"/>
            <a:ext cx="5494020" cy="2415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9C552-EECE-40ED-95F7-BB360A2A7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4635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6C006-3DB0-4672-9E46-525B6E566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Only few coils have the measurements in the 260-300 mm  positions, but all in the 207 mm 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BCE64-BE17-4E7B-BA1E-18211D7C8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5128BD-7DA6-4BF0-AD64-99507F2E3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DFB68C-F049-4301-896A-56BEB3491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22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A8129E-6F2D-461B-95D7-16848AA86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584" y="1484784"/>
            <a:ext cx="6480720" cy="470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410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B06A3-F744-44E7-A285-963808396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Only few coils have the measurements in the right 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562C9-18E0-4934-8357-D785EDD51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000" y="1219201"/>
            <a:ext cx="4775944" cy="4906963"/>
          </a:xfrm>
        </p:spPr>
        <p:txBody>
          <a:bodyPr/>
          <a:lstStyle/>
          <a:p>
            <a:r>
              <a:rPr lang="en-US" dirty="0"/>
              <a:t>Except for 1 coil (A17_237), the 207 mm position is a relatively good representation of the minimum of 260-300 mm positions</a:t>
            </a:r>
          </a:p>
          <a:p>
            <a:endParaRPr lang="en-US" dirty="0"/>
          </a:p>
          <a:p>
            <a:r>
              <a:rPr lang="en-US" dirty="0"/>
              <a:t>All included, the average difference is -0.021 mm (260-300 mm slightly smaller than 207 mm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0616F5-9834-4938-844D-04E250C6F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E39123-DB6D-4B3A-BFDC-A2D5B3571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23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849CF8-FE79-4D5D-B6D4-65DC4B1BB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976" y="5138687"/>
            <a:ext cx="5544616" cy="9816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453D68-549C-466D-A61F-23AACE0B0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9338" y="1661893"/>
            <a:ext cx="4572000" cy="331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109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171E6-8B45-4A51-BF93-BF1D5B29A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00" y="138055"/>
            <a:ext cx="10560000" cy="720000"/>
          </a:xfrm>
        </p:spPr>
        <p:txBody>
          <a:bodyPr/>
          <a:lstStyle/>
          <a:p>
            <a:r>
              <a:rPr lang="en-US" dirty="0"/>
              <a:t>Quench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AD5F2-0E0D-4C47-B1D9-B32833045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the test of A13, we focused on the analysis of the pre-load in A14b and A05</a:t>
            </a:r>
          </a:p>
          <a:p>
            <a:pPr lvl="1"/>
            <a:r>
              <a:rPr lang="en-US" dirty="0"/>
              <a:t>At that time, they had the fewest training quenches up to the acceptance current, and both of them met requirements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A08532-BD47-4544-ABA4-38DB57F16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967D3-5001-4168-92AE-860694F72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6" name="Picture 22">
            <a:extLst>
              <a:ext uri="{FF2B5EF4-FFF2-40B4-BE49-F238E27FC236}">
                <a16:creationId xmlns:a16="http://schemas.microsoft.com/office/drawing/2014/main" id="{26943990-19B0-4D4C-91FD-9EFB66FD9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14" y="3422104"/>
            <a:ext cx="4246091" cy="272015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4FB0E39D-8E47-4093-BD9A-3E2CA6DF52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134"/>
          <a:stretch/>
        </p:blipFill>
        <p:spPr>
          <a:xfrm>
            <a:off x="4561199" y="3422104"/>
            <a:ext cx="3605258" cy="2743200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59F92D6-F1FA-4347-85A5-1135277C3A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3799"/>
          <a:stretch/>
        </p:blipFill>
        <p:spPr>
          <a:xfrm>
            <a:off x="8236036" y="3422102"/>
            <a:ext cx="3620604" cy="2743201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09FF806-9797-4091-A982-5077D0337BCC}"/>
              </a:ext>
            </a:extLst>
          </p:cNvPr>
          <p:cNvSpPr txBox="1"/>
          <p:nvPr/>
        </p:nvSpPr>
        <p:spPr>
          <a:xfrm>
            <a:off x="2020421" y="2947754"/>
            <a:ext cx="72327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A14b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B4DAD0-C2C9-4D93-A66A-810B737AE6A5}"/>
              </a:ext>
            </a:extLst>
          </p:cNvPr>
          <p:cNvSpPr txBox="1"/>
          <p:nvPr/>
        </p:nvSpPr>
        <p:spPr>
          <a:xfrm>
            <a:off x="6002190" y="2956033"/>
            <a:ext cx="59503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A05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6D6ECF-EE0D-4C2E-9828-03031F6BFA67}"/>
              </a:ext>
            </a:extLst>
          </p:cNvPr>
          <p:cNvSpPr txBox="1"/>
          <p:nvPr/>
        </p:nvSpPr>
        <p:spPr>
          <a:xfrm>
            <a:off x="9748820" y="2947754"/>
            <a:ext cx="59503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A13</a:t>
            </a:r>
          </a:p>
        </p:txBody>
      </p:sp>
    </p:spTree>
    <p:extLst>
      <p:ext uri="{BB962C8B-B14F-4D97-AF65-F5344CB8AC3E}">
        <p14:creationId xmlns:p14="http://schemas.microsoft.com/office/powerpoint/2010/main" val="1974073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C802C-9685-4D0E-992C-8412265F4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A1BA6-952F-407A-8F0C-7B9F934D5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A14b and A05 and A13 quench performance</a:t>
            </a:r>
          </a:p>
          <a:p>
            <a:endParaRPr lang="en-US" dirty="0"/>
          </a:p>
          <a:p>
            <a:r>
              <a:rPr lang="en-US" dirty="0">
                <a:solidFill>
                  <a:schemeClr val="bg2"/>
                </a:solidFill>
              </a:rPr>
              <a:t>Computation radial build-up in A14b and A05</a:t>
            </a:r>
          </a:p>
          <a:p>
            <a:endParaRPr lang="en-US" dirty="0"/>
          </a:p>
          <a:p>
            <a:r>
              <a:rPr lang="en-US" dirty="0"/>
              <a:t>Target loading shim size in A17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2CD424-686B-4B9F-AEF3-B87038D3F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BCF63E-0C45-4A58-B72C-70689D4EF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6222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D5565-FE79-4CFD-A913-FE12B1EE7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Room temperature pre-stress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49C0C-669B-4004-BDFF-F1ABE8633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final coil and shell pre-load achieved at the end of the bladder and key operation is determined by the </a:t>
            </a:r>
            <a:r>
              <a:rPr lang="en-US" dirty="0">
                <a:solidFill>
                  <a:schemeClr val="bg2"/>
                </a:solidFill>
              </a:rPr>
              <a:t>combination</a:t>
            </a:r>
            <a:r>
              <a:rPr lang="en-US" dirty="0"/>
              <a:t> of</a:t>
            </a:r>
          </a:p>
          <a:p>
            <a:pPr lvl="1"/>
            <a:r>
              <a:rPr lang="en-US" dirty="0"/>
              <a:t>the size of the load key shim </a:t>
            </a:r>
          </a:p>
          <a:p>
            <a:pPr lvl="1"/>
            <a:r>
              <a:rPr lang="en-US" dirty="0"/>
              <a:t>the radial dimensions of the shimmed coil pack </a:t>
            </a:r>
          </a:p>
          <a:p>
            <a:pPr lvl="2"/>
            <a:r>
              <a:rPr lang="en-US" dirty="0"/>
              <a:t>(under the assumption that collars, pads, masters, yoke, and shell have nominal dimensions).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0D9DC7-872E-4844-B386-C5EEFD834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0C6565-C983-40AC-B6F6-D3227ADA3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74D5F0-7E68-404B-831F-8EEEF77DCC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64" y="4005064"/>
            <a:ext cx="10305271" cy="1956093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6A313D3-5C92-4EE2-99B7-02E036C821CF}"/>
              </a:ext>
            </a:extLst>
          </p:cNvPr>
          <p:cNvSpPr/>
          <p:nvPr/>
        </p:nvSpPr>
        <p:spPr>
          <a:xfrm>
            <a:off x="3503712" y="4005064"/>
            <a:ext cx="2592288" cy="195609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80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84045-E745-4614-889C-FF265E242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 of the load key shim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77170-1746-450D-A865-6B5B47E14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1800D8-6EF7-4C4D-AE08-CD1BEC4AC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7830D1-5539-4F08-A0AA-ABDFB93B9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6" name="Picture 22">
            <a:extLst>
              <a:ext uri="{FF2B5EF4-FFF2-40B4-BE49-F238E27FC236}">
                <a16:creationId xmlns:a16="http://schemas.microsoft.com/office/drawing/2014/main" id="{C52A58D8-4F24-40E3-AD3D-7009E135A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24" y="1120800"/>
            <a:ext cx="3848809" cy="246564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BE9714-C6DA-4B5B-BCEC-6B44FCB71374}"/>
              </a:ext>
            </a:extLst>
          </p:cNvPr>
          <p:cNvSpPr txBox="1"/>
          <p:nvPr/>
        </p:nvSpPr>
        <p:spPr>
          <a:xfrm>
            <a:off x="4951759" y="1932708"/>
            <a:ext cx="72327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A14b</a:t>
            </a:r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ED4B12DE-2769-4E3B-834E-56BED56229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134"/>
          <a:stretch/>
        </p:blipFill>
        <p:spPr>
          <a:xfrm>
            <a:off x="1328199" y="3672682"/>
            <a:ext cx="3337834" cy="2539720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544255-3949-44A4-AFD0-5301ACB3AD30}"/>
              </a:ext>
            </a:extLst>
          </p:cNvPr>
          <p:cNvSpPr txBox="1"/>
          <p:nvPr/>
        </p:nvSpPr>
        <p:spPr>
          <a:xfrm>
            <a:off x="5015880" y="4573210"/>
            <a:ext cx="59503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A05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0E6FB9-0F48-49F0-AC20-519FF8485A69}"/>
              </a:ext>
            </a:extLst>
          </p:cNvPr>
          <p:cNvSpPr txBox="1"/>
          <p:nvPr/>
        </p:nvSpPr>
        <p:spPr>
          <a:xfrm>
            <a:off x="6312024" y="1794209"/>
            <a:ext cx="404469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Loading shim size: 43 mils, 1.092 mm</a:t>
            </a:r>
          </a:p>
          <a:p>
            <a:r>
              <a:rPr lang="en-US" dirty="0"/>
              <a:t>Total key size: 13.84 mm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3C8FCE-404D-4E8C-91DF-CC3CC8B86621}"/>
              </a:ext>
            </a:extLst>
          </p:cNvPr>
          <p:cNvSpPr txBox="1"/>
          <p:nvPr/>
        </p:nvSpPr>
        <p:spPr>
          <a:xfrm>
            <a:off x="6240016" y="4411088"/>
            <a:ext cx="404469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Loading shim size: 41 mils, 1.041 mm</a:t>
            </a:r>
          </a:p>
          <a:p>
            <a:r>
              <a:rPr lang="en-US" dirty="0"/>
              <a:t>Total key size: 13.79 mm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E01DAB-8005-4E58-8785-C57BDDEE7D91}"/>
              </a:ext>
            </a:extLst>
          </p:cNvPr>
          <p:cNvSpPr txBox="1"/>
          <p:nvPr/>
        </p:nvSpPr>
        <p:spPr>
          <a:xfrm>
            <a:off x="5426705" y="5795120"/>
            <a:ext cx="333937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Interf</a:t>
            </a:r>
            <a:r>
              <a:rPr lang="en-US" dirty="0"/>
              <a:t> shim : 22 mils, 0.483 mm</a:t>
            </a:r>
          </a:p>
          <a:p>
            <a:r>
              <a:rPr lang="en-US" dirty="0" err="1"/>
              <a:t>interf</a:t>
            </a:r>
            <a:r>
              <a:rPr lang="en-US" dirty="0"/>
              <a:t> key size: 13.31 mm</a:t>
            </a:r>
          </a:p>
        </p:txBody>
      </p:sp>
    </p:spTree>
    <p:extLst>
      <p:ext uri="{BB962C8B-B14F-4D97-AF65-F5344CB8AC3E}">
        <p14:creationId xmlns:p14="http://schemas.microsoft.com/office/powerpoint/2010/main" val="3550368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40C8D-E1FB-470A-8DFF-482E49FC6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 of the load key shim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0E84F-4C98-4039-94B8-0225D1EFF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000" y="3057543"/>
            <a:ext cx="10560000" cy="3068621"/>
          </a:xfrm>
        </p:spPr>
        <p:txBody>
          <a:bodyPr/>
          <a:lstStyle/>
          <a:p>
            <a:r>
              <a:rPr lang="en-US" dirty="0"/>
              <a:t>A portion of the total key/shim is to create contact (contact key/shim), and a portion to produce the pre-load (</a:t>
            </a:r>
            <a:r>
              <a:rPr lang="en-US" dirty="0" err="1"/>
              <a:t>interf</a:t>
            </a:r>
            <a:r>
              <a:rPr lang="en-US" dirty="0"/>
              <a:t>. Key/shim)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2D8DC2-66EC-4153-98B4-9C44940C4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973237-6BE6-46EF-AAE9-73325D810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13167D-70AA-4BC5-82EF-0596FF173F08}"/>
              </a:ext>
            </a:extLst>
          </p:cNvPr>
          <p:cNvSpPr txBox="1"/>
          <p:nvPr/>
        </p:nvSpPr>
        <p:spPr>
          <a:xfrm>
            <a:off x="1711399" y="1340768"/>
            <a:ext cx="72327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A14b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A185C3-A986-481C-969D-10F280D71F75}"/>
              </a:ext>
            </a:extLst>
          </p:cNvPr>
          <p:cNvSpPr txBox="1"/>
          <p:nvPr/>
        </p:nvSpPr>
        <p:spPr>
          <a:xfrm>
            <a:off x="1711399" y="2276872"/>
            <a:ext cx="59503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A05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943D4C-0315-4429-A452-0D66F492E664}"/>
              </a:ext>
            </a:extLst>
          </p:cNvPr>
          <p:cNvSpPr txBox="1"/>
          <p:nvPr/>
        </p:nvSpPr>
        <p:spPr>
          <a:xfrm>
            <a:off x="2639616" y="1219201"/>
            <a:ext cx="404469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Loading shim size: 43 mils, 1.092 mm</a:t>
            </a:r>
          </a:p>
          <a:p>
            <a:r>
              <a:rPr lang="en-US" dirty="0"/>
              <a:t>Total key size: 13.84 mm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B3E4EC-DEA7-4F52-B90C-AF7890F3B086}"/>
              </a:ext>
            </a:extLst>
          </p:cNvPr>
          <p:cNvSpPr txBox="1"/>
          <p:nvPr/>
        </p:nvSpPr>
        <p:spPr>
          <a:xfrm>
            <a:off x="2567608" y="2138372"/>
            <a:ext cx="404469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Loading shim size: 41 mils, 1.041 mm</a:t>
            </a:r>
          </a:p>
          <a:p>
            <a:r>
              <a:rPr lang="en-US" dirty="0"/>
              <a:t>Total key size: 13.79 mm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ADD904-D4E8-4459-AFCA-A1492F04DEDC}"/>
              </a:ext>
            </a:extLst>
          </p:cNvPr>
          <p:cNvSpPr txBox="1"/>
          <p:nvPr/>
        </p:nvSpPr>
        <p:spPr>
          <a:xfrm>
            <a:off x="1055440" y="4860256"/>
            <a:ext cx="333937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Interf</a:t>
            </a:r>
            <a:r>
              <a:rPr lang="en-US" dirty="0"/>
              <a:t> shim : 22 mils, 0.483 mm</a:t>
            </a:r>
          </a:p>
          <a:p>
            <a:r>
              <a:rPr lang="en-US" dirty="0" err="1"/>
              <a:t>interf</a:t>
            </a:r>
            <a:r>
              <a:rPr lang="en-US" dirty="0"/>
              <a:t> key size: 13.31 mm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3337B8-FF9B-4086-A905-5B54805C33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33" t="47608" r="11750" b="27162"/>
          <a:stretch/>
        </p:blipFill>
        <p:spPr bwMode="auto">
          <a:xfrm>
            <a:off x="4613302" y="4437112"/>
            <a:ext cx="7193437" cy="15573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51082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66F06-521F-4B07-9E93-11785F4BD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Radial dimensions of the shimmed coil pack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FCF89-F8BA-4558-9267-830A2D4D1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000" y="1219201"/>
            <a:ext cx="10560000" cy="300188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coil arc-length is usually undersized</a:t>
            </a:r>
          </a:p>
          <a:p>
            <a:r>
              <a:rPr lang="en-US" dirty="0"/>
              <a:t>With the mid-plane shim we bring the coil </a:t>
            </a:r>
            <a:r>
              <a:rPr lang="en-US" dirty="0">
                <a:solidFill>
                  <a:schemeClr val="bg2"/>
                </a:solidFill>
              </a:rPr>
              <a:t>“almost” </a:t>
            </a:r>
            <a:r>
              <a:rPr lang="en-US" dirty="0"/>
              <a:t>to the nominal dimensions</a:t>
            </a:r>
          </a:p>
          <a:p>
            <a:pPr lvl="1"/>
            <a:r>
              <a:rPr lang="en-US" dirty="0"/>
              <a:t>In reality </a:t>
            </a:r>
            <a:r>
              <a:rPr lang="en-US" dirty="0">
                <a:solidFill>
                  <a:schemeClr val="bg2"/>
                </a:solidFill>
              </a:rPr>
              <a:t>1) </a:t>
            </a:r>
            <a:r>
              <a:rPr lang="en-US" dirty="0"/>
              <a:t>shim has finite given thickness and </a:t>
            </a:r>
            <a:r>
              <a:rPr lang="en-US" dirty="0">
                <a:solidFill>
                  <a:schemeClr val="bg2"/>
                </a:solidFill>
              </a:rPr>
              <a:t>2) </a:t>
            </a:r>
            <a:r>
              <a:rPr lang="en-US" dirty="0"/>
              <a:t>coil has size variations along the length (and shim is full length with constant thickness)</a:t>
            </a:r>
          </a:p>
          <a:p>
            <a:r>
              <a:rPr lang="en-US" dirty="0"/>
              <a:t>So, we can produce a </a:t>
            </a:r>
            <a:r>
              <a:rPr lang="en-US" dirty="0">
                <a:solidFill>
                  <a:schemeClr val="bg2"/>
                </a:solidFill>
              </a:rPr>
              <a:t>radial deviation </a:t>
            </a:r>
            <a:r>
              <a:rPr lang="en-US" dirty="0"/>
              <a:t>resulting from the final shimmed </a:t>
            </a:r>
            <a:r>
              <a:rPr lang="en-US" dirty="0">
                <a:solidFill>
                  <a:schemeClr val="bg2"/>
                </a:solidFill>
              </a:rPr>
              <a:t>azimuthal deviation </a:t>
            </a:r>
            <a:r>
              <a:rPr lang="en-US" dirty="0"/>
              <a:t>(average of the  coils)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</a:t>
            </a:r>
            <a:r>
              <a:rPr lang="en-US" dirty="0" err="1">
                <a:sym typeface="Symbol" panose="05050102010706020507" pitchFamily="18" charset="2"/>
              </a:rPr>
              <a:t>r</a:t>
            </a:r>
            <a:r>
              <a:rPr lang="en-US" baseline="-25000" dirty="0" err="1">
                <a:sym typeface="Symbol" panose="05050102010706020507" pitchFamily="18" charset="2"/>
              </a:rPr>
              <a:t>_ave</a:t>
            </a:r>
            <a:r>
              <a:rPr lang="en-US" dirty="0">
                <a:sym typeface="Symbol" panose="05050102010706020507" pitchFamily="18" charset="2"/>
              </a:rPr>
              <a:t> = _arc-</a:t>
            </a:r>
            <a:r>
              <a:rPr lang="en-US" dirty="0" err="1">
                <a:sym typeface="Symbol" panose="05050102010706020507" pitchFamily="18" charset="2"/>
              </a:rPr>
              <a:t>length</a:t>
            </a:r>
            <a:r>
              <a:rPr lang="en-US" baseline="-25000" dirty="0" err="1">
                <a:sym typeface="Symbol" panose="05050102010706020507" pitchFamily="18" charset="2"/>
              </a:rPr>
              <a:t>_ave</a:t>
            </a:r>
            <a:r>
              <a:rPr lang="en-US" dirty="0">
                <a:sym typeface="Symbol" panose="05050102010706020507" pitchFamily="18" charset="2"/>
              </a:rPr>
              <a:t> * 2/  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BAC8EC-80E8-4DEE-BA68-087A616AE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3C72E0-26AC-45D1-907B-FFDF7770E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57873C3-1AF2-413F-AD62-9B0DE9618F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6750216"/>
              </p:ext>
            </p:extLst>
          </p:nvPr>
        </p:nvGraphicFramePr>
        <p:xfrm>
          <a:off x="6384032" y="4472544"/>
          <a:ext cx="4016754" cy="1344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1306">
                  <a:extLst>
                    <a:ext uri="{9D8B030D-6E8A-4147-A177-3AD203B41FA5}">
                      <a16:colId xmlns:a16="http://schemas.microsoft.com/office/drawing/2014/main" val="2242769847"/>
                    </a:ext>
                  </a:extLst>
                </a:gridCol>
                <a:gridCol w="1301974">
                  <a:extLst>
                    <a:ext uri="{9D8B030D-6E8A-4147-A177-3AD203B41FA5}">
                      <a16:colId xmlns:a16="http://schemas.microsoft.com/office/drawing/2014/main" val="97543352"/>
                    </a:ext>
                  </a:extLst>
                </a:gridCol>
                <a:gridCol w="996737">
                  <a:extLst>
                    <a:ext uri="{9D8B030D-6E8A-4147-A177-3AD203B41FA5}">
                      <a16:colId xmlns:a16="http://schemas.microsoft.com/office/drawing/2014/main" val="4188740844"/>
                    </a:ext>
                  </a:extLst>
                </a:gridCol>
                <a:gridCol w="996737">
                  <a:extLst>
                    <a:ext uri="{9D8B030D-6E8A-4147-A177-3AD203B41FA5}">
                      <a16:colId xmlns:a16="http://schemas.microsoft.com/office/drawing/2014/main" val="2112604968"/>
                    </a:ext>
                  </a:extLst>
                </a:gridCol>
              </a:tblGrid>
              <a:tr h="33623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Ave 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LE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RE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864459"/>
                  </a:ext>
                </a:extLst>
              </a:tr>
              <a:tr h="33623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0058100"/>
                  </a:ext>
                </a:extLst>
              </a:tr>
              <a:tr h="336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A14b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-0.107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80876526"/>
                  </a:ext>
                </a:extLst>
              </a:tr>
              <a:tr h="336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-0.105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4159987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A1C70224-7B75-4FCB-85F7-078B9388D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4279022"/>
            <a:ext cx="2517476" cy="1828800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A0C87FA-945A-4E70-A673-33CC24637FB0}"/>
              </a:ext>
            </a:extLst>
          </p:cNvPr>
          <p:cNvSpPr txBox="1"/>
          <p:nvPr/>
        </p:nvSpPr>
        <p:spPr>
          <a:xfrm>
            <a:off x="623392" y="4355623"/>
            <a:ext cx="72327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A14b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A24E42-CA95-4B91-BE79-96034BC9D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6437" y="4278453"/>
            <a:ext cx="2520587" cy="1828800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88D6061-368C-4791-ACCA-33A8214D11BC}"/>
              </a:ext>
            </a:extLst>
          </p:cNvPr>
          <p:cNvSpPr txBox="1"/>
          <p:nvPr/>
        </p:nvSpPr>
        <p:spPr>
          <a:xfrm>
            <a:off x="3799845" y="4355623"/>
            <a:ext cx="59503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A05</a:t>
            </a:r>
          </a:p>
        </p:txBody>
      </p:sp>
    </p:spTree>
    <p:extLst>
      <p:ext uri="{BB962C8B-B14F-4D97-AF65-F5344CB8AC3E}">
        <p14:creationId xmlns:p14="http://schemas.microsoft.com/office/powerpoint/2010/main" val="2641853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0E761-D401-4280-AA21-EBA694F00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Radial dimensions of the shimmed coil pack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AC093-C4B3-49F2-9490-5BAF56BAF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also a radial deviation due to </a:t>
            </a:r>
            <a:r>
              <a:rPr lang="en-US" dirty="0" err="1"/>
              <a:t>OR+mid-plane</a:t>
            </a:r>
            <a:r>
              <a:rPr lang="en-US" dirty="0"/>
              <a:t> fit of the coil dimensional measurement data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AA24A7-C1F4-415F-BF2C-B3E908516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2BC8C6-896A-426B-A534-1E8FA9D37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D1E286-D5BA-4B56-91B0-E5F3717CB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688" y="3239751"/>
            <a:ext cx="3066731" cy="2226619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7B647C-2306-4D3A-A638-6B4EAA8E1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3252124"/>
            <a:ext cx="2952328" cy="2214246"/>
          </a:xfrm>
          <a:prstGeom prst="rect">
            <a:avLst/>
          </a:prstGeom>
          <a:ln>
            <a:solidFill>
              <a:schemeClr val="bg2"/>
            </a:solidFill>
          </a:ln>
        </p:spPr>
      </p:pic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0D129C48-A9A8-4BD0-B3FC-6CC6E5D079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0123509"/>
              </p:ext>
            </p:extLst>
          </p:nvPr>
        </p:nvGraphicFramePr>
        <p:xfrm>
          <a:off x="6744072" y="3800066"/>
          <a:ext cx="5112569" cy="1344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086">
                  <a:extLst>
                    <a:ext uri="{9D8B030D-6E8A-4147-A177-3AD203B41FA5}">
                      <a16:colId xmlns:a16="http://schemas.microsoft.com/office/drawing/2014/main" val="2242769847"/>
                    </a:ext>
                  </a:extLst>
                </a:gridCol>
                <a:gridCol w="1657167">
                  <a:extLst>
                    <a:ext uri="{9D8B030D-6E8A-4147-A177-3AD203B41FA5}">
                      <a16:colId xmlns:a16="http://schemas.microsoft.com/office/drawing/2014/main" val="97543352"/>
                    </a:ext>
                  </a:extLst>
                </a:gridCol>
                <a:gridCol w="1268658">
                  <a:extLst>
                    <a:ext uri="{9D8B030D-6E8A-4147-A177-3AD203B41FA5}">
                      <a16:colId xmlns:a16="http://schemas.microsoft.com/office/drawing/2014/main" val="4188740844"/>
                    </a:ext>
                  </a:extLst>
                </a:gridCol>
                <a:gridCol w="1268658">
                  <a:extLst>
                    <a:ext uri="{9D8B030D-6E8A-4147-A177-3AD203B41FA5}">
                      <a16:colId xmlns:a16="http://schemas.microsoft.com/office/drawing/2014/main" val="2112604968"/>
                    </a:ext>
                  </a:extLst>
                </a:gridCol>
              </a:tblGrid>
              <a:tr h="33623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OR Ave 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OR LE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OR RE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864459"/>
                  </a:ext>
                </a:extLst>
              </a:tr>
              <a:tr h="33623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0058100"/>
                  </a:ext>
                </a:extLst>
              </a:tr>
              <a:tr h="336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A14b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-0.050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80876526"/>
                  </a:ext>
                </a:extLst>
              </a:tr>
              <a:tr h="336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-0.050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4159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434249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226677</TotalTime>
  <Words>1353</Words>
  <Application>Microsoft Office PowerPoint</Application>
  <PresentationFormat>Widescreen</PresentationFormat>
  <Paragraphs>415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</vt:lpstr>
      <vt:lpstr>Thème Office</vt:lpstr>
      <vt:lpstr>A17 shim analysis </vt:lpstr>
      <vt:lpstr>Outline</vt:lpstr>
      <vt:lpstr>Quench performance</vt:lpstr>
      <vt:lpstr>Outline</vt:lpstr>
      <vt:lpstr>Room temperature pre-stress</vt:lpstr>
      <vt:lpstr>Size of the load key shim</vt:lpstr>
      <vt:lpstr>Size of the load key shim</vt:lpstr>
      <vt:lpstr>Radial dimensions of the shimmed coil pack</vt:lpstr>
      <vt:lpstr>Radial dimensions of the shimmed coil pack</vt:lpstr>
      <vt:lpstr>Radial build-up of the structure</vt:lpstr>
      <vt:lpstr>Summary</vt:lpstr>
      <vt:lpstr>Outline</vt:lpstr>
      <vt:lpstr>Summary and proposal</vt:lpstr>
      <vt:lpstr>Key-shim size vs. bladder pressure</vt:lpstr>
      <vt:lpstr>Magnet assembly and loading Specifications (shells)</vt:lpstr>
      <vt:lpstr>Magnet assembly and loading Specifications (coils)</vt:lpstr>
      <vt:lpstr>Magnet assembly and loading Specifications (coils)</vt:lpstr>
      <vt:lpstr>How does A17 compare to the other magnets?</vt:lpstr>
      <vt:lpstr>How does A17 compare to the other magnets?</vt:lpstr>
      <vt:lpstr>Appendix</vt:lpstr>
      <vt:lpstr>Impregnated coil dimensional tolerances Arc length excess (ends) </vt:lpstr>
      <vt:lpstr>Only few coils have the measurements in the 260-300 mm  positions, but all in the 207 mm position</vt:lpstr>
      <vt:lpstr>Only few coils have the measurements in the right position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André-Pierre OLIVIER</dc:creator>
  <cp:lastModifiedBy>Giorgio Ambrosio</cp:lastModifiedBy>
  <cp:revision>3081</cp:revision>
  <cp:lastPrinted>2024-02-14T00:55:57Z</cp:lastPrinted>
  <dcterms:created xsi:type="dcterms:W3CDTF">2016-03-23T12:58:39Z</dcterms:created>
  <dcterms:modified xsi:type="dcterms:W3CDTF">2024-06-12T15:34:33Z</dcterms:modified>
</cp:coreProperties>
</file>