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3" r:id="rId5"/>
    <p:sldId id="2059" r:id="rId6"/>
    <p:sldId id="2066" r:id="rId7"/>
    <p:sldId id="2063" r:id="rId8"/>
    <p:sldId id="2064" r:id="rId9"/>
    <p:sldId id="2065" r:id="rId10"/>
    <p:sldId id="2070" r:id="rId11"/>
    <p:sldId id="2062" r:id="rId12"/>
  </p:sldIdLst>
  <p:sldSz cx="9144000" cy="6858000" type="screen4x3"/>
  <p:notesSz cx="6985000" cy="92837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9900"/>
    <a:srgbClr val="B4C6E7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58" autoAdjust="0"/>
    <p:restoredTop sz="96270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834" y="96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9632" y="476672"/>
            <a:ext cx="4048095" cy="1896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8F6E1-DCAA-4B58-8837-5B94238538F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" y="6126162"/>
            <a:ext cx="1562508" cy="731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MQXFA17 and CLIQ</a:t>
            </a:r>
            <a:endParaRPr lang="en-GB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147419"/>
            <a:ext cx="6480000" cy="990600"/>
          </a:xfrm>
        </p:spPr>
        <p:txBody>
          <a:bodyPr>
            <a:normAutofit/>
          </a:bodyPr>
          <a:lstStyle/>
          <a:p>
            <a:r>
              <a:rPr lang="en-US" i="1" dirty="0"/>
              <a:t>Summary of contributions from all MQXF team members </a:t>
            </a:r>
          </a:p>
        </p:txBody>
      </p:sp>
      <p:sp>
        <p:nvSpPr>
          <p:cNvPr id="6" name="Rectangle 5"/>
          <p:cNvSpPr/>
          <p:nvPr/>
        </p:nvSpPr>
        <p:spPr>
          <a:xfrm>
            <a:off x="-6424" y="6141660"/>
            <a:ext cx="1547664" cy="692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99149"/>
            <a:ext cx="6480000" cy="447685"/>
          </a:xfrm>
        </p:spPr>
        <p:txBody>
          <a:bodyPr>
            <a:normAutofit lnSpcReduction="10000"/>
          </a:bodyPr>
          <a:lstStyle/>
          <a:p>
            <a:r>
              <a:rPr lang="en-US" sz="1400" b="1" dirty="0"/>
              <a:t>MQXFA Mtg</a:t>
            </a:r>
          </a:p>
          <a:p>
            <a:r>
              <a:rPr lang="en-GB" sz="1400" dirty="0"/>
              <a:t>June 12,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C4852-C604-44C9-10BB-237896A7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FFC60-3A99-577E-80EA-E5AEF629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1"/>
            <a:ext cx="7920000" cy="2243794"/>
          </a:xfrm>
        </p:spPr>
        <p:txBody>
          <a:bodyPr/>
          <a:lstStyle/>
          <a:p>
            <a:r>
              <a:rPr lang="en-US" dirty="0"/>
              <a:t>CLIQ add current to coils in Q2 and Q4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shorter training in these coils</a:t>
            </a:r>
          </a:p>
          <a:p>
            <a:pPr lvl="1"/>
            <a:r>
              <a:rPr lang="en-US" dirty="0"/>
              <a:t>Possible higher risk of damage in these coils during quench above nominal current?</a:t>
            </a:r>
          </a:p>
          <a:p>
            <a:pPr marL="457200" lvl="1" indent="0">
              <a:buNone/>
            </a:pPr>
            <a:r>
              <a:rPr lang="en-US" dirty="0"/>
              <a:t>									(Stoyan and Sandor)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8D08D-F0FF-BB8F-C06F-547D3271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29419-3278-943A-6832-ED1AB150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3C8FB5-F516-7489-7BB3-569788D2A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96364"/>
            <a:ext cx="4982887" cy="29938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C54A53-63B9-440B-9A0E-4F6AA5992F17}"/>
              </a:ext>
            </a:extLst>
          </p:cNvPr>
          <p:cNvSpPr txBox="1"/>
          <p:nvPr/>
        </p:nvSpPr>
        <p:spPr>
          <a:xfrm>
            <a:off x="410886" y="3124276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Magnet 13, quench 22, current in Q2/Q4: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F50D3-B2C9-3A0A-7656-C4DB6CB07469}"/>
              </a:ext>
            </a:extLst>
          </p:cNvPr>
          <p:cNvSpPr txBox="1"/>
          <p:nvPr/>
        </p:nvSpPr>
        <p:spPr>
          <a:xfrm>
            <a:off x="5050970" y="3759718"/>
            <a:ext cx="381582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CLIQ boost based on 14126 A (quench 1 current) and peak current of 15000 A : </a:t>
            </a:r>
            <a:r>
              <a:rPr lang="en-US" sz="1400" b="1" dirty="0"/>
              <a:t>874 A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CLIQ boost based on 16362 A (quench 22 current) and peak current of 17106 A : </a:t>
            </a:r>
            <a:r>
              <a:rPr lang="en-US" sz="1400" b="1" dirty="0"/>
              <a:t>744 A</a:t>
            </a:r>
          </a:p>
        </p:txBody>
      </p:sp>
    </p:spTree>
    <p:extLst>
      <p:ext uri="{BB962C8B-B14F-4D97-AF65-F5344CB8AC3E}">
        <p14:creationId xmlns:p14="http://schemas.microsoft.com/office/powerpoint/2010/main" val="414423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44093-73A9-D6A1-20C3-F7DA4FCA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A3CBD-5458-22A1-2C32-B431368F2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67FA1-D48C-A0DE-AB2D-D63B1897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6D3C1-76DF-3FF6-80F8-415245E3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A07BD3-FBD8-D808-9F33-AA2E89B3A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011886" cy="4395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37B25-9062-1755-275D-9D4D1B13D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45" y="3561806"/>
            <a:ext cx="4616855" cy="3296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14607C-BAA3-BBCF-C058-29144A6AA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034" y="615399"/>
            <a:ext cx="377524" cy="35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5AAF89-68B7-B4B2-E829-4D5AE586AAF2}"/>
              </a:ext>
            </a:extLst>
          </p:cNvPr>
          <p:cNvSpPr txBox="1"/>
          <p:nvPr/>
        </p:nvSpPr>
        <p:spPr>
          <a:xfrm>
            <a:off x="3173888" y="1196572"/>
            <a:ext cx="1664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Delta I = - 283 A</a:t>
            </a:r>
          </a:p>
          <a:p>
            <a:r>
              <a:rPr lang="en-US" sz="1600" dirty="0">
                <a:highlight>
                  <a:srgbClr val="FFFF00"/>
                </a:highlight>
              </a:rPr>
              <a:t>Q4 coil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8D657A-2704-7362-BD1F-4AB9C85D2010}"/>
              </a:ext>
            </a:extLst>
          </p:cNvPr>
          <p:cNvSpPr/>
          <p:nvPr/>
        </p:nvSpPr>
        <p:spPr>
          <a:xfrm>
            <a:off x="3056709" y="522371"/>
            <a:ext cx="1245325" cy="28460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6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38A7-3D25-87B7-A0C8-A4862AE64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1CA851-9552-51DD-E5DA-3C6366EB3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378891" cy="49069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009E6-C3C3-5731-9E47-37CFE468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6C36E-F483-F73D-A446-B9549348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E0A63EC-08A4-3839-1E70-AD532661FF76}"/>
              </a:ext>
            </a:extLst>
          </p:cNvPr>
          <p:cNvSpPr/>
          <p:nvPr/>
        </p:nvSpPr>
        <p:spPr>
          <a:xfrm>
            <a:off x="1825135" y="1168893"/>
            <a:ext cx="301841" cy="3462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61754D-FB74-1138-EE42-29A2EE613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48" y="3746377"/>
            <a:ext cx="4816152" cy="31116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11BB38-D8B1-1FA8-5ACE-A0B435302D4F}"/>
              </a:ext>
            </a:extLst>
          </p:cNvPr>
          <p:cNvSpPr txBox="1"/>
          <p:nvPr/>
        </p:nvSpPr>
        <p:spPr>
          <a:xfrm>
            <a:off x="989961" y="526616"/>
            <a:ext cx="143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Delta I = - 7 A</a:t>
            </a:r>
          </a:p>
          <a:p>
            <a:r>
              <a:rPr lang="en-US" sz="1600" dirty="0">
                <a:highlight>
                  <a:srgbClr val="FFFF00"/>
                </a:highlight>
              </a:rPr>
              <a:t>Q3 coil</a:t>
            </a:r>
          </a:p>
        </p:txBody>
      </p:sp>
    </p:spTree>
    <p:extLst>
      <p:ext uri="{BB962C8B-B14F-4D97-AF65-F5344CB8AC3E}">
        <p14:creationId xmlns:p14="http://schemas.microsoft.com/office/powerpoint/2010/main" val="83365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BB2E-836C-B033-EA18-BDBE5DB1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16D969-27E5-AE43-C9CC-6F2A3ED75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90"/>
            <a:ext cx="9143999" cy="50364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D7290-48BD-C3F1-2C35-7FF65D58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62F0E-45B4-DE5C-637C-3877F8C0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F9E9A-FB01-C656-DF94-AF83606F4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158" y="3205218"/>
            <a:ext cx="4873841" cy="365278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E8A459F-8688-DDE3-0824-A3EAF0BF471E}"/>
              </a:ext>
            </a:extLst>
          </p:cNvPr>
          <p:cNvSpPr/>
          <p:nvPr/>
        </p:nvSpPr>
        <p:spPr>
          <a:xfrm>
            <a:off x="1814391" y="1157055"/>
            <a:ext cx="181218" cy="2367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E10BB-F856-E096-E9A7-8CE10F189F6C}"/>
              </a:ext>
            </a:extLst>
          </p:cNvPr>
          <p:cNvSpPr txBox="1"/>
          <p:nvPr/>
        </p:nvSpPr>
        <p:spPr>
          <a:xfrm>
            <a:off x="1321611" y="1965991"/>
            <a:ext cx="1550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Delta I = - 80 A</a:t>
            </a:r>
          </a:p>
          <a:p>
            <a:r>
              <a:rPr lang="en-US" sz="1600" dirty="0">
                <a:highlight>
                  <a:srgbClr val="FFFF00"/>
                </a:highlight>
              </a:rPr>
              <a:t>Q3 coil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571101-306E-C665-CC31-D46E3335A629}"/>
              </a:ext>
            </a:extLst>
          </p:cNvPr>
          <p:cNvSpPr/>
          <p:nvPr/>
        </p:nvSpPr>
        <p:spPr>
          <a:xfrm>
            <a:off x="1542396" y="1204817"/>
            <a:ext cx="181218" cy="23673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BA5D7F-0920-411E-1DA4-2C9BFF6F8A24}"/>
              </a:ext>
            </a:extLst>
          </p:cNvPr>
          <p:cNvSpPr/>
          <p:nvPr/>
        </p:nvSpPr>
        <p:spPr>
          <a:xfrm>
            <a:off x="8230579" y="5958757"/>
            <a:ext cx="181218" cy="23673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3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D993-25EC-C0B0-B02F-B220E9B0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FE979-7FF5-2270-09C3-B66CECAE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6D441-197A-6007-AFE0-92C47AF7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EAB2C-3802-92EB-6B5E-4E5923BC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F2DF45-030C-F274-B2BE-2FA7638AF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834" cy="4688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617D1A-B030-5989-8EB0-6B74846BE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483" y="3751809"/>
            <a:ext cx="5042516" cy="31061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9BB1BC4-0C07-61F5-5D31-65553F455862}"/>
              </a:ext>
            </a:extLst>
          </p:cNvPr>
          <p:cNvSpPr/>
          <p:nvPr/>
        </p:nvSpPr>
        <p:spPr>
          <a:xfrm>
            <a:off x="793459" y="2577482"/>
            <a:ext cx="181218" cy="23673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075BD1-06E8-7E1A-C95E-A0CCC6C801EC}"/>
              </a:ext>
            </a:extLst>
          </p:cNvPr>
          <p:cNvSpPr/>
          <p:nvPr/>
        </p:nvSpPr>
        <p:spPr>
          <a:xfrm>
            <a:off x="2041787" y="1412090"/>
            <a:ext cx="181218" cy="2367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06510-12A9-83E0-4C59-951D10D41080}"/>
              </a:ext>
            </a:extLst>
          </p:cNvPr>
          <p:cNvSpPr txBox="1"/>
          <p:nvPr/>
        </p:nvSpPr>
        <p:spPr>
          <a:xfrm>
            <a:off x="1905000" y="1798752"/>
            <a:ext cx="1550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Delta I = - 45 A</a:t>
            </a:r>
          </a:p>
          <a:p>
            <a:r>
              <a:rPr lang="en-US" sz="1600" dirty="0">
                <a:highlight>
                  <a:srgbClr val="FFFF00"/>
                </a:highlight>
              </a:rPr>
              <a:t>Q1 coil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A89CC9-2AD1-A497-7E76-DC8F1F135BA0}"/>
              </a:ext>
            </a:extLst>
          </p:cNvPr>
          <p:cNvSpPr/>
          <p:nvPr/>
        </p:nvSpPr>
        <p:spPr>
          <a:xfrm>
            <a:off x="8505582" y="6237980"/>
            <a:ext cx="181218" cy="23673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8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54573-EC3B-0370-1A88-2049DBE6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F5E2132-6524-FD72-F4FD-D4D592D6B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921379"/>
              </p:ext>
            </p:extLst>
          </p:nvPr>
        </p:nvGraphicFramePr>
        <p:xfrm>
          <a:off x="1305694" y="2332108"/>
          <a:ext cx="6337301" cy="1438275"/>
        </p:xfrm>
        <a:graphic>
          <a:graphicData uri="http://schemas.openxmlformats.org/drawingml/2006/table">
            <a:tbl>
              <a:tblPr/>
              <a:tblGrid>
                <a:gridCol w="748550">
                  <a:extLst>
                    <a:ext uri="{9D8B030D-6E8A-4147-A177-3AD203B41FA5}">
                      <a16:colId xmlns:a16="http://schemas.microsoft.com/office/drawing/2014/main" val="1908214059"/>
                    </a:ext>
                  </a:extLst>
                </a:gridCol>
                <a:gridCol w="989608">
                  <a:extLst>
                    <a:ext uri="{9D8B030D-6E8A-4147-A177-3AD203B41FA5}">
                      <a16:colId xmlns:a16="http://schemas.microsoft.com/office/drawing/2014/main" val="2846586105"/>
                    </a:ext>
                  </a:extLst>
                </a:gridCol>
                <a:gridCol w="1018155">
                  <a:extLst>
                    <a:ext uri="{9D8B030D-6E8A-4147-A177-3AD203B41FA5}">
                      <a16:colId xmlns:a16="http://schemas.microsoft.com/office/drawing/2014/main" val="1686203068"/>
                    </a:ext>
                  </a:extLst>
                </a:gridCol>
                <a:gridCol w="1056217">
                  <a:extLst>
                    <a:ext uri="{9D8B030D-6E8A-4147-A177-3AD203B41FA5}">
                      <a16:colId xmlns:a16="http://schemas.microsoft.com/office/drawing/2014/main" val="3657592484"/>
                    </a:ext>
                  </a:extLst>
                </a:gridCol>
                <a:gridCol w="1306791">
                  <a:extLst>
                    <a:ext uri="{9D8B030D-6E8A-4147-A177-3AD203B41FA5}">
                      <a16:colId xmlns:a16="http://schemas.microsoft.com/office/drawing/2014/main" val="4011225598"/>
                    </a:ext>
                  </a:extLst>
                </a:gridCol>
                <a:gridCol w="1217980">
                  <a:extLst>
                    <a:ext uri="{9D8B030D-6E8A-4147-A177-3AD203B41FA5}">
                      <a16:colId xmlns:a16="http://schemas.microsoft.com/office/drawing/2014/main" val="3822539710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Quadrant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previous quenchs at higher current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 current wrt last previous quench (A)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Previous quenches in same coil &amp; close-by position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previous quenches in same coil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4818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629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4162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9420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53289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4EBAB-AF02-B408-C3A7-A77ECF8E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F4A36-A2B9-BBD1-1419-4176A13E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56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F58C-CC6F-538F-33A7-54B66247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8CA1A-E2F7-B9A9-C5D4-69803937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3E75F-76F4-DDFE-25F4-36B95D17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1BCE527-5BFE-31C8-74D4-E2E971E52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107910"/>
              </p:ext>
            </p:extLst>
          </p:nvPr>
        </p:nvGraphicFramePr>
        <p:xfrm>
          <a:off x="683795" y="1262744"/>
          <a:ext cx="7918455" cy="4332511"/>
        </p:xfrm>
        <a:graphic>
          <a:graphicData uri="http://schemas.openxmlformats.org/drawingml/2006/table">
            <a:tbl>
              <a:tblPr/>
              <a:tblGrid>
                <a:gridCol w="1478396">
                  <a:extLst>
                    <a:ext uri="{9D8B030D-6E8A-4147-A177-3AD203B41FA5}">
                      <a16:colId xmlns:a16="http://schemas.microsoft.com/office/drawing/2014/main" val="1740308636"/>
                    </a:ext>
                  </a:extLst>
                </a:gridCol>
                <a:gridCol w="587686">
                  <a:extLst>
                    <a:ext uri="{9D8B030D-6E8A-4147-A177-3AD203B41FA5}">
                      <a16:colId xmlns:a16="http://schemas.microsoft.com/office/drawing/2014/main" val="3680103773"/>
                    </a:ext>
                  </a:extLst>
                </a:gridCol>
                <a:gridCol w="587686">
                  <a:extLst>
                    <a:ext uri="{9D8B030D-6E8A-4147-A177-3AD203B41FA5}">
                      <a16:colId xmlns:a16="http://schemas.microsoft.com/office/drawing/2014/main" val="223666769"/>
                    </a:ext>
                  </a:extLst>
                </a:gridCol>
                <a:gridCol w="587686">
                  <a:extLst>
                    <a:ext uri="{9D8B030D-6E8A-4147-A177-3AD203B41FA5}">
                      <a16:colId xmlns:a16="http://schemas.microsoft.com/office/drawing/2014/main" val="4119965768"/>
                    </a:ext>
                  </a:extLst>
                </a:gridCol>
                <a:gridCol w="587686">
                  <a:extLst>
                    <a:ext uri="{9D8B030D-6E8A-4147-A177-3AD203B41FA5}">
                      <a16:colId xmlns:a16="http://schemas.microsoft.com/office/drawing/2014/main" val="4210458964"/>
                    </a:ext>
                  </a:extLst>
                </a:gridCol>
                <a:gridCol w="195896">
                  <a:extLst>
                    <a:ext uri="{9D8B030D-6E8A-4147-A177-3AD203B41FA5}">
                      <a16:colId xmlns:a16="http://schemas.microsoft.com/office/drawing/2014/main" val="924406554"/>
                    </a:ext>
                  </a:extLst>
                </a:gridCol>
                <a:gridCol w="954989">
                  <a:extLst>
                    <a:ext uri="{9D8B030D-6E8A-4147-A177-3AD203B41FA5}">
                      <a16:colId xmlns:a16="http://schemas.microsoft.com/office/drawing/2014/main" val="560363904"/>
                    </a:ext>
                  </a:extLst>
                </a:gridCol>
                <a:gridCol w="587686">
                  <a:extLst>
                    <a:ext uri="{9D8B030D-6E8A-4147-A177-3AD203B41FA5}">
                      <a16:colId xmlns:a16="http://schemas.microsoft.com/office/drawing/2014/main" val="1622676442"/>
                    </a:ext>
                  </a:extLst>
                </a:gridCol>
                <a:gridCol w="587686">
                  <a:extLst>
                    <a:ext uri="{9D8B030D-6E8A-4147-A177-3AD203B41FA5}">
                      <a16:colId xmlns:a16="http://schemas.microsoft.com/office/drawing/2014/main" val="3052104812"/>
                    </a:ext>
                  </a:extLst>
                </a:gridCol>
                <a:gridCol w="587686">
                  <a:extLst>
                    <a:ext uri="{9D8B030D-6E8A-4147-A177-3AD203B41FA5}">
                      <a16:colId xmlns:a16="http://schemas.microsoft.com/office/drawing/2014/main" val="1176969242"/>
                    </a:ext>
                  </a:extLst>
                </a:gridCol>
                <a:gridCol w="587686">
                  <a:extLst>
                    <a:ext uri="{9D8B030D-6E8A-4147-A177-3AD203B41FA5}">
                      <a16:colId xmlns:a16="http://schemas.microsoft.com/office/drawing/2014/main" val="3452941724"/>
                    </a:ext>
                  </a:extLst>
                </a:gridCol>
                <a:gridCol w="587686">
                  <a:extLst>
                    <a:ext uri="{9D8B030D-6E8A-4147-A177-3AD203B41FA5}">
                      <a16:colId xmlns:a16="http://schemas.microsoft.com/office/drawing/2014/main" val="1442838097"/>
                    </a:ext>
                  </a:extLst>
                </a:gridCol>
              </a:tblGrid>
              <a:tr h="2294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Coils in MQXFA magnets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411180"/>
                  </a:ext>
                </a:extLst>
              </a:tr>
              <a:tr h="1927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305929"/>
                  </a:ext>
                </a:extLst>
              </a:tr>
              <a:tr h="22947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CLIQ +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CLIQ +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 End arc length + loading shim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766666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23618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MQXFA03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102975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MQXFA04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690796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MQXFA05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0.862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Passed endurance test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503527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MQXFA06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338469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MQXFA07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Closed pole-key gaps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874520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MQXFA07b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0.932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182214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MQXFA08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Closed pole-key gaps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735535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MQXFA08b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0.768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750-800 range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808565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MQXFA10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0.799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750-800 range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698689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MQXFA11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0.937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726821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MQXFA13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0.662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lower than 700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379454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MQXFA14b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0.907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123071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MQXFA15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0.922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793438"/>
                  </a:ext>
                </a:extLst>
              </a:tr>
              <a:tr h="192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MQXFA17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0.791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750-800 range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126559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060797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713264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MQXFA13b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tested yet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6444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MQXFA16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tested yet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71536"/>
                  </a:ext>
                </a:extLst>
              </a:tr>
              <a:tr h="18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MQXFA12b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tested yet</a:t>
                      </a: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9" marR="9179" marT="9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96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0457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946e33d-fd2f-4ae4-8ee9-d90c129cdf9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39775</TotalTime>
  <Words>369</Words>
  <Application>Microsoft Office PowerPoint</Application>
  <PresentationFormat>On-screen Show (4:3)</PresentationFormat>
  <Paragraphs>180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Wingdings</vt:lpstr>
      <vt:lpstr>Thème Office</vt:lpstr>
      <vt:lpstr>MQXFA17 and CLIQ</vt:lpstr>
      <vt:lpstr>CLIQ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Giorgio Ambrosio</cp:lastModifiedBy>
  <cp:revision>591</cp:revision>
  <cp:lastPrinted>2024-06-06T17:03:50Z</cp:lastPrinted>
  <dcterms:created xsi:type="dcterms:W3CDTF">2016-03-23T12:58:39Z</dcterms:created>
  <dcterms:modified xsi:type="dcterms:W3CDTF">2024-06-11T21:34:36Z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