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8" r:id="rId5"/>
  </p:sldMasterIdLst>
  <p:notesMasterIdLst>
    <p:notesMasterId r:id="rId39"/>
  </p:notesMasterIdLst>
  <p:handoutMasterIdLst>
    <p:handoutMasterId r:id="rId40"/>
  </p:handoutMasterIdLst>
  <p:sldIdLst>
    <p:sldId id="263" r:id="rId6"/>
    <p:sldId id="354" r:id="rId7"/>
    <p:sldId id="430" r:id="rId8"/>
    <p:sldId id="1117" r:id="rId9"/>
    <p:sldId id="1118" r:id="rId10"/>
    <p:sldId id="1160" r:id="rId11"/>
    <p:sldId id="1162" r:id="rId12"/>
    <p:sldId id="1152" r:id="rId13"/>
    <p:sldId id="1161" r:id="rId14"/>
    <p:sldId id="1165" r:id="rId15"/>
    <p:sldId id="1087" r:id="rId16"/>
    <p:sldId id="1163" r:id="rId17"/>
    <p:sldId id="1164" r:id="rId18"/>
    <p:sldId id="335" r:id="rId19"/>
    <p:sldId id="1166" r:id="rId20"/>
    <p:sldId id="455" r:id="rId21"/>
    <p:sldId id="450" r:id="rId22"/>
    <p:sldId id="1081" r:id="rId23"/>
    <p:sldId id="401" r:id="rId24"/>
    <p:sldId id="337" r:id="rId25"/>
    <p:sldId id="392" r:id="rId26"/>
    <p:sldId id="377" r:id="rId27"/>
    <p:sldId id="378" r:id="rId28"/>
    <p:sldId id="379" r:id="rId29"/>
    <p:sldId id="1159" r:id="rId30"/>
    <p:sldId id="759" r:id="rId31"/>
    <p:sldId id="1116" r:id="rId32"/>
    <p:sldId id="448" r:id="rId33"/>
    <p:sldId id="452" r:id="rId34"/>
    <p:sldId id="1150" r:id="rId35"/>
    <p:sldId id="757" r:id="rId36"/>
    <p:sldId id="1157" r:id="rId37"/>
    <p:sldId id="1151" r:id="rId3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00"/>
    <a:srgbClr val="FFE699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9" autoAdjust="0"/>
    <p:restoredTop sz="96252" autoAdjust="0"/>
  </p:normalViewPr>
  <p:slideViewPr>
    <p:cSldViewPr snapToObjects="1" showGuides="1">
      <p:cViewPr>
        <p:scale>
          <a:sx n="100" d="100"/>
          <a:sy n="100" d="100"/>
        </p:scale>
        <p:origin x="1422" y="28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18/06/2024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18/06/2024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A2339-41DF-D34F-893D-CD7D0A0F30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0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B141A-D04E-DD49-88DC-EFA90428BA4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67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Failure Mode Analysis </a:t>
            </a:r>
          </a:p>
          <a:p>
            <a:r>
              <a:rPr lang="en-US" sz="1800" b="0" i="0" u="none" strike="noStrike" baseline="0" dirty="0">
                <a:latin typeface="CIDFont+F2"/>
              </a:rPr>
              <a:t>Magnet disassembly and reassembly needed to meet the requirements</a:t>
            </a:r>
          </a:p>
          <a:p>
            <a:pPr algn="l"/>
            <a:r>
              <a:rPr lang="en-US" sz="1800" b="0" i="0" u="none" strike="noStrike" baseline="0" dirty="0">
                <a:latin typeface="CIDFont+F2"/>
              </a:rPr>
              <a:t>- Structure Fabrication and Magnet Assembly Threat RT-302-2-07-007 Magnet disassembly and reassembly needed to meet the requirements If after a magnet is assembled, and the magnet does not meet requirements then disassembly and</a:t>
            </a:r>
          </a:p>
          <a:p>
            <a:pPr algn="l"/>
            <a:r>
              <a:rPr lang="en-US" sz="1800" b="0" i="0" u="none" strike="noStrike" baseline="0" dirty="0">
                <a:latin typeface="CIDFont+F2"/>
              </a:rPr>
              <a:t>reassembly are needed, which will increase labor cost and cause delay to the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B141A-D04E-DD49-88DC-EFA90428BA4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65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12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08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47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HL-LHC AUP DOE IPR  – July 23–25, 2024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3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C81D83-D392-484C-A88E-6AB33035C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81C0938-3010-8148-8020-61B47D4AFE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B0F276-C90F-EE40-A60D-12B4AA5B1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A76FA-4A0F-E24B-9298-03D0C0208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2CC318-7D30-5748-B35B-E093CE350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18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00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511212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DOE IPR  – July 23–25, 2024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9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GB" sz="3600" dirty="0"/>
              <a:t>302.2 - MQXFA Magnets Fabrication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G. Ambrosio - FNAL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7727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HL-LHC AUP DOE IPR  – July 23</a:t>
            </a:r>
            <a:r>
              <a:rPr lang="en-US" baseline="30000" dirty="0"/>
              <a:t>rd</a:t>
            </a:r>
            <a:r>
              <a:rPr lang="en-US" dirty="0"/>
              <a:t>–25</a:t>
            </a:r>
            <a:r>
              <a:rPr lang="en-US" baseline="30000" dirty="0"/>
              <a:t>th</a:t>
            </a:r>
            <a:r>
              <a:rPr lang="en-US" dirty="0"/>
              <a:t> 2024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AFF6A53-EC99-A212-08BF-ED9777E79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138" y="4402223"/>
            <a:ext cx="4061374" cy="2455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70DBAC-0C70-4967-8AF6-79958244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7920000" cy="720000"/>
          </a:xfrm>
        </p:spPr>
        <p:txBody>
          <a:bodyPr/>
          <a:lstStyle/>
          <a:p>
            <a:r>
              <a:rPr lang="en-US" dirty="0"/>
              <a:t>MQXFA17 NC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2EBB7-35BB-446E-A3EC-29C5040AF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2166" y="6283419"/>
            <a:ext cx="6550800" cy="360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HL-LHC AUP DOE IPR  – July 23–25, 2024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38FC-720D-439D-B1CB-94592C870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92696"/>
            <a:ext cx="8424936" cy="38199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MQXFA17 showed detraining and degradation in a coil during vertical test</a:t>
            </a:r>
          </a:p>
          <a:p>
            <a:pPr lvl="1"/>
            <a:r>
              <a:rPr lang="en-US" dirty="0"/>
              <a:t>Quench location (Lead End) similar to previous magnets</a:t>
            </a:r>
          </a:p>
          <a:p>
            <a:pPr lvl="1"/>
            <a:r>
              <a:rPr lang="en-US" dirty="0"/>
              <a:t>Inverse temperature and ramp-rate dependence</a:t>
            </a:r>
          </a:p>
          <a:p>
            <a:r>
              <a:rPr lang="en-US" dirty="0"/>
              <a:t>Non-conformity analysis is in progress </a:t>
            </a:r>
          </a:p>
          <a:p>
            <a:pPr lvl="1"/>
            <a:r>
              <a:rPr lang="en-US" dirty="0"/>
              <a:t>Main hypothesis: low prestress in lead end because we could not use the target loading shims due to spec on max stress during bladder operation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sz="2600" dirty="0">
                <a:sym typeface="Wingdings" panose="05000000000000000000" pitchFamily="2" charset="2"/>
              </a:rPr>
              <a:t> Preventive actions (hypothesis):</a:t>
            </a:r>
          </a:p>
          <a:p>
            <a:pPr lvl="1"/>
            <a:r>
              <a:rPr lang="en-US" sz="2200" dirty="0"/>
              <a:t>Use tapered loading shims in the lead end of all future magnets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4CB45E-2E07-21E0-FB45-F78D85B1D97B}"/>
              </a:ext>
            </a:extLst>
          </p:cNvPr>
          <p:cNvSpPr txBox="1">
            <a:spLocks/>
          </p:cNvSpPr>
          <p:nvPr/>
        </p:nvSpPr>
        <p:spPr>
          <a:xfrm>
            <a:off x="1349298" y="4467406"/>
            <a:ext cx="4387028" cy="796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i="1" dirty="0"/>
              <a:t>Dedicated presentation in Magnet parallel session</a:t>
            </a:r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A2CED-BF0E-4FDB-A0A9-04649562B82E}"/>
              </a:ext>
            </a:extLst>
          </p:cNvPr>
          <p:cNvSpPr txBox="1"/>
          <p:nvPr/>
        </p:nvSpPr>
        <p:spPr>
          <a:xfrm>
            <a:off x="5866368" y="5832194"/>
            <a:ext cx="2251693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MQXFA17 Test sequence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F8891-6457-C1AE-5822-73BF8C2213A5}"/>
              </a:ext>
            </a:extLst>
          </p:cNvPr>
          <p:cNvSpPr txBox="1"/>
          <p:nvPr/>
        </p:nvSpPr>
        <p:spPr>
          <a:xfrm>
            <a:off x="1963888" y="6441008"/>
            <a:ext cx="2961589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Tapered loading shims in Lead End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AF4E77-DF0B-1118-704A-3E5ED46288D1}"/>
              </a:ext>
            </a:extLst>
          </p:cNvPr>
          <p:cNvSpPr/>
          <p:nvPr/>
        </p:nvSpPr>
        <p:spPr>
          <a:xfrm>
            <a:off x="7149825" y="4687143"/>
            <a:ext cx="1633536" cy="68607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D6BE39-679A-03AB-BED8-AB125EA20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207" y="5379660"/>
            <a:ext cx="3221955" cy="10446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07917A-D1C2-8F16-464F-55211DEA1A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68" b="49314"/>
          <a:stretch/>
        </p:blipFill>
        <p:spPr>
          <a:xfrm>
            <a:off x="0" y="5142744"/>
            <a:ext cx="1733134" cy="17155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9293E-E591-4107-ABA6-990B5431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941" y="6490019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bg2"/>
                </a:solidFill>
              </a:rPr>
              <a:pPr/>
              <a:t>10</a:t>
            </a:fld>
            <a:endParaRPr lang="fr-FR" dirty="0">
              <a:solidFill>
                <a:schemeClr val="bg2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C41040-21AD-4A6C-BD74-C6422E38693D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260849" y="5063311"/>
            <a:ext cx="894788" cy="80115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B478EB2-515A-570B-1A36-526312CB371B}"/>
              </a:ext>
            </a:extLst>
          </p:cNvPr>
          <p:cNvSpPr txBox="1"/>
          <p:nvPr/>
        </p:nvSpPr>
        <p:spPr>
          <a:xfrm>
            <a:off x="491586" y="4755534"/>
            <a:ext cx="1328102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Loading shims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078DB1-EB02-7F5A-B7D5-554731AACC20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1001631" y="5063311"/>
            <a:ext cx="154006" cy="158010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DE5F075-39D7-8DCB-A905-AD631BE5BBCE}"/>
              </a:ext>
            </a:extLst>
          </p:cNvPr>
          <p:cNvSpPr txBox="1"/>
          <p:nvPr/>
        </p:nvSpPr>
        <p:spPr>
          <a:xfrm>
            <a:off x="2048324" y="5632228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+ 100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m  </a:t>
            </a:r>
            <a:r>
              <a:rPr lang="en-US" dirty="0">
                <a:solidFill>
                  <a:schemeClr val="accent3"/>
                </a:solidFill>
              </a:rPr>
              <a:t>           </a:t>
            </a:r>
            <a:r>
              <a:rPr lang="en-US" dirty="0">
                <a:solidFill>
                  <a:srgbClr val="002060"/>
                </a:solidFill>
              </a:rPr>
              <a:t>+ 0 </a:t>
            </a:r>
            <a:r>
              <a:rPr lang="en-US" dirty="0">
                <a:solidFill>
                  <a:srgbClr val="002060"/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rgbClr val="00206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55066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43FB-BF48-4CB6-A5CF-987E1AB3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77" y="72879"/>
            <a:ext cx="7920000" cy="720000"/>
          </a:xfrm>
        </p:spPr>
        <p:txBody>
          <a:bodyPr/>
          <a:lstStyle/>
          <a:p>
            <a:r>
              <a:rPr lang="en-US" dirty="0"/>
              <a:t>302.2.02/03: Strand &amp; Cables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713BD8-4566-43E0-9912-006665649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68" y="908720"/>
            <a:ext cx="8438311" cy="5372425"/>
          </a:xfrm>
        </p:spPr>
        <p:txBody>
          <a:bodyPr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All past strand procurements are ~complete: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u="sng" dirty="0"/>
              <a:t>60 km</a:t>
            </a:r>
            <a:r>
              <a:rPr lang="en-US" dirty="0"/>
              <a:t> (for 3 cables) returned to B-OST and to be replaced by end of July/Dec 2024 (for 2/1 cables)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u="sng" dirty="0"/>
              <a:t>40 km</a:t>
            </a:r>
            <a:r>
              <a:rPr lang="en-US" dirty="0"/>
              <a:t> (for 2 cables) REQ on hold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No vendor can give us a quote  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Cable fabrication: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1" u="sng" dirty="0"/>
              <a:t>100% complete</a:t>
            </a:r>
            <a:r>
              <a:rPr lang="en-US" dirty="0"/>
              <a:t> (113 out of 113 cables) 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Yield is 95.6% vs. 90% assumed in Baseline at AUP start  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Present inventory: 1 cable + strand for 1 cable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681F6-5C7B-4C45-B345-F5F96564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MQXFA Status - PMG mtg 5/21/24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CC19D-4A1F-96B0-9409-9018ECC4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3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43FB-BF48-4CB6-A5CF-987E1AB3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0"/>
            <a:ext cx="7560940" cy="548680"/>
          </a:xfrm>
        </p:spPr>
        <p:txBody>
          <a:bodyPr/>
          <a:lstStyle/>
          <a:p>
            <a:r>
              <a:rPr lang="en-US" sz="2800" dirty="0"/>
              <a:t>302.2.05/06: Coil Fabrication at FNAL/BNL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E259B-6FA1-458C-BA1E-836C8375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6B1A6-3A96-266B-5AE1-953156255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 Status - PMG mtg 5/21/24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6059650-8267-9A36-B883-C581DB7C0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4981496"/>
            <a:ext cx="7920000" cy="11919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Simple Coil Fabrication Yield</a:t>
            </a:r>
            <a:endParaRPr lang="en-US" sz="1800" dirty="0"/>
          </a:p>
          <a:p>
            <a:pPr lvl="1"/>
            <a:r>
              <a:rPr lang="en-US" sz="1800" i="1" dirty="0"/>
              <a:t>Coils on hold</a:t>
            </a:r>
            <a:r>
              <a:rPr lang="en-US" sz="1800" dirty="0"/>
              <a:t>: The number of coils on hold expected to be used is the sum of the probabilities of using each coil on hold (0%, 25%, 50%, 75%).</a:t>
            </a:r>
          </a:p>
          <a:p>
            <a:pPr lvl="1"/>
            <a:r>
              <a:rPr lang="en-US" sz="1800" i="1" dirty="0"/>
              <a:t>**Integration and test yield </a:t>
            </a:r>
            <a:r>
              <a:rPr lang="en-US" sz="1800" dirty="0"/>
              <a:t>computed after removing Covid impact 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057956F-6C52-42C5-3752-C88A721140F2}"/>
              </a:ext>
            </a:extLst>
          </p:cNvPr>
          <p:cNvSpPr/>
          <p:nvPr/>
        </p:nvSpPr>
        <p:spPr>
          <a:xfrm>
            <a:off x="2843859" y="6131112"/>
            <a:ext cx="2952328" cy="720060"/>
          </a:xfrm>
          <a:prstGeom prst="wedgeRoundRectCallout">
            <a:avLst>
              <a:gd name="adj1" fmla="val 40186"/>
              <a:gd name="adj2" fmla="val -9744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MQXFA15 has 3 coils that were previously on hold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FF14E-ED60-AB23-B21F-7A8A0F118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545742"/>
            <a:ext cx="7918450" cy="2235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2CD750-C1FC-DDAB-5CA4-64F781842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55" y="2780928"/>
            <a:ext cx="7930845" cy="21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0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EB92-3BFD-4E4C-93AF-3329C722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92" y="0"/>
            <a:ext cx="7920000" cy="720000"/>
          </a:xfrm>
        </p:spPr>
        <p:txBody>
          <a:bodyPr/>
          <a:lstStyle/>
          <a:p>
            <a:r>
              <a:rPr lang="en-US" dirty="0"/>
              <a:t>302.2.07: MQXFA Structures and Assembly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EB469-D645-FF49-8094-D2B08AE01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MQXFA Status - PMG mtg 5/21/24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E111FB-1D29-454D-9B5A-5B6776DA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99" y="686400"/>
            <a:ext cx="8763301" cy="309356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Structure procurement is complete. Magnet assembly is at peak production with two assembly lines fully operational</a:t>
            </a:r>
          </a:p>
          <a:p>
            <a:pPr>
              <a:lnSpc>
                <a:spcPct val="120000"/>
              </a:lnSpc>
            </a:pPr>
            <a:r>
              <a:rPr lang="en-US" dirty="0"/>
              <a:t>19 MQXFA magnets assembled </a:t>
            </a:r>
            <a:r>
              <a:rPr lang="en-US" sz="2400" dirty="0"/>
              <a:t>(MQXFA03-17, 7b, 8b, 13b, 12b):  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MQXFA12b: used to test insertion of tapered loading keys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Tapered loading keys were inserted at the Lead End and removed at ½ preload to test procedure, and record data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Data from additional gauges were analyzed </a:t>
            </a:r>
            <a:r>
              <a:rPr lang="en-US" dirty="0">
                <a:sym typeface="Wingdings" panose="05000000000000000000" pitchFamily="2" charset="2"/>
              </a:rPr>
              <a:t> very good agreement with FE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CAPA after MQXFA17: Tapered loading keys will be inserted at the Lead End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4E5214-386C-05D9-3A6B-AC47C9893813}"/>
              </a:ext>
            </a:extLst>
          </p:cNvPr>
          <p:cNvSpPr txBox="1">
            <a:spLocks/>
          </p:cNvSpPr>
          <p:nvPr/>
        </p:nvSpPr>
        <p:spPr>
          <a:xfrm>
            <a:off x="-144016" y="3783538"/>
            <a:ext cx="4716016" cy="889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MQXFA16 is at FNAL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MQXFA13b is at BNL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E83D0-C935-FEC4-9F8D-B8F91807B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116653"/>
            <a:ext cx="2241421" cy="22209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6B42AD-D9C4-427D-8AA1-2071F5338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73"/>
          <a:stretch/>
        </p:blipFill>
        <p:spPr>
          <a:xfrm>
            <a:off x="3358070" y="5049302"/>
            <a:ext cx="1508501" cy="12820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3EE31A-0A04-6F53-B525-AC0C1F87B426}"/>
              </a:ext>
            </a:extLst>
          </p:cNvPr>
          <p:cNvSpPr txBox="1"/>
          <p:nvPr/>
        </p:nvSpPr>
        <p:spPr>
          <a:xfrm>
            <a:off x="3358070" y="3968478"/>
            <a:ext cx="1672292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Delta stress on gauges @ pole tip:</a:t>
            </a:r>
          </a:p>
          <a:p>
            <a:r>
              <a:rPr lang="en-US" sz="1400" dirty="0"/>
              <a:t>measured (SG) vs computed (FE)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793B57-F2D7-5389-5A39-310A20F94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6278084"/>
            <a:ext cx="4968552" cy="6378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AE1C8-761E-4C66-ADA3-E8D2EAEA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2D8E36-49B7-4435-D574-181DE9E6C012}"/>
              </a:ext>
            </a:extLst>
          </p:cNvPr>
          <p:cNvSpPr txBox="1"/>
          <p:nvPr/>
        </p:nvSpPr>
        <p:spPr>
          <a:xfrm>
            <a:off x="7292542" y="4760444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W/o tapered keys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272C6B-3340-5FA5-DC9D-7E78440339AB}"/>
              </a:ext>
            </a:extLst>
          </p:cNvPr>
          <p:cNvSpPr txBox="1"/>
          <p:nvPr/>
        </p:nvSpPr>
        <p:spPr>
          <a:xfrm>
            <a:off x="7401837" y="5633623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W tapered keys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834387-7CFF-058C-098E-584F1F279685}"/>
              </a:ext>
            </a:extLst>
          </p:cNvPr>
          <p:cNvCxnSpPr>
            <a:stCxn id="15" idx="1"/>
          </p:cNvCxnSpPr>
          <p:nvPr/>
        </p:nvCxnSpPr>
        <p:spPr>
          <a:xfrm flipH="1" flipV="1">
            <a:off x="6012160" y="4672571"/>
            <a:ext cx="1280382" cy="241762"/>
          </a:xfrm>
          <a:prstGeom prst="straightConnector1">
            <a:avLst/>
          </a:prstGeom>
          <a:ln>
            <a:solidFill>
              <a:schemeClr val="tx2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71D907-9CA9-9933-473E-24AFF8BB77D8}"/>
              </a:ext>
            </a:extLst>
          </p:cNvPr>
          <p:cNvCxnSpPr>
            <a:cxnSpLocks/>
          </p:cNvCxnSpPr>
          <p:nvPr/>
        </p:nvCxnSpPr>
        <p:spPr>
          <a:xfrm flipH="1">
            <a:off x="6859440" y="5793434"/>
            <a:ext cx="531359" cy="0"/>
          </a:xfrm>
          <a:prstGeom prst="straightConnector1">
            <a:avLst/>
          </a:prstGeom>
          <a:ln>
            <a:solidFill>
              <a:schemeClr val="tx2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FF326C4-E4D8-633B-7723-6B761AA9C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6" y="5085353"/>
            <a:ext cx="1789023" cy="17726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4B29EB-9E83-46AD-0A8C-B6E23A94466D}"/>
              </a:ext>
            </a:extLst>
          </p:cNvPr>
          <p:cNvSpPr txBox="1"/>
          <p:nvPr/>
        </p:nvSpPr>
        <p:spPr>
          <a:xfrm>
            <a:off x="1685774" y="5690321"/>
            <a:ext cx="1326301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Delta stress on gauges @ magnet center</a:t>
            </a:r>
          </a:p>
        </p:txBody>
      </p:sp>
    </p:spTree>
    <p:extLst>
      <p:ext uri="{BB962C8B-B14F-4D97-AF65-F5344CB8AC3E}">
        <p14:creationId xmlns:p14="http://schemas.microsoft.com/office/powerpoint/2010/main" val="157093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5" grpId="0"/>
      <p:bldP spid="16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D896D-BAB7-3C30-4243-E24F1ABAF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383"/>
            <a:ext cx="9144000" cy="5324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1" y="141650"/>
            <a:ext cx="7920000" cy="720000"/>
          </a:xfrm>
        </p:spPr>
        <p:txBody>
          <a:bodyPr/>
          <a:lstStyle/>
          <a:p>
            <a:r>
              <a:rPr lang="en-US" dirty="0"/>
              <a:t>WBS 302.2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D3E5D1-2D4D-4D0C-B257-9253B70689F7}"/>
              </a:ext>
            </a:extLst>
          </p:cNvPr>
          <p:cNvSpPr/>
          <p:nvPr/>
        </p:nvSpPr>
        <p:spPr>
          <a:xfrm>
            <a:off x="1331640" y="2496559"/>
            <a:ext cx="5616624" cy="1656184"/>
          </a:xfrm>
          <a:prstGeom prst="roundRect">
            <a:avLst>
              <a:gd name="adj" fmla="val 10099"/>
            </a:avLst>
          </a:prstGeom>
          <a:noFill/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3E597E-E2D7-4349-A61A-77D07ABFE92B}"/>
              </a:ext>
            </a:extLst>
          </p:cNvPr>
          <p:cNvSpPr txBox="1"/>
          <p:nvPr/>
        </p:nvSpPr>
        <p:spPr>
          <a:xfrm>
            <a:off x="7882116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5F4FF-2307-6089-678E-FE476B669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19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B10D-3C0E-EFC6-05CC-B6633EB5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302.2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086BC-E983-8E31-37DC-D80C4D21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71" y="2348880"/>
            <a:ext cx="7920000" cy="38750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Coil Production Complete:</a:t>
            </a:r>
          </a:p>
          <a:p>
            <a:pPr lvl="1"/>
            <a:r>
              <a:rPr lang="en-US" dirty="0"/>
              <a:t>2 coils added for coil yield</a:t>
            </a:r>
          </a:p>
          <a:p>
            <a:pPr lvl="1"/>
            <a:r>
              <a:rPr lang="en-US" dirty="0"/>
              <a:t>5 coils added for the additional magnet to be shipped to CERN for CA-01 acceptance </a:t>
            </a:r>
          </a:p>
          <a:p>
            <a:pPr lvl="1"/>
            <a:r>
              <a:rPr lang="en-US" dirty="0"/>
              <a:t>Slow coil production rate at FNAL to keep the line active for longer time</a:t>
            </a:r>
          </a:p>
          <a:p>
            <a:r>
              <a:rPr lang="en-US" dirty="0"/>
              <a:t>Magnet Production Complete:</a:t>
            </a:r>
          </a:p>
          <a:p>
            <a:pPr lvl="1"/>
            <a:r>
              <a:rPr lang="en-US" dirty="0"/>
              <a:t>1 magnet rework added for magnet yield</a:t>
            </a:r>
          </a:p>
          <a:p>
            <a:pPr lvl="1"/>
            <a:r>
              <a:rPr lang="en-US" dirty="0"/>
              <a:t>MQXFA15 rework to increase preload (Lesson Learned from QMXFA13)</a:t>
            </a:r>
          </a:p>
          <a:p>
            <a:pPr lvl="1"/>
            <a:r>
              <a:rPr lang="en-US" dirty="0"/>
              <a:t>Critical DR on MQXFA17</a:t>
            </a:r>
          </a:p>
          <a:p>
            <a:pPr lvl="1"/>
            <a:r>
              <a:rPr lang="en-US" dirty="0"/>
              <a:t>Re-assemblies of MQXFA13b for field quality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8AF5F-E09A-2C51-D0BC-2EE9029A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83B2F-45F1-FA66-0A0A-23DFBC09D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3D134-0D49-ED8B-76CE-471C52CE1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16461"/>
            <a:ext cx="713293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19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86B88E-A4A2-4E17-9A55-4F0D886D4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513"/>
          <a:stretch/>
        </p:blipFill>
        <p:spPr>
          <a:xfrm>
            <a:off x="-23914" y="1203186"/>
            <a:ext cx="3047844" cy="2766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42FDED-C0D1-4DAC-9F3C-C5310388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18" y="26236"/>
            <a:ext cx="7892686" cy="720000"/>
          </a:xfrm>
        </p:spPr>
        <p:txBody>
          <a:bodyPr/>
          <a:lstStyle/>
          <a:p>
            <a:r>
              <a:rPr lang="en-US" dirty="0"/>
              <a:t>WBS 302.2: Cost &amp; Schedule Perform.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F2B2-F71D-4238-A98E-64F1FDD5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41" y="4334822"/>
            <a:ext cx="8363272" cy="185223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All control accounts are on schedule and ~within budget</a:t>
            </a:r>
          </a:p>
          <a:p>
            <a:r>
              <a:rPr lang="en-US" dirty="0"/>
              <a:t>MQXFA variance at complete is -$107k</a:t>
            </a:r>
          </a:p>
          <a:p>
            <a:r>
              <a:rPr lang="en-US" dirty="0"/>
              <a:t>Total 302.2 BCRs cost impact: -$3.87M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F5F45-2533-4A81-A58D-0995DB33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DA5C4A-948E-456E-B18B-CA336223F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74" r="369" b="2587"/>
          <a:stretch/>
        </p:blipFill>
        <p:spPr>
          <a:xfrm>
            <a:off x="4067944" y="712667"/>
            <a:ext cx="3047843" cy="6303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B24CBC-B231-447E-9E04-ECCF9ED630F5}"/>
              </a:ext>
            </a:extLst>
          </p:cNvPr>
          <p:cNvSpPr txBox="1"/>
          <p:nvPr/>
        </p:nvSpPr>
        <p:spPr>
          <a:xfrm>
            <a:off x="7874066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6D52DC6-0A37-7DA5-22EC-5B0261B39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D16E81-6E56-862A-9E4A-128F892C8D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63"/>
          <a:stretch/>
        </p:blipFill>
        <p:spPr>
          <a:xfrm>
            <a:off x="2571924" y="1506899"/>
            <a:ext cx="6572076" cy="2483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8EA3C-FC60-41F6-9FD0-0C1AA9D08864}"/>
              </a:ext>
            </a:extLst>
          </p:cNvPr>
          <p:cNvSpPr/>
          <p:nvPr/>
        </p:nvSpPr>
        <p:spPr>
          <a:xfrm>
            <a:off x="46192" y="1506899"/>
            <a:ext cx="9082028" cy="246244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FAA374-1C46-490D-80F6-B82FC3FC0F71}"/>
              </a:ext>
            </a:extLst>
          </p:cNvPr>
          <p:cNvSpPr/>
          <p:nvPr/>
        </p:nvSpPr>
        <p:spPr>
          <a:xfrm>
            <a:off x="6444208" y="3705961"/>
            <a:ext cx="792088" cy="2633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8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87" y="-8576"/>
            <a:ext cx="7920000" cy="720000"/>
          </a:xfrm>
        </p:spPr>
        <p:txBody>
          <a:bodyPr/>
          <a:lstStyle/>
          <a:p>
            <a:r>
              <a:rPr lang="en-US" dirty="0"/>
              <a:t>302.2. Risk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80091" y="782172"/>
            <a:ext cx="8208912" cy="115537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risks have been identified, analyzed, and are managed on monthly basis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5DF8E744-B0AC-4EEA-8C83-EE3A8F9B6CF4}"/>
              </a:ext>
            </a:extLst>
          </p:cNvPr>
          <p:cNvSpPr txBox="1">
            <a:spLocks/>
          </p:cNvSpPr>
          <p:nvPr/>
        </p:nvSpPr>
        <p:spPr>
          <a:xfrm>
            <a:off x="456410" y="2332952"/>
            <a:ext cx="8384684" cy="319651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MQXFA threats with largest impact: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Mitigation for risk of additional coil/magnet failures: 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Spare conductor for 5 coils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Spare parts for 4 coils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74F8D-CCB9-4E27-8989-526A455C92B1}"/>
              </a:ext>
            </a:extLst>
          </p:cNvPr>
          <p:cNvSpPr txBox="1"/>
          <p:nvPr/>
        </p:nvSpPr>
        <p:spPr>
          <a:xfrm>
            <a:off x="7884368" y="-17242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#6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0C354D46-B9D9-4B09-8B81-641B77FCB535}"/>
              </a:ext>
            </a:extLst>
          </p:cNvPr>
          <p:cNvSpPr txBox="1">
            <a:spLocks/>
          </p:cNvSpPr>
          <p:nvPr/>
        </p:nvSpPr>
        <p:spPr>
          <a:xfrm>
            <a:off x="353275" y="5624887"/>
            <a:ext cx="8384684" cy="54062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AUP risks presented in talk: 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302.1 - AUP Risks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302.2 risks presented in talk: 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Magnets 302.2.01 - Integration, Coordination, and Shipments”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DF4B38-1687-46A5-8939-E953B4104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151645"/>
              </p:ext>
            </p:extLst>
          </p:nvPr>
        </p:nvGraphicFramePr>
        <p:xfrm>
          <a:off x="1835696" y="1322799"/>
          <a:ext cx="5184575" cy="614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9511">
                  <a:extLst>
                    <a:ext uri="{9D8B030D-6E8A-4147-A177-3AD203B41FA5}">
                      <a16:colId xmlns:a16="http://schemas.microsoft.com/office/drawing/2014/main" val="1239618541"/>
                    </a:ext>
                  </a:extLst>
                </a:gridCol>
                <a:gridCol w="876266">
                  <a:extLst>
                    <a:ext uri="{9D8B030D-6E8A-4147-A177-3AD203B41FA5}">
                      <a16:colId xmlns:a16="http://schemas.microsoft.com/office/drawing/2014/main" val="1133725912"/>
                    </a:ext>
                  </a:extLst>
                </a:gridCol>
                <a:gridCol w="876266">
                  <a:extLst>
                    <a:ext uri="{9D8B030D-6E8A-4147-A177-3AD203B41FA5}">
                      <a16:colId xmlns:a16="http://schemas.microsoft.com/office/drawing/2014/main" val="927213920"/>
                    </a:ext>
                  </a:extLst>
                </a:gridCol>
                <a:gridCol w="876266">
                  <a:extLst>
                    <a:ext uri="{9D8B030D-6E8A-4147-A177-3AD203B41FA5}">
                      <a16:colId xmlns:a16="http://schemas.microsoft.com/office/drawing/2014/main" val="1718778914"/>
                    </a:ext>
                  </a:extLst>
                </a:gridCol>
                <a:gridCol w="876266">
                  <a:extLst>
                    <a:ext uri="{9D8B030D-6E8A-4147-A177-3AD203B41FA5}">
                      <a16:colId xmlns:a16="http://schemas.microsoft.com/office/drawing/2014/main" val="3136073420"/>
                    </a:ext>
                  </a:extLst>
                </a:gridCol>
              </a:tblGrid>
              <a:tr h="307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open risk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medium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315709728"/>
                  </a:ext>
                </a:extLst>
              </a:tr>
              <a:tr h="307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threats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263723180"/>
                  </a:ext>
                </a:extLst>
              </a:tr>
            </a:tbl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152AF8-E0E2-163B-32E5-9A8083CF7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249182-BD9E-A9CF-AFC4-EFA67798C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362559"/>
              </p:ext>
            </p:extLst>
          </p:nvPr>
        </p:nvGraphicFramePr>
        <p:xfrm>
          <a:off x="467545" y="2779310"/>
          <a:ext cx="7848871" cy="1299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0281">
                  <a:extLst>
                    <a:ext uri="{9D8B030D-6E8A-4147-A177-3AD203B41FA5}">
                      <a16:colId xmlns:a16="http://schemas.microsoft.com/office/drawing/2014/main" val="3884159078"/>
                    </a:ext>
                  </a:extLst>
                </a:gridCol>
                <a:gridCol w="5768626">
                  <a:extLst>
                    <a:ext uri="{9D8B030D-6E8A-4147-A177-3AD203B41FA5}">
                      <a16:colId xmlns:a16="http://schemas.microsoft.com/office/drawing/2014/main" val="1509145726"/>
                    </a:ext>
                  </a:extLst>
                </a:gridCol>
                <a:gridCol w="899964">
                  <a:extLst>
                    <a:ext uri="{9D8B030D-6E8A-4147-A177-3AD203B41FA5}">
                      <a16:colId xmlns:a16="http://schemas.microsoft.com/office/drawing/2014/main" val="4194745598"/>
                    </a:ext>
                  </a:extLst>
                </a:gridCol>
              </a:tblGrid>
              <a:tr h="259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RI-ID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Risk Rank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3252594"/>
                  </a:ext>
                </a:extLst>
              </a:tr>
              <a:tr h="259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RT-302-2-01-003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Series magnets fail to meet yield assumption in baseline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3 (High)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1535977"/>
                  </a:ext>
                </a:extLst>
              </a:tr>
              <a:tr h="259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RT-302-2-01-004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FNAL coils fail to meet specification and are rejected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2 (Medium)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0837109"/>
                  </a:ext>
                </a:extLst>
              </a:tr>
              <a:tr h="259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RT-302-2-01-005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BNL coils fail to meet specification and are rejected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2 (Medium)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2059633"/>
                  </a:ext>
                </a:extLst>
              </a:tr>
              <a:tr h="259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RT-302-2-01-008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Magnet fabrication issue causes component rework and schedule delay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2 (Medium)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5721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98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25" y="18312"/>
            <a:ext cx="7920000" cy="720000"/>
          </a:xfrm>
        </p:spPr>
        <p:txBody>
          <a:bodyPr/>
          <a:lstStyle/>
          <a:p>
            <a:r>
              <a:rPr lang="en-US" sz="3200" dirty="0"/>
              <a:t>Quality Assurance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87" y="908720"/>
            <a:ext cx="8895594" cy="5376192"/>
          </a:xfrm>
        </p:spPr>
        <p:txBody>
          <a:bodyPr>
            <a:normAutofit fontScale="92500"/>
          </a:bodyPr>
          <a:lstStyle/>
          <a:p>
            <a:r>
              <a:rPr lang="en-US" dirty="0"/>
              <a:t>All significant documents are under </a:t>
            </a:r>
            <a:r>
              <a:rPr lang="en-US" u="sng" dirty="0"/>
              <a:t>revision control</a:t>
            </a:r>
          </a:p>
          <a:p>
            <a:r>
              <a:rPr lang="en-US" b="1" dirty="0"/>
              <a:t>All travelers are being used, and updated as needed </a:t>
            </a:r>
            <a:endParaRPr lang="en-US" b="1" u="sng" dirty="0"/>
          </a:p>
          <a:p>
            <a:r>
              <a:rPr lang="en-US" dirty="0"/>
              <a:t>Per CERN requirements, the project utilizes:</a:t>
            </a:r>
          </a:p>
          <a:p>
            <a:pPr lvl="1"/>
            <a:r>
              <a:rPr lang="en-US" u="sng" dirty="0"/>
              <a:t>Manufacturing &amp; Inspection Plans (MIP)</a:t>
            </a:r>
            <a:r>
              <a:rPr lang="en-US" dirty="0"/>
              <a:t>, which describe all manufacturing and inspection steps.</a:t>
            </a:r>
          </a:p>
          <a:p>
            <a:pPr lvl="2"/>
            <a:r>
              <a:rPr lang="en-US" dirty="0"/>
              <a:t>All MIPS approved by AUP &amp; CERN: </a:t>
            </a:r>
            <a:r>
              <a:rPr lang="en-US" sz="1600" dirty="0"/>
              <a:t>US-HiLumi-doc-794/758/1705/2011  </a:t>
            </a:r>
            <a:endParaRPr lang="en-US" dirty="0"/>
          </a:p>
          <a:p>
            <a:pPr lvl="1"/>
            <a:r>
              <a:rPr lang="en-US" u="sng" dirty="0"/>
              <a:t>CERN EDMS/CDD</a:t>
            </a:r>
            <a:r>
              <a:rPr lang="en-US" dirty="0"/>
              <a:t> (CERN Drawing Directory) system for models and drawings</a:t>
            </a:r>
          </a:p>
          <a:p>
            <a:pPr lvl="1"/>
            <a:r>
              <a:rPr lang="en-US" b="1" u="sng" dirty="0"/>
              <a:t>CERN Manufacturing &amp; Test Folder </a:t>
            </a:r>
            <a:r>
              <a:rPr lang="en-US" b="1" dirty="0"/>
              <a:t>(MTF) </a:t>
            </a:r>
            <a:r>
              <a:rPr lang="en-US" dirty="0"/>
              <a:t>tool to report manufacturing and test data for AUP deliverables.</a:t>
            </a:r>
          </a:p>
          <a:p>
            <a:pPr lvl="2"/>
            <a:r>
              <a:rPr lang="en-US" dirty="0"/>
              <a:t>Coils and magnets data updated monthly  </a:t>
            </a:r>
          </a:p>
          <a:p>
            <a:r>
              <a:rPr lang="en-US" dirty="0"/>
              <a:t>More details in talks by L3s &amp; J. Blowers (AUP QA manager)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A6EDDA-CAF1-143A-4E76-1D7191440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300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ES&amp;H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53" y="1005290"/>
            <a:ext cx="8410627" cy="4942760"/>
          </a:xfrm>
        </p:spPr>
        <p:txBody>
          <a:bodyPr>
            <a:normAutofit/>
          </a:bodyPr>
          <a:lstStyle/>
          <a:p>
            <a:r>
              <a:rPr lang="en-US" b="1" dirty="0"/>
              <a:t>No major ES&amp;H issue at 94% complete </a:t>
            </a:r>
          </a:p>
          <a:p>
            <a:pPr lvl="1"/>
            <a:r>
              <a:rPr lang="en-US" dirty="0"/>
              <a:t>AUP Hazard Analysis Report (HAR) is complete and approved (</a:t>
            </a:r>
            <a:r>
              <a:rPr lang="en-US" dirty="0">
                <a:solidFill>
                  <a:srgbClr val="5F5F5F"/>
                </a:solidFill>
              </a:rPr>
              <a:t>US-HiLumi-doc-1121)</a:t>
            </a:r>
            <a:endParaRPr lang="en-US" dirty="0"/>
          </a:p>
          <a:p>
            <a:pPr lvl="2"/>
            <a:r>
              <a:rPr lang="en-US" dirty="0"/>
              <a:t>Addresses all MQXFA hazards: Material Handling, Hazardous Materials, Mechanical Hazards, Fire Hazards, Pressure Hazards, Electrical Hazards, Cryogenic Hazards, …</a:t>
            </a:r>
          </a:p>
          <a:p>
            <a:pPr lvl="2"/>
            <a:r>
              <a:rPr lang="en-US" dirty="0"/>
              <a:t>None is uncommon for these labs</a:t>
            </a:r>
          </a:p>
          <a:p>
            <a:pPr lvl="1"/>
            <a:r>
              <a:rPr lang="en-US" dirty="0"/>
              <a:t>All L3s have performed hazard analyses and are following policies and procedures of their laboratory</a:t>
            </a:r>
          </a:p>
          <a:p>
            <a:r>
              <a:rPr lang="en-US" dirty="0"/>
              <a:t>More details in talk by Amy Pavnica (ES&amp;H Coordinator) and in L3 presentations</a:t>
            </a:r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6A4B3-7BF4-45DE-B5E4-5BD1BA02E0C8}"/>
              </a:ext>
            </a:extLst>
          </p:cNvPr>
          <p:cNvSpPr txBox="1"/>
          <p:nvPr/>
        </p:nvSpPr>
        <p:spPr>
          <a:xfrm>
            <a:off x="7884368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#5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286AB1-E7E3-D669-E4BF-A0F46A88A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64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5976224" cy="720000"/>
          </a:xfrm>
        </p:spPr>
        <p:txBody>
          <a:bodyPr/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24744"/>
            <a:ext cx="79200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Scope, Interfaces, Dependencies &amp; Team</a:t>
            </a:r>
          </a:p>
          <a:p>
            <a:r>
              <a:rPr lang="en-US" u="sng" dirty="0"/>
              <a:t>Status since </a:t>
            </a:r>
            <a:r>
              <a:rPr lang="en-US" u="sng" dirty="0" err="1"/>
              <a:t>Rebaseline</a:t>
            </a:r>
            <a:r>
              <a:rPr lang="en-US" u="sng" dirty="0"/>
              <a:t> Review</a:t>
            </a:r>
          </a:p>
          <a:p>
            <a:r>
              <a:rPr lang="en-US" dirty="0"/>
              <a:t>Procurement Status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Cost and Schedule Performance</a:t>
            </a:r>
            <a:endParaRPr lang="en-US" i="1" dirty="0"/>
          </a:p>
          <a:p>
            <a:r>
              <a:rPr lang="en-US" dirty="0"/>
              <a:t>BCRs since </a:t>
            </a:r>
            <a:r>
              <a:rPr lang="en-US" dirty="0" err="1"/>
              <a:t>Rebaseline</a:t>
            </a:r>
            <a:r>
              <a:rPr lang="en-US" dirty="0"/>
              <a:t> Review</a:t>
            </a:r>
          </a:p>
          <a:p>
            <a:r>
              <a:rPr lang="en-US" dirty="0"/>
              <a:t>Estimate at Completion and EAC Manual Adjustments</a:t>
            </a:r>
          </a:p>
          <a:p>
            <a:r>
              <a:rPr lang="en-US" dirty="0"/>
              <a:t>Risks</a:t>
            </a:r>
          </a:p>
          <a:p>
            <a:r>
              <a:rPr lang="en-US" dirty="0"/>
              <a:t>QA/QC</a:t>
            </a:r>
          </a:p>
          <a:p>
            <a:r>
              <a:rPr lang="en-US" dirty="0"/>
              <a:t>ES&amp;H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05E18-8E6A-263E-1D6A-EDAC37BD6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68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WBS 302.2: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20" y="1035676"/>
            <a:ext cx="8280480" cy="52010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Magnet scope is 94% complete</a:t>
            </a:r>
          </a:p>
          <a:p>
            <a:pPr>
              <a:lnSpc>
                <a:spcPct val="120000"/>
              </a:lnSpc>
            </a:pPr>
            <a:r>
              <a:rPr lang="en-US" dirty="0"/>
              <a:t>Major procurements are complete</a:t>
            </a:r>
          </a:p>
          <a:p>
            <a:pPr>
              <a:lnSpc>
                <a:spcPct val="120000"/>
              </a:lnSpc>
            </a:pPr>
            <a:r>
              <a:rPr lang="en-US" dirty="0"/>
              <a:t>Several CAs have completed discrete activities</a:t>
            </a:r>
          </a:p>
          <a:p>
            <a:pPr>
              <a:lnSpc>
                <a:spcPct val="120000"/>
              </a:lnSpc>
            </a:pPr>
            <a:r>
              <a:rPr lang="en-US" dirty="0"/>
              <a:t>Magnet assembly is at peak production rate</a:t>
            </a:r>
          </a:p>
          <a:p>
            <a:pPr>
              <a:lnSpc>
                <a:spcPct val="120000"/>
              </a:lnSpc>
            </a:pPr>
            <a:r>
              <a:rPr lang="en-US" dirty="0"/>
              <a:t>Coil yield is slightly lower than in Baseline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We have conductor and parts for adding coils if needed</a:t>
            </a:r>
          </a:p>
          <a:p>
            <a:pPr>
              <a:lnSpc>
                <a:spcPct val="120000"/>
              </a:lnSpc>
            </a:pPr>
            <a:r>
              <a:rPr lang="en-US" dirty="0"/>
              <a:t>Magnet yield is lower than in Baseline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We are implementing lessons learned and did several design changes</a:t>
            </a:r>
          </a:p>
          <a:p>
            <a:pPr>
              <a:lnSpc>
                <a:spcPct val="120000"/>
              </a:lnSpc>
            </a:pPr>
            <a:r>
              <a:rPr lang="en-US" dirty="0"/>
              <a:t>Cost and schedule are under control </a:t>
            </a:r>
          </a:p>
          <a:p>
            <a:pPr>
              <a:lnSpc>
                <a:spcPct val="120000"/>
              </a:lnSpc>
            </a:pPr>
            <a:r>
              <a:rPr lang="en-US" dirty="0"/>
              <a:t>Risks are under control</a:t>
            </a:r>
          </a:p>
          <a:p>
            <a:pPr>
              <a:lnSpc>
                <a:spcPct val="120000"/>
              </a:lnSpc>
            </a:pPr>
            <a:r>
              <a:rPr lang="en-US" dirty="0"/>
              <a:t>We are confident to complete magnet scope within cost and schedule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C979A-8E46-A260-18F9-443F9A3ED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05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4666-BA24-4175-9C32-19348EE0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1E29-C5FC-4AAA-A13A-38DBD71AE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D43F1-5141-48A8-81C1-856E4D90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84692-9310-45B5-380C-73C97137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052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925A-DAF5-3446-BBA0-F176EE91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 Resource Type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75BBC-F515-FF46-ADC5-7E25401E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4F7D83-A913-1E4C-9295-3D7B67E9FF56}"/>
              </a:ext>
            </a:extLst>
          </p:cNvPr>
          <p:cNvSpPr txBox="1"/>
          <p:nvPr/>
        </p:nvSpPr>
        <p:spPr>
          <a:xfrm>
            <a:off x="1619672" y="6228601"/>
            <a:ext cx="63991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Lab</a:t>
            </a:r>
          </a:p>
          <a:p>
            <a:r>
              <a:rPr lang="en-US" sz="1600" dirty="0"/>
              <a:t>Logo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EE1F1F-5223-42C6-8AB5-AD26911B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6" y="1027749"/>
            <a:ext cx="8122504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71CD75D-4CF4-4E90-B651-FA6D9AD0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51" y="3212976"/>
            <a:ext cx="246375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6D8B15-719B-B297-5337-465C351CB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893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666F-872D-694B-8E64-BFAD8907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 Estimate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9BE1C-0768-8D42-8131-21057950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CEEA46-A12C-4DCE-90AE-D8CBB4E44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1" y="1052736"/>
            <a:ext cx="8318698" cy="46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1135E21-3F88-4BEA-8E56-C0C1655E3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13" y="2941320"/>
            <a:ext cx="2566363" cy="11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773C07-E62B-8B0B-80F2-85ADA9B15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135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3EFD-BD6E-2045-93A1-0E19E90B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 FTE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A11A8-8C58-9B40-A19E-A251CC2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DD019F-10E7-4276-ACCD-D18E39B05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6" y="764704"/>
            <a:ext cx="7659272" cy="4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282B587-7DBE-4954-A8CB-A01C034DD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70988"/>
            <a:ext cx="6768752" cy="103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144308-3934-336A-D29B-9896644BC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9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E554-6122-43E9-8352-458AF1ED4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4751"/>
            <a:ext cx="7920000" cy="720000"/>
          </a:xfrm>
        </p:spPr>
        <p:txBody>
          <a:bodyPr/>
          <a:lstStyle/>
          <a:p>
            <a:r>
              <a:rPr lang="en-US" dirty="0"/>
              <a:t>302.2 CA SPIs &amp; CPIs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0B69E-F9B1-43EF-B7E3-3ED33E74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4567B-835C-4B56-B036-422294699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B52D63-BCB4-4782-A355-B05000ABC0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96" y="547342"/>
            <a:ext cx="6470426" cy="314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2C6F2A0-31F8-47EC-BF32-830A1DF5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96" y="3702695"/>
            <a:ext cx="6444208" cy="314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23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8208F9-8C77-47CA-824C-9EB9B02A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01" y="354593"/>
            <a:ext cx="7920000" cy="720000"/>
          </a:xfrm>
        </p:spPr>
        <p:txBody>
          <a:bodyPr/>
          <a:lstStyle/>
          <a:p>
            <a:r>
              <a:rPr lang="en-US" dirty="0"/>
              <a:t>Requirements, Acceptance Criteria, FDR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9E477-0C96-44AB-9006-5B0AD99D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DE454-9C05-434A-91AA-7D83442F2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03" y="1877967"/>
            <a:ext cx="2944191" cy="39354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A17ECE-9E72-4D73-88FE-C4718E6E663E}"/>
              </a:ext>
            </a:extLst>
          </p:cNvPr>
          <p:cNvSpPr txBox="1"/>
          <p:nvPr/>
        </p:nvSpPr>
        <p:spPr>
          <a:xfrm>
            <a:off x="3347864" y="5808055"/>
            <a:ext cx="2178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US-HiLumi-doc-1103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2CA786-FA67-4988-8C0E-4906793C6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58395"/>
            <a:ext cx="2892357" cy="39239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370DAF-33B2-421D-A946-B88D8A6EAC72}"/>
              </a:ext>
            </a:extLst>
          </p:cNvPr>
          <p:cNvSpPr txBox="1"/>
          <p:nvPr/>
        </p:nvSpPr>
        <p:spPr>
          <a:xfrm>
            <a:off x="470533" y="5810033"/>
            <a:ext cx="196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US-HiLumi-doc-36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FDCEA7-5E87-4999-BCAB-292B2EEDF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688" y="1750164"/>
            <a:ext cx="2725877" cy="40632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7B2192-4A47-4161-9443-2B190F86BC97}"/>
              </a:ext>
            </a:extLst>
          </p:cNvPr>
          <p:cNvSpPr txBox="1"/>
          <p:nvPr/>
        </p:nvSpPr>
        <p:spPr>
          <a:xfrm>
            <a:off x="6621931" y="5806948"/>
            <a:ext cx="224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F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US-HiLumi-doc-948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09CFF97-C598-4F1C-AEF6-16D235C1ED60}"/>
              </a:ext>
            </a:extLst>
          </p:cNvPr>
          <p:cNvSpPr txBox="1">
            <a:spLocks/>
          </p:cNvSpPr>
          <p:nvPr/>
        </p:nvSpPr>
        <p:spPr>
          <a:xfrm>
            <a:off x="633498" y="1135547"/>
            <a:ext cx="7920000" cy="72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complete and approved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915F2B-D275-A013-1DA8-130926079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878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8208F9-8C77-47CA-824C-9EB9B02A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24" y="48908"/>
            <a:ext cx="7920000" cy="720000"/>
          </a:xfrm>
        </p:spPr>
        <p:txBody>
          <a:bodyPr/>
          <a:lstStyle/>
          <a:p>
            <a:r>
              <a:rPr lang="en-US" dirty="0"/>
              <a:t>Most Demanding Requirement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9E477-0C96-44AB-9006-5B0AD99D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DE454-9C05-434A-91AA-7D83442F2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03" y="1554509"/>
            <a:ext cx="2944191" cy="3935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2CA786-FA67-4988-8C0E-4906793C6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34937"/>
            <a:ext cx="2892357" cy="3923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FDCEA7-5E87-4999-BCAB-292B2EEDF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688" y="1426706"/>
            <a:ext cx="2725877" cy="4063206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09CFF97-C598-4F1C-AEF6-16D235C1ED60}"/>
              </a:ext>
            </a:extLst>
          </p:cNvPr>
          <p:cNvSpPr txBox="1">
            <a:spLocks/>
          </p:cNvSpPr>
          <p:nvPr/>
        </p:nvSpPr>
        <p:spPr>
          <a:xfrm>
            <a:off x="633498" y="812089"/>
            <a:ext cx="7920000" cy="72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complete and approved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1E4E1C-0590-4ECC-ADB3-9D6692EBD527}"/>
              </a:ext>
            </a:extLst>
          </p:cNvPr>
          <p:cNvSpPr/>
          <p:nvPr/>
        </p:nvSpPr>
        <p:spPr>
          <a:xfrm>
            <a:off x="-6411" y="686233"/>
            <a:ext cx="9122449" cy="5767103"/>
          </a:xfrm>
          <a:prstGeom prst="roundRect">
            <a:avLst>
              <a:gd name="adj" fmla="val 86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Mo</a:t>
            </a:r>
            <a:r>
              <a:rPr lang="en-US" dirty="0" err="1">
                <a:solidFill>
                  <a:schemeClr val="tx1"/>
                </a:solidFill>
              </a:rPr>
              <a:t>STTTT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86224-961A-43BA-8437-452DD436CF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043"/>
          <a:stretch/>
        </p:blipFill>
        <p:spPr>
          <a:xfrm>
            <a:off x="401914" y="1277502"/>
            <a:ext cx="8305800" cy="271802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6BB9B3-8936-4008-9FF2-756A6D6D12A3}"/>
              </a:ext>
            </a:extLst>
          </p:cNvPr>
          <p:cNvCxnSpPr/>
          <p:nvPr/>
        </p:nvCxnSpPr>
        <p:spPr>
          <a:xfrm>
            <a:off x="1331640" y="3445891"/>
            <a:ext cx="31055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172B00-1D78-4C59-AE12-C94AD08909DA}"/>
              </a:ext>
            </a:extLst>
          </p:cNvPr>
          <p:cNvGrpSpPr/>
          <p:nvPr/>
        </p:nvGrpSpPr>
        <p:grpSpPr>
          <a:xfrm>
            <a:off x="401914" y="4592732"/>
            <a:ext cx="8305800" cy="1181856"/>
            <a:chOff x="401914" y="4237565"/>
            <a:chExt cx="8305800" cy="11818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C1A67F4-DCE2-44E4-B2E8-897E61836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914" y="4237565"/>
              <a:ext cx="8305800" cy="1181856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3FC9D87-953F-4DEC-87F2-90777E02B7E7}"/>
                </a:ext>
              </a:extLst>
            </p:cNvPr>
            <p:cNvCxnSpPr>
              <a:cxnSpLocks/>
            </p:cNvCxnSpPr>
            <p:nvPr/>
          </p:nvCxnSpPr>
          <p:spPr>
            <a:xfrm>
              <a:off x="6300192" y="5110162"/>
              <a:ext cx="228781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44F64EE-5268-4B76-AB71-6D760FDBD69F}"/>
                </a:ext>
              </a:extLst>
            </p:cNvPr>
            <p:cNvCxnSpPr>
              <a:cxnSpLocks/>
            </p:cNvCxnSpPr>
            <p:nvPr/>
          </p:nvCxnSpPr>
          <p:spPr>
            <a:xfrm>
              <a:off x="428420" y="5326186"/>
              <a:ext cx="24873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C7D0CE7-B39C-4712-BD20-B19A6EC476B4}"/>
              </a:ext>
            </a:extLst>
          </p:cNvPr>
          <p:cNvSpPr txBox="1"/>
          <p:nvPr/>
        </p:nvSpPr>
        <p:spPr>
          <a:xfrm>
            <a:off x="401914" y="820787"/>
            <a:ext cx="683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Functional Requirements Specification </a:t>
            </a:r>
            <a:r>
              <a:rPr lang="en-US" sz="1400" b="1" dirty="0"/>
              <a:t>(US-HiLumi-doc-36)</a:t>
            </a:r>
            <a:endParaRPr lang="en-US" b="1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8BF56E-62C5-4251-AB19-270920E34928}"/>
              </a:ext>
            </a:extLst>
          </p:cNvPr>
          <p:cNvCxnSpPr/>
          <p:nvPr/>
        </p:nvCxnSpPr>
        <p:spPr>
          <a:xfrm>
            <a:off x="1331640" y="2025422"/>
            <a:ext cx="6495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C228F2-526B-4F2F-80C5-925574A4C7A0}"/>
              </a:ext>
            </a:extLst>
          </p:cNvPr>
          <p:cNvCxnSpPr/>
          <p:nvPr/>
        </p:nvCxnSpPr>
        <p:spPr>
          <a:xfrm>
            <a:off x="1331640" y="2080056"/>
            <a:ext cx="72008" cy="122413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9325189-9F94-4A57-8E1E-FABBC7C1D4C2}"/>
              </a:ext>
            </a:extLst>
          </p:cNvPr>
          <p:cNvSpPr txBox="1"/>
          <p:nvPr/>
        </p:nvSpPr>
        <p:spPr>
          <a:xfrm>
            <a:off x="404966" y="4151392"/>
            <a:ext cx="43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Acceptance Criteria </a:t>
            </a:r>
            <a:r>
              <a:rPr lang="en-US" sz="1400" b="1" dirty="0"/>
              <a:t>(US-HiLumi-doc-1103)</a:t>
            </a:r>
            <a:r>
              <a:rPr lang="en-US" b="1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5383F4-FE93-4029-B318-F39A7530B374}"/>
              </a:ext>
            </a:extLst>
          </p:cNvPr>
          <p:cNvSpPr txBox="1"/>
          <p:nvPr/>
        </p:nvSpPr>
        <p:spPr>
          <a:xfrm>
            <a:off x="395536" y="5877272"/>
            <a:ext cx="763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MQXFA03/04/05/06/10/11 met this requirement; MQXFA07/08 did not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A2DB96-D69E-484E-8504-49AC09E9DA76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#9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D2F6EC-8B35-B53A-4F60-B5F58BF9C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6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C09F2B-FD35-4E2E-B436-5797D1C31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30" b="9000"/>
          <a:stretch/>
        </p:blipFill>
        <p:spPr>
          <a:xfrm>
            <a:off x="0" y="3605736"/>
            <a:ext cx="7462873" cy="325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0"/>
            <a:ext cx="7920000" cy="720000"/>
          </a:xfrm>
        </p:spPr>
        <p:txBody>
          <a:bodyPr/>
          <a:lstStyle/>
          <a:p>
            <a:r>
              <a:rPr lang="en-US" sz="3200" dirty="0"/>
              <a:t>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9826" y="673692"/>
            <a:ext cx="8868289" cy="293204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Project Integration Plan: </a:t>
            </a:r>
            <a:r>
              <a:rPr lang="en-US" dirty="0">
                <a:solidFill>
                  <a:srgbClr val="5F5F5F"/>
                </a:solidFill>
              </a:rPr>
              <a:t>US-HiLumi-doc-1166</a:t>
            </a:r>
          </a:p>
          <a:p>
            <a:pPr lvl="1"/>
            <a:r>
              <a:rPr lang="en-US" dirty="0"/>
              <a:t>Interface Control Matrix: US-HiLumi-doc-219</a:t>
            </a:r>
          </a:p>
          <a:p>
            <a:pPr lvl="1"/>
            <a:r>
              <a:rPr lang="en-US" b="1" i="1" dirty="0"/>
              <a:t>Interface Control Document </a:t>
            </a:r>
            <a:r>
              <a:rPr lang="en-US" dirty="0"/>
              <a:t>for each interface</a:t>
            </a:r>
          </a:p>
          <a:p>
            <a:pPr lvl="2"/>
            <a:r>
              <a:rPr lang="en-US" dirty="0"/>
              <a:t>Approved by L3s, L2s, </a:t>
            </a:r>
            <a:r>
              <a:rPr lang="en-US" dirty="0">
                <a:solidFill>
                  <a:srgbClr val="5F5F5F"/>
                </a:solidFill>
              </a:rPr>
              <a:t>System </a:t>
            </a:r>
            <a:r>
              <a:rPr lang="en-US" dirty="0" err="1">
                <a:solidFill>
                  <a:srgbClr val="5F5F5F"/>
                </a:solidFill>
              </a:rPr>
              <a:t>Integrat</a:t>
            </a:r>
            <a:r>
              <a:rPr lang="en-US" dirty="0">
                <a:solidFill>
                  <a:srgbClr val="5F5F5F"/>
                </a:solidFill>
              </a:rPr>
              <a:t>. </a:t>
            </a:r>
            <a:r>
              <a:rPr lang="en-US" dirty="0"/>
              <a:t>Engineer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Project Office</a:t>
            </a:r>
          </a:p>
          <a:p>
            <a:pPr lvl="2"/>
            <a:r>
              <a:rPr lang="en-US" dirty="0"/>
              <a:t>They were reviewed during Production Readiness Reviews</a:t>
            </a:r>
          </a:p>
          <a:p>
            <a:pPr lvl="1"/>
            <a:r>
              <a:rPr lang="en-US" dirty="0"/>
              <a:t>No external dependency left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7086953" y="3611665"/>
            <a:ext cx="1928624" cy="13199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Interfaces description in L3 talks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6CD6AF-0F60-422B-90E3-E0F70FDC297B}"/>
              </a:ext>
            </a:extLst>
          </p:cNvPr>
          <p:cNvSpPr/>
          <p:nvPr/>
        </p:nvSpPr>
        <p:spPr>
          <a:xfrm>
            <a:off x="3203848" y="5201905"/>
            <a:ext cx="3024336" cy="100811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9752EE9-038C-44BC-A2D0-92FE3A006C9F}"/>
              </a:ext>
            </a:extLst>
          </p:cNvPr>
          <p:cNvSpPr/>
          <p:nvPr/>
        </p:nvSpPr>
        <p:spPr>
          <a:xfrm>
            <a:off x="6358563" y="5142020"/>
            <a:ext cx="2448271" cy="152037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All Q1/Q3 Interfaces with CERN in a single document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1EA273-E1AB-4608-A104-7C9D255815C5}"/>
              </a:ext>
            </a:extLst>
          </p:cNvPr>
          <p:cNvSpPr/>
          <p:nvPr/>
        </p:nvSpPr>
        <p:spPr>
          <a:xfrm>
            <a:off x="5940152" y="5229200"/>
            <a:ext cx="288032" cy="16288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7DC8A-67A6-4719-9840-29FD288F2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3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6A42-1CB1-41DB-838B-C1EE91A9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Interface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5D349-59BD-4F46-8127-708F3F1A2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668" y="2164160"/>
            <a:ext cx="5184576" cy="4372190"/>
          </a:xfrm>
        </p:spPr>
        <p:txBody>
          <a:bodyPr/>
          <a:lstStyle/>
          <a:p>
            <a:r>
              <a:rPr lang="en-US" dirty="0"/>
              <a:t>Interfaces between Magnet and Cold-mass</a:t>
            </a:r>
          </a:p>
          <a:p>
            <a:pPr lvl="1"/>
            <a:r>
              <a:rPr lang="en-US" dirty="0"/>
              <a:t>Mechanical (including Cold-mass welding and cooling)</a:t>
            </a:r>
          </a:p>
          <a:p>
            <a:pPr lvl="1"/>
            <a:r>
              <a:rPr lang="en-US" dirty="0"/>
              <a:t>Electrical</a:t>
            </a:r>
          </a:p>
          <a:p>
            <a:r>
              <a:rPr lang="en-US" dirty="0"/>
              <a:t>Interfaces with CERN systems through the Cold-mass</a:t>
            </a:r>
          </a:p>
          <a:p>
            <a:pPr lvl="1"/>
            <a:r>
              <a:rPr lang="en-US" dirty="0"/>
              <a:t>Quench protection</a:t>
            </a:r>
          </a:p>
          <a:p>
            <a:pPr lvl="1"/>
            <a:r>
              <a:rPr lang="en-US" dirty="0"/>
              <a:t>Instrumentation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6DBE4-C7EA-4A99-AFB1-558DAACC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1C912-57A9-40BC-8520-5DA92DDAE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7"/>
            <a:ext cx="3419872" cy="51720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7474ED-FF57-48A9-B42D-C2C13652CC9D}"/>
              </a:ext>
            </a:extLst>
          </p:cNvPr>
          <p:cNvSpPr txBox="1"/>
          <p:nvPr/>
        </p:nvSpPr>
        <p:spPr>
          <a:xfrm>
            <a:off x="3550752" y="980727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US-HiLumi-doc-1674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1E1A5-239F-4516-A4C5-04DC3DED0F7D}"/>
              </a:ext>
            </a:extLst>
          </p:cNvPr>
          <p:cNvSpPr txBox="1"/>
          <p:nvPr/>
        </p:nvSpPr>
        <p:spPr>
          <a:xfrm>
            <a:off x="7812360" y="44624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827ACA-9E74-4A89-BAAB-3C496B92E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70" y="1470228"/>
            <a:ext cx="3590623" cy="53665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013B42-47D0-4207-A98C-32AC64C47FD6}"/>
              </a:ext>
            </a:extLst>
          </p:cNvPr>
          <p:cNvSpPr txBox="1"/>
          <p:nvPr/>
        </p:nvSpPr>
        <p:spPr>
          <a:xfrm>
            <a:off x="3889668" y="1600508"/>
            <a:ext cx="2278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CERN-EDMS-2031177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1D33040-BD2E-2B4D-CEF8-E5373DA6C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69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95264" cy="788627"/>
          </a:xfrm>
        </p:spPr>
        <p:txBody>
          <a:bodyPr>
            <a:normAutofit/>
          </a:bodyPr>
          <a:lstStyle/>
          <a:p>
            <a:r>
              <a:rPr lang="en-US" dirty="0"/>
              <a:t>302.2 WBS Deliverables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0" y="788626"/>
            <a:ext cx="8591791" cy="26479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GB" b="1" dirty="0">
                <a:solidFill>
                  <a:srgbClr val="5F5F5F"/>
                </a:solidFill>
              </a:rPr>
              <a:t>20+1 Magnets</a:t>
            </a:r>
            <a:endParaRPr lang="en-GB" dirty="0">
              <a:solidFill>
                <a:srgbClr val="5F5F5F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5F5F5F"/>
                </a:solidFill>
              </a:rPr>
              <a:t>16 magnets for 8 Q1/Q3 to be installed in LHC tunnel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5F5F5F"/>
                </a:solidFill>
              </a:rPr>
              <a:t>4 magnets for 2 Q1/Q3 commissioning spares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5F5F5F"/>
                </a:solidFill>
              </a:rPr>
              <a:t>1 magnet to CERN for acceptance of CA01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5F5F5F"/>
                </a:solidFill>
              </a:rPr>
              <a:t>(assuming: 5 re-assemblies = post test re-work)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81368"/>
            <a:ext cx="360000" cy="360000"/>
          </a:xfrm>
        </p:spPr>
        <p:txBody>
          <a:bodyPr/>
          <a:lstStyle/>
          <a:p>
            <a:pPr>
              <a:defRPr/>
            </a:pPr>
            <a:fld id="{83B49E4E-039F-472C-94D3-961E32C09AC1}" type="slidenum"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0787" y="5980214"/>
            <a:ext cx="1826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Cryo-assembly</a:t>
            </a:r>
          </a:p>
          <a:p>
            <a:pPr algn="ctr"/>
            <a:r>
              <a:rPr lang="en-US" sz="1300" dirty="0"/>
              <a:t>(LQXFA)</a:t>
            </a:r>
          </a:p>
        </p:txBody>
      </p:sp>
      <p:sp>
        <p:nvSpPr>
          <p:cNvPr id="10" name="Arrow: Down 9"/>
          <p:cNvSpPr/>
          <p:nvPr/>
        </p:nvSpPr>
        <p:spPr>
          <a:xfrm rot="16200000">
            <a:off x="3203848" y="4415579"/>
            <a:ext cx="216024" cy="50405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/>
          <p:cNvSpPr/>
          <p:nvPr/>
        </p:nvSpPr>
        <p:spPr>
          <a:xfrm>
            <a:off x="1115616" y="3514915"/>
            <a:ext cx="856964" cy="516301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58058" y="3483521"/>
            <a:ext cx="11754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Magnet</a:t>
            </a:r>
          </a:p>
          <a:p>
            <a:pPr algn="ctr"/>
            <a:r>
              <a:rPr lang="en-US" sz="1300" dirty="0"/>
              <a:t>(MQXFA)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6892660" y="5990618"/>
            <a:ext cx="1296144" cy="516301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4B0CF56-3E1A-4001-AA01-FF3A2466B490}"/>
              </a:ext>
            </a:extLst>
          </p:cNvPr>
          <p:cNvSpPr/>
          <p:nvPr/>
        </p:nvSpPr>
        <p:spPr>
          <a:xfrm rot="5400000">
            <a:off x="-149338" y="2637077"/>
            <a:ext cx="815341" cy="39613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C96155-4DD2-42B0-BC9F-A1F198E1D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066" y="3685391"/>
            <a:ext cx="4302764" cy="19450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3" t="7285" r="3922" b="47060"/>
          <a:stretch/>
        </p:blipFill>
        <p:spPr>
          <a:xfrm rot="20239202">
            <a:off x="3183893" y="4871241"/>
            <a:ext cx="6059231" cy="1810343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4278212" y="3837304"/>
            <a:ext cx="898935" cy="553852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139952" y="3853840"/>
            <a:ext cx="11754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Cold Mass</a:t>
            </a:r>
          </a:p>
          <a:p>
            <a:pPr algn="ctr"/>
            <a:r>
              <a:rPr lang="en-US" sz="1300" dirty="0"/>
              <a:t>(LMQXFA)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94AED39-6766-4D6A-BA7F-00061579F688}"/>
              </a:ext>
            </a:extLst>
          </p:cNvPr>
          <p:cNvSpPr/>
          <p:nvPr/>
        </p:nvSpPr>
        <p:spPr>
          <a:xfrm>
            <a:off x="83704" y="3356993"/>
            <a:ext cx="2760104" cy="2130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BBA4A-2448-4B27-B22F-522F862AD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5" t="4820" r="1525" b="15930"/>
          <a:stretch/>
        </p:blipFill>
        <p:spPr>
          <a:xfrm>
            <a:off x="179512" y="4145393"/>
            <a:ext cx="2208919" cy="563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EEC9D4-8E1E-45AA-A83F-1EA5C4426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49" y="4791944"/>
            <a:ext cx="2206943" cy="5669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D3E3F2-E584-430C-BA46-2E0E7211EB7B}"/>
              </a:ext>
            </a:extLst>
          </p:cNvPr>
          <p:cNvSpPr txBox="1"/>
          <p:nvPr/>
        </p:nvSpPr>
        <p:spPr>
          <a:xfrm>
            <a:off x="7493113" y="10475"/>
            <a:ext cx="164660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#2, #3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2AB4E2-5827-10A5-CFEE-55ACC3F4B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615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DBAC-0C70-4967-8AF6-79958244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7920000" cy="720000"/>
          </a:xfrm>
        </p:spPr>
        <p:txBody>
          <a:bodyPr/>
          <a:lstStyle/>
          <a:p>
            <a:r>
              <a:rPr lang="en-US" dirty="0"/>
              <a:t>MQXFA07 and MQXFA08 NC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38FC-720D-439D-B1CB-94592C870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20688"/>
            <a:ext cx="8424936" cy="4320480"/>
          </a:xfrm>
        </p:spPr>
        <p:txBody>
          <a:bodyPr>
            <a:normAutofit fontScale="92500"/>
          </a:bodyPr>
          <a:lstStyle/>
          <a:p>
            <a:r>
              <a:rPr lang="en-US" dirty="0"/>
              <a:t>MQXFA07 and MQXFA08 non-conformity analysis is complete </a:t>
            </a:r>
          </a:p>
          <a:p>
            <a:pPr lvl="1"/>
            <a:r>
              <a:rPr lang="en-US" dirty="0"/>
              <a:t>MQXFA07 analysis is available (</a:t>
            </a:r>
            <a:r>
              <a:rPr lang="en-US" sz="1900" dirty="0"/>
              <a:t>in doc-4293 and on review website)</a:t>
            </a:r>
          </a:p>
          <a:p>
            <a:pPr lvl="1"/>
            <a:r>
              <a:rPr lang="en-US" dirty="0"/>
              <a:t>Smoking gun (broken Nb</a:t>
            </a:r>
            <a:r>
              <a:rPr lang="en-US" baseline="-25000" dirty="0"/>
              <a:t>3</a:t>
            </a:r>
            <a:r>
              <a:rPr lang="en-US" dirty="0"/>
              <a:t>Sn filaments) was found through metallographic analysis by CERN team </a:t>
            </a:r>
          </a:p>
          <a:p>
            <a:pPr lvl="1"/>
            <a:r>
              <a:rPr lang="en-US" dirty="0"/>
              <a:t>Two lessons learned</a:t>
            </a:r>
          </a:p>
          <a:p>
            <a:pPr lvl="1"/>
            <a:r>
              <a:rPr lang="en-US" u="sng" dirty="0"/>
              <a:t>Four causes, three of them COVID related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 </a:t>
            </a:r>
            <a:r>
              <a:rPr lang="en-US" b="1" dirty="0"/>
              <a:t>COVID attribution: 67% </a:t>
            </a:r>
            <a:r>
              <a:rPr lang="en-US" sz="2200" dirty="0"/>
              <a:t>(explanation in RCA document)</a:t>
            </a:r>
          </a:p>
          <a:p>
            <a:pPr lvl="1"/>
            <a:r>
              <a:rPr lang="en-US" i="1" dirty="0"/>
              <a:t>Dedicated presentation in Magnet parallel session</a:t>
            </a:r>
          </a:p>
          <a:p>
            <a:r>
              <a:rPr lang="en-US" u="sng" dirty="0"/>
              <a:t>All causes have been addressed for future magnets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9293E-E591-4107-ABA6-990B5431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A2CED-BF0E-4FDB-A0A9-04649562B82E}"/>
              </a:ext>
            </a:extLst>
          </p:cNvPr>
          <p:cNvSpPr txBox="1"/>
          <p:nvPr/>
        </p:nvSpPr>
        <p:spPr>
          <a:xfrm>
            <a:off x="374094" y="5423423"/>
            <a:ext cx="1821641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Cable sections with broken filaments (red marks)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2EBB7-35BB-446E-A3EC-29C5040AF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HL-LHC AUP DOE IPR  – July 23–25, 2024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C823F-777C-4C7F-AE4E-0DFA05F7F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777430"/>
            <a:ext cx="2724971" cy="2030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45FFC1-20AF-471C-AD9D-07A83ED56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5" y="4777430"/>
            <a:ext cx="3411911" cy="19437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35460C-E1AF-424A-BA1C-C3EBDE88800F}"/>
              </a:ext>
            </a:extLst>
          </p:cNvPr>
          <p:cNvCxnSpPr>
            <a:cxnSpLocks/>
          </p:cNvCxnSpPr>
          <p:nvPr/>
        </p:nvCxnSpPr>
        <p:spPr>
          <a:xfrm>
            <a:off x="5292080" y="5229200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9B4075-36A0-4D01-8878-A1A6574951E2}"/>
              </a:ext>
            </a:extLst>
          </p:cNvPr>
          <p:cNvSpPr/>
          <p:nvPr/>
        </p:nvSpPr>
        <p:spPr>
          <a:xfrm>
            <a:off x="6261078" y="5008355"/>
            <a:ext cx="1224136" cy="1148911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68FC-22B7-4CA8-81EC-6195642E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7632408" cy="720000"/>
          </a:xfrm>
        </p:spPr>
        <p:txBody>
          <a:bodyPr/>
          <a:lstStyle/>
          <a:p>
            <a:r>
              <a:rPr lang="en-US" dirty="0"/>
              <a:t>Technical Status @ end of </a:t>
            </a:r>
            <a:r>
              <a:rPr lang="en-US" dirty="0">
                <a:solidFill>
                  <a:srgbClr val="FF0000"/>
                </a:solidFill>
              </a:rPr>
              <a:t>September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BF384-99D0-4AD3-94BC-159973AEF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60" y="640150"/>
            <a:ext cx="8532728" cy="18887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All major procurements are complete </a:t>
            </a:r>
          </a:p>
          <a:p>
            <a:pPr lvl="1"/>
            <a:r>
              <a:rPr lang="en-US" dirty="0"/>
              <a:t>A few parts/spools were rejected and are to be returned</a:t>
            </a:r>
            <a:r>
              <a:rPr lang="en-US" sz="3300" baseline="30000" dirty="0">
                <a:solidFill>
                  <a:schemeClr val="tx2"/>
                </a:solidFill>
                <a:sym typeface="Symbol" panose="05050102010706020507" pitchFamily="18" charset="2"/>
              </a:rPr>
              <a:t></a:t>
            </a:r>
            <a:endParaRPr lang="en-US" baseline="30000" dirty="0">
              <a:solidFill>
                <a:schemeClr val="tx2"/>
              </a:solidFill>
            </a:endParaRPr>
          </a:p>
          <a:p>
            <a:r>
              <a:rPr lang="en-US" dirty="0"/>
              <a:t>Most CAs have completed all/major discrete activities</a:t>
            </a:r>
          </a:p>
          <a:p>
            <a:pPr lvl="1"/>
            <a:r>
              <a:rPr lang="en-US" i="1" dirty="0"/>
              <a:t>% complete is based on EVMS (includes procurement)</a:t>
            </a:r>
          </a:p>
          <a:p>
            <a:r>
              <a:rPr lang="en-US" dirty="0"/>
              <a:t>Actual yield (*</a:t>
            </a:r>
            <a:r>
              <a:rPr lang="en-US" u="sng" dirty="0"/>
              <a:t>includes COVID impact</a:t>
            </a:r>
            <a:r>
              <a:rPr lang="en-US" dirty="0"/>
              <a:t>) vs. yield in Baseline: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62DF2-62A4-4743-970C-D15B472B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24F06B-8B15-423F-90F9-14029168D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90086"/>
              </p:ext>
            </p:extLst>
          </p:nvPr>
        </p:nvGraphicFramePr>
        <p:xfrm>
          <a:off x="395536" y="2528912"/>
          <a:ext cx="8208031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769">
                  <a:extLst>
                    <a:ext uri="{9D8B030D-6E8A-4147-A177-3AD203B41FA5}">
                      <a16:colId xmlns:a16="http://schemas.microsoft.com/office/drawing/2014/main" val="1863269829"/>
                    </a:ext>
                  </a:extLst>
                </a:gridCol>
                <a:gridCol w="1842164">
                  <a:extLst>
                    <a:ext uri="{9D8B030D-6E8A-4147-A177-3AD203B41FA5}">
                      <a16:colId xmlns:a16="http://schemas.microsoft.com/office/drawing/2014/main" val="1961805660"/>
                    </a:ext>
                  </a:extLst>
                </a:gridCol>
                <a:gridCol w="1779771">
                  <a:extLst>
                    <a:ext uri="{9D8B030D-6E8A-4147-A177-3AD203B41FA5}">
                      <a16:colId xmlns:a16="http://schemas.microsoft.com/office/drawing/2014/main" val="3045401023"/>
                    </a:ext>
                  </a:extLst>
                </a:gridCol>
                <a:gridCol w="1871327">
                  <a:extLst>
                    <a:ext uri="{9D8B030D-6E8A-4147-A177-3AD203B41FA5}">
                      <a16:colId xmlns:a16="http://schemas.microsoft.com/office/drawing/2014/main" val="3905651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WBS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%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Yield in 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Actual yield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85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Strand procurement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100%</a:t>
                      </a:r>
                      <a:r>
                        <a:rPr lang="en-US" sz="2400" baseline="30000" dirty="0">
                          <a:solidFill>
                            <a:schemeClr val="tx2"/>
                          </a:solidFill>
                          <a:sym typeface="Symbol" panose="05050102010706020507" pitchFamily="18" charset="2"/>
                        </a:rPr>
                        <a:t>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4403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Cable fabrication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9900"/>
                          </a:solidFill>
                        </a:rPr>
                        <a:t>95.6%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264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 part procurement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95.7%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19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 </a:t>
                      </a:r>
                      <a:r>
                        <a:rPr lang="en-US" dirty="0" err="1"/>
                        <a:t>fabr</a:t>
                      </a:r>
                      <a:r>
                        <a:rPr lang="en-US" dirty="0"/>
                        <a:t>. at FNAL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96.1%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82.4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534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Yield after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78.9%</a:t>
                      </a:r>
                      <a:r>
                        <a:rPr lang="en-US" sz="18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45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 </a:t>
                      </a:r>
                      <a:r>
                        <a:rPr lang="en-US" dirty="0" err="1"/>
                        <a:t>fabr</a:t>
                      </a:r>
                      <a:r>
                        <a:rPr lang="en-US" dirty="0"/>
                        <a:t>. at 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~100%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812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Yield after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80.0%*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85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Structures and Magnets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88.8%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04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Yield after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75.0%*</a:t>
                      </a:r>
                      <a:endParaRPr lang="en-US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53568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39E070E-A5BE-439D-8576-6D8BCB92E0C0}"/>
              </a:ext>
            </a:extLst>
          </p:cNvPr>
          <p:cNvSpPr txBox="1"/>
          <p:nvPr/>
        </p:nvSpPr>
        <p:spPr>
          <a:xfrm>
            <a:off x="6732240" y="6217850"/>
            <a:ext cx="1595309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As of end of October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626314-8CA0-4F4A-A233-3F7279D15558}"/>
              </a:ext>
            </a:extLst>
          </p:cNvPr>
          <p:cNvCxnSpPr/>
          <p:nvPr/>
        </p:nvCxnSpPr>
        <p:spPr>
          <a:xfrm flipV="1">
            <a:off x="6948264" y="6093296"/>
            <a:ext cx="360040" cy="124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4F77FA7-183F-4D89-B6DB-FC36395A7862}"/>
              </a:ext>
            </a:extLst>
          </p:cNvPr>
          <p:cNvSpPr txBox="1"/>
          <p:nvPr/>
        </p:nvSpPr>
        <p:spPr>
          <a:xfrm>
            <a:off x="7887022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#5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312FC6-3791-B935-8215-30C17E87C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50C3-FCFE-41DA-88F1-720A5EB3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0"/>
            <a:ext cx="7920000" cy="720000"/>
          </a:xfrm>
        </p:spPr>
        <p:txBody>
          <a:bodyPr/>
          <a:lstStyle/>
          <a:p>
            <a:r>
              <a:rPr lang="en-US" dirty="0"/>
              <a:t>Endurance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2BC6-819E-47B1-9087-EE4FD8E3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44" y="620689"/>
            <a:ext cx="7920000" cy="1872208"/>
          </a:xfrm>
        </p:spPr>
        <p:txBody>
          <a:bodyPr>
            <a:normAutofit/>
          </a:bodyPr>
          <a:lstStyle/>
          <a:p>
            <a:r>
              <a:rPr lang="en-US" sz="2400" dirty="0"/>
              <a:t>Previous endurance tests were successfully performed on short models</a:t>
            </a:r>
          </a:p>
          <a:p>
            <a:r>
              <a:rPr lang="en-US" sz="2400" dirty="0"/>
              <a:t>MQXFA05 met requirements after </a:t>
            </a:r>
            <a:r>
              <a:rPr lang="en-US" sz="2400" u="sng" dirty="0"/>
              <a:t>5 thermal cycles</a:t>
            </a:r>
            <a:r>
              <a:rPr lang="en-US" sz="2400" dirty="0"/>
              <a:t>,    </a:t>
            </a:r>
            <a:r>
              <a:rPr lang="en-US" sz="2400" u="sng" dirty="0"/>
              <a:t>52 quenches</a:t>
            </a:r>
            <a:r>
              <a:rPr lang="en-US" sz="2400" dirty="0"/>
              <a:t> and </a:t>
            </a:r>
            <a:r>
              <a:rPr lang="en-US" sz="2400" u="sng" dirty="0"/>
              <a:t>79 powering cycles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0DCE2-2443-4C5B-B13E-4C110DD4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3073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HL-LHC AUP DOE IPR  – July 23–25, 2024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8CD94-F086-43E0-A28F-85F864FD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D833B7-11AC-4DB1-8305-C841D451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67" y="2335661"/>
            <a:ext cx="6924265" cy="4522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17F62F-AC03-4BA1-AD31-152EC6A18951}"/>
              </a:ext>
            </a:extLst>
          </p:cNvPr>
          <p:cNvSpPr txBox="1"/>
          <p:nvPr/>
        </p:nvSpPr>
        <p:spPr>
          <a:xfrm>
            <a:off x="2616288" y="5229200"/>
            <a:ext cx="345638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 Thermal cycles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52 quenches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(10 spontaneous + 42 induced)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79 power cycles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(52 quenches + 27 cycles w/o quench) above 10 kA.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19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33D52-730E-47FF-87F2-6B751D1FF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24" y="692696"/>
            <a:ext cx="8892480" cy="315899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truck transporting the MQXFA11 magnet from LBNL to BNL was rear ended by another truck on 7/20/22.  </a:t>
            </a:r>
          </a:p>
          <a:p>
            <a:r>
              <a:rPr lang="en-US" sz="2000" dirty="0"/>
              <a:t>The main hit took place on the right back corner. During the incident the truck rear axle disengaged as displayed below. </a:t>
            </a:r>
          </a:p>
          <a:p>
            <a:r>
              <a:rPr lang="en-US" sz="2000" dirty="0"/>
              <a:t>The magnet was moved to FNAL on 7/28/22. Upon arrival a visual inspection was performed followed by electrical checkout, metrology survey, analysis of the fiber optic sensors and accelerometer data analysis </a:t>
            </a:r>
          </a:p>
          <a:p>
            <a:pPr lvl="1"/>
            <a:r>
              <a:rPr lang="en-US" sz="1600" dirty="0"/>
              <a:t>Max shock: 6 or 10 g vertical (depending on the device in the same accelerometer unit)</a:t>
            </a:r>
          </a:p>
          <a:p>
            <a:pPr lvl="1"/>
            <a:r>
              <a:rPr lang="en-US" sz="1600" dirty="0"/>
              <a:t>Duration: 5 </a:t>
            </a:r>
            <a:r>
              <a:rPr lang="en-US" sz="1600" dirty="0" err="1"/>
              <a:t>ms</a:t>
            </a:r>
            <a:endParaRPr lang="en-US" sz="1600" dirty="0"/>
          </a:p>
          <a:p>
            <a:r>
              <a:rPr lang="en-US" sz="2000" dirty="0"/>
              <a:t>All tests and analyses were OK. Magnet was shipped to BNL 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C77F7-6862-4081-A89C-E3BB25C89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HL-LHC AUP DOE IPR  – July 23–25, 2024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71459FE-72AA-4DA5-8A90-4FA06E492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7" b="9643"/>
          <a:stretch/>
        </p:blipFill>
        <p:spPr bwMode="auto">
          <a:xfrm>
            <a:off x="5940152" y="3654083"/>
            <a:ext cx="3152775" cy="320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464B4-CB9E-415E-B2FE-90F3F8CD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319CEE-AFF3-4DC1-BD32-72DD0C67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059"/>
            <a:ext cx="7920000" cy="720000"/>
          </a:xfrm>
        </p:spPr>
        <p:txBody>
          <a:bodyPr/>
          <a:lstStyle/>
          <a:p>
            <a:r>
              <a:rPr lang="en-US" dirty="0"/>
              <a:t>MQXFA11 truck incident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A3839E-9A96-458B-9258-A258CB598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492" y="3675648"/>
            <a:ext cx="2677929" cy="3182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0A4390-CBE0-44F8-BA61-6002AD4A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099243"/>
            <a:ext cx="2016224" cy="188798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22026B-08E0-48A3-8276-CFAAF88C310F}"/>
              </a:ext>
            </a:extLst>
          </p:cNvPr>
          <p:cNvCxnSpPr>
            <a:cxnSpLocks/>
          </p:cNvCxnSpPr>
          <p:nvPr/>
        </p:nvCxnSpPr>
        <p:spPr>
          <a:xfrm flipH="1">
            <a:off x="1907704" y="3012540"/>
            <a:ext cx="767869" cy="94505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4EA225D-5B23-46FB-8A4B-D206456F8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507" y="593465"/>
            <a:ext cx="5736833" cy="3718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E7F373-2D9E-4B09-856A-7E376AA225A7}"/>
              </a:ext>
            </a:extLst>
          </p:cNvPr>
          <p:cNvSpPr txBox="1"/>
          <p:nvPr/>
        </p:nvSpPr>
        <p:spPr>
          <a:xfrm>
            <a:off x="3164892" y="6448621"/>
            <a:ext cx="25410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Personal Injury to driver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99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5616184" cy="720000"/>
          </a:xfrm>
        </p:spPr>
        <p:txBody>
          <a:bodyPr/>
          <a:lstStyle/>
          <a:p>
            <a:r>
              <a:rPr lang="en-US" dirty="0"/>
              <a:t>MQXFA Design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19050" y="943755"/>
          <a:ext cx="5562599" cy="4717493"/>
        </p:xfrm>
        <a:graphic>
          <a:graphicData uri="http://schemas.openxmlformats.org/drawingml/2006/table">
            <a:tbl>
              <a:tblPr firstCol="1" bandRow="1">
                <a:solidFill>
                  <a:schemeClr val="accent1">
                    <a:lumMod val="20000"/>
                    <a:lumOff val="80000"/>
                  </a:schemeClr>
                </a:solidFill>
              </a:tblPr>
              <a:tblGrid>
                <a:gridCol w="3231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 dirty="0">
                          <a:effectLst/>
                        </a:rPr>
                        <a:t>Parameter</a:t>
                      </a:r>
                      <a:endParaRPr lang="en-US" sz="1800" cap="small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MQXFA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Coil aperture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Magnetic length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4.2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N. of layers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N. of turns Inner-Outer layer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</a:t>
                      </a:r>
                      <a:r>
                        <a:rPr lang="en-US" sz="1800" baseline="0" dirty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28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Operation temperature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1.9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Nominal gradient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T/m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132.2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Nominal current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kA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16.23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Peak field at nom. current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11.3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Short Sample Limit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</a:rPr>
                        <a:t>76%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9157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Stored energy at nom. </a:t>
                      </a:r>
                      <a:r>
                        <a:rPr lang="en-US" sz="1800" dirty="0" err="1">
                          <a:effectLst/>
                        </a:rPr>
                        <a:t>curr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MJ/m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1.15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Diff. inductance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Strand diameter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Strand</a:t>
                      </a:r>
                      <a:r>
                        <a:rPr lang="en-US" sz="1800" baseline="0" dirty="0">
                          <a:effectLst/>
                        </a:rPr>
                        <a:t> number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Cable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width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18.15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Cable mid thickness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1.525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Keystone angle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313" b="5868"/>
          <a:stretch/>
        </p:blipFill>
        <p:spPr>
          <a:xfrm>
            <a:off x="5580112" y="4413279"/>
            <a:ext cx="3581400" cy="2444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387" y="404664"/>
            <a:ext cx="3396190" cy="33847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6294" y="6423128"/>
            <a:ext cx="360000" cy="360000"/>
          </a:xfrm>
        </p:spPr>
        <p:txBody>
          <a:bodyPr/>
          <a:lstStyle/>
          <a:p>
            <a:pPr>
              <a:defRPr/>
            </a:pPr>
            <a:fld id="{2E8B149A-14C6-B749-AF60-1744CFF2A849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192296"/>
            <a:ext cx="569810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G. Ambrosio et al., “First Test Results of the 150 mm Aperture IR Quadrupole Models for the High Luminosity LHC” NAPAC16, FERMILAB-CONF-16-440-TD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6" y="5715012"/>
            <a:ext cx="56949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P. Ferracin et al., “</a:t>
            </a:r>
            <a:r>
              <a:rPr lang="x-none" sz="1200" dirty="0"/>
              <a:t>Development of MQXF, the Nb</a:t>
            </a:r>
            <a:r>
              <a:rPr lang="x-none" sz="1200" baseline="-25000" dirty="0"/>
              <a:t>3</a:t>
            </a:r>
            <a:r>
              <a:rPr lang="x-none" sz="1200" dirty="0"/>
              <a:t>Sn Low-β Quadrupole for the HiLumi LHC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” IEEE Trans App.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Supercond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. Vol. 26, no. 4, 4000207</a:t>
            </a:r>
          </a:p>
        </p:txBody>
      </p:sp>
      <p:sp>
        <p:nvSpPr>
          <p:cNvPr id="3" name="Oval 2"/>
          <p:cNvSpPr/>
          <p:nvPr/>
        </p:nvSpPr>
        <p:spPr>
          <a:xfrm>
            <a:off x="4646968" y="1215858"/>
            <a:ext cx="504056" cy="36004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:\Documents and Settings\bbordini\Local Settings\Temporary Internet Files\Content.Word\0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r="13051"/>
          <a:stretch>
            <a:fillRect/>
          </a:stretch>
        </p:blipFill>
        <p:spPr bwMode="auto">
          <a:xfrm>
            <a:off x="5614009" y="3753522"/>
            <a:ext cx="1262247" cy="128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7421" y="4028429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</a:t>
            </a:r>
            <a:r>
              <a:rPr lang="en-US" sz="1600" baseline="-25000" dirty="0"/>
              <a:t>3</a:t>
            </a:r>
            <a:r>
              <a:rPr lang="en-US" sz="1600" dirty="0"/>
              <a:t>Sn Conductor</a:t>
            </a:r>
          </a:p>
          <a:p>
            <a:r>
              <a:rPr lang="en-US" sz="1600" i="1" dirty="0"/>
              <a:t>B-OST RRP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5698105" y="1956368"/>
            <a:ext cx="3384376" cy="20457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Design stable since Jan 2016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</a:rPr>
              <a:t>with a few minor DCRs approved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18C3729-125D-4C7E-B237-B6B6ECF444C5}"/>
              </a:ext>
            </a:extLst>
          </p:cNvPr>
          <p:cNvSpPr/>
          <p:nvPr/>
        </p:nvSpPr>
        <p:spPr>
          <a:xfrm>
            <a:off x="4567438" y="2911031"/>
            <a:ext cx="713477" cy="84249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AFB18F2-8F79-42CC-931C-0DDF6424B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489580"/>
            <a:ext cx="4033985" cy="360000"/>
          </a:xfrm>
        </p:spPr>
        <p:txBody>
          <a:bodyPr/>
          <a:lstStyle/>
          <a:p>
            <a:r>
              <a:rPr lang="en-US"/>
              <a:t>HL-LHC AUP DOE IPR  – July 23–25,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F635525-6206-4340-9FBE-A97DFD47A057}"/>
              </a:ext>
            </a:extLst>
          </p:cNvPr>
          <p:cNvGrpSpPr/>
          <p:nvPr/>
        </p:nvGrpSpPr>
        <p:grpSpPr>
          <a:xfrm>
            <a:off x="245509" y="911957"/>
            <a:ext cx="8652981" cy="2517043"/>
            <a:chOff x="239499" y="839949"/>
            <a:chExt cx="8652981" cy="25170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15327" b="58644"/>
            <a:stretch/>
          </p:blipFill>
          <p:spPr>
            <a:xfrm>
              <a:off x="239499" y="839949"/>
              <a:ext cx="8652981" cy="251704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6B9CA3-11EC-49C4-8F7B-E780B76F0BFA}"/>
                </a:ext>
              </a:extLst>
            </p:cNvPr>
            <p:cNvSpPr/>
            <p:nvPr/>
          </p:nvSpPr>
          <p:spPr>
            <a:xfrm>
              <a:off x="4385587" y="1497991"/>
              <a:ext cx="577388" cy="1303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2EE617B-80A9-4C41-82B6-9CC202BCD925}"/>
                </a:ext>
              </a:extLst>
            </p:cNvPr>
            <p:cNvCxnSpPr>
              <a:cxnSpLocks/>
            </p:cNvCxnSpPr>
            <p:nvPr/>
          </p:nvCxnSpPr>
          <p:spPr>
            <a:xfrm>
              <a:off x="4385587" y="2064389"/>
              <a:ext cx="60918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27" y="-40643"/>
            <a:ext cx="8038773" cy="720000"/>
          </a:xfrm>
        </p:spPr>
        <p:txBody>
          <a:bodyPr/>
          <a:lstStyle/>
          <a:p>
            <a:r>
              <a:rPr lang="en-US" sz="3200" dirty="0"/>
              <a:t>MQXFA Production Plan &amp; Org Chart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782" y="1999853"/>
            <a:ext cx="1535492" cy="276999"/>
          </a:xfrm>
          <a:prstGeom prst="rect">
            <a:avLst/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Coil Parts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FNAL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23403" y="926692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(US-HiLumi-doc-138)</a:t>
            </a:r>
          </a:p>
        </p:txBody>
      </p:sp>
      <p:sp>
        <p:nvSpPr>
          <p:cNvPr id="32" name="Arrow: Down 31"/>
          <p:cNvSpPr/>
          <p:nvPr/>
        </p:nvSpPr>
        <p:spPr>
          <a:xfrm>
            <a:off x="5700959" y="2327209"/>
            <a:ext cx="144016" cy="1737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Arrow: Down 33"/>
          <p:cNvSpPr/>
          <p:nvPr/>
        </p:nvSpPr>
        <p:spPr>
          <a:xfrm rot="10800000">
            <a:off x="5700959" y="1771972"/>
            <a:ext cx="144016" cy="1737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7561" y="6441140"/>
            <a:ext cx="360000" cy="360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B6A5C-B403-2DD5-C50B-25259189C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DOE IPR  – July 23–25, 2024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BC9661-10CB-F4DC-CA95-832DB6D0CE1D}"/>
              </a:ext>
            </a:extLst>
          </p:cNvPr>
          <p:cNvSpPr/>
          <p:nvPr/>
        </p:nvSpPr>
        <p:spPr>
          <a:xfrm>
            <a:off x="5540641" y="4284718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(US-HiLumi-doc-104)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2B6E4E-8902-99C2-B9DE-B70C55622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97" y="4090244"/>
            <a:ext cx="341406" cy="1646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E0F3CC-9585-0A80-AF5F-FBDBE5BD0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621" y="1615336"/>
            <a:ext cx="432854" cy="3840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624362-F6FB-0FB4-83AE-26B46222E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729" y="1905728"/>
            <a:ext cx="432854" cy="3840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6B7EC2E-31CC-0B31-BAEF-12C4CDC34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21" y="2831834"/>
            <a:ext cx="432854" cy="38408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6F703B1-1AE0-FA2C-3285-882D6462D31D}"/>
              </a:ext>
            </a:extLst>
          </p:cNvPr>
          <p:cNvSpPr txBox="1"/>
          <p:nvPr/>
        </p:nvSpPr>
        <p:spPr>
          <a:xfrm>
            <a:off x="925975" y="290099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discrete activities complete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D948C68-DED9-7AD1-DAA9-B1B78B03E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06" y="3316703"/>
            <a:ext cx="315119" cy="27961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4A75B83-4ECA-4A22-99DA-2BE7931F34CC}"/>
              </a:ext>
            </a:extLst>
          </p:cNvPr>
          <p:cNvSpPr txBox="1"/>
          <p:nvPr/>
        </p:nvSpPr>
        <p:spPr>
          <a:xfrm>
            <a:off x="133627" y="3212976"/>
            <a:ext cx="40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9900"/>
                </a:solidFill>
              </a:rPr>
              <a:t>~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B1B36B-6E21-E440-C6A7-578BED125701}"/>
              </a:ext>
            </a:extLst>
          </p:cNvPr>
          <p:cNvSpPr txBox="1"/>
          <p:nvPr/>
        </p:nvSpPr>
        <p:spPr>
          <a:xfrm>
            <a:off x="869991" y="3312535"/>
            <a:ext cx="4620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Discrete activities almost complete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4BE4F17-E470-0C2B-F1E1-692C096A8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203" y="2500971"/>
            <a:ext cx="847417" cy="9632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BA7A861-7A20-616A-E191-CEBFB044A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5599" y="1053115"/>
            <a:ext cx="847417" cy="9632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5368163-F4E6-333F-A3DE-049E7DC64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266" y="1821446"/>
            <a:ext cx="847417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3D68D7-8780-F106-C05C-A201076814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514" b="49376"/>
          <a:stretch/>
        </p:blipFill>
        <p:spPr>
          <a:xfrm>
            <a:off x="36512" y="4120081"/>
            <a:ext cx="9144000" cy="1901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DF5257-7239-C4C1-BB41-2238E12BAA73}"/>
              </a:ext>
            </a:extLst>
          </p:cNvPr>
          <p:cNvSpPr txBox="1"/>
          <p:nvPr/>
        </p:nvSpPr>
        <p:spPr>
          <a:xfrm>
            <a:off x="7901058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79379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CCC1-E2AF-D1A9-7697-A57D604A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7920000" cy="720000"/>
          </a:xfrm>
        </p:spPr>
        <p:txBody>
          <a:bodyPr/>
          <a:lstStyle/>
          <a:p>
            <a:r>
              <a:rPr lang="en-US" dirty="0"/>
              <a:t>MQXFA Status 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4C4BB-0408-579F-4B17-B6353F7F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HL-LHC AUP DOE IPR  – July 23–25,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EB3E06-E0A5-6849-7BA2-B2E39FC5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le 56">
            <a:extLst>
              <a:ext uri="{FF2B5EF4-FFF2-40B4-BE49-F238E27FC236}">
                <a16:creationId xmlns:a16="http://schemas.microsoft.com/office/drawing/2014/main" id="{FD978E18-40ED-B175-5767-65AF239DC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798730"/>
              </p:ext>
            </p:extLst>
          </p:nvPr>
        </p:nvGraphicFramePr>
        <p:xfrm>
          <a:off x="395537" y="620688"/>
          <a:ext cx="5544616" cy="36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343732756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78697392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Control Account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Component</a:t>
                      </a:r>
                    </a:p>
                    <a:p>
                      <a:pPr algn="ctr"/>
                      <a:r>
                        <a:rPr lang="en-US" sz="1800" dirty="0"/>
                        <a:t> Status*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984851"/>
                  </a:ext>
                </a:extLst>
              </a:tr>
              <a:tr h="372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Strand procurement &amp; QC (FNAL, FSU)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~100%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495234"/>
                  </a:ext>
                </a:extLst>
              </a:tr>
              <a:tr h="372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Cable fabrication &amp; insulation (LBNL)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100%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951220"/>
                  </a:ext>
                </a:extLst>
              </a:tr>
              <a:tr h="372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Coil part procurement (FNAL)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98%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408367"/>
                  </a:ext>
                </a:extLst>
              </a:tr>
              <a:tr h="372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Coil fabrication (FNAL)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99+%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602271"/>
                  </a:ext>
                </a:extLst>
              </a:tr>
              <a:tr h="372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Coil fabrication (BNL)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100%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899937"/>
                  </a:ext>
                </a:extLst>
              </a:tr>
              <a:tr h="372660">
                <a:tc>
                  <a:txBody>
                    <a:bodyPr/>
                    <a:lstStyle/>
                    <a:p>
                      <a:r>
                        <a:rPr lang="en-US" sz="1800" dirty="0"/>
                        <a:t>   </a:t>
                      </a:r>
                      <a:r>
                        <a:rPr lang="en-US" sz="1800" i="1" dirty="0"/>
                        <a:t>Total coil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587788"/>
                  </a:ext>
                </a:extLst>
              </a:tr>
              <a:tr h="372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Magnet assembly (LBNL)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~60%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508479"/>
                  </a:ext>
                </a:extLst>
              </a:tr>
              <a:tr h="372660">
                <a:tc>
                  <a:txBody>
                    <a:bodyPr/>
                    <a:lstStyle/>
                    <a:p>
                      <a:r>
                        <a:rPr lang="en-US" sz="1800" dirty="0"/>
                        <a:t>   </a:t>
                      </a:r>
                      <a:r>
                        <a:rPr lang="en-US" sz="1800" i="1" dirty="0"/>
                        <a:t>Magnet yield after cold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673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E28B7E4-E77B-9B34-CD31-ACEDE2F4A89C}"/>
              </a:ext>
            </a:extLst>
          </p:cNvPr>
          <p:cNvSpPr txBox="1"/>
          <p:nvPr/>
        </p:nvSpPr>
        <p:spPr>
          <a:xfrm>
            <a:off x="7882116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B9B7F0-8A9A-A83B-A9A9-0F1844ED632B}"/>
              </a:ext>
            </a:extLst>
          </p:cNvPr>
          <p:cNvSpPr txBox="1"/>
          <p:nvPr/>
        </p:nvSpPr>
        <p:spPr>
          <a:xfrm>
            <a:off x="1547664" y="6476922"/>
            <a:ext cx="3230372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*% of components completed ≠ EDMS</a:t>
            </a:r>
          </a:p>
        </p:txBody>
      </p:sp>
    </p:spTree>
    <p:extLst>
      <p:ext uri="{BB962C8B-B14F-4D97-AF65-F5344CB8AC3E}">
        <p14:creationId xmlns:p14="http://schemas.microsoft.com/office/powerpoint/2010/main" val="5332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CCC1-E2AF-D1A9-7697-A57D604A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7920000" cy="720000"/>
          </a:xfrm>
        </p:spPr>
        <p:txBody>
          <a:bodyPr/>
          <a:lstStyle/>
          <a:p>
            <a:r>
              <a:rPr lang="en-US" dirty="0"/>
              <a:t>MQXFA Status 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4C4BB-0408-579F-4B17-B6353F7F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HL-LHC AUP DOE IPR  – July 23–25,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EB3E06-E0A5-6849-7BA2-B2E39FC5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DDBF2F-65AD-B0B9-1B4D-D490FB648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4393178"/>
            <a:ext cx="8527632" cy="199124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Magnets tested in vertical cryostat (</a:t>
            </a:r>
            <a:r>
              <a:rPr lang="en-US" sz="2000" i="1" dirty="0"/>
              <a:t>by 302.4.1</a:t>
            </a:r>
            <a:r>
              <a:rPr lang="en-US" sz="2000" dirty="0"/>
              <a:t>): 14		8</a:t>
            </a:r>
          </a:p>
          <a:p>
            <a:r>
              <a:rPr lang="en-US" sz="2000" b="1" dirty="0"/>
              <a:t>Met requirements: 10									6</a:t>
            </a:r>
          </a:p>
          <a:p>
            <a:r>
              <a:rPr lang="en-US" sz="2000" dirty="0"/>
              <a:t>Did not meet requirements: 4								2 </a:t>
            </a:r>
          </a:p>
          <a:p>
            <a:pPr lvl="1"/>
            <a:r>
              <a:rPr lang="en-US" sz="1800" dirty="0"/>
              <a:t>Affected by Covid restrictions: 2							2</a:t>
            </a:r>
          </a:p>
          <a:p>
            <a:pPr lvl="1"/>
            <a:r>
              <a:rPr lang="en-US" sz="1800" b="1" dirty="0"/>
              <a:t>Met requirements after replacing the limiting coil: 2		0</a:t>
            </a:r>
          </a:p>
          <a:p>
            <a:pPr lvl="1"/>
            <a:r>
              <a:rPr lang="en-US" sz="1800" dirty="0"/>
              <a:t>To be tested after replacing the limiting coil: 2				2</a:t>
            </a:r>
          </a:p>
          <a:p>
            <a:endParaRPr lang="en-US" sz="2000" dirty="0"/>
          </a:p>
        </p:txBody>
      </p:sp>
      <p:graphicFrame>
        <p:nvGraphicFramePr>
          <p:cNvPr id="6" name="Table 56">
            <a:extLst>
              <a:ext uri="{FF2B5EF4-FFF2-40B4-BE49-F238E27FC236}">
                <a16:creationId xmlns:a16="http://schemas.microsoft.com/office/drawing/2014/main" id="{FD978E18-40ED-B175-5767-65AF239DC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652384"/>
              </p:ext>
            </p:extLst>
          </p:nvPr>
        </p:nvGraphicFramePr>
        <p:xfrm>
          <a:off x="395537" y="620688"/>
          <a:ext cx="8424935" cy="36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343732756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78697392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699946995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389349832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Control Account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Component</a:t>
                      </a:r>
                    </a:p>
                    <a:p>
                      <a:pPr algn="ctr"/>
                      <a:r>
                        <a:rPr lang="en-US" sz="1800" dirty="0"/>
                        <a:t> Status*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Actual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Yield in Baseline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984851"/>
                  </a:ext>
                </a:extLst>
              </a:tr>
              <a:tr h="372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Strand procurement &amp; QC (FNAL, FSU)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~100%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495234"/>
                  </a:ext>
                </a:extLst>
              </a:tr>
              <a:tr h="372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Cable fabrication &amp; insulation (LBNL)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100%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9900"/>
                          </a:solidFill>
                        </a:rPr>
                        <a:t>95.6%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90% </a:t>
                      </a:r>
                      <a:r>
                        <a:rPr lang="en-US" sz="1200" dirty="0"/>
                        <a:t>at start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951220"/>
                  </a:ext>
                </a:extLst>
              </a:tr>
              <a:tr h="372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Coil part procurement (FNAL)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98%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408367"/>
                  </a:ext>
                </a:extLst>
              </a:tr>
              <a:tr h="372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Coil fabrication (FNAL)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99+%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602271"/>
                  </a:ext>
                </a:extLst>
              </a:tr>
              <a:tr h="372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Coil fabrication (BNL)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100%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899937"/>
                  </a:ext>
                </a:extLst>
              </a:tr>
              <a:tr h="372660">
                <a:tc>
                  <a:txBody>
                    <a:bodyPr/>
                    <a:lstStyle/>
                    <a:p>
                      <a:r>
                        <a:rPr lang="en-US" sz="1800" dirty="0"/>
                        <a:t>   </a:t>
                      </a:r>
                      <a:r>
                        <a:rPr lang="en-US" sz="1800" i="1" dirty="0"/>
                        <a:t>Total coil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74.2%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75.7%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587788"/>
                  </a:ext>
                </a:extLst>
              </a:tr>
              <a:tr h="372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Magnet assembly (LBNL)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~60%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508479"/>
                  </a:ext>
                </a:extLst>
              </a:tr>
              <a:tr h="372660">
                <a:tc>
                  <a:txBody>
                    <a:bodyPr/>
                    <a:lstStyle/>
                    <a:p>
                      <a:r>
                        <a:rPr lang="en-US" sz="1800" dirty="0"/>
                        <a:t>   </a:t>
                      </a:r>
                      <a:r>
                        <a:rPr lang="en-US" sz="1800" i="1" dirty="0"/>
                        <a:t>Magnet yield after cold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673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6A2BFA2-56BB-9DCA-6F5B-23EEE3923846}"/>
              </a:ext>
            </a:extLst>
          </p:cNvPr>
          <p:cNvSpPr txBox="1"/>
          <p:nvPr/>
        </p:nvSpPr>
        <p:spPr>
          <a:xfrm rot="5400000">
            <a:off x="7718384" y="4601554"/>
            <a:ext cx="134008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@</a:t>
            </a:r>
            <a:r>
              <a:rPr lang="en-US" dirty="0"/>
              <a:t> 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US" dirty="0" err="1">
                <a:solidFill>
                  <a:schemeClr val="accent5"/>
                </a:solidFill>
              </a:rPr>
              <a:t>rebaseline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review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A40E20-5CDA-A0B2-4605-2BC166CBD404}"/>
              </a:ext>
            </a:extLst>
          </p:cNvPr>
          <p:cNvSpPr/>
          <p:nvPr/>
        </p:nvSpPr>
        <p:spPr>
          <a:xfrm>
            <a:off x="7452320" y="4293096"/>
            <a:ext cx="1397769" cy="209132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395EF-69FB-EA17-9C12-735FD85A07B2}"/>
              </a:ext>
            </a:extLst>
          </p:cNvPr>
          <p:cNvSpPr txBox="1"/>
          <p:nvPr/>
        </p:nvSpPr>
        <p:spPr>
          <a:xfrm>
            <a:off x="1547664" y="6476922"/>
            <a:ext cx="3230372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*% of components completed ≠ EDMS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EF111-016A-522D-12D9-BDBE30F2D4C0}"/>
              </a:ext>
            </a:extLst>
          </p:cNvPr>
          <p:cNvSpPr txBox="1"/>
          <p:nvPr/>
        </p:nvSpPr>
        <p:spPr>
          <a:xfrm>
            <a:off x="7882116" y="0"/>
            <a:ext cx="126188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 #1</a:t>
            </a:r>
          </a:p>
        </p:txBody>
      </p:sp>
    </p:spTree>
    <p:extLst>
      <p:ext uri="{BB962C8B-B14F-4D97-AF65-F5344CB8AC3E}">
        <p14:creationId xmlns:p14="http://schemas.microsoft.com/office/powerpoint/2010/main" val="8505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72D6-AC57-4A73-AD74-92050B19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44" y="68590"/>
            <a:ext cx="7920000" cy="720000"/>
          </a:xfrm>
        </p:spPr>
        <p:txBody>
          <a:bodyPr/>
          <a:lstStyle/>
          <a:p>
            <a:r>
              <a:rPr lang="en-US" dirty="0"/>
              <a:t>302.2.01: Magnet Integration &amp; Coordination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BC621-2201-4C7A-8872-9E6C4148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32160-72A8-4933-B3D1-248AC41CF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HL-LHC AUP DOE IPR  – July 23–25, 2024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178F5A-D4CA-4C1F-9D50-40D9A46560D6}"/>
              </a:ext>
            </a:extLst>
          </p:cNvPr>
          <p:cNvSpPr txBox="1">
            <a:spLocks/>
          </p:cNvSpPr>
          <p:nvPr/>
        </p:nvSpPr>
        <p:spPr>
          <a:xfrm>
            <a:off x="338315" y="789922"/>
            <a:ext cx="8100000" cy="346880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Coil and Magnet shipments:</a:t>
            </a:r>
          </a:p>
          <a:p>
            <a:pPr lvl="1"/>
            <a:r>
              <a:rPr lang="en-US" sz="1800" dirty="0"/>
              <a:t>90+ shipments: no coil/magnet damage</a:t>
            </a:r>
          </a:p>
          <a:p>
            <a:pPr lvl="1"/>
            <a:r>
              <a:rPr lang="en-US" sz="1800" dirty="0"/>
              <a:t>Accelerometer data analysis for all shipments</a:t>
            </a:r>
          </a:p>
          <a:p>
            <a:pPr lvl="3"/>
            <a:endParaRPr lang="en-US" sz="1200" dirty="0"/>
          </a:p>
          <a:p>
            <a:r>
              <a:rPr lang="en-US" sz="2400" dirty="0"/>
              <a:t>Magnet Post-Test Analysis:</a:t>
            </a:r>
          </a:p>
          <a:p>
            <a:pPr lvl="1"/>
            <a:r>
              <a:rPr lang="en-US" sz="1800" dirty="0"/>
              <a:t>10 magnets met requirements during vertical test</a:t>
            </a:r>
          </a:p>
          <a:p>
            <a:pPr lvl="1"/>
            <a:r>
              <a:rPr lang="en-US" sz="1800" dirty="0"/>
              <a:t>4 magnets (MQXFA07/8/13/17) did not meet requirements:</a:t>
            </a:r>
          </a:p>
          <a:p>
            <a:pPr lvl="2"/>
            <a:r>
              <a:rPr lang="en-US" sz="1400" dirty="0">
                <a:sym typeface="Wingdings" panose="05000000000000000000" pitchFamily="2" charset="2"/>
              </a:rPr>
              <a:t> D</a:t>
            </a:r>
            <a:r>
              <a:rPr lang="en-US" sz="1400" dirty="0"/>
              <a:t>esign changes and specification changes (more details below)</a:t>
            </a:r>
          </a:p>
          <a:p>
            <a:pPr lvl="2"/>
            <a:r>
              <a:rPr lang="en-US" sz="1400" dirty="0"/>
              <a:t>67% COVID attribution for MQXFA07/8 issues</a:t>
            </a:r>
          </a:p>
          <a:p>
            <a:pPr lvl="1"/>
            <a:r>
              <a:rPr lang="en-US" sz="1800" dirty="0"/>
              <a:t>MQXFA07b and 08b met requirements after changing the limiting coil </a:t>
            </a:r>
          </a:p>
          <a:p>
            <a:pPr lvl="1"/>
            <a:r>
              <a:rPr lang="en-US" sz="1800" dirty="0"/>
              <a:t>MQXFA05 passed the Endurance Test</a:t>
            </a:r>
          </a:p>
          <a:p>
            <a:pPr lvl="1"/>
            <a:r>
              <a:rPr lang="en-US" sz="1800" dirty="0"/>
              <a:t>MQXFA11 demonstrated resilience (after highway crash)</a:t>
            </a:r>
          </a:p>
          <a:p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77A26-D639-40DA-98B8-099E0B470754}"/>
              </a:ext>
            </a:extLst>
          </p:cNvPr>
          <p:cNvSpPr txBox="1"/>
          <p:nvPr/>
        </p:nvSpPr>
        <p:spPr>
          <a:xfrm>
            <a:off x="5867337" y="806260"/>
            <a:ext cx="3179463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Talk “Magnets 302.2.01 - Integration, Coordination, and Shipments” in magnet Bk 1a session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A47E4-4B57-4866-A2D8-FE985B247E0B}"/>
              </a:ext>
            </a:extLst>
          </p:cNvPr>
          <p:cNvSpPr txBox="1"/>
          <p:nvPr/>
        </p:nvSpPr>
        <p:spPr>
          <a:xfrm>
            <a:off x="6300192" y="1779911"/>
            <a:ext cx="2746608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Talk “MQXF Results and Status” in magnets Bk 1a session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16E98C-420A-7725-AF03-F7DB89D3509E}"/>
              </a:ext>
            </a:extLst>
          </p:cNvPr>
          <p:cNvSpPr txBox="1">
            <a:spLocks/>
          </p:cNvSpPr>
          <p:nvPr/>
        </p:nvSpPr>
        <p:spPr>
          <a:xfrm>
            <a:off x="146474" y="4537142"/>
            <a:ext cx="4809750" cy="1559198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/>
              <a:t>Magnet test yield: 	 				71.4%</a:t>
            </a:r>
          </a:p>
          <a:p>
            <a:pPr>
              <a:lnSpc>
                <a:spcPct val="120000"/>
              </a:lnSpc>
            </a:pPr>
            <a:r>
              <a:rPr lang="en-US" sz="1800" b="1" dirty="0"/>
              <a:t>Test yield w/o Covid impact: 		79.0% </a:t>
            </a:r>
            <a:endParaRPr lang="en-US" sz="2000" b="1" dirty="0"/>
          </a:p>
          <a:p>
            <a:pPr>
              <a:lnSpc>
                <a:spcPct val="120000"/>
              </a:lnSpc>
            </a:pPr>
            <a:r>
              <a:rPr lang="en-US" sz="1800" dirty="0"/>
              <a:t>Original yield in Baseline:  			83.3%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1800" b="1" dirty="0"/>
              <a:t>Yield of future magnets (BL &amp; EAC): 	84.6%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923E4-1B96-DE84-C4E9-218CE700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024" y="4110992"/>
            <a:ext cx="3781456" cy="27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DBAC-0C70-4967-8AF6-79958244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27384"/>
            <a:ext cx="7920000" cy="720000"/>
          </a:xfrm>
        </p:spPr>
        <p:txBody>
          <a:bodyPr/>
          <a:lstStyle/>
          <a:p>
            <a:r>
              <a:rPr lang="en-US" dirty="0"/>
              <a:t>MQXFA13 NC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2EBB7-35BB-446E-A3EC-29C5040AF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2166" y="6283419"/>
            <a:ext cx="6550800" cy="360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HL-LHC AUP DOE IPR  – July 23–25, 2024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BE208-B7CE-D540-10EF-8C0F96061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" t="2532" b="1564"/>
          <a:stretch/>
        </p:blipFill>
        <p:spPr>
          <a:xfrm>
            <a:off x="4572000" y="4032522"/>
            <a:ext cx="4584876" cy="28529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38FC-720D-439D-B1CB-94592C870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741639"/>
            <a:ext cx="8424936" cy="38199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MQXFA13 showed issues in a coil during vertical test</a:t>
            </a:r>
          </a:p>
          <a:p>
            <a:pPr lvl="1"/>
            <a:r>
              <a:rPr lang="en-US" dirty="0"/>
              <a:t>Test was stopped to prevent damage to the other coils</a:t>
            </a:r>
          </a:p>
          <a:p>
            <a:r>
              <a:rPr lang="en-US" dirty="0"/>
              <a:t>Non-conformity analysis including metallographic analysis by CERN team is complete </a:t>
            </a:r>
          </a:p>
          <a:p>
            <a:pPr lvl="1"/>
            <a:r>
              <a:rPr lang="en-US" dirty="0"/>
              <a:t>Broken Nb</a:t>
            </a:r>
            <a:r>
              <a:rPr lang="en-US" baseline="-25000" dirty="0"/>
              <a:t>3</a:t>
            </a:r>
            <a:r>
              <a:rPr lang="en-US" dirty="0"/>
              <a:t>Sn filaments found at wedge-spacer interface</a:t>
            </a:r>
          </a:p>
          <a:p>
            <a:pPr lvl="1"/>
            <a:r>
              <a:rPr lang="en-US" dirty="0"/>
              <a:t>Lesson learned: if coil ends are “too small” </a:t>
            </a:r>
            <a:r>
              <a:rPr lang="en-US" dirty="0">
                <a:sym typeface="Wingdings" panose="05000000000000000000" pitchFamily="2" charset="2"/>
              </a:rPr>
              <a:t> risk of excessive strain with low pre-stress</a:t>
            </a:r>
          </a:p>
          <a:p>
            <a:r>
              <a:rPr lang="en-US" sz="2600" dirty="0">
                <a:sym typeface="Wingdings" panose="05000000000000000000" pitchFamily="2" charset="2"/>
              </a:rPr>
              <a:t> Preventive actions: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Added spec for coil dimensions in the critical region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Added spec for loading shims, and increased max acceptable stress during preload 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2D02F3-BD39-AFE7-1732-114C88546B7C}"/>
              </a:ext>
            </a:extLst>
          </p:cNvPr>
          <p:cNvSpPr txBox="1"/>
          <p:nvPr/>
        </p:nvSpPr>
        <p:spPr>
          <a:xfrm>
            <a:off x="6087400" y="1802542"/>
            <a:ext cx="2751074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doc-4958 and on review website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4CB45E-2E07-21E0-FB45-F78D85B1D97B}"/>
              </a:ext>
            </a:extLst>
          </p:cNvPr>
          <p:cNvSpPr txBox="1">
            <a:spLocks/>
          </p:cNvSpPr>
          <p:nvPr/>
        </p:nvSpPr>
        <p:spPr>
          <a:xfrm>
            <a:off x="52689" y="4289103"/>
            <a:ext cx="4387028" cy="796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i="1" dirty="0"/>
              <a:t>Dedicated presentation in Magnet parallel session</a:t>
            </a:r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9293E-E591-4107-ABA6-990B5431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941" y="6490019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bg2"/>
                </a:solidFill>
              </a:rPr>
              <a:pPr/>
              <a:t>9</a:t>
            </a:fld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6F2E5A-308F-7ADF-699E-18B89E042038}"/>
              </a:ext>
            </a:extLst>
          </p:cNvPr>
          <p:cNvSpPr/>
          <p:nvPr/>
        </p:nvSpPr>
        <p:spPr>
          <a:xfrm rot="21386322">
            <a:off x="5856326" y="4790447"/>
            <a:ext cx="1008112" cy="28803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3E08A2-07C3-DA06-3486-9B398EB36BAD}"/>
              </a:ext>
            </a:extLst>
          </p:cNvPr>
          <p:cNvSpPr/>
          <p:nvPr/>
        </p:nvSpPr>
        <p:spPr>
          <a:xfrm rot="969028">
            <a:off x="7397582" y="4857455"/>
            <a:ext cx="959181" cy="15401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A2CED-BF0E-4FDB-A0A9-04649562B82E}"/>
              </a:ext>
            </a:extLst>
          </p:cNvPr>
          <p:cNvSpPr txBox="1"/>
          <p:nvPr/>
        </p:nvSpPr>
        <p:spPr>
          <a:xfrm>
            <a:off x="5297566" y="6041380"/>
            <a:ext cx="2251693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MQXFA13 Test sequence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41F47-1DD6-1415-8D5B-3A734B8B5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7" t="1854" r="9686" b="11320"/>
          <a:stretch/>
        </p:blipFill>
        <p:spPr>
          <a:xfrm>
            <a:off x="160800" y="5103873"/>
            <a:ext cx="3997639" cy="1746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7F8891-6457-C1AE-5822-73BF8C2213A5}"/>
              </a:ext>
            </a:extLst>
          </p:cNvPr>
          <p:cNvSpPr txBox="1"/>
          <p:nvPr/>
        </p:nvSpPr>
        <p:spPr>
          <a:xfrm>
            <a:off x="1312827" y="5678306"/>
            <a:ext cx="1693584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Coil CMM example</a:t>
            </a:r>
          </a:p>
        </p:txBody>
      </p:sp>
    </p:spTree>
    <p:extLst>
      <p:ext uri="{BB962C8B-B14F-4D97-AF65-F5344CB8AC3E}">
        <p14:creationId xmlns:p14="http://schemas.microsoft.com/office/powerpoint/2010/main" val="378915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50325</TotalTime>
  <Words>2732</Words>
  <Application>Microsoft Office PowerPoint</Application>
  <PresentationFormat>On-screen Show (4:3)</PresentationFormat>
  <Paragraphs>493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CIDFont+F2</vt:lpstr>
      <vt:lpstr>Helvetica</vt:lpstr>
      <vt:lpstr>Symbol</vt:lpstr>
      <vt:lpstr>Times New Roman</vt:lpstr>
      <vt:lpstr>Wingdings</vt:lpstr>
      <vt:lpstr>Thème Office</vt:lpstr>
      <vt:lpstr>1_Thème Office</vt:lpstr>
      <vt:lpstr>302.2 - MQXFA Magnets Fabrication </vt:lpstr>
      <vt:lpstr>Outline</vt:lpstr>
      <vt:lpstr>302.2 WBS Deliverables</vt:lpstr>
      <vt:lpstr>MQXFA Design</vt:lpstr>
      <vt:lpstr>MQXFA Production Plan &amp; Org Chart </vt:lpstr>
      <vt:lpstr>MQXFA Status Summary</vt:lpstr>
      <vt:lpstr>MQXFA Status Summary</vt:lpstr>
      <vt:lpstr>302.2.01: Magnet Integration &amp; Coordination</vt:lpstr>
      <vt:lpstr>MQXFA13 NC analysis</vt:lpstr>
      <vt:lpstr>MQXFA17 NC analysis</vt:lpstr>
      <vt:lpstr>302.2.02/03: Strand &amp; Cables</vt:lpstr>
      <vt:lpstr>302.2.05/06: Coil Fabrication at FNAL/BNL</vt:lpstr>
      <vt:lpstr>302.2.07: MQXFA Structures and Assembly</vt:lpstr>
      <vt:lpstr>WBS 302.2 Schedule</vt:lpstr>
      <vt:lpstr>WBS 302.2 Milestones</vt:lpstr>
      <vt:lpstr>WBS 302.2: Cost &amp; Schedule Perform.</vt:lpstr>
      <vt:lpstr>302.2. Risk Management</vt:lpstr>
      <vt:lpstr>Quality Assurance</vt:lpstr>
      <vt:lpstr>ES&amp;H</vt:lpstr>
      <vt:lpstr>WBS 302.2: Summary</vt:lpstr>
      <vt:lpstr>Backup Slides</vt:lpstr>
      <vt:lpstr>302.2 Resource Type Breakdown</vt:lpstr>
      <vt:lpstr>302.2 Estimate Quality</vt:lpstr>
      <vt:lpstr>302.2 FTE Breakdown</vt:lpstr>
      <vt:lpstr>302.2 CA SPIs &amp; CPIs</vt:lpstr>
      <vt:lpstr>Requirements, Acceptance Criteria, FDR </vt:lpstr>
      <vt:lpstr>Most Demanding Requirement</vt:lpstr>
      <vt:lpstr>Interfaces</vt:lpstr>
      <vt:lpstr>Magnet Interface Specification</vt:lpstr>
      <vt:lpstr>MQXFA07 and MQXFA08 NC analysis</vt:lpstr>
      <vt:lpstr>Technical Status @ end of September</vt:lpstr>
      <vt:lpstr>Endurance Tests</vt:lpstr>
      <vt:lpstr>MQXFA11 truck incident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Giorgio Ambrosio</cp:lastModifiedBy>
  <cp:revision>969</cp:revision>
  <cp:lastPrinted>2022-07-27T16:38:01Z</cp:lastPrinted>
  <dcterms:created xsi:type="dcterms:W3CDTF">2016-03-23T12:58:39Z</dcterms:created>
  <dcterms:modified xsi:type="dcterms:W3CDTF">2024-06-18T20:11:05Z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