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 id="2147484118" r:id="rId2"/>
    <p:sldMasterId id="2147484125" r:id="rId3"/>
  </p:sldMasterIdLst>
  <p:notesMasterIdLst>
    <p:notesMasterId r:id="rId35"/>
  </p:notesMasterIdLst>
  <p:handoutMasterIdLst>
    <p:handoutMasterId r:id="rId36"/>
  </p:handoutMasterIdLst>
  <p:sldIdLst>
    <p:sldId id="294" r:id="rId4"/>
    <p:sldId id="381" r:id="rId5"/>
    <p:sldId id="1119" r:id="rId6"/>
    <p:sldId id="1124" r:id="rId7"/>
    <p:sldId id="1128" r:id="rId8"/>
    <p:sldId id="1137" r:id="rId9"/>
    <p:sldId id="1136" r:id="rId10"/>
    <p:sldId id="1126" r:id="rId11"/>
    <p:sldId id="1130" r:id="rId12"/>
    <p:sldId id="1131" r:id="rId13"/>
    <p:sldId id="1129" r:id="rId14"/>
    <p:sldId id="1132" r:id="rId15"/>
    <p:sldId id="1127" r:id="rId16"/>
    <p:sldId id="1120" r:id="rId17"/>
    <p:sldId id="1122" r:id="rId18"/>
    <p:sldId id="1123" r:id="rId19"/>
    <p:sldId id="1145" r:id="rId20"/>
    <p:sldId id="1147" r:id="rId21"/>
    <p:sldId id="1138" r:id="rId22"/>
    <p:sldId id="1146" r:id="rId23"/>
    <p:sldId id="1139" r:id="rId24"/>
    <p:sldId id="1140" r:id="rId25"/>
    <p:sldId id="1143" r:id="rId26"/>
    <p:sldId id="1144" r:id="rId27"/>
    <p:sldId id="1150" r:id="rId28"/>
    <p:sldId id="1148" r:id="rId29"/>
    <p:sldId id="1149" r:id="rId30"/>
    <p:sldId id="1151" r:id="rId31"/>
    <p:sldId id="1134" r:id="rId32"/>
    <p:sldId id="1133" r:id="rId33"/>
    <p:sldId id="1142" r:id="rId34"/>
  </p:sldIdLst>
  <p:sldSz cx="9144000" cy="6858000" type="screen4x3"/>
  <p:notesSz cx="6985000" cy="92837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C97"/>
    <a:srgbClr val="BFAADA"/>
    <a:srgbClr val="AAA7DD"/>
    <a:srgbClr val="CF0791"/>
    <a:srgbClr val="1B05BB"/>
    <a:srgbClr val="7EB1C1"/>
    <a:srgbClr val="C8F40C"/>
    <a:srgbClr val="50505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91" autoAdjust="0"/>
    <p:restoredTop sz="94660"/>
  </p:normalViewPr>
  <p:slideViewPr>
    <p:cSldViewPr snapToGrid="0" snapToObjects="1">
      <p:cViewPr varScale="1">
        <p:scale>
          <a:sx n="128" d="100"/>
          <a:sy n="128" d="100"/>
        </p:scale>
        <p:origin x="417" y="54"/>
      </p:cViewPr>
      <p:guideLst/>
    </p:cSldViewPr>
  </p:slideViewPr>
  <p:notesTextViewPr>
    <p:cViewPr>
      <p:scale>
        <a:sx n="3" d="2"/>
        <a:sy n="3" d="2"/>
      </p:scale>
      <p:origin x="0" y="0"/>
    </p:cViewPr>
  </p:notesTextViewPr>
  <p:sorterViewPr>
    <p:cViewPr varScale="1">
      <p:scale>
        <a:sx n="100" d="100"/>
        <a:sy n="100" d="100"/>
      </p:scale>
      <p:origin x="0" y="-6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7/18/2024</a:t>
            </a:fld>
            <a:endParaRPr lang="en-US" alt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7/18/2024</a:t>
            </a:fld>
            <a:endParaRPr lang="en-US" alt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a:t>
            </a:fld>
            <a:endParaRPr lang="en-US" altLang="en-US"/>
          </a:p>
        </p:txBody>
      </p:sp>
    </p:spTree>
    <p:extLst>
      <p:ext uri="{BB962C8B-B14F-4D97-AF65-F5344CB8AC3E}">
        <p14:creationId xmlns:p14="http://schemas.microsoft.com/office/powerpoint/2010/main" val="298009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11</a:t>
            </a:fld>
            <a:endParaRPr lang="en-US" altLang="en-US"/>
          </a:p>
        </p:txBody>
      </p:sp>
    </p:spTree>
    <p:extLst>
      <p:ext uri="{BB962C8B-B14F-4D97-AF65-F5344CB8AC3E}">
        <p14:creationId xmlns:p14="http://schemas.microsoft.com/office/powerpoint/2010/main" val="11799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12</a:t>
            </a:fld>
            <a:endParaRPr lang="en-US" altLang="en-US"/>
          </a:p>
        </p:txBody>
      </p:sp>
    </p:spTree>
    <p:extLst>
      <p:ext uri="{BB962C8B-B14F-4D97-AF65-F5344CB8AC3E}">
        <p14:creationId xmlns:p14="http://schemas.microsoft.com/office/powerpoint/2010/main" val="909305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13</a:t>
            </a:fld>
            <a:endParaRPr lang="en-US" altLang="en-US"/>
          </a:p>
        </p:txBody>
      </p:sp>
    </p:spTree>
    <p:extLst>
      <p:ext uri="{BB962C8B-B14F-4D97-AF65-F5344CB8AC3E}">
        <p14:creationId xmlns:p14="http://schemas.microsoft.com/office/powerpoint/2010/main" val="280271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14</a:t>
            </a:fld>
            <a:endParaRPr lang="en-US" altLang="en-US"/>
          </a:p>
        </p:txBody>
      </p:sp>
    </p:spTree>
    <p:extLst>
      <p:ext uri="{BB962C8B-B14F-4D97-AF65-F5344CB8AC3E}">
        <p14:creationId xmlns:p14="http://schemas.microsoft.com/office/powerpoint/2010/main" val="1328355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15</a:t>
            </a:fld>
            <a:endParaRPr lang="en-US" altLang="en-US"/>
          </a:p>
        </p:txBody>
      </p:sp>
    </p:spTree>
    <p:extLst>
      <p:ext uri="{BB962C8B-B14F-4D97-AF65-F5344CB8AC3E}">
        <p14:creationId xmlns:p14="http://schemas.microsoft.com/office/powerpoint/2010/main" val="3960405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16</a:t>
            </a:fld>
            <a:endParaRPr lang="en-US" altLang="en-US"/>
          </a:p>
        </p:txBody>
      </p:sp>
    </p:spTree>
    <p:extLst>
      <p:ext uri="{BB962C8B-B14F-4D97-AF65-F5344CB8AC3E}">
        <p14:creationId xmlns:p14="http://schemas.microsoft.com/office/powerpoint/2010/main" val="65775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17</a:t>
            </a:fld>
            <a:endParaRPr lang="en-US" altLang="en-US"/>
          </a:p>
        </p:txBody>
      </p:sp>
    </p:spTree>
    <p:extLst>
      <p:ext uri="{BB962C8B-B14F-4D97-AF65-F5344CB8AC3E}">
        <p14:creationId xmlns:p14="http://schemas.microsoft.com/office/powerpoint/2010/main" val="1809694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18</a:t>
            </a:fld>
            <a:endParaRPr lang="en-US" altLang="en-US"/>
          </a:p>
        </p:txBody>
      </p:sp>
    </p:spTree>
    <p:extLst>
      <p:ext uri="{BB962C8B-B14F-4D97-AF65-F5344CB8AC3E}">
        <p14:creationId xmlns:p14="http://schemas.microsoft.com/office/powerpoint/2010/main" val="3991487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19</a:t>
            </a:fld>
            <a:endParaRPr lang="en-US" altLang="en-US"/>
          </a:p>
        </p:txBody>
      </p:sp>
    </p:spTree>
    <p:extLst>
      <p:ext uri="{BB962C8B-B14F-4D97-AF65-F5344CB8AC3E}">
        <p14:creationId xmlns:p14="http://schemas.microsoft.com/office/powerpoint/2010/main" val="3176644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20</a:t>
            </a:fld>
            <a:endParaRPr lang="en-US" altLang="en-US"/>
          </a:p>
        </p:txBody>
      </p:sp>
    </p:spTree>
    <p:extLst>
      <p:ext uri="{BB962C8B-B14F-4D97-AF65-F5344CB8AC3E}">
        <p14:creationId xmlns:p14="http://schemas.microsoft.com/office/powerpoint/2010/main" val="383148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a:t>
            </a:fld>
            <a:endParaRPr lang="en-US" altLang="en-US"/>
          </a:p>
        </p:txBody>
      </p:sp>
    </p:spTree>
    <p:extLst>
      <p:ext uri="{BB962C8B-B14F-4D97-AF65-F5344CB8AC3E}">
        <p14:creationId xmlns:p14="http://schemas.microsoft.com/office/powerpoint/2010/main" val="598547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21</a:t>
            </a:fld>
            <a:endParaRPr lang="en-US" altLang="en-US"/>
          </a:p>
        </p:txBody>
      </p:sp>
    </p:spTree>
    <p:extLst>
      <p:ext uri="{BB962C8B-B14F-4D97-AF65-F5344CB8AC3E}">
        <p14:creationId xmlns:p14="http://schemas.microsoft.com/office/powerpoint/2010/main" val="1868289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22</a:t>
            </a:fld>
            <a:endParaRPr lang="en-US" altLang="en-US"/>
          </a:p>
        </p:txBody>
      </p:sp>
    </p:spTree>
    <p:extLst>
      <p:ext uri="{BB962C8B-B14F-4D97-AF65-F5344CB8AC3E}">
        <p14:creationId xmlns:p14="http://schemas.microsoft.com/office/powerpoint/2010/main" val="3438550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23</a:t>
            </a:fld>
            <a:endParaRPr lang="en-US" altLang="en-US"/>
          </a:p>
        </p:txBody>
      </p:sp>
    </p:spTree>
    <p:extLst>
      <p:ext uri="{BB962C8B-B14F-4D97-AF65-F5344CB8AC3E}">
        <p14:creationId xmlns:p14="http://schemas.microsoft.com/office/powerpoint/2010/main" val="1373765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24</a:t>
            </a:fld>
            <a:endParaRPr lang="en-US" altLang="en-US"/>
          </a:p>
        </p:txBody>
      </p:sp>
    </p:spTree>
    <p:extLst>
      <p:ext uri="{BB962C8B-B14F-4D97-AF65-F5344CB8AC3E}">
        <p14:creationId xmlns:p14="http://schemas.microsoft.com/office/powerpoint/2010/main" val="1208861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25</a:t>
            </a:fld>
            <a:endParaRPr lang="en-US" altLang="en-US"/>
          </a:p>
        </p:txBody>
      </p:sp>
    </p:spTree>
    <p:extLst>
      <p:ext uri="{BB962C8B-B14F-4D97-AF65-F5344CB8AC3E}">
        <p14:creationId xmlns:p14="http://schemas.microsoft.com/office/powerpoint/2010/main" val="1284153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26</a:t>
            </a:fld>
            <a:endParaRPr lang="en-US" altLang="en-US"/>
          </a:p>
        </p:txBody>
      </p:sp>
    </p:spTree>
    <p:extLst>
      <p:ext uri="{BB962C8B-B14F-4D97-AF65-F5344CB8AC3E}">
        <p14:creationId xmlns:p14="http://schemas.microsoft.com/office/powerpoint/2010/main" val="1864395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27</a:t>
            </a:fld>
            <a:endParaRPr lang="en-US" altLang="en-US"/>
          </a:p>
        </p:txBody>
      </p:sp>
    </p:spTree>
    <p:extLst>
      <p:ext uri="{BB962C8B-B14F-4D97-AF65-F5344CB8AC3E}">
        <p14:creationId xmlns:p14="http://schemas.microsoft.com/office/powerpoint/2010/main" val="1554545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28</a:t>
            </a:fld>
            <a:endParaRPr lang="en-US" altLang="en-US"/>
          </a:p>
        </p:txBody>
      </p:sp>
    </p:spTree>
    <p:extLst>
      <p:ext uri="{BB962C8B-B14F-4D97-AF65-F5344CB8AC3E}">
        <p14:creationId xmlns:p14="http://schemas.microsoft.com/office/powerpoint/2010/main" val="3124800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29</a:t>
            </a:fld>
            <a:endParaRPr lang="en-US" altLang="en-US"/>
          </a:p>
        </p:txBody>
      </p:sp>
    </p:spTree>
    <p:extLst>
      <p:ext uri="{BB962C8B-B14F-4D97-AF65-F5344CB8AC3E}">
        <p14:creationId xmlns:p14="http://schemas.microsoft.com/office/powerpoint/2010/main" val="1711269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30</a:t>
            </a:fld>
            <a:endParaRPr lang="en-US" altLang="en-US"/>
          </a:p>
        </p:txBody>
      </p:sp>
    </p:spTree>
    <p:extLst>
      <p:ext uri="{BB962C8B-B14F-4D97-AF65-F5344CB8AC3E}">
        <p14:creationId xmlns:p14="http://schemas.microsoft.com/office/powerpoint/2010/main" val="366715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4</a:t>
            </a:fld>
            <a:endParaRPr lang="en-US" altLang="en-US"/>
          </a:p>
        </p:txBody>
      </p:sp>
    </p:spTree>
    <p:extLst>
      <p:ext uri="{BB962C8B-B14F-4D97-AF65-F5344CB8AC3E}">
        <p14:creationId xmlns:p14="http://schemas.microsoft.com/office/powerpoint/2010/main" val="1057509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31</a:t>
            </a:fld>
            <a:endParaRPr lang="en-US" altLang="en-US"/>
          </a:p>
        </p:txBody>
      </p:sp>
    </p:spTree>
    <p:extLst>
      <p:ext uri="{BB962C8B-B14F-4D97-AF65-F5344CB8AC3E}">
        <p14:creationId xmlns:p14="http://schemas.microsoft.com/office/powerpoint/2010/main" val="70909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5</a:t>
            </a:fld>
            <a:endParaRPr lang="en-US" altLang="en-US"/>
          </a:p>
        </p:txBody>
      </p:sp>
    </p:spTree>
    <p:extLst>
      <p:ext uri="{BB962C8B-B14F-4D97-AF65-F5344CB8AC3E}">
        <p14:creationId xmlns:p14="http://schemas.microsoft.com/office/powerpoint/2010/main" val="1296273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6</a:t>
            </a:fld>
            <a:endParaRPr lang="en-US" altLang="en-US"/>
          </a:p>
        </p:txBody>
      </p:sp>
    </p:spTree>
    <p:extLst>
      <p:ext uri="{BB962C8B-B14F-4D97-AF65-F5344CB8AC3E}">
        <p14:creationId xmlns:p14="http://schemas.microsoft.com/office/powerpoint/2010/main" val="3133772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7</a:t>
            </a:fld>
            <a:endParaRPr lang="en-US" altLang="en-US"/>
          </a:p>
        </p:txBody>
      </p:sp>
    </p:spTree>
    <p:extLst>
      <p:ext uri="{BB962C8B-B14F-4D97-AF65-F5344CB8AC3E}">
        <p14:creationId xmlns:p14="http://schemas.microsoft.com/office/powerpoint/2010/main" val="9710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8</a:t>
            </a:fld>
            <a:endParaRPr lang="en-US" altLang="en-US"/>
          </a:p>
        </p:txBody>
      </p:sp>
    </p:spTree>
    <p:extLst>
      <p:ext uri="{BB962C8B-B14F-4D97-AF65-F5344CB8AC3E}">
        <p14:creationId xmlns:p14="http://schemas.microsoft.com/office/powerpoint/2010/main" val="397261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9</a:t>
            </a:fld>
            <a:endParaRPr lang="en-US" altLang="en-US"/>
          </a:p>
        </p:txBody>
      </p:sp>
    </p:spTree>
    <p:extLst>
      <p:ext uri="{BB962C8B-B14F-4D97-AF65-F5344CB8AC3E}">
        <p14:creationId xmlns:p14="http://schemas.microsoft.com/office/powerpoint/2010/main" val="1366258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10</a:t>
            </a:fld>
            <a:endParaRPr lang="en-US" altLang="en-US"/>
          </a:p>
        </p:txBody>
      </p:sp>
    </p:spTree>
    <p:extLst>
      <p:ext uri="{BB962C8B-B14F-4D97-AF65-F5344CB8AC3E}">
        <p14:creationId xmlns:p14="http://schemas.microsoft.com/office/powerpoint/2010/main" val="260205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a:t>18 July 2024</a:t>
            </a:r>
          </a:p>
        </p:txBody>
      </p:sp>
      <p:sp>
        <p:nvSpPr>
          <p:cNvPr id="4"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Dali Georgobiani | SATIF-16 Highlights | TSD Topical Meeting</a:t>
            </a:r>
            <a:endParaRPr lang="en-US" b="1"/>
          </a:p>
        </p:txBody>
      </p:sp>
      <p:sp>
        <p:nvSpPr>
          <p:cNvPr id="5"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218298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275290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18 July 2024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Dali Georgobiani | SATIF-16 Highlights | TSD Topical Meeting</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623402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18 July 2024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Dali Georgobiani | SATIF-16 Highlights | TSD Topical Meeting</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926418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18 July 2024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Dali Georgobiani | SATIF-16 Highlights | TSD Topical Meeting</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227145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18 July 2024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Dali Georgobiani | SATIF-16 Highlights | TSD Topical Meeting</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216163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18 July 2024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Dali Georgobiani | SATIF-16 Highlights | TSD Topical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347580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18 July 2024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Dali Georgobiani | SATIF-16 Highlights | TSD Topical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3831093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228600" y="251640"/>
            <a:ext cx="8686440" cy="427680"/>
          </a:xfrm>
          <a:prstGeom prst="rect">
            <a:avLst/>
          </a:prstGeom>
        </p:spPr>
        <p:txBody>
          <a:bodyPr lIns="0" tIns="0" rIns="0" bIns="0" anchor="ctr">
            <a:noAutofit/>
          </a:bodyPr>
          <a:lstStyle/>
          <a:p>
            <a:endParaRPr lang="en-US" sz="2800" b="0" strike="noStrike" spc="-1">
              <a:solidFill>
                <a:srgbClr val="003087"/>
              </a:solidFill>
              <a:latin typeface="Arial"/>
            </a:endParaRPr>
          </a:p>
        </p:txBody>
      </p:sp>
      <p:sp>
        <p:nvSpPr>
          <p:cNvPr id="358" name="PlaceHolder 2"/>
          <p:cNvSpPr>
            <a:spLocks noGrp="1"/>
          </p:cNvSpPr>
          <p:nvPr>
            <p:ph type="body"/>
          </p:nvPr>
        </p:nvSpPr>
        <p:spPr>
          <a:xfrm>
            <a:off x="228600" y="971640"/>
            <a:ext cx="2052360" cy="36334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59" name="PlaceHolder 3"/>
          <p:cNvSpPr>
            <a:spLocks noGrp="1"/>
          </p:cNvSpPr>
          <p:nvPr>
            <p:ph type="body"/>
          </p:nvPr>
        </p:nvSpPr>
        <p:spPr>
          <a:xfrm>
            <a:off x="2383920" y="971640"/>
            <a:ext cx="2052360" cy="17330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60" name="PlaceHolder 4"/>
          <p:cNvSpPr>
            <a:spLocks noGrp="1"/>
          </p:cNvSpPr>
          <p:nvPr>
            <p:ph type="body"/>
          </p:nvPr>
        </p:nvSpPr>
        <p:spPr>
          <a:xfrm>
            <a:off x="2383920" y="2869560"/>
            <a:ext cx="2052360" cy="1733040"/>
          </a:xfrm>
          <a:prstGeom prst="rect">
            <a:avLst/>
          </a:prstGeom>
        </p:spPr>
        <p:txBody>
          <a:bodyPr lIns="0" tIns="0" rIns="0" bIns="0">
            <a:normAutofit/>
          </a:bodyPr>
          <a:lstStyle/>
          <a:p>
            <a:endParaRPr lang="en-US" sz="1800" b="0" strike="noStrike" spc="-1">
              <a:solidFill>
                <a:srgbClr val="7F7F7F"/>
              </a:solidFill>
              <a:latin typeface="Arial"/>
            </a:endParaRPr>
          </a:p>
        </p:txBody>
      </p:sp>
    </p:spTree>
    <p:extLst>
      <p:ext uri="{BB962C8B-B14F-4D97-AF65-F5344CB8AC3E}">
        <p14:creationId xmlns:p14="http://schemas.microsoft.com/office/powerpoint/2010/main" val="411648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624" name="PlaceHolder 1"/>
          <p:cNvSpPr>
            <a:spLocks noGrp="1"/>
          </p:cNvSpPr>
          <p:nvPr>
            <p:ph type="title"/>
          </p:nvPr>
        </p:nvSpPr>
        <p:spPr>
          <a:xfrm>
            <a:off x="228600" y="251640"/>
            <a:ext cx="8686440" cy="427680"/>
          </a:xfrm>
          <a:prstGeom prst="rect">
            <a:avLst/>
          </a:prstGeom>
        </p:spPr>
        <p:txBody>
          <a:bodyPr lIns="0" tIns="0" rIns="0" bIns="0" anchor="ctr">
            <a:noAutofit/>
          </a:bodyPr>
          <a:lstStyle/>
          <a:p>
            <a:endParaRPr lang="en-US" sz="2800" b="0" strike="noStrike" spc="-1">
              <a:solidFill>
                <a:srgbClr val="003087"/>
              </a:solidFill>
              <a:latin typeface="Arial"/>
            </a:endParaRPr>
          </a:p>
        </p:txBody>
      </p:sp>
      <p:sp>
        <p:nvSpPr>
          <p:cNvPr id="625" name="PlaceHolder 2"/>
          <p:cNvSpPr>
            <a:spLocks noGrp="1"/>
          </p:cNvSpPr>
          <p:nvPr>
            <p:ph type="body"/>
          </p:nvPr>
        </p:nvSpPr>
        <p:spPr>
          <a:xfrm>
            <a:off x="228600" y="971640"/>
            <a:ext cx="2052360" cy="36334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626" name="PlaceHolder 3"/>
          <p:cNvSpPr>
            <a:spLocks noGrp="1"/>
          </p:cNvSpPr>
          <p:nvPr>
            <p:ph type="body"/>
          </p:nvPr>
        </p:nvSpPr>
        <p:spPr>
          <a:xfrm>
            <a:off x="2383920" y="971640"/>
            <a:ext cx="2052360" cy="3633480"/>
          </a:xfrm>
          <a:prstGeom prst="rect">
            <a:avLst/>
          </a:prstGeom>
        </p:spPr>
        <p:txBody>
          <a:bodyPr lIns="0" tIns="0" rIns="0" bIns="0">
            <a:normAutofit/>
          </a:bodyPr>
          <a:lstStyle/>
          <a:p>
            <a:endParaRPr lang="en-US" sz="1800" b="0" strike="noStrike" spc="-1">
              <a:solidFill>
                <a:srgbClr val="7F7F7F"/>
              </a:solidFill>
              <a:latin typeface="Arial"/>
            </a:endParaRPr>
          </a:p>
        </p:txBody>
      </p:sp>
    </p:spTree>
    <p:extLst>
      <p:ext uri="{BB962C8B-B14F-4D97-AF65-F5344CB8AC3E}">
        <p14:creationId xmlns:p14="http://schemas.microsoft.com/office/powerpoint/2010/main" val="17468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a:t>18 July 2024</a:t>
            </a:r>
          </a:p>
        </p:txBody>
      </p:sp>
      <p:sp>
        <p:nvSpPr>
          <p:cNvPr id="5"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Dali Georgobiani | SATIF-16 Highlights | TSD Topical Meeting</a:t>
            </a:r>
            <a:endParaRPr lang="en-US" b="1"/>
          </a:p>
        </p:txBody>
      </p:sp>
      <p:sp>
        <p:nvSpPr>
          <p:cNvPr id="6"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27" name="PlaceHolder 1"/>
          <p:cNvSpPr>
            <a:spLocks noGrp="1"/>
          </p:cNvSpPr>
          <p:nvPr>
            <p:ph type="title"/>
          </p:nvPr>
        </p:nvSpPr>
        <p:spPr>
          <a:xfrm>
            <a:off x="228600" y="251640"/>
            <a:ext cx="8686440" cy="427680"/>
          </a:xfrm>
          <a:prstGeom prst="rect">
            <a:avLst/>
          </a:prstGeom>
        </p:spPr>
        <p:txBody>
          <a:bodyPr lIns="0" tIns="0" rIns="0" bIns="0" anchor="ctr">
            <a:noAutofit/>
          </a:bodyPr>
          <a:lstStyle/>
          <a:p>
            <a:endParaRPr lang="en-US" sz="2800" b="0" strike="noStrike" spc="-1">
              <a:solidFill>
                <a:srgbClr val="003087"/>
              </a:solidFill>
              <a:latin typeface="Arial"/>
            </a:endParaRPr>
          </a:p>
        </p:txBody>
      </p:sp>
    </p:spTree>
    <p:extLst>
      <p:ext uri="{BB962C8B-B14F-4D97-AF65-F5344CB8AC3E}">
        <p14:creationId xmlns:p14="http://schemas.microsoft.com/office/powerpoint/2010/main" val="3587388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a:t>18 July 2024</a:t>
            </a:r>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Dali Georgobiani | SATIF-16 Highlights | TSD Topical Meeting</a:t>
            </a:r>
            <a:endParaRPr lang="en-US" b="1"/>
          </a:p>
        </p:txBody>
      </p:sp>
      <p:sp>
        <p:nvSpPr>
          <p:cNvPr id="8" name="Slide Number Placeholder 5"/>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a:t>18 July 2024</a:t>
            </a:r>
          </a:p>
        </p:txBody>
      </p:sp>
      <p:sp>
        <p:nvSpPr>
          <p:cNvPr id="11" name="Footer Placeholder 4"/>
          <p:cNvSpPr>
            <a:spLocks noGrp="1"/>
          </p:cNvSpPr>
          <p:nvPr>
            <p:ph type="ftr" sz="quarter" idx="2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Dali Georgobiani | SATIF-16 Highlights | TSD Topical Meeting</a:t>
            </a:r>
            <a:endParaRPr lang="en-US" b="1"/>
          </a:p>
        </p:txBody>
      </p:sp>
      <p:sp>
        <p:nvSpPr>
          <p:cNvPr id="12" name="Slide Number Placeholder 5"/>
          <p:cNvSpPr>
            <a:spLocks noGrp="1"/>
          </p:cNvSpPr>
          <p:nvPr>
            <p:ph type="sldNum" sz="quarter" idx="2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Tree>
    <p:extLst>
      <p:ext uri="{BB962C8B-B14F-4D97-AF65-F5344CB8AC3E}">
        <p14:creationId xmlns:p14="http://schemas.microsoft.com/office/powerpoint/2010/main" val="247760511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a:t>18 July 2024</a:t>
            </a: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Dali Georgobiani | SATIF-16 Highlights | TSD Topical Meeting</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569934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r>
              <a:rPr lang="en-US" altLang="en-US"/>
              <a:t>18 July 2024</a:t>
            </a:r>
          </a:p>
        </p:txBody>
      </p:sp>
      <p:sp>
        <p:nvSpPr>
          <p:cNvPr id="8" name="Footer Placeholder 4"/>
          <p:cNvSpPr>
            <a:spLocks noGrp="1"/>
          </p:cNvSpPr>
          <p:nvPr>
            <p:ph type="ftr" sz="quarter" idx="20"/>
          </p:nvPr>
        </p:nvSpPr>
        <p:spPr/>
        <p:txBody>
          <a:bodyPr/>
          <a:lstStyle>
            <a:lvl1pPr>
              <a:defRPr sz="1200" dirty="0" smtClean="0"/>
            </a:lvl1pPr>
          </a:lstStyle>
          <a:p>
            <a:pPr>
              <a:defRPr/>
            </a:pPr>
            <a:r>
              <a:rPr lang="en-US"/>
              <a:t>Dali Georgobiani | SATIF-16 Highlights | TSD Topical Meeting</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137866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r>
              <a:rPr lang="en-US" altLang="en-US"/>
              <a:t>18 July 2024</a:t>
            </a:r>
          </a:p>
        </p:txBody>
      </p:sp>
      <p:sp>
        <p:nvSpPr>
          <p:cNvPr id="6" name="Footer Placeholder 4"/>
          <p:cNvSpPr>
            <a:spLocks noGrp="1"/>
          </p:cNvSpPr>
          <p:nvPr>
            <p:ph type="ftr" sz="quarter" idx="17"/>
          </p:nvPr>
        </p:nvSpPr>
        <p:spPr/>
        <p:txBody>
          <a:bodyPr/>
          <a:lstStyle>
            <a:lvl1pPr>
              <a:defRPr sz="1200" dirty="0" smtClean="0"/>
            </a:lvl1pPr>
          </a:lstStyle>
          <a:p>
            <a:pPr>
              <a:defRPr/>
            </a:pPr>
            <a:r>
              <a:rPr lang="en-US"/>
              <a:t>Dali Georgobiani | SATIF-16 Highlights | TSD Topical Meeting</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77714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r>
              <a:rPr lang="en-US" altLang="en-US"/>
              <a:t>18 July 2024</a:t>
            </a:r>
          </a:p>
        </p:txBody>
      </p:sp>
      <p:sp>
        <p:nvSpPr>
          <p:cNvPr id="6" name="Footer Placeholder 4"/>
          <p:cNvSpPr>
            <a:spLocks noGrp="1"/>
          </p:cNvSpPr>
          <p:nvPr>
            <p:ph type="ftr" sz="quarter" idx="11"/>
          </p:nvPr>
        </p:nvSpPr>
        <p:spPr/>
        <p:txBody>
          <a:bodyPr/>
          <a:lstStyle>
            <a:lvl1pPr>
              <a:defRPr sz="1200" dirty="0" smtClean="0"/>
            </a:lvl1pPr>
          </a:lstStyle>
          <a:p>
            <a:pPr>
              <a:defRPr/>
            </a:pPr>
            <a:r>
              <a:rPr lang="en-US"/>
              <a:t>Dali Georgobiani | SATIF-16 Highlights | TSD Topical Meeting</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925735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r>
              <a:rPr lang="en-US" altLang="en-US"/>
              <a:t>18 July 2024</a:t>
            </a:r>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Dali Georgobiani | SATIF-16 Highlights | TSD Topical Meeting</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r>
              <a:rPr lang="en-US" altLang="en-US"/>
              <a:t>18 July 2024</a:t>
            </a: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Dali Georgobiani | SATIF-16 Highlights | TSD Topical Meeting</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797580"/>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18 July 2024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Dali Georgobiani | SATIF-16 Highlights | TSD Topical Meeting</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16129126"/>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epj-conferences.org/"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png"/><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emf"/><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package" Target="../embeddings/Microsoft_Excel_Worksheet2.xlsx"/><Relationship Id="rId3" Type="http://schemas.openxmlformats.org/officeDocument/2006/relationships/image" Target="../media/image26.png"/><Relationship Id="rId7"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package" Target="../embeddings/Microsoft_Excel_Worksheet1.xlsx"/><Relationship Id="rId5" Type="http://schemas.openxmlformats.org/officeDocument/2006/relationships/image" Target="../media/image27.emf"/><Relationship Id="rId4" Type="http://schemas.openxmlformats.org/officeDocument/2006/relationships/package" Target="../embeddings/Microsoft_Excel_Worksheet.xlsx"/><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384" y="4954890"/>
            <a:ext cx="8499231" cy="1390219"/>
          </a:xfrm>
        </p:spPr>
        <p:txBody>
          <a:bodyPr/>
          <a:lstStyle/>
          <a:p>
            <a:r>
              <a:rPr lang="en-US" spc="-1" dirty="0">
                <a:latin typeface="Arial"/>
                <a:ea typeface="Geneva"/>
              </a:rPr>
              <a:t>Dali Georgobiani </a:t>
            </a:r>
            <a:r>
              <a:rPr lang="en-US" dirty="0"/>
              <a:t>	</a:t>
            </a:r>
            <a:br>
              <a:rPr lang="en-US" dirty="0"/>
            </a:br>
            <a:r>
              <a:rPr lang="en-US" spc="-1" dirty="0">
                <a:latin typeface="Arial"/>
                <a:ea typeface="Geneva"/>
              </a:rPr>
              <a:t>MARS Group – AD / TSD </a:t>
            </a:r>
            <a:r>
              <a:rPr lang="en-US" dirty="0"/>
              <a:t>	</a:t>
            </a:r>
          </a:p>
          <a:p>
            <a:endParaRPr lang="en-US" dirty="0"/>
          </a:p>
          <a:p>
            <a:r>
              <a:rPr lang="en-US" sz="1400" dirty="0"/>
              <a:t>TSD Topical Meeting </a:t>
            </a:r>
            <a:br>
              <a:rPr lang="en-US" sz="1400" dirty="0"/>
            </a:br>
            <a:r>
              <a:rPr lang="en-US" sz="1400" dirty="0"/>
              <a:t>18 July 2024</a:t>
            </a:r>
          </a:p>
          <a:p>
            <a:endParaRPr lang="en-US" dirty="0"/>
          </a:p>
        </p:txBody>
      </p:sp>
      <p:sp>
        <p:nvSpPr>
          <p:cNvPr id="3" name="Text Placeholder 2"/>
          <p:cNvSpPr>
            <a:spLocks noGrp="1"/>
          </p:cNvSpPr>
          <p:nvPr>
            <p:ph type="body" sz="quarter" idx="11"/>
          </p:nvPr>
        </p:nvSpPr>
        <p:spPr>
          <a:xfrm>
            <a:off x="341924" y="3951841"/>
            <a:ext cx="8757652" cy="1003049"/>
          </a:xfrm>
        </p:spPr>
        <p:txBody>
          <a:bodyPr>
            <a:noAutofit/>
          </a:bodyPr>
          <a:lstStyle/>
          <a:p>
            <a:br>
              <a:rPr lang="en-US" dirty="0"/>
            </a:br>
            <a:r>
              <a:rPr lang="en-US" sz="2800" dirty="0"/>
              <a:t>SATIF-16 Workshop Highlights</a:t>
            </a:r>
            <a:endParaRPr lang="en-US" sz="2000" dirty="0"/>
          </a:p>
          <a:p>
            <a:endParaRPr lang="en-US" dirty="0"/>
          </a:p>
        </p:txBody>
      </p:sp>
      <p:pic>
        <p:nvPicPr>
          <p:cNvPr id="4" name="Immagine 4">
            <a:extLst>
              <a:ext uri="{FF2B5EF4-FFF2-40B4-BE49-F238E27FC236}">
                <a16:creationId xmlns:a16="http://schemas.microsoft.com/office/drawing/2014/main" id="{60777CA6-0AE3-22EC-37DB-96142839E2B5}"/>
              </a:ext>
            </a:extLst>
          </p:cNvPr>
          <p:cNvPicPr>
            <a:picLocks noChangeAspect="1"/>
          </p:cNvPicPr>
          <p:nvPr/>
        </p:nvPicPr>
        <p:blipFill>
          <a:blip r:embed="rId2"/>
          <a:stretch>
            <a:fillRect/>
          </a:stretch>
        </p:blipFill>
        <p:spPr>
          <a:xfrm>
            <a:off x="4032070" y="5039284"/>
            <a:ext cx="2528637" cy="1221431"/>
          </a:xfrm>
          <a:prstGeom prst="rect">
            <a:avLst/>
          </a:prstGeom>
          <a:solidFill>
            <a:schemeClr val="tx1">
              <a:lumMod val="75000"/>
              <a:lumOff val="25000"/>
            </a:schemeClr>
          </a:solidFill>
        </p:spPr>
      </p:pic>
      <p:pic>
        <p:nvPicPr>
          <p:cNvPr id="5" name="Immagine 9" descr="Immagine che contiene testo&#10;&#10;Descrizione generata automaticamente">
            <a:extLst>
              <a:ext uri="{FF2B5EF4-FFF2-40B4-BE49-F238E27FC236}">
                <a16:creationId xmlns:a16="http://schemas.microsoft.com/office/drawing/2014/main" id="{70C3684F-FC0C-81C2-EDF3-1868FFC7B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51" y="4816866"/>
            <a:ext cx="1980240" cy="1441341"/>
          </a:xfrm>
          <a:prstGeom prst="rect">
            <a:avLst/>
          </a:prstGeom>
        </p:spPr>
      </p:pic>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Tritium Production &amp; Release in High-Energy Proton Accelerators [3]                           </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10</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21" name="TextBox 20">
            <a:extLst>
              <a:ext uri="{FF2B5EF4-FFF2-40B4-BE49-F238E27FC236}">
                <a16:creationId xmlns:a16="http://schemas.microsoft.com/office/drawing/2014/main" id="{2B2C9D7B-4DB6-480A-8631-DF4FD22F7EC5}"/>
              </a:ext>
            </a:extLst>
          </p:cNvPr>
          <p:cNvSpPr txBox="1"/>
          <p:nvPr/>
        </p:nvSpPr>
        <p:spPr>
          <a:xfrm>
            <a:off x="208184" y="949114"/>
            <a:ext cx="3498713" cy="369332"/>
          </a:xfrm>
          <a:prstGeom prst="rect">
            <a:avLst/>
          </a:prstGeom>
          <a:solidFill>
            <a:schemeClr val="accent5">
              <a:lumMod val="40000"/>
              <a:lumOff val="60000"/>
            </a:schemeClr>
          </a:solidFill>
          <a:ln>
            <a:solidFill>
              <a:srgbClr val="004C97"/>
            </a:solidFill>
          </a:ln>
        </p:spPr>
        <p:txBody>
          <a:bodyPr wrap="square" rtlCol="0">
            <a:spAutoFit/>
          </a:bodyPr>
          <a:lstStyle/>
          <a:p>
            <a:r>
              <a:rPr lang="en-US" sz="1800" dirty="0">
                <a:solidFill>
                  <a:srgbClr val="000000"/>
                </a:solidFill>
              </a:rPr>
              <a:t>Solution, Part 2: Tritium Release</a:t>
            </a:r>
          </a:p>
        </p:txBody>
      </p:sp>
      <p:sp>
        <p:nvSpPr>
          <p:cNvPr id="11" name="TextBox 10">
            <a:extLst>
              <a:ext uri="{FF2B5EF4-FFF2-40B4-BE49-F238E27FC236}">
                <a16:creationId xmlns:a16="http://schemas.microsoft.com/office/drawing/2014/main" id="{63759F12-0B4A-F1C9-ED20-BA2501A6D7A7}"/>
              </a:ext>
            </a:extLst>
          </p:cNvPr>
          <p:cNvSpPr txBox="1"/>
          <p:nvPr/>
        </p:nvSpPr>
        <p:spPr>
          <a:xfrm>
            <a:off x="49426" y="1339532"/>
            <a:ext cx="8954530" cy="2308324"/>
          </a:xfrm>
          <a:prstGeom prst="rect">
            <a:avLst/>
          </a:prstGeom>
          <a:noFill/>
        </p:spPr>
        <p:txBody>
          <a:bodyPr wrap="square" rtlCol="0">
            <a:spAutoFit/>
          </a:bodyPr>
          <a:lstStyle/>
          <a:p>
            <a:pPr marL="342900" indent="-342900">
              <a:buFont typeface="Arial" panose="020B0604020202020204" pitchFamily="34" charset="0"/>
              <a:buChar char="•"/>
            </a:pPr>
            <a:r>
              <a:rPr lang="en-US" sz="1600" dirty="0"/>
              <a:t>NuMI: at higher beam power, fraction of produced tritium release increased rapidly</a:t>
            </a:r>
          </a:p>
          <a:p>
            <a:pPr marL="800100" lvl="1" indent="-342900">
              <a:buFont typeface="Arial" panose="020B0604020202020204" pitchFamily="34" charset="0"/>
              <a:buChar char="•"/>
            </a:pPr>
            <a:r>
              <a:rPr lang="en-US" sz="1600" dirty="0"/>
              <a:t>Best explanation: steel shielding temperature increase</a:t>
            </a:r>
          </a:p>
          <a:p>
            <a:pPr marL="800100" lvl="1" indent="-342900">
              <a:buFont typeface="Arial" panose="020B0604020202020204" pitchFamily="34" charset="0"/>
              <a:buChar char="•"/>
            </a:pPr>
            <a:r>
              <a:rPr lang="en-US" sz="1600" dirty="0"/>
              <a:t>Release amount would always be capped by the production rate</a:t>
            </a:r>
          </a:p>
          <a:p>
            <a:pPr marL="800100" lvl="1" indent="-342900">
              <a:buFont typeface="Arial" panose="020B0604020202020204" pitchFamily="34" charset="0"/>
              <a:buChar char="•"/>
            </a:pPr>
            <a:r>
              <a:rPr lang="en-US" sz="1600" dirty="0"/>
              <a:t>If all produced tritium would have been instantaneously released into the air, this would represent a worst-case scenario</a:t>
            </a:r>
          </a:p>
          <a:p>
            <a:pPr marL="342900" indent="-342900">
              <a:buFont typeface="Arial" panose="020B0604020202020204" pitchFamily="34" charset="0"/>
              <a:buChar char="•"/>
            </a:pPr>
            <a:r>
              <a:rPr lang="en-US" sz="1600" dirty="0"/>
              <a:t>In reality, tritium is released from different materials on different diffusion lengths and scales</a:t>
            </a:r>
          </a:p>
          <a:p>
            <a:pPr marL="342900" indent="-342900">
              <a:buFont typeface="Arial" panose="020B0604020202020204" pitchFamily="34" charset="0"/>
              <a:buChar char="•"/>
            </a:pPr>
            <a:r>
              <a:rPr lang="en-US" sz="1600" dirty="0"/>
              <a:t>We use activation equation augmented with diffusion term to estimate tritium release</a:t>
            </a:r>
          </a:p>
          <a:p>
            <a:pPr marL="342900" indent="-342900">
              <a:buFont typeface="Arial" panose="020B0604020202020204" pitchFamily="34" charset="0"/>
              <a:buChar char="•"/>
            </a:pPr>
            <a:r>
              <a:rPr lang="en-US" sz="1600" dirty="0"/>
              <a:t>Production rates for release estimates are calculated using MARS</a:t>
            </a:r>
          </a:p>
          <a:p>
            <a:pPr marL="800100" lvl="1" indent="-342900">
              <a:buFont typeface="Arial" panose="020B0604020202020204" pitchFamily="34" charset="0"/>
              <a:buChar char="•"/>
            </a:pPr>
            <a:r>
              <a:rPr lang="en-US" sz="1600" dirty="0"/>
              <a:t>An example of the diffusion calculation setup:</a:t>
            </a:r>
            <a:endParaRPr lang="en-US" sz="2000" dirty="0"/>
          </a:p>
        </p:txBody>
      </p:sp>
      <p:graphicFrame>
        <p:nvGraphicFramePr>
          <p:cNvPr id="14" name="Object 13">
            <a:extLst>
              <a:ext uri="{FF2B5EF4-FFF2-40B4-BE49-F238E27FC236}">
                <a16:creationId xmlns:a16="http://schemas.microsoft.com/office/drawing/2014/main" id="{C27DD9E3-17A4-CDA0-9CEE-47256899C6B9}"/>
              </a:ext>
            </a:extLst>
          </p:cNvPr>
          <p:cNvGraphicFramePr>
            <a:graphicFrameLocks noChangeAspect="1"/>
          </p:cNvGraphicFramePr>
          <p:nvPr>
            <p:extLst>
              <p:ext uri="{D42A27DB-BD31-4B8C-83A1-F6EECF244321}">
                <p14:modId xmlns:p14="http://schemas.microsoft.com/office/powerpoint/2010/main" val="365762170"/>
              </p:ext>
            </p:extLst>
          </p:nvPr>
        </p:nvGraphicFramePr>
        <p:xfrm>
          <a:off x="271902" y="3647856"/>
          <a:ext cx="8131027" cy="1509745"/>
        </p:xfrm>
        <a:graphic>
          <a:graphicData uri="http://schemas.openxmlformats.org/presentationml/2006/ole">
            <mc:AlternateContent xmlns:mc="http://schemas.openxmlformats.org/markup-compatibility/2006">
              <mc:Choice xmlns:v="urn:schemas-microsoft-com:vml" Requires="v">
                <p:oleObj name="Worksheet" r:id="rId3" imgW="12744316" imgH="2366928" progId="Excel.Sheet.12">
                  <p:embed/>
                </p:oleObj>
              </mc:Choice>
              <mc:Fallback>
                <p:oleObj name="Worksheet" r:id="rId3" imgW="12744316" imgH="2366928" progId="Excel.Sheet.12">
                  <p:embed/>
                  <p:pic>
                    <p:nvPicPr>
                      <p:cNvPr id="18" name="Object 17">
                        <a:extLst>
                          <a:ext uri="{FF2B5EF4-FFF2-40B4-BE49-F238E27FC236}">
                            <a16:creationId xmlns:a16="http://schemas.microsoft.com/office/drawing/2014/main" id="{DCFB1B33-0DA7-9EA7-272A-DA9C8DEB4185}"/>
                          </a:ext>
                        </a:extLst>
                      </p:cNvPr>
                      <p:cNvPicPr/>
                      <p:nvPr/>
                    </p:nvPicPr>
                    <p:blipFill>
                      <a:blip r:embed="rId4"/>
                      <a:stretch>
                        <a:fillRect/>
                      </a:stretch>
                    </p:blipFill>
                    <p:spPr>
                      <a:xfrm>
                        <a:off x="271902" y="3647856"/>
                        <a:ext cx="8131027" cy="1509745"/>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1A5D4C2F-C60D-685F-6D86-A0C4DCD2B8F3}"/>
              </a:ext>
            </a:extLst>
          </p:cNvPr>
          <p:cNvSpPr txBox="1"/>
          <p:nvPr/>
        </p:nvSpPr>
        <p:spPr>
          <a:xfrm>
            <a:off x="113637" y="5311234"/>
            <a:ext cx="9001567" cy="954107"/>
          </a:xfrm>
          <a:prstGeom prst="rect">
            <a:avLst/>
          </a:prstGeom>
          <a:noFill/>
        </p:spPr>
        <p:txBody>
          <a:bodyPr wrap="none" rtlCol="0">
            <a:spAutoFit/>
          </a:bodyPr>
          <a:lstStyle/>
          <a:p>
            <a:r>
              <a:rPr lang="en-US" sz="1400" dirty="0"/>
              <a:t>                         After 1 year irradiation, 90% of the tritium produced in iron shielding is diffused</a:t>
            </a:r>
            <a:br>
              <a:rPr lang="en-US" sz="1400" dirty="0"/>
            </a:br>
            <a:r>
              <a:rPr lang="en-US" sz="1400" dirty="0"/>
              <a:t>                                              After 1 year irradiation and 1 year cooling, 97% of the produced tritium is diffused from iron</a:t>
            </a:r>
            <a:br>
              <a:rPr lang="en-US" sz="1400" dirty="0"/>
            </a:br>
            <a:r>
              <a:rPr lang="en-US" sz="1400" dirty="0"/>
              <a:t>At a lower beam power, iron shield T is lower </a:t>
            </a:r>
            <a:r>
              <a:rPr lang="en-US" sz="1400" dirty="0">
                <a:sym typeface="Wingdings" panose="05000000000000000000" pitchFamily="2" charset="2"/>
              </a:rPr>
              <a:t> Diffusion coefficients are lower  Less tritium is diffused from materials </a:t>
            </a:r>
          </a:p>
          <a:p>
            <a:r>
              <a:rPr lang="en-US" sz="1400" dirty="0">
                <a:sym typeface="Wingdings" panose="05000000000000000000" pitchFamily="2" charset="2"/>
              </a:rPr>
              <a:t>E.g., in the same setup at a room temperature, only 46% of the produced tritium would be released from iron shielding.</a:t>
            </a:r>
            <a:endParaRPr lang="en-US" sz="1800" dirty="0">
              <a:sym typeface="Wingdings" panose="05000000000000000000" pitchFamily="2" charset="2"/>
            </a:endParaRPr>
          </a:p>
        </p:txBody>
      </p:sp>
      <p:cxnSp>
        <p:nvCxnSpPr>
          <p:cNvPr id="17" name="Straight Arrow Connector 16">
            <a:extLst>
              <a:ext uri="{FF2B5EF4-FFF2-40B4-BE49-F238E27FC236}">
                <a16:creationId xmlns:a16="http://schemas.microsoft.com/office/drawing/2014/main" id="{AA6320DD-8F54-C047-9C3D-C55A7D2FB1C9}"/>
              </a:ext>
            </a:extLst>
          </p:cNvPr>
          <p:cNvCxnSpPr>
            <a:cxnSpLocks/>
          </p:cNvCxnSpPr>
          <p:nvPr/>
        </p:nvCxnSpPr>
        <p:spPr>
          <a:xfrm flipV="1">
            <a:off x="7673496" y="4871548"/>
            <a:ext cx="325095" cy="704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E71E7E6-DBC1-09DB-C215-EDEE00B1AFE4}"/>
              </a:ext>
            </a:extLst>
          </p:cNvPr>
          <p:cNvCxnSpPr>
            <a:cxnSpLocks/>
          </p:cNvCxnSpPr>
          <p:nvPr/>
        </p:nvCxnSpPr>
        <p:spPr>
          <a:xfrm flipV="1">
            <a:off x="6409154" y="4871548"/>
            <a:ext cx="236412" cy="49542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0923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Optimization Studies of Radiation Shielding for PIP-II</a:t>
            </a:r>
            <a:br>
              <a:rPr lang="en-US" dirty="0"/>
            </a:br>
            <a:r>
              <a:rPr lang="en-US" dirty="0"/>
              <a:t>Project at Fermilab [1]                           </a:t>
            </a:r>
            <a:r>
              <a:rPr lang="en-US" sz="1600" dirty="0"/>
              <a:t>Alajos Makovec, FNAL</a:t>
            </a:r>
            <a:endParaRPr lang="en-US" dirty="0"/>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11</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8" name="TextBox 7">
            <a:extLst>
              <a:ext uri="{FF2B5EF4-FFF2-40B4-BE49-F238E27FC236}">
                <a16:creationId xmlns:a16="http://schemas.microsoft.com/office/drawing/2014/main" id="{D453FBD8-FADA-396D-D2BB-5A158553BB8D}"/>
              </a:ext>
            </a:extLst>
          </p:cNvPr>
          <p:cNvSpPr txBox="1"/>
          <p:nvPr/>
        </p:nvSpPr>
        <p:spPr>
          <a:xfrm>
            <a:off x="8368121" y="47176"/>
            <a:ext cx="724750" cy="338554"/>
          </a:xfrm>
          <a:prstGeom prst="rect">
            <a:avLst/>
          </a:prstGeom>
          <a:solidFill>
            <a:srgbClr val="00B0F0"/>
          </a:solidFill>
        </p:spPr>
        <p:txBody>
          <a:bodyPr wrap="none" rtlCol="0">
            <a:spAutoFit/>
          </a:bodyPr>
          <a:lstStyle/>
          <a:p>
            <a:r>
              <a:rPr lang="en-US" sz="1600" b="1" dirty="0"/>
              <a:t>Poster</a:t>
            </a:r>
          </a:p>
        </p:txBody>
      </p:sp>
      <p:sp>
        <p:nvSpPr>
          <p:cNvPr id="3" name="TextBox 2">
            <a:extLst>
              <a:ext uri="{FF2B5EF4-FFF2-40B4-BE49-F238E27FC236}">
                <a16:creationId xmlns:a16="http://schemas.microsoft.com/office/drawing/2014/main" id="{D51E961E-D07E-A507-E487-7861F6645DD4}"/>
              </a:ext>
            </a:extLst>
          </p:cNvPr>
          <p:cNvSpPr txBox="1"/>
          <p:nvPr/>
        </p:nvSpPr>
        <p:spPr>
          <a:xfrm>
            <a:off x="0" y="820067"/>
            <a:ext cx="8954530" cy="338554"/>
          </a:xfrm>
          <a:prstGeom prst="rect">
            <a:avLst/>
          </a:prstGeom>
          <a:noFill/>
        </p:spPr>
        <p:txBody>
          <a:bodyPr wrap="square" rtlCol="0">
            <a:spAutoFit/>
          </a:bodyPr>
          <a:lstStyle/>
          <a:p>
            <a:r>
              <a:rPr lang="en-US" sz="1600" dirty="0"/>
              <a:t>Addition of new magnet and collimator designs to the existing sophisticated MARS geometry model. </a:t>
            </a:r>
          </a:p>
        </p:txBody>
      </p:sp>
      <p:grpSp>
        <p:nvGrpSpPr>
          <p:cNvPr id="10" name="Group 9">
            <a:extLst>
              <a:ext uri="{FF2B5EF4-FFF2-40B4-BE49-F238E27FC236}">
                <a16:creationId xmlns:a16="http://schemas.microsoft.com/office/drawing/2014/main" id="{1A545BEC-DC15-2E5C-18B8-6C333F264D37}"/>
              </a:ext>
            </a:extLst>
          </p:cNvPr>
          <p:cNvGrpSpPr>
            <a:grpSpLocks noChangeAspect="1"/>
          </p:cNvGrpSpPr>
          <p:nvPr/>
        </p:nvGrpSpPr>
        <p:grpSpPr>
          <a:xfrm>
            <a:off x="140784" y="1129787"/>
            <a:ext cx="4100215" cy="2267387"/>
            <a:chOff x="250968" y="388750"/>
            <a:chExt cx="8603892" cy="4757890"/>
          </a:xfrm>
        </p:grpSpPr>
        <p:pic>
          <p:nvPicPr>
            <p:cNvPr id="11" name="Picture 10" descr="Chart, histogram&#10;&#10;Description automatically generated">
              <a:extLst>
                <a:ext uri="{FF2B5EF4-FFF2-40B4-BE49-F238E27FC236}">
                  <a16:creationId xmlns:a16="http://schemas.microsoft.com/office/drawing/2014/main" id="{204AFABD-BEDA-5CCF-5DD7-96D1F1F587D2}"/>
                </a:ext>
              </a:extLst>
            </p:cNvPr>
            <p:cNvPicPr>
              <a:picLocks noChangeAspect="1"/>
            </p:cNvPicPr>
            <p:nvPr/>
          </p:nvPicPr>
          <p:blipFill>
            <a:blip r:embed="rId3"/>
            <a:stretch>
              <a:fillRect/>
            </a:stretch>
          </p:blipFill>
          <p:spPr>
            <a:xfrm>
              <a:off x="250968" y="828874"/>
              <a:ext cx="8603892" cy="4317766"/>
            </a:xfrm>
            <a:prstGeom prst="rect">
              <a:avLst/>
            </a:prstGeom>
          </p:spPr>
        </p:pic>
        <p:sp>
          <p:nvSpPr>
            <p:cNvPr id="12" name="TextBox 11">
              <a:extLst>
                <a:ext uri="{FF2B5EF4-FFF2-40B4-BE49-F238E27FC236}">
                  <a16:creationId xmlns:a16="http://schemas.microsoft.com/office/drawing/2014/main" id="{95B679E7-1FB7-31D3-65BB-F3BF878BF81E}"/>
                </a:ext>
              </a:extLst>
            </p:cNvPr>
            <p:cNvSpPr txBox="1"/>
            <p:nvPr/>
          </p:nvSpPr>
          <p:spPr>
            <a:xfrm>
              <a:off x="585197" y="388750"/>
              <a:ext cx="7935432" cy="645840"/>
            </a:xfrm>
            <a:prstGeom prst="rect">
              <a:avLst/>
            </a:prstGeom>
            <a:noFill/>
          </p:spPr>
          <p:txBody>
            <a:bodyPr wrap="square">
              <a:spAutoFit/>
            </a:bodyPr>
            <a:lstStyle/>
            <a:p>
              <a:pPr algn="ctr">
                <a:spcAft>
                  <a:spcPts val="300"/>
                </a:spcAft>
              </a:pPr>
              <a:r>
                <a:rPr lang="en-US" sz="1400" b="1" dirty="0">
                  <a:solidFill>
                    <a:schemeClr val="accent1">
                      <a:lumMod val="75000"/>
                    </a:schemeClr>
                  </a:solidFill>
                  <a:latin typeface="Calibri" panose="020F0502020204030204" pitchFamily="34" charset="0"/>
                </a:rPr>
                <a:t>Top view of the beamline model layout in MARS</a:t>
              </a:r>
            </a:p>
          </p:txBody>
        </p:sp>
      </p:grpSp>
      <p:grpSp>
        <p:nvGrpSpPr>
          <p:cNvPr id="17" name="Group 16">
            <a:extLst>
              <a:ext uri="{FF2B5EF4-FFF2-40B4-BE49-F238E27FC236}">
                <a16:creationId xmlns:a16="http://schemas.microsoft.com/office/drawing/2014/main" id="{68073E43-2CF8-3E4E-AA0A-237F4C27F912}"/>
              </a:ext>
            </a:extLst>
          </p:cNvPr>
          <p:cNvGrpSpPr/>
          <p:nvPr/>
        </p:nvGrpSpPr>
        <p:grpSpPr>
          <a:xfrm>
            <a:off x="4536424" y="1214313"/>
            <a:ext cx="4288845" cy="2331101"/>
            <a:chOff x="4536424" y="935263"/>
            <a:chExt cx="4288845" cy="2331101"/>
          </a:xfrm>
        </p:grpSpPr>
        <p:pic>
          <p:nvPicPr>
            <p:cNvPr id="14" name="Picture 13">
              <a:extLst>
                <a:ext uri="{FF2B5EF4-FFF2-40B4-BE49-F238E27FC236}">
                  <a16:creationId xmlns:a16="http://schemas.microsoft.com/office/drawing/2014/main" id="{CDE8A694-CF96-CF72-E307-9680C989E82C}"/>
                </a:ext>
              </a:extLst>
            </p:cNvPr>
            <p:cNvPicPr>
              <a:picLocks noChangeAspect="1"/>
            </p:cNvPicPr>
            <p:nvPr/>
          </p:nvPicPr>
          <p:blipFill>
            <a:blip r:embed="rId4"/>
            <a:stretch>
              <a:fillRect/>
            </a:stretch>
          </p:blipFill>
          <p:spPr>
            <a:xfrm>
              <a:off x="4572000" y="1437564"/>
              <a:ext cx="1905071" cy="1828800"/>
            </a:xfrm>
            <a:prstGeom prst="rect">
              <a:avLst/>
            </a:prstGeom>
          </p:spPr>
        </p:pic>
        <p:pic>
          <p:nvPicPr>
            <p:cNvPr id="15" name="Picture 14" descr="A grey rectangular object with a round top&#10;&#10;Description automatically generated with medium confidence">
              <a:extLst>
                <a:ext uri="{FF2B5EF4-FFF2-40B4-BE49-F238E27FC236}">
                  <a16:creationId xmlns:a16="http://schemas.microsoft.com/office/drawing/2014/main" id="{A398D1FF-50B0-BA05-A46E-57B294815AE3}"/>
                </a:ext>
              </a:extLst>
            </p:cNvPr>
            <p:cNvPicPr>
              <a:picLocks noChangeAspect="1"/>
            </p:cNvPicPr>
            <p:nvPr/>
          </p:nvPicPr>
          <p:blipFill>
            <a:blip r:embed="rId5"/>
            <a:stretch>
              <a:fillRect/>
            </a:stretch>
          </p:blipFill>
          <p:spPr>
            <a:xfrm>
              <a:off x="6709959" y="1437564"/>
              <a:ext cx="2115310" cy="182880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FA1C2AC3-BE37-3123-4345-F5DD75FE57A5}"/>
                </a:ext>
              </a:extLst>
            </p:cNvPr>
            <p:cNvSpPr txBox="1"/>
            <p:nvPr/>
          </p:nvSpPr>
          <p:spPr>
            <a:xfrm>
              <a:off x="4536424" y="935263"/>
              <a:ext cx="4281960" cy="523220"/>
            </a:xfrm>
            <a:prstGeom prst="rect">
              <a:avLst/>
            </a:prstGeom>
            <a:noFill/>
          </p:spPr>
          <p:txBody>
            <a:bodyPr wrap="square">
              <a:spAutoFit/>
            </a:bodyPr>
            <a:lstStyle/>
            <a:p>
              <a:pPr algn="ctr">
                <a:spcAft>
                  <a:spcPts val="300"/>
                </a:spcAft>
              </a:pPr>
              <a:r>
                <a:rPr lang="en-US" sz="1400" b="1" dirty="0">
                  <a:solidFill>
                    <a:schemeClr val="accent1">
                      <a:lumMod val="75000"/>
                    </a:schemeClr>
                  </a:solidFill>
                  <a:latin typeface="Calibri" panose="020F0502020204030204" pitchFamily="34" charset="0"/>
                </a:rPr>
                <a:t>3D view of the Fast Kicker Dipole (left) and the horizontal PIP-II collimator (right) CAD model</a:t>
              </a:r>
            </a:p>
          </p:txBody>
        </p:sp>
      </p:grpSp>
      <p:grpSp>
        <p:nvGrpSpPr>
          <p:cNvPr id="27" name="Group 26">
            <a:extLst>
              <a:ext uri="{FF2B5EF4-FFF2-40B4-BE49-F238E27FC236}">
                <a16:creationId xmlns:a16="http://schemas.microsoft.com/office/drawing/2014/main" id="{33C94D5E-382F-0DDC-045A-82E2DFB6421C}"/>
              </a:ext>
            </a:extLst>
          </p:cNvPr>
          <p:cNvGrpSpPr>
            <a:grpSpLocks noChangeAspect="1"/>
          </p:cNvGrpSpPr>
          <p:nvPr/>
        </p:nvGrpSpPr>
        <p:grpSpPr>
          <a:xfrm>
            <a:off x="4507430" y="4329482"/>
            <a:ext cx="4639195" cy="1843459"/>
            <a:chOff x="615254" y="125304"/>
            <a:chExt cx="7913491" cy="3144554"/>
          </a:xfrm>
        </p:grpSpPr>
        <p:pic>
          <p:nvPicPr>
            <p:cNvPr id="28" name="Picture 27">
              <a:extLst>
                <a:ext uri="{FF2B5EF4-FFF2-40B4-BE49-F238E27FC236}">
                  <a16:creationId xmlns:a16="http://schemas.microsoft.com/office/drawing/2014/main" id="{E1AFB776-22C8-BE78-EBEB-FC1C2D89B358}"/>
                </a:ext>
              </a:extLst>
            </p:cNvPr>
            <p:cNvPicPr>
              <a:picLocks noChangeAspect="1"/>
            </p:cNvPicPr>
            <p:nvPr/>
          </p:nvPicPr>
          <p:blipFill>
            <a:blip r:embed="rId6"/>
            <a:srcRect/>
            <a:stretch/>
          </p:blipFill>
          <p:spPr>
            <a:xfrm>
              <a:off x="615254" y="522166"/>
              <a:ext cx="7913491" cy="2747692"/>
            </a:xfrm>
            <a:prstGeom prst="rect">
              <a:avLst/>
            </a:prstGeom>
          </p:spPr>
        </p:pic>
        <p:sp>
          <p:nvSpPr>
            <p:cNvPr id="29" name="TextBox 28">
              <a:extLst>
                <a:ext uri="{FF2B5EF4-FFF2-40B4-BE49-F238E27FC236}">
                  <a16:creationId xmlns:a16="http://schemas.microsoft.com/office/drawing/2014/main" id="{98EA3CF4-0F92-828A-2A66-9DEE790E93D2}"/>
                </a:ext>
              </a:extLst>
            </p:cNvPr>
            <p:cNvSpPr txBox="1"/>
            <p:nvPr/>
          </p:nvSpPr>
          <p:spPr>
            <a:xfrm>
              <a:off x="852686" y="125304"/>
              <a:ext cx="7584366" cy="525003"/>
            </a:xfrm>
            <a:prstGeom prst="rect">
              <a:avLst/>
            </a:prstGeom>
            <a:noFill/>
          </p:spPr>
          <p:txBody>
            <a:bodyPr wrap="square">
              <a:spAutoFit/>
            </a:bodyPr>
            <a:lstStyle/>
            <a:p>
              <a:pPr algn="ctr">
                <a:spcAft>
                  <a:spcPts val="300"/>
                </a:spcAft>
              </a:pPr>
              <a:r>
                <a:rPr lang="en-US" sz="1400" b="1" dirty="0">
                  <a:solidFill>
                    <a:schemeClr val="accent1">
                      <a:lumMod val="75000"/>
                    </a:schemeClr>
                  </a:solidFill>
                  <a:latin typeface="Calibri" panose="020F0502020204030204" pitchFamily="34" charset="0"/>
                </a:rPr>
                <a:t>Side view of the model of the vertical collimator in MARS</a:t>
              </a:r>
            </a:p>
          </p:txBody>
        </p:sp>
      </p:grpSp>
      <p:sp>
        <p:nvSpPr>
          <p:cNvPr id="34" name="TextBox 33">
            <a:extLst>
              <a:ext uri="{FF2B5EF4-FFF2-40B4-BE49-F238E27FC236}">
                <a16:creationId xmlns:a16="http://schemas.microsoft.com/office/drawing/2014/main" id="{567B3420-863D-0F5F-B4B2-FDD98FF33F6C}"/>
              </a:ext>
            </a:extLst>
          </p:cNvPr>
          <p:cNvSpPr txBox="1"/>
          <p:nvPr/>
        </p:nvSpPr>
        <p:spPr>
          <a:xfrm>
            <a:off x="99761" y="3525545"/>
            <a:ext cx="8954530" cy="830997"/>
          </a:xfrm>
          <a:prstGeom prst="rect">
            <a:avLst/>
          </a:prstGeom>
          <a:noFill/>
        </p:spPr>
        <p:txBody>
          <a:bodyPr wrap="square" rtlCol="0">
            <a:spAutoFit/>
          </a:bodyPr>
          <a:lstStyle/>
          <a:p>
            <a:r>
              <a:rPr lang="en-US" sz="1600" dirty="0"/>
              <a:t>The primary and secondary jaws and their surroundings were designed to allow parametrized movement of the jaws, supporting various operational and accidental conditions.</a:t>
            </a:r>
          </a:p>
          <a:p>
            <a:r>
              <a:rPr lang="en-US" sz="1600" dirty="0"/>
              <a:t>   </a:t>
            </a:r>
          </a:p>
        </p:txBody>
      </p:sp>
      <p:grpSp>
        <p:nvGrpSpPr>
          <p:cNvPr id="37" name="Group 36">
            <a:extLst>
              <a:ext uri="{FF2B5EF4-FFF2-40B4-BE49-F238E27FC236}">
                <a16:creationId xmlns:a16="http://schemas.microsoft.com/office/drawing/2014/main" id="{CF0948B2-C38C-81C3-0337-D255BE0F58AC}"/>
              </a:ext>
            </a:extLst>
          </p:cNvPr>
          <p:cNvGrpSpPr/>
          <p:nvPr/>
        </p:nvGrpSpPr>
        <p:grpSpPr>
          <a:xfrm>
            <a:off x="228600" y="4116800"/>
            <a:ext cx="4096311" cy="2080998"/>
            <a:chOff x="228600" y="4116800"/>
            <a:chExt cx="4096311" cy="2080998"/>
          </a:xfrm>
        </p:grpSpPr>
        <p:grpSp>
          <p:nvGrpSpPr>
            <p:cNvPr id="31" name="Group 30">
              <a:extLst>
                <a:ext uri="{FF2B5EF4-FFF2-40B4-BE49-F238E27FC236}">
                  <a16:creationId xmlns:a16="http://schemas.microsoft.com/office/drawing/2014/main" id="{3C846B6E-6A26-43CC-C229-C294B8D886ED}"/>
                </a:ext>
              </a:extLst>
            </p:cNvPr>
            <p:cNvGrpSpPr/>
            <p:nvPr/>
          </p:nvGrpSpPr>
          <p:grpSpPr>
            <a:xfrm>
              <a:off x="228600" y="4116800"/>
              <a:ext cx="4096311" cy="2080998"/>
              <a:chOff x="228600" y="4116800"/>
              <a:chExt cx="4096311" cy="2080998"/>
            </a:xfrm>
          </p:grpSpPr>
          <p:grpSp>
            <p:nvGrpSpPr>
              <p:cNvPr id="23" name="Group 22">
                <a:extLst>
                  <a:ext uri="{FF2B5EF4-FFF2-40B4-BE49-F238E27FC236}">
                    <a16:creationId xmlns:a16="http://schemas.microsoft.com/office/drawing/2014/main" id="{EBD5B70E-3DA3-5AF7-258A-562C38246FEC}"/>
                  </a:ext>
                </a:extLst>
              </p:cNvPr>
              <p:cNvGrpSpPr/>
              <p:nvPr/>
            </p:nvGrpSpPr>
            <p:grpSpPr>
              <a:xfrm>
                <a:off x="228600" y="4344141"/>
                <a:ext cx="4096311" cy="1853657"/>
                <a:chOff x="2937789" y="3554404"/>
                <a:chExt cx="4096311" cy="1853657"/>
              </a:xfrm>
            </p:grpSpPr>
            <p:pic>
              <p:nvPicPr>
                <p:cNvPr id="21" name="Picture 20" descr="Chart&#10;&#10;Description automatically generated">
                  <a:extLst>
                    <a:ext uri="{FF2B5EF4-FFF2-40B4-BE49-F238E27FC236}">
                      <a16:creationId xmlns:a16="http://schemas.microsoft.com/office/drawing/2014/main" id="{9BDFD83D-7FD6-308B-1A7A-DE42ECAD3BC5}"/>
                    </a:ext>
                  </a:extLst>
                </p:cNvPr>
                <p:cNvPicPr>
                  <a:picLocks noChangeAspect="1"/>
                </p:cNvPicPr>
                <p:nvPr/>
              </p:nvPicPr>
              <p:blipFill>
                <a:blip r:embed="rId7"/>
                <a:stretch>
                  <a:fillRect/>
                </a:stretch>
              </p:blipFill>
              <p:spPr>
                <a:xfrm>
                  <a:off x="2937789" y="3554404"/>
                  <a:ext cx="2029410" cy="1828800"/>
                </a:xfrm>
                <a:prstGeom prst="rect">
                  <a:avLst/>
                </a:prstGeom>
              </p:spPr>
            </p:pic>
            <p:pic>
              <p:nvPicPr>
                <p:cNvPr id="22" name="Picture 21" descr="Chart, bar chart&#10;&#10;Description automatically generated">
                  <a:extLst>
                    <a:ext uri="{FF2B5EF4-FFF2-40B4-BE49-F238E27FC236}">
                      <a16:creationId xmlns:a16="http://schemas.microsoft.com/office/drawing/2014/main" id="{E3837415-3695-CB85-1EDD-8FF15A526CE5}"/>
                    </a:ext>
                  </a:extLst>
                </p:cNvPr>
                <p:cNvPicPr>
                  <a:picLocks noChangeAspect="1"/>
                </p:cNvPicPr>
                <p:nvPr/>
              </p:nvPicPr>
              <p:blipFill>
                <a:blip r:embed="rId8"/>
                <a:stretch>
                  <a:fillRect/>
                </a:stretch>
              </p:blipFill>
              <p:spPr>
                <a:xfrm>
                  <a:off x="5004690" y="3579261"/>
                  <a:ext cx="2029410" cy="1828800"/>
                </a:xfrm>
                <a:prstGeom prst="rect">
                  <a:avLst/>
                </a:prstGeom>
              </p:spPr>
            </p:pic>
          </p:grpSp>
          <p:sp>
            <p:nvSpPr>
              <p:cNvPr id="30" name="TextBox 29">
                <a:extLst>
                  <a:ext uri="{FF2B5EF4-FFF2-40B4-BE49-F238E27FC236}">
                    <a16:creationId xmlns:a16="http://schemas.microsoft.com/office/drawing/2014/main" id="{EA5802E5-F2F5-CE9A-9DAA-4CE36E276681}"/>
                  </a:ext>
                </a:extLst>
              </p:cNvPr>
              <p:cNvSpPr txBox="1"/>
              <p:nvPr/>
            </p:nvSpPr>
            <p:spPr>
              <a:xfrm>
                <a:off x="468907" y="4116800"/>
                <a:ext cx="3612813" cy="307777"/>
              </a:xfrm>
              <a:prstGeom prst="rect">
                <a:avLst/>
              </a:prstGeom>
              <a:noFill/>
            </p:spPr>
            <p:txBody>
              <a:bodyPr wrap="square">
                <a:spAutoFit/>
              </a:bodyPr>
              <a:lstStyle/>
              <a:p>
                <a:pPr algn="ctr">
                  <a:spcAft>
                    <a:spcPts val="300"/>
                  </a:spcAft>
                </a:pPr>
                <a:r>
                  <a:rPr lang="en-US" sz="1400" b="1" dirty="0">
                    <a:solidFill>
                      <a:schemeClr val="accent1">
                        <a:lumMod val="75000"/>
                      </a:schemeClr>
                    </a:solidFill>
                    <a:latin typeface="Calibri" panose="020F0502020204030204" pitchFamily="34" charset="0"/>
                  </a:rPr>
                  <a:t>Movement of the primary jaw model in MARS </a:t>
                </a:r>
              </a:p>
            </p:txBody>
          </p:sp>
        </p:grpSp>
        <p:sp>
          <p:nvSpPr>
            <p:cNvPr id="35" name="TextBox 34">
              <a:extLst>
                <a:ext uri="{FF2B5EF4-FFF2-40B4-BE49-F238E27FC236}">
                  <a16:creationId xmlns:a16="http://schemas.microsoft.com/office/drawing/2014/main" id="{D380B747-FFBF-68C5-FFEF-8779179C836D}"/>
                </a:ext>
              </a:extLst>
            </p:cNvPr>
            <p:cNvSpPr txBox="1"/>
            <p:nvPr/>
          </p:nvSpPr>
          <p:spPr>
            <a:xfrm>
              <a:off x="924193" y="4898139"/>
              <a:ext cx="729687" cy="276999"/>
            </a:xfrm>
            <a:prstGeom prst="rect">
              <a:avLst/>
            </a:prstGeom>
            <a:noFill/>
          </p:spPr>
          <p:txBody>
            <a:bodyPr wrap="none" rtlCol="0">
              <a:spAutoFit/>
            </a:bodyPr>
            <a:lstStyle/>
            <a:p>
              <a:r>
                <a:rPr lang="en-US" sz="1200" dirty="0">
                  <a:solidFill>
                    <a:srgbClr val="000000"/>
                  </a:solidFill>
                </a:rPr>
                <a:t>-2.54 cm</a:t>
              </a:r>
            </a:p>
          </p:txBody>
        </p:sp>
        <p:sp>
          <p:nvSpPr>
            <p:cNvPr id="36" name="TextBox 35">
              <a:extLst>
                <a:ext uri="{FF2B5EF4-FFF2-40B4-BE49-F238E27FC236}">
                  <a16:creationId xmlns:a16="http://schemas.microsoft.com/office/drawing/2014/main" id="{DA790AB1-63AB-E4BB-4F5D-0135E2EC85E0}"/>
                </a:ext>
              </a:extLst>
            </p:cNvPr>
            <p:cNvSpPr txBox="1"/>
            <p:nvPr/>
          </p:nvSpPr>
          <p:spPr>
            <a:xfrm>
              <a:off x="3047218" y="4676775"/>
              <a:ext cx="683200" cy="276999"/>
            </a:xfrm>
            <a:prstGeom prst="rect">
              <a:avLst/>
            </a:prstGeom>
            <a:noFill/>
          </p:spPr>
          <p:txBody>
            <a:bodyPr wrap="none" rtlCol="0">
              <a:spAutoFit/>
            </a:bodyPr>
            <a:lstStyle/>
            <a:p>
              <a:r>
                <a:rPr lang="en-US" sz="1200" dirty="0">
                  <a:solidFill>
                    <a:srgbClr val="000000"/>
                  </a:solidFill>
                </a:rPr>
                <a:t>2.54 cm</a:t>
              </a:r>
            </a:p>
          </p:txBody>
        </p:sp>
      </p:grpSp>
    </p:spTree>
    <p:extLst>
      <p:ext uri="{BB962C8B-B14F-4D97-AF65-F5344CB8AC3E}">
        <p14:creationId xmlns:p14="http://schemas.microsoft.com/office/powerpoint/2010/main" val="3812807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Optimization Studies of Radiation Shielding for PIP-II</a:t>
            </a:r>
            <a:br>
              <a:rPr lang="en-US" dirty="0"/>
            </a:br>
            <a:r>
              <a:rPr lang="en-US" dirty="0"/>
              <a:t>Project at Fermilab [2]</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12</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3" name="TextBox 2">
            <a:extLst>
              <a:ext uri="{FF2B5EF4-FFF2-40B4-BE49-F238E27FC236}">
                <a16:creationId xmlns:a16="http://schemas.microsoft.com/office/drawing/2014/main" id="{D51E961E-D07E-A507-E487-7861F6645DD4}"/>
              </a:ext>
            </a:extLst>
          </p:cNvPr>
          <p:cNvSpPr txBox="1"/>
          <p:nvPr/>
        </p:nvSpPr>
        <p:spPr>
          <a:xfrm>
            <a:off x="0" y="820067"/>
            <a:ext cx="8954530" cy="1077218"/>
          </a:xfrm>
          <a:prstGeom prst="rect">
            <a:avLst/>
          </a:prstGeom>
          <a:noFill/>
        </p:spPr>
        <p:txBody>
          <a:bodyPr wrap="square" rtlCol="0">
            <a:spAutoFit/>
          </a:bodyPr>
          <a:lstStyle/>
          <a:p>
            <a:r>
              <a:rPr lang="en-US" sz="1200" dirty="0"/>
              <a:t>The implementation of high-res detector planes enabled us to gather detailed radiation field data crucial for optimizing shielding configurations. To overcome the significant computational demands, we developed a branching code that drastically reduced simulation runtimes while maintaining statistical integrity. This was achieved through geometry splitting and the application of Russian Roulette techniques, tailored to prioritize regions of interest based on predefined importances and weight limits.</a:t>
            </a:r>
          </a:p>
          <a:p>
            <a:endParaRPr lang="en-US" sz="1600" dirty="0"/>
          </a:p>
        </p:txBody>
      </p:sp>
      <p:grpSp>
        <p:nvGrpSpPr>
          <p:cNvPr id="43" name="Group 42">
            <a:extLst>
              <a:ext uri="{FF2B5EF4-FFF2-40B4-BE49-F238E27FC236}">
                <a16:creationId xmlns:a16="http://schemas.microsoft.com/office/drawing/2014/main" id="{A15C18A8-CC9B-E05C-1C83-C9FF39BBEEF3}"/>
              </a:ext>
            </a:extLst>
          </p:cNvPr>
          <p:cNvGrpSpPr/>
          <p:nvPr/>
        </p:nvGrpSpPr>
        <p:grpSpPr>
          <a:xfrm>
            <a:off x="48381" y="1694952"/>
            <a:ext cx="8772156" cy="4090466"/>
            <a:chOff x="85704" y="2132010"/>
            <a:chExt cx="8772156" cy="4090466"/>
          </a:xfrm>
        </p:grpSpPr>
        <p:grpSp>
          <p:nvGrpSpPr>
            <p:cNvPr id="40" name="Group 39">
              <a:extLst>
                <a:ext uri="{FF2B5EF4-FFF2-40B4-BE49-F238E27FC236}">
                  <a16:creationId xmlns:a16="http://schemas.microsoft.com/office/drawing/2014/main" id="{829768F3-74AD-2217-1E09-19281C334C52}"/>
                </a:ext>
              </a:extLst>
            </p:cNvPr>
            <p:cNvGrpSpPr/>
            <p:nvPr/>
          </p:nvGrpSpPr>
          <p:grpSpPr>
            <a:xfrm>
              <a:off x="85704" y="2132010"/>
              <a:ext cx="8772156" cy="4090466"/>
              <a:chOff x="85704" y="2132010"/>
              <a:chExt cx="8772156" cy="4090466"/>
            </a:xfrm>
          </p:grpSpPr>
          <p:grpSp>
            <p:nvGrpSpPr>
              <p:cNvPr id="7" name="Group 6">
                <a:extLst>
                  <a:ext uri="{FF2B5EF4-FFF2-40B4-BE49-F238E27FC236}">
                    <a16:creationId xmlns:a16="http://schemas.microsoft.com/office/drawing/2014/main" id="{A26D5DF5-63DE-CCC6-2D02-1E5240EF8245}"/>
                  </a:ext>
                </a:extLst>
              </p:cNvPr>
              <p:cNvGrpSpPr/>
              <p:nvPr/>
            </p:nvGrpSpPr>
            <p:grpSpPr>
              <a:xfrm>
                <a:off x="85704" y="2132010"/>
                <a:ext cx="8772156" cy="4090466"/>
                <a:chOff x="1225934" y="24035538"/>
                <a:chExt cx="8772156" cy="4090466"/>
              </a:xfrm>
            </p:grpSpPr>
            <p:pic>
              <p:nvPicPr>
                <p:cNvPr id="9" name="Picture 8">
                  <a:extLst>
                    <a:ext uri="{FF2B5EF4-FFF2-40B4-BE49-F238E27FC236}">
                      <a16:creationId xmlns:a16="http://schemas.microsoft.com/office/drawing/2014/main" id="{1DEBC9E9-7D7D-4FA5-39B0-F060859924F8}"/>
                    </a:ext>
                  </a:extLst>
                </p:cNvPr>
                <p:cNvPicPr>
                  <a:picLocks noChangeAspect="1"/>
                </p:cNvPicPr>
                <p:nvPr/>
              </p:nvPicPr>
              <p:blipFill>
                <a:blip r:embed="rId3"/>
                <a:srcRect/>
                <a:stretch/>
              </p:blipFill>
              <p:spPr>
                <a:xfrm>
                  <a:off x="1225934" y="24047114"/>
                  <a:ext cx="4142232" cy="4078890"/>
                </a:xfrm>
                <a:prstGeom prst="rect">
                  <a:avLst/>
                </a:prstGeom>
              </p:spPr>
            </p:pic>
            <p:sp>
              <p:nvSpPr>
                <p:cNvPr id="13" name="TextBox 12">
                  <a:extLst>
                    <a:ext uri="{FF2B5EF4-FFF2-40B4-BE49-F238E27FC236}">
                      <a16:creationId xmlns:a16="http://schemas.microsoft.com/office/drawing/2014/main" id="{DBA4B578-0F88-104F-B952-13CB177A9701}"/>
                    </a:ext>
                  </a:extLst>
                </p:cNvPr>
                <p:cNvSpPr txBox="1"/>
                <p:nvPr/>
              </p:nvSpPr>
              <p:spPr>
                <a:xfrm>
                  <a:off x="2743200" y="24214213"/>
                  <a:ext cx="2766060" cy="946413"/>
                </a:xfrm>
                <a:prstGeom prst="rect">
                  <a:avLst/>
                </a:prstGeom>
                <a:solidFill>
                  <a:schemeClr val="tx1"/>
                </a:solidFill>
              </p:spPr>
              <p:txBody>
                <a:bodyPr wrap="square">
                  <a:spAutoFit/>
                </a:bodyPr>
                <a:lstStyle/>
                <a:p>
                  <a:pPr>
                    <a:spcAft>
                      <a:spcPts val="300"/>
                    </a:spcAft>
                  </a:pPr>
                  <a:r>
                    <a:rPr lang="en-US" sz="1200" b="1" dirty="0">
                      <a:solidFill>
                        <a:schemeClr val="accent1">
                          <a:lumMod val="75000"/>
                        </a:schemeClr>
                      </a:solidFill>
                    </a:rPr>
                    <a:t>1 GeV Accident Scenario:</a:t>
                  </a:r>
                </a:p>
                <a:p>
                  <a:pPr marL="171450" indent="-171450">
                    <a:spcAft>
                      <a:spcPts val="300"/>
                    </a:spcAft>
                    <a:buFont typeface="Arial" panose="020B0604020202020204" pitchFamily="34" charset="0"/>
                    <a:buChar char="•"/>
                  </a:pPr>
                  <a:r>
                    <a:rPr lang="en-US" sz="1200" i="1" dirty="0">
                      <a:solidFill>
                        <a:schemeClr val="accent1">
                          <a:lumMod val="75000"/>
                        </a:schemeClr>
                      </a:solidFill>
                    </a:rPr>
                    <a:t>Based on 8.94e7 histories</a:t>
                  </a:r>
                </a:p>
                <a:p>
                  <a:pPr marL="171450" indent="-171450">
                    <a:spcAft>
                      <a:spcPts val="300"/>
                    </a:spcAft>
                    <a:buFont typeface="Arial" panose="020B0604020202020204" pitchFamily="34" charset="0"/>
                    <a:buChar char="•"/>
                  </a:pPr>
                  <a:r>
                    <a:rPr lang="en-US" sz="1200" i="1" dirty="0">
                      <a:solidFill>
                        <a:schemeClr val="accent1">
                          <a:lumMod val="75000"/>
                        </a:schemeClr>
                      </a:solidFill>
                    </a:rPr>
                    <a:t>No branching</a:t>
                  </a:r>
                </a:p>
                <a:p>
                  <a:pPr marL="171450" indent="-171450">
                    <a:spcAft>
                      <a:spcPts val="300"/>
                    </a:spcAft>
                    <a:buFont typeface="Arial" panose="020B0604020202020204" pitchFamily="34" charset="0"/>
                    <a:buChar char="•"/>
                  </a:pPr>
                  <a:r>
                    <a:rPr lang="en-US" sz="1200" b="1" i="1" dirty="0">
                      <a:solidFill>
                        <a:srgbClr val="FF0000"/>
                      </a:solidFill>
                    </a:rPr>
                    <a:t>Runtime: 1 month (x1000 CPU)</a:t>
                  </a:r>
                </a:p>
              </p:txBody>
            </p:sp>
            <p:grpSp>
              <p:nvGrpSpPr>
                <p:cNvPr id="18" name="Group 17">
                  <a:extLst>
                    <a:ext uri="{FF2B5EF4-FFF2-40B4-BE49-F238E27FC236}">
                      <a16:creationId xmlns:a16="http://schemas.microsoft.com/office/drawing/2014/main" id="{8F841E80-7979-2451-FAF7-39C110A48462}"/>
                    </a:ext>
                  </a:extLst>
                </p:cNvPr>
                <p:cNvGrpSpPr/>
                <p:nvPr/>
              </p:nvGrpSpPr>
              <p:grpSpPr>
                <a:xfrm>
                  <a:off x="5606529" y="24035538"/>
                  <a:ext cx="4262017" cy="4090466"/>
                  <a:chOff x="26359484" y="22597165"/>
                  <a:chExt cx="5307435" cy="5093803"/>
                </a:xfrm>
              </p:grpSpPr>
              <p:pic>
                <p:nvPicPr>
                  <p:cNvPr id="20" name="Picture 19" descr="A graph of a slide&#10;&#10;Description automatically generated">
                    <a:extLst>
                      <a:ext uri="{FF2B5EF4-FFF2-40B4-BE49-F238E27FC236}">
                        <a16:creationId xmlns:a16="http://schemas.microsoft.com/office/drawing/2014/main" id="{D46C8EC4-ABD2-E6D9-4AC7-46573B77F9A1}"/>
                      </a:ext>
                    </a:extLst>
                  </p:cNvPr>
                  <p:cNvPicPr>
                    <a:picLocks noChangeAspect="1"/>
                  </p:cNvPicPr>
                  <p:nvPr/>
                </p:nvPicPr>
                <p:blipFill>
                  <a:blip r:embed="rId4"/>
                  <a:stretch>
                    <a:fillRect/>
                  </a:stretch>
                </p:blipFill>
                <p:spPr>
                  <a:xfrm>
                    <a:off x="26359484" y="22597165"/>
                    <a:ext cx="5157839" cy="5093803"/>
                  </a:xfrm>
                  <a:prstGeom prst="rect">
                    <a:avLst/>
                  </a:prstGeom>
                </p:spPr>
              </p:pic>
              <p:cxnSp>
                <p:nvCxnSpPr>
                  <p:cNvPr id="24" name="Straight Arrow Connector 23">
                    <a:extLst>
                      <a:ext uri="{FF2B5EF4-FFF2-40B4-BE49-F238E27FC236}">
                        <a16:creationId xmlns:a16="http://schemas.microsoft.com/office/drawing/2014/main" id="{B70B1A11-D2DA-EB33-5389-F2C4F87CE8A4}"/>
                      </a:ext>
                    </a:extLst>
                  </p:cNvPr>
                  <p:cNvCxnSpPr>
                    <a:cxnSpLocks/>
                  </p:cNvCxnSpPr>
                  <p:nvPr/>
                </p:nvCxnSpPr>
                <p:spPr>
                  <a:xfrm flipH="1">
                    <a:off x="29444242" y="24604166"/>
                    <a:ext cx="231239" cy="5826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AB5F83D-C380-96EB-AFB7-CF998731CB50}"/>
                      </a:ext>
                    </a:extLst>
                  </p:cNvPr>
                  <p:cNvCxnSpPr>
                    <a:cxnSpLocks/>
                  </p:cNvCxnSpPr>
                  <p:nvPr/>
                </p:nvCxnSpPr>
                <p:spPr>
                  <a:xfrm flipH="1">
                    <a:off x="29332275" y="24604166"/>
                    <a:ext cx="343206" cy="4473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8AE0DAD-66E2-A4EC-8256-49C3AC881491}"/>
                      </a:ext>
                    </a:extLst>
                  </p:cNvPr>
                  <p:cNvCxnSpPr>
                    <a:cxnSpLocks/>
                  </p:cNvCxnSpPr>
                  <p:nvPr/>
                </p:nvCxnSpPr>
                <p:spPr>
                  <a:xfrm flipH="1">
                    <a:off x="29208598" y="24599804"/>
                    <a:ext cx="466883" cy="2957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3BA9961-8916-051C-E769-5689F7769994}"/>
                      </a:ext>
                    </a:extLst>
                  </p:cNvPr>
                  <p:cNvCxnSpPr>
                    <a:cxnSpLocks/>
                  </p:cNvCxnSpPr>
                  <p:nvPr/>
                </p:nvCxnSpPr>
                <p:spPr>
                  <a:xfrm flipH="1" flipV="1">
                    <a:off x="28436536" y="24354515"/>
                    <a:ext cx="1238945" cy="2452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45D1399-A811-8C07-974D-0D0E24324286}"/>
                      </a:ext>
                    </a:extLst>
                  </p:cNvPr>
                  <p:cNvSpPr txBox="1"/>
                  <p:nvPr/>
                </p:nvSpPr>
                <p:spPr>
                  <a:xfrm>
                    <a:off x="29732733" y="24327425"/>
                    <a:ext cx="1934186" cy="536578"/>
                  </a:xfrm>
                  <a:prstGeom prst="rect">
                    <a:avLst/>
                  </a:prstGeom>
                  <a:solidFill>
                    <a:schemeClr val="tx1"/>
                  </a:solidFill>
                </p:spPr>
                <p:txBody>
                  <a:bodyPr wrap="square">
                    <a:spAutoFit/>
                  </a:bodyPr>
                  <a:lstStyle/>
                  <a:p>
                    <a:pPr>
                      <a:spcAft>
                        <a:spcPts val="300"/>
                      </a:spcAft>
                    </a:pPr>
                    <a:r>
                      <a:rPr lang="en-US" sz="1100" i="1" dirty="0">
                        <a:solidFill>
                          <a:schemeClr val="accent1">
                            <a:lumMod val="75000"/>
                          </a:schemeClr>
                        </a:solidFill>
                      </a:rPr>
                      <a:t>Cubic foot detector planes (12 in total)</a:t>
                    </a:r>
                  </a:p>
                </p:txBody>
              </p:sp>
            </p:grpSp>
            <p:sp>
              <p:nvSpPr>
                <p:cNvPr id="19" name="TextBox 18">
                  <a:extLst>
                    <a:ext uri="{FF2B5EF4-FFF2-40B4-BE49-F238E27FC236}">
                      <a16:creationId xmlns:a16="http://schemas.microsoft.com/office/drawing/2014/main" id="{AA613510-D37F-519A-98C5-D74767D5ACB3}"/>
                    </a:ext>
                  </a:extLst>
                </p:cNvPr>
                <p:cNvSpPr txBox="1"/>
                <p:nvPr/>
              </p:nvSpPr>
              <p:spPr>
                <a:xfrm>
                  <a:off x="7232030" y="24214213"/>
                  <a:ext cx="2766060" cy="946413"/>
                </a:xfrm>
                <a:prstGeom prst="rect">
                  <a:avLst/>
                </a:prstGeom>
                <a:solidFill>
                  <a:schemeClr val="tx1"/>
                </a:solidFill>
              </p:spPr>
              <p:txBody>
                <a:bodyPr wrap="square">
                  <a:spAutoFit/>
                </a:bodyPr>
                <a:lstStyle/>
                <a:p>
                  <a:pPr>
                    <a:spcAft>
                      <a:spcPts val="300"/>
                    </a:spcAft>
                  </a:pPr>
                  <a:r>
                    <a:rPr lang="en-US" sz="1200" b="1" dirty="0">
                      <a:solidFill>
                        <a:schemeClr val="accent1">
                          <a:lumMod val="75000"/>
                        </a:schemeClr>
                      </a:solidFill>
                    </a:rPr>
                    <a:t>800 MeV Accident Scenario:</a:t>
                  </a:r>
                </a:p>
                <a:p>
                  <a:pPr marL="171450" indent="-171450">
                    <a:spcAft>
                      <a:spcPts val="300"/>
                    </a:spcAft>
                    <a:buFont typeface="Arial" panose="020B0604020202020204" pitchFamily="34" charset="0"/>
                    <a:buChar char="•"/>
                  </a:pPr>
                  <a:r>
                    <a:rPr lang="en-US" sz="1200" i="1" dirty="0">
                      <a:solidFill>
                        <a:schemeClr val="accent1">
                          <a:lumMod val="75000"/>
                        </a:schemeClr>
                      </a:solidFill>
                    </a:rPr>
                    <a:t>Based on 1.73e6 histories</a:t>
                  </a:r>
                </a:p>
                <a:p>
                  <a:pPr marL="171450" indent="-171450">
                    <a:spcAft>
                      <a:spcPts val="300"/>
                    </a:spcAft>
                    <a:buFont typeface="Arial" panose="020B0604020202020204" pitchFamily="34" charset="0"/>
                    <a:buChar char="•"/>
                  </a:pPr>
                  <a:r>
                    <a:rPr lang="en-US" sz="1200" i="1" dirty="0">
                      <a:solidFill>
                        <a:schemeClr val="accent1">
                          <a:lumMod val="75000"/>
                        </a:schemeClr>
                      </a:solidFill>
                    </a:rPr>
                    <a:t>Utilizing branching technique</a:t>
                  </a:r>
                </a:p>
                <a:p>
                  <a:pPr marL="171450" indent="-171450">
                    <a:spcAft>
                      <a:spcPts val="300"/>
                    </a:spcAft>
                    <a:buFont typeface="Arial" panose="020B0604020202020204" pitchFamily="34" charset="0"/>
                    <a:buChar char="•"/>
                  </a:pPr>
                  <a:r>
                    <a:rPr lang="en-US" sz="1200" b="1" i="1" dirty="0">
                      <a:solidFill>
                        <a:srgbClr val="FF0000"/>
                      </a:solidFill>
                    </a:rPr>
                    <a:t>Runtime: 4 days (x800 CPU)</a:t>
                  </a:r>
                </a:p>
              </p:txBody>
            </p:sp>
          </p:grpSp>
          <p:sp>
            <p:nvSpPr>
              <p:cNvPr id="39" name="TextBox 38">
                <a:extLst>
                  <a:ext uri="{FF2B5EF4-FFF2-40B4-BE49-F238E27FC236}">
                    <a16:creationId xmlns:a16="http://schemas.microsoft.com/office/drawing/2014/main" id="{4B3A26C9-FD04-94A7-6888-BBF79C867380}"/>
                  </a:ext>
                </a:extLst>
              </p:cNvPr>
              <p:cNvSpPr txBox="1"/>
              <p:nvPr/>
            </p:nvSpPr>
            <p:spPr>
              <a:xfrm>
                <a:off x="676275" y="4265146"/>
                <a:ext cx="1480963" cy="938719"/>
              </a:xfrm>
              <a:prstGeom prst="rect">
                <a:avLst/>
              </a:prstGeom>
              <a:noFill/>
            </p:spPr>
            <p:txBody>
              <a:bodyPr wrap="square">
                <a:spAutoFit/>
              </a:bodyPr>
              <a:lstStyle/>
              <a:p>
                <a:pPr>
                  <a:spcAft>
                    <a:spcPts val="300"/>
                  </a:spcAft>
                </a:pPr>
                <a:r>
                  <a:rPr lang="en-US" sz="1000" i="1" dirty="0">
                    <a:solidFill>
                      <a:srgbClr val="000000"/>
                    </a:solidFill>
                  </a:rPr>
                  <a:t>Incident (3 s): Full </a:t>
                </a:r>
                <a:r>
                  <a:rPr lang="en-US" sz="1000" i="1" dirty="0" err="1">
                    <a:solidFill>
                      <a:srgbClr val="000000"/>
                    </a:solidFill>
                  </a:rPr>
                  <a:t>Linac</a:t>
                </a:r>
                <a:r>
                  <a:rPr lang="en-US" sz="1000" i="1" dirty="0">
                    <a:solidFill>
                      <a:srgbClr val="000000"/>
                    </a:solidFill>
                  </a:rPr>
                  <a:t> </a:t>
                </a:r>
                <a:br>
                  <a:rPr lang="en-US" sz="1000" i="1" dirty="0">
                    <a:solidFill>
                      <a:srgbClr val="000000"/>
                    </a:solidFill>
                  </a:rPr>
                </a:br>
                <a:r>
                  <a:rPr lang="en-US" sz="1000" i="1" dirty="0">
                    <a:solidFill>
                      <a:srgbClr val="000000"/>
                    </a:solidFill>
                  </a:rPr>
                  <a:t>beam at 1 GeV is lost</a:t>
                </a:r>
              </a:p>
              <a:p>
                <a:pPr>
                  <a:spcAft>
                    <a:spcPts val="300"/>
                  </a:spcAft>
                </a:pPr>
                <a:r>
                  <a:rPr lang="en-US" sz="1000" i="1" dirty="0">
                    <a:solidFill>
                      <a:srgbClr val="000000"/>
                    </a:solidFill>
                  </a:rPr>
                  <a:t>Power: 2000 kW = 2 MW</a:t>
                </a:r>
              </a:p>
              <a:p>
                <a:pPr>
                  <a:spcAft>
                    <a:spcPts val="300"/>
                  </a:spcAft>
                </a:pPr>
                <a:r>
                  <a:rPr lang="en-US" sz="1000" i="1" dirty="0">
                    <a:solidFill>
                      <a:srgbClr val="000000"/>
                    </a:solidFill>
                  </a:rPr>
                  <a:t>Flux: 1.25e16 H-/sec * 3 </a:t>
                </a:r>
                <a:br>
                  <a:rPr lang="en-US" sz="1000" i="1" dirty="0">
                    <a:solidFill>
                      <a:srgbClr val="000000"/>
                    </a:solidFill>
                  </a:rPr>
                </a:br>
                <a:r>
                  <a:rPr lang="en-US" sz="1000" i="1" dirty="0">
                    <a:solidFill>
                      <a:srgbClr val="000000"/>
                    </a:solidFill>
                  </a:rPr>
                  <a:t>= 3.75e16 H-/accident</a:t>
                </a:r>
              </a:p>
            </p:txBody>
          </p:sp>
        </p:grpSp>
        <p:sp>
          <p:nvSpPr>
            <p:cNvPr id="41" name="TextBox 40">
              <a:extLst>
                <a:ext uri="{FF2B5EF4-FFF2-40B4-BE49-F238E27FC236}">
                  <a16:creationId xmlns:a16="http://schemas.microsoft.com/office/drawing/2014/main" id="{D1501F8E-B8E7-A559-862C-30B965219594}"/>
                </a:ext>
              </a:extLst>
            </p:cNvPr>
            <p:cNvSpPr txBox="1"/>
            <p:nvPr/>
          </p:nvSpPr>
          <p:spPr>
            <a:xfrm>
              <a:off x="5056279" y="4211594"/>
              <a:ext cx="1480963" cy="938719"/>
            </a:xfrm>
            <a:prstGeom prst="rect">
              <a:avLst/>
            </a:prstGeom>
            <a:noFill/>
          </p:spPr>
          <p:txBody>
            <a:bodyPr wrap="square">
              <a:spAutoFit/>
            </a:bodyPr>
            <a:lstStyle/>
            <a:p>
              <a:pPr>
                <a:spcAft>
                  <a:spcPts val="300"/>
                </a:spcAft>
              </a:pPr>
              <a:r>
                <a:rPr lang="en-US" sz="1000" i="1" dirty="0">
                  <a:solidFill>
                    <a:srgbClr val="000000"/>
                  </a:solidFill>
                </a:rPr>
                <a:t>Incident (3 s): Full </a:t>
              </a:r>
              <a:r>
                <a:rPr lang="en-US" sz="1000" i="1" dirty="0" err="1">
                  <a:solidFill>
                    <a:srgbClr val="000000"/>
                  </a:solidFill>
                </a:rPr>
                <a:t>Linac</a:t>
              </a:r>
              <a:r>
                <a:rPr lang="en-US" sz="1000" i="1" dirty="0">
                  <a:solidFill>
                    <a:srgbClr val="000000"/>
                  </a:solidFill>
                </a:rPr>
                <a:t> </a:t>
              </a:r>
              <a:br>
                <a:rPr lang="en-US" sz="1000" i="1" dirty="0">
                  <a:solidFill>
                    <a:srgbClr val="000000"/>
                  </a:solidFill>
                </a:rPr>
              </a:br>
              <a:r>
                <a:rPr lang="en-US" sz="1000" i="1" dirty="0">
                  <a:solidFill>
                    <a:srgbClr val="000000"/>
                  </a:solidFill>
                </a:rPr>
                <a:t>beam at 800 MeV is lost</a:t>
              </a:r>
            </a:p>
            <a:p>
              <a:pPr>
                <a:spcAft>
                  <a:spcPts val="300"/>
                </a:spcAft>
              </a:pPr>
              <a:r>
                <a:rPr lang="en-US" sz="1000" i="1" dirty="0">
                  <a:solidFill>
                    <a:srgbClr val="000000"/>
                  </a:solidFill>
                </a:rPr>
                <a:t>Power: 17.6 kW </a:t>
              </a:r>
            </a:p>
            <a:p>
              <a:pPr>
                <a:spcAft>
                  <a:spcPts val="300"/>
                </a:spcAft>
              </a:pPr>
              <a:r>
                <a:rPr lang="en-US" sz="1000" i="1" dirty="0">
                  <a:solidFill>
                    <a:srgbClr val="000000"/>
                  </a:solidFill>
                </a:rPr>
                <a:t>Flux: 1.37e14 H-/sec * 3 </a:t>
              </a:r>
              <a:br>
                <a:rPr lang="en-US" sz="1000" i="1" dirty="0">
                  <a:solidFill>
                    <a:srgbClr val="000000"/>
                  </a:solidFill>
                </a:rPr>
              </a:br>
              <a:r>
                <a:rPr lang="en-US" sz="1000" i="1" dirty="0">
                  <a:solidFill>
                    <a:srgbClr val="000000"/>
                  </a:solidFill>
                </a:rPr>
                <a:t>= 4.12e14 H-/accident</a:t>
              </a:r>
            </a:p>
          </p:txBody>
        </p:sp>
      </p:grpSp>
      <p:sp>
        <p:nvSpPr>
          <p:cNvPr id="44" name="TextBox 43">
            <a:extLst>
              <a:ext uri="{FF2B5EF4-FFF2-40B4-BE49-F238E27FC236}">
                <a16:creationId xmlns:a16="http://schemas.microsoft.com/office/drawing/2014/main" id="{ACCD1744-D3BA-A484-8582-AEE6FDB7DFAE}"/>
              </a:ext>
            </a:extLst>
          </p:cNvPr>
          <p:cNvSpPr txBox="1"/>
          <p:nvPr/>
        </p:nvSpPr>
        <p:spPr>
          <a:xfrm>
            <a:off x="152400" y="5827776"/>
            <a:ext cx="8954530" cy="461665"/>
          </a:xfrm>
          <a:prstGeom prst="rect">
            <a:avLst/>
          </a:prstGeom>
          <a:noFill/>
        </p:spPr>
        <p:txBody>
          <a:bodyPr wrap="square" rtlCol="0">
            <a:spAutoFit/>
          </a:bodyPr>
          <a:lstStyle/>
          <a:p>
            <a:r>
              <a:rPr lang="en-US" sz="1200" i="1" u="sng" dirty="0"/>
              <a:t>The advantage of branching is not just a faster result (4 days vs 30 days); it provides better statistics (cf. top left corners in both pictures), therefore making branching application even more efficient.   </a:t>
            </a:r>
            <a:endParaRPr lang="en-US" sz="1600" i="1" u="sng" dirty="0"/>
          </a:p>
        </p:txBody>
      </p:sp>
    </p:spTree>
    <p:extLst>
      <p:ext uri="{BB962C8B-B14F-4D97-AF65-F5344CB8AC3E}">
        <p14:creationId xmlns:p14="http://schemas.microsoft.com/office/powerpoint/2010/main" val="1912172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Optimization Studies of Radiation Shielding for PIP-II</a:t>
            </a:r>
            <a:br>
              <a:rPr lang="en-US" dirty="0"/>
            </a:br>
            <a:r>
              <a:rPr lang="en-US" dirty="0"/>
              <a:t>Project at Fermilab [3]</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13</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1" name="TextBox 10">
            <a:extLst>
              <a:ext uri="{FF2B5EF4-FFF2-40B4-BE49-F238E27FC236}">
                <a16:creationId xmlns:a16="http://schemas.microsoft.com/office/drawing/2014/main" id="{AABA07F4-BE6B-E515-3B6C-5AAD6C72E31F}"/>
              </a:ext>
            </a:extLst>
          </p:cNvPr>
          <p:cNvSpPr txBox="1"/>
          <p:nvPr/>
        </p:nvSpPr>
        <p:spPr>
          <a:xfrm>
            <a:off x="110580" y="1302490"/>
            <a:ext cx="3561949" cy="4816703"/>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050" dirty="0"/>
              <a:t>The Main Window was created to facilitate switching among different features.</a:t>
            </a:r>
          </a:p>
          <a:p>
            <a:pPr marL="171450" indent="-171450">
              <a:spcAft>
                <a:spcPts val="600"/>
              </a:spcAft>
              <a:buFont typeface="Arial" panose="020B0604020202020204" pitchFamily="34" charset="0"/>
              <a:buChar char="•"/>
            </a:pPr>
            <a:r>
              <a:rPr lang="en-US" sz="1050" dirty="0"/>
              <a:t>The first fully realized feature is the Material Window, which allows users to:</a:t>
            </a:r>
          </a:p>
          <a:p>
            <a:pPr marL="628650" lvl="1" indent="-171450">
              <a:spcAft>
                <a:spcPts val="600"/>
              </a:spcAft>
              <a:buFont typeface="Arial" panose="020B0604020202020204" pitchFamily="34" charset="0"/>
              <a:buChar char="•"/>
            </a:pPr>
            <a:r>
              <a:rPr lang="en-US" sz="1050" dirty="0"/>
              <a:t>Browse predefined MARS elements and compounds.</a:t>
            </a:r>
          </a:p>
          <a:p>
            <a:pPr marL="628650" lvl="1" indent="-171450">
              <a:spcAft>
                <a:spcPts val="600"/>
              </a:spcAft>
              <a:buFont typeface="Arial" panose="020B0604020202020204" pitchFamily="34" charset="0"/>
              <a:buChar char="•"/>
            </a:pPr>
            <a:r>
              <a:rPr lang="en-US" sz="1050" dirty="0"/>
              <a:t>Clone or copy these into the current material input.</a:t>
            </a:r>
          </a:p>
          <a:p>
            <a:pPr marL="628650" lvl="1" indent="-171450">
              <a:spcAft>
                <a:spcPts val="600"/>
              </a:spcAft>
              <a:buFont typeface="Arial" panose="020B0604020202020204" pitchFamily="34" charset="0"/>
              <a:buChar char="•"/>
            </a:pPr>
            <a:r>
              <a:rPr lang="en-US" sz="1050" dirty="0"/>
              <a:t>Import and export material input files.</a:t>
            </a:r>
          </a:p>
          <a:p>
            <a:pPr marL="628650" lvl="1" indent="-171450">
              <a:spcAft>
                <a:spcPts val="600"/>
              </a:spcAft>
              <a:buFont typeface="Arial" panose="020B0604020202020204" pitchFamily="34" charset="0"/>
              <a:buChar char="•"/>
            </a:pPr>
            <a:r>
              <a:rPr lang="en-US" sz="1050" dirty="0"/>
              <a:t>GUI features include visualization and editing of compounds, with conversions between mass and atomic ratios, and temperature conversions between Kelvin and Celsius.</a:t>
            </a:r>
          </a:p>
          <a:p>
            <a:pPr marL="171450" indent="-171450">
              <a:spcAft>
                <a:spcPts val="600"/>
              </a:spcAft>
              <a:buFont typeface="Arial" panose="020B0604020202020204" pitchFamily="34" charset="0"/>
              <a:buChar char="•"/>
            </a:pPr>
            <a:r>
              <a:rPr lang="en-US" sz="1050" dirty="0"/>
              <a:t>Additional tools developed:</a:t>
            </a:r>
          </a:p>
          <a:p>
            <a:pPr marL="628650" lvl="1" indent="-171450">
              <a:spcAft>
                <a:spcPts val="600"/>
              </a:spcAft>
              <a:buFont typeface="Arial" panose="020B0604020202020204" pitchFamily="34" charset="0"/>
              <a:buChar char="•"/>
            </a:pPr>
            <a:r>
              <a:rPr lang="en-US" sz="1050" dirty="0"/>
              <a:t>MTUPLE Grid Visualizer: A tool for visualizing detector plane scoring results from MTUPLE simulation output files.</a:t>
            </a:r>
          </a:p>
          <a:p>
            <a:pPr marL="628650" lvl="1" indent="-171450">
              <a:spcAft>
                <a:spcPts val="600"/>
              </a:spcAft>
              <a:buFont typeface="Arial" panose="020B0604020202020204" pitchFamily="34" charset="0"/>
              <a:buChar char="•"/>
            </a:pPr>
            <a:r>
              <a:rPr lang="en-US" sz="1050" dirty="0"/>
              <a:t>Particle Distribution Analyzer (PDA): For visualizing particle distributions from source files.</a:t>
            </a:r>
          </a:p>
          <a:p>
            <a:pPr marL="628650" lvl="1" indent="-171450">
              <a:spcAft>
                <a:spcPts val="600"/>
              </a:spcAft>
              <a:buFont typeface="Arial" panose="020B0604020202020204" pitchFamily="34" charset="0"/>
              <a:buChar char="•"/>
            </a:pPr>
            <a:r>
              <a:rPr lang="en-US" sz="1050" dirty="0"/>
              <a:t>Energy Spectra Analyzer (</a:t>
            </a:r>
            <a:r>
              <a:rPr lang="en-US" sz="1050" dirty="0" err="1"/>
              <a:t>ESpA</a:t>
            </a:r>
            <a:r>
              <a:rPr lang="en-US" sz="1050" dirty="0"/>
              <a:t>): For visualizing energy spectra from various sources.</a:t>
            </a:r>
          </a:p>
          <a:p>
            <a:pPr marL="171450" indent="-171450">
              <a:spcAft>
                <a:spcPts val="600"/>
              </a:spcAft>
              <a:buFont typeface="Arial" panose="020B0604020202020204" pitchFamily="34" charset="0"/>
              <a:buChar char="•"/>
            </a:pPr>
            <a:r>
              <a:rPr lang="en-US" sz="1050" dirty="0"/>
              <a:t>Demonstrated features, to be added:</a:t>
            </a:r>
          </a:p>
          <a:p>
            <a:pPr marL="628650" lvl="1" indent="-171450">
              <a:spcAft>
                <a:spcPts val="600"/>
              </a:spcAft>
              <a:buFont typeface="Arial" panose="020B0604020202020204" pitchFamily="34" charset="0"/>
              <a:buChar char="•"/>
            </a:pPr>
            <a:r>
              <a:rPr lang="en-US" sz="1050" dirty="0"/>
              <a:t>Fast (real-time) 2D visualization of geometry for interactive cross-sectional views.</a:t>
            </a:r>
          </a:p>
        </p:txBody>
      </p:sp>
      <p:pic>
        <p:nvPicPr>
          <p:cNvPr id="12" name="Picture 11">
            <a:extLst>
              <a:ext uri="{FF2B5EF4-FFF2-40B4-BE49-F238E27FC236}">
                <a16:creationId xmlns:a16="http://schemas.microsoft.com/office/drawing/2014/main" id="{B6E1AF18-B549-9BBD-7B5A-8F00BAC5F4DB}"/>
              </a:ext>
            </a:extLst>
          </p:cNvPr>
          <p:cNvPicPr>
            <a:picLocks noChangeAspect="1"/>
          </p:cNvPicPr>
          <p:nvPr/>
        </p:nvPicPr>
        <p:blipFill rotWithShape="1">
          <a:blip r:embed="rId3"/>
          <a:srcRect t="11213" b="5595"/>
          <a:stretch/>
        </p:blipFill>
        <p:spPr>
          <a:xfrm>
            <a:off x="3780144" y="967641"/>
            <a:ext cx="5183295" cy="2743200"/>
          </a:xfrm>
          <a:prstGeom prst="rect">
            <a:avLst/>
          </a:prstGeom>
        </p:spPr>
      </p:pic>
      <p:pic>
        <p:nvPicPr>
          <p:cNvPr id="13" name="Picture 12">
            <a:extLst>
              <a:ext uri="{FF2B5EF4-FFF2-40B4-BE49-F238E27FC236}">
                <a16:creationId xmlns:a16="http://schemas.microsoft.com/office/drawing/2014/main" id="{4251CE98-FAA5-D358-3581-BF916CF861D5}"/>
              </a:ext>
            </a:extLst>
          </p:cNvPr>
          <p:cNvPicPr>
            <a:picLocks noChangeAspect="1"/>
          </p:cNvPicPr>
          <p:nvPr/>
        </p:nvPicPr>
        <p:blipFill rotWithShape="1">
          <a:blip r:embed="rId4"/>
          <a:srcRect t="1387" b="7625"/>
          <a:stretch/>
        </p:blipFill>
        <p:spPr>
          <a:xfrm>
            <a:off x="3740580" y="3841470"/>
            <a:ext cx="5262422" cy="2377440"/>
          </a:xfrm>
          <a:prstGeom prst="rect">
            <a:avLst/>
          </a:prstGeom>
        </p:spPr>
      </p:pic>
      <p:sp>
        <p:nvSpPr>
          <p:cNvPr id="14" name="TextBox 13">
            <a:extLst>
              <a:ext uri="{FF2B5EF4-FFF2-40B4-BE49-F238E27FC236}">
                <a16:creationId xmlns:a16="http://schemas.microsoft.com/office/drawing/2014/main" id="{1AE01C72-AC34-333C-1E7C-E12A145A2D43}"/>
              </a:ext>
            </a:extLst>
          </p:cNvPr>
          <p:cNvSpPr txBox="1"/>
          <p:nvPr/>
        </p:nvSpPr>
        <p:spPr>
          <a:xfrm>
            <a:off x="163600" y="900108"/>
            <a:ext cx="3396314" cy="369332"/>
          </a:xfrm>
          <a:prstGeom prst="rect">
            <a:avLst/>
          </a:prstGeom>
          <a:noFill/>
        </p:spPr>
        <p:txBody>
          <a:bodyPr wrap="none" rtlCol="0">
            <a:spAutoFit/>
          </a:bodyPr>
          <a:lstStyle/>
          <a:p>
            <a:r>
              <a:rPr lang="en-US" sz="1800" b="1" dirty="0"/>
              <a:t>Development of a new MARS GUI</a:t>
            </a:r>
          </a:p>
        </p:txBody>
      </p:sp>
    </p:spTree>
    <p:extLst>
      <p:ext uri="{BB962C8B-B14F-4D97-AF65-F5344CB8AC3E}">
        <p14:creationId xmlns:p14="http://schemas.microsoft.com/office/powerpoint/2010/main" val="1050361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14</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pic>
        <p:nvPicPr>
          <p:cNvPr id="10" name="Picture 9" descr="A diagram of a beam&#10;&#10;Description automatically generated">
            <a:extLst>
              <a:ext uri="{FF2B5EF4-FFF2-40B4-BE49-F238E27FC236}">
                <a16:creationId xmlns:a16="http://schemas.microsoft.com/office/drawing/2014/main" id="{5BAC9ACD-17CB-5E43-F253-73E6159513B6}"/>
              </a:ext>
            </a:extLst>
          </p:cNvPr>
          <p:cNvPicPr>
            <a:picLocks noChangeAspect="1"/>
          </p:cNvPicPr>
          <p:nvPr/>
        </p:nvPicPr>
        <p:blipFill rotWithShape="1">
          <a:blip r:embed="rId3"/>
          <a:srcRect b="11243"/>
          <a:stretch/>
        </p:blipFill>
        <p:spPr>
          <a:xfrm>
            <a:off x="45425" y="1507827"/>
            <a:ext cx="9053150" cy="4463765"/>
          </a:xfrm>
          <a:prstGeom prst="rect">
            <a:avLst/>
          </a:prstGeom>
        </p:spPr>
      </p:pic>
      <p:sp>
        <p:nvSpPr>
          <p:cNvPr id="11" name="Title 1">
            <a:extLst>
              <a:ext uri="{FF2B5EF4-FFF2-40B4-BE49-F238E27FC236}">
                <a16:creationId xmlns:a16="http://schemas.microsoft.com/office/drawing/2014/main" id="{CF7AC844-F7BE-5384-DAB1-74815D66C0B9}"/>
              </a:ext>
            </a:extLst>
          </p:cNvPr>
          <p:cNvSpPr txBox="1">
            <a:spLocks/>
          </p:cNvSpPr>
          <p:nvPr/>
        </p:nvSpPr>
        <p:spPr>
          <a:xfrm>
            <a:off x="201852" y="585910"/>
            <a:ext cx="8942148"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0" dirty="0"/>
              <a:t>FRIB – Facility for Rare Isotope Beams at Michigan State U</a:t>
            </a:r>
          </a:p>
        </p:txBody>
      </p:sp>
      <p:sp>
        <p:nvSpPr>
          <p:cNvPr id="12" name="TextBox 11">
            <a:extLst>
              <a:ext uri="{FF2B5EF4-FFF2-40B4-BE49-F238E27FC236}">
                <a16:creationId xmlns:a16="http://schemas.microsoft.com/office/drawing/2014/main" id="{9AE3BFBC-3D7C-351C-D3A1-E06E161D7A95}"/>
              </a:ext>
            </a:extLst>
          </p:cNvPr>
          <p:cNvSpPr txBox="1"/>
          <p:nvPr/>
        </p:nvSpPr>
        <p:spPr>
          <a:xfrm>
            <a:off x="8467842" y="85979"/>
            <a:ext cx="447558" cy="338554"/>
          </a:xfrm>
          <a:prstGeom prst="rect">
            <a:avLst/>
          </a:prstGeom>
          <a:solidFill>
            <a:srgbClr val="00B0F0"/>
          </a:solidFill>
        </p:spPr>
        <p:txBody>
          <a:bodyPr wrap="none" rtlCol="0">
            <a:spAutoFit/>
          </a:bodyPr>
          <a:lstStyle/>
          <a:p>
            <a:r>
              <a:rPr lang="en-US" sz="1600" b="1" dirty="0"/>
              <a:t>1.1</a:t>
            </a:r>
          </a:p>
        </p:txBody>
      </p:sp>
      <p:sp>
        <p:nvSpPr>
          <p:cNvPr id="8" name="Title 1">
            <a:extLst>
              <a:ext uri="{FF2B5EF4-FFF2-40B4-BE49-F238E27FC236}">
                <a16:creationId xmlns:a16="http://schemas.microsoft.com/office/drawing/2014/main" id="{3D5746C1-4DCC-0566-FAF6-CB924DBB1622}"/>
              </a:ext>
            </a:extLst>
          </p:cNvPr>
          <p:cNvSpPr>
            <a:spLocks noGrp="1"/>
          </p:cNvSpPr>
          <p:nvPr>
            <p:ph type="title"/>
          </p:nvPr>
        </p:nvSpPr>
        <p:spPr>
          <a:xfrm>
            <a:off x="228600" y="103188"/>
            <a:ext cx="8686800" cy="642937"/>
          </a:xfrm>
        </p:spPr>
        <p:txBody>
          <a:bodyPr/>
          <a:lstStyle/>
          <a:p>
            <a:r>
              <a:rPr lang="en-US" dirty="0"/>
              <a:t>FRIB: Never the Same Beam Twice [1] </a:t>
            </a:r>
            <a:br>
              <a:rPr lang="en-US" dirty="0"/>
            </a:br>
            <a:r>
              <a:rPr lang="en-US" sz="1600" dirty="0"/>
              <a:t>Tom Ginter, FRIB</a:t>
            </a:r>
            <a:endParaRPr lang="en-US" dirty="0"/>
          </a:p>
        </p:txBody>
      </p:sp>
    </p:spTree>
    <p:extLst>
      <p:ext uri="{BB962C8B-B14F-4D97-AF65-F5344CB8AC3E}">
        <p14:creationId xmlns:p14="http://schemas.microsoft.com/office/powerpoint/2010/main" val="1768693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FRIB: Never the Same Beam Twice [2] </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15</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pic>
        <p:nvPicPr>
          <p:cNvPr id="10" name="Picture 9">
            <a:extLst>
              <a:ext uri="{FF2B5EF4-FFF2-40B4-BE49-F238E27FC236}">
                <a16:creationId xmlns:a16="http://schemas.microsoft.com/office/drawing/2014/main" id="{5BAC9ACD-17CB-5E43-F253-73E6159513B6}"/>
              </a:ext>
            </a:extLst>
          </p:cNvPr>
          <p:cNvPicPr>
            <a:picLocks noChangeAspect="1"/>
          </p:cNvPicPr>
          <p:nvPr/>
        </p:nvPicPr>
        <p:blipFill rotWithShape="1">
          <a:blip r:embed="rId3"/>
          <a:srcRect b="11614"/>
          <a:stretch/>
        </p:blipFill>
        <p:spPr>
          <a:xfrm>
            <a:off x="115949" y="1369734"/>
            <a:ext cx="8912102" cy="4445104"/>
          </a:xfrm>
          <a:prstGeom prst="rect">
            <a:avLst/>
          </a:prstGeom>
        </p:spPr>
      </p:pic>
    </p:spTree>
    <p:extLst>
      <p:ext uri="{BB962C8B-B14F-4D97-AF65-F5344CB8AC3E}">
        <p14:creationId xmlns:p14="http://schemas.microsoft.com/office/powerpoint/2010/main" val="2530144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FRIB: Never the Same Beam Twice [3] </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16</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pic>
        <p:nvPicPr>
          <p:cNvPr id="10" name="Picture 9">
            <a:extLst>
              <a:ext uri="{FF2B5EF4-FFF2-40B4-BE49-F238E27FC236}">
                <a16:creationId xmlns:a16="http://schemas.microsoft.com/office/drawing/2014/main" id="{5BAC9ACD-17CB-5E43-F253-73E6159513B6}"/>
              </a:ext>
            </a:extLst>
          </p:cNvPr>
          <p:cNvPicPr>
            <a:picLocks noChangeAspect="1"/>
          </p:cNvPicPr>
          <p:nvPr/>
        </p:nvPicPr>
        <p:blipFill rotWithShape="1">
          <a:blip r:embed="rId3"/>
          <a:srcRect b="11837"/>
          <a:stretch/>
        </p:blipFill>
        <p:spPr>
          <a:xfrm>
            <a:off x="79169" y="1212046"/>
            <a:ext cx="8933409" cy="4433907"/>
          </a:xfrm>
          <a:prstGeom prst="rect">
            <a:avLst/>
          </a:prstGeom>
        </p:spPr>
      </p:pic>
    </p:spTree>
    <p:extLst>
      <p:ext uri="{BB962C8B-B14F-4D97-AF65-F5344CB8AC3E}">
        <p14:creationId xmlns:p14="http://schemas.microsoft.com/office/powerpoint/2010/main" val="1935467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Developments of the present and future FLUKA </a:t>
            </a:r>
            <a:br>
              <a:rPr lang="en-US" dirty="0"/>
            </a:br>
            <a:r>
              <a:rPr lang="en-US" dirty="0"/>
              <a:t>generations [1]    </a:t>
            </a:r>
            <a:r>
              <a:rPr lang="en-US" sz="1600" dirty="0"/>
              <a:t>Francesc Salvat Pujol, CERN</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17</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7" name="TextBox 16">
            <a:extLst>
              <a:ext uri="{FF2B5EF4-FFF2-40B4-BE49-F238E27FC236}">
                <a16:creationId xmlns:a16="http://schemas.microsoft.com/office/drawing/2014/main" id="{023C2C1D-78A3-8871-A193-37B51AF87367}"/>
              </a:ext>
            </a:extLst>
          </p:cNvPr>
          <p:cNvSpPr txBox="1"/>
          <p:nvPr/>
        </p:nvSpPr>
        <p:spPr>
          <a:xfrm>
            <a:off x="8455539" y="489437"/>
            <a:ext cx="447558" cy="338554"/>
          </a:xfrm>
          <a:prstGeom prst="rect">
            <a:avLst/>
          </a:prstGeom>
          <a:solidFill>
            <a:srgbClr val="00B0F0"/>
          </a:solidFill>
        </p:spPr>
        <p:txBody>
          <a:bodyPr wrap="none" rtlCol="0">
            <a:spAutoFit/>
          </a:bodyPr>
          <a:lstStyle/>
          <a:p>
            <a:r>
              <a:rPr lang="en-US" sz="1600" b="1" dirty="0"/>
              <a:t>2.1</a:t>
            </a:r>
          </a:p>
        </p:txBody>
      </p:sp>
      <p:pic>
        <p:nvPicPr>
          <p:cNvPr id="9" name="Picture 8" descr="A screenshot of a computer&#10;&#10;Description automatically generated">
            <a:extLst>
              <a:ext uri="{FF2B5EF4-FFF2-40B4-BE49-F238E27FC236}">
                <a16:creationId xmlns:a16="http://schemas.microsoft.com/office/drawing/2014/main" id="{AE3B9513-AEBC-F7F3-8818-81444222E442}"/>
              </a:ext>
            </a:extLst>
          </p:cNvPr>
          <p:cNvPicPr>
            <a:picLocks noChangeAspect="1"/>
          </p:cNvPicPr>
          <p:nvPr/>
        </p:nvPicPr>
        <p:blipFill>
          <a:blip r:embed="rId3"/>
          <a:stretch>
            <a:fillRect/>
          </a:stretch>
        </p:blipFill>
        <p:spPr>
          <a:xfrm>
            <a:off x="0" y="1284652"/>
            <a:ext cx="9144000" cy="4691199"/>
          </a:xfrm>
          <a:prstGeom prst="rect">
            <a:avLst/>
          </a:prstGeom>
        </p:spPr>
      </p:pic>
    </p:spTree>
    <p:extLst>
      <p:ext uri="{BB962C8B-B14F-4D97-AF65-F5344CB8AC3E}">
        <p14:creationId xmlns:p14="http://schemas.microsoft.com/office/powerpoint/2010/main" val="935936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Developments of the present and future FLUKA </a:t>
            </a:r>
            <a:br>
              <a:rPr lang="en-US" dirty="0"/>
            </a:br>
            <a:r>
              <a:rPr lang="en-US" dirty="0"/>
              <a:t>generations [2]</a:t>
            </a:r>
            <a:endParaRPr lang="en-US" sz="1600" dirty="0"/>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18</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pic>
        <p:nvPicPr>
          <p:cNvPr id="7" name="Picture 6" descr="A graph of a graph&#10;&#10;Description automatically generated with medium confidence">
            <a:extLst>
              <a:ext uri="{FF2B5EF4-FFF2-40B4-BE49-F238E27FC236}">
                <a16:creationId xmlns:a16="http://schemas.microsoft.com/office/drawing/2014/main" id="{63B21CF3-8279-227B-5C32-BE4FD4A0839C}"/>
              </a:ext>
            </a:extLst>
          </p:cNvPr>
          <p:cNvPicPr>
            <a:picLocks noChangeAspect="1"/>
          </p:cNvPicPr>
          <p:nvPr/>
        </p:nvPicPr>
        <p:blipFill>
          <a:blip r:embed="rId3"/>
          <a:stretch>
            <a:fillRect/>
          </a:stretch>
        </p:blipFill>
        <p:spPr>
          <a:xfrm>
            <a:off x="0" y="1071215"/>
            <a:ext cx="9144000" cy="4715570"/>
          </a:xfrm>
          <a:prstGeom prst="rect">
            <a:avLst/>
          </a:prstGeom>
        </p:spPr>
      </p:pic>
    </p:spTree>
    <p:extLst>
      <p:ext uri="{BB962C8B-B14F-4D97-AF65-F5344CB8AC3E}">
        <p14:creationId xmlns:p14="http://schemas.microsoft.com/office/powerpoint/2010/main" val="978599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Inter-comparison of particle production (5) </a:t>
            </a:r>
            <a:r>
              <a:rPr lang="en-US" sz="1600" dirty="0"/>
              <a:t>Hideo Hirayama, KEK</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19</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2" name="Content Placeholder 2">
            <a:extLst>
              <a:ext uri="{FF2B5EF4-FFF2-40B4-BE49-F238E27FC236}">
                <a16:creationId xmlns:a16="http://schemas.microsoft.com/office/drawing/2014/main" id="{882D43D8-19F7-C0CF-599A-B1AC6741CBB5}"/>
              </a:ext>
            </a:extLst>
          </p:cNvPr>
          <p:cNvSpPr>
            <a:spLocks noGrp="1"/>
          </p:cNvSpPr>
          <p:nvPr>
            <p:ph idx="1"/>
          </p:nvPr>
        </p:nvSpPr>
        <p:spPr>
          <a:xfrm>
            <a:off x="228600" y="984079"/>
            <a:ext cx="3705186" cy="2285368"/>
          </a:xfrm>
        </p:spPr>
        <p:txBody>
          <a:bodyPr/>
          <a:lstStyle/>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Simple cylinder target, </a:t>
            </a:r>
            <a:br>
              <a:rPr lang="en-GB" sz="1600" dirty="0">
                <a:solidFill>
                  <a:schemeClr val="tx1"/>
                </a:solidFill>
                <a:latin typeface="Calibri" panose="020F0502020204030204" pitchFamily="34" charset="0"/>
                <a:ea typeface="Geneva" pitchFamily="121" charset="-128"/>
                <a:cs typeface="+mn-cs"/>
              </a:rPr>
            </a:br>
            <a:r>
              <a:rPr lang="en-GB" sz="1600" dirty="0">
                <a:solidFill>
                  <a:schemeClr val="tx1"/>
                </a:solidFill>
                <a:latin typeface="Calibri" panose="020F0502020204030204" pitchFamily="34" charset="0"/>
                <a:ea typeface="Geneva" pitchFamily="121" charset="-128"/>
                <a:cs typeface="+mn-cs"/>
              </a:rPr>
              <a:t>3 materials (Al, Cu, Au); </a:t>
            </a:r>
            <a:br>
              <a:rPr lang="en-GB" sz="1600" dirty="0">
                <a:solidFill>
                  <a:schemeClr val="tx1"/>
                </a:solidFill>
                <a:latin typeface="Calibri" panose="020F0502020204030204" pitchFamily="34" charset="0"/>
                <a:ea typeface="Geneva" pitchFamily="121" charset="-128"/>
                <a:cs typeface="+mn-cs"/>
              </a:rPr>
            </a:br>
            <a:r>
              <a:rPr lang="en-GB" sz="1600" dirty="0">
                <a:solidFill>
                  <a:schemeClr val="tx1"/>
                </a:solidFill>
                <a:latin typeface="Calibri" panose="020F0502020204030204" pitchFamily="34" charset="0"/>
                <a:ea typeface="Geneva" pitchFamily="121" charset="-128"/>
                <a:cs typeface="+mn-cs"/>
              </a:rPr>
              <a:t>10 GeV proton beam</a:t>
            </a:r>
          </a:p>
          <a:p>
            <a:pPr lvl="1" indent="-342900">
              <a:spcBef>
                <a:spcPts val="1200"/>
              </a:spcBef>
              <a:buFont typeface="Arial" panose="020B0604020202020204" pitchFamily="34" charset="0"/>
              <a:buChar char="•"/>
            </a:pPr>
            <a:r>
              <a:rPr lang="en-GB" sz="1400" dirty="0">
                <a:solidFill>
                  <a:schemeClr val="tx1"/>
                </a:solidFill>
                <a:latin typeface="Calibri" panose="020F0502020204030204" pitchFamily="34" charset="0"/>
                <a:ea typeface="Geneva" pitchFamily="121" charset="-128"/>
                <a:cs typeface="+mn-cs"/>
              </a:rPr>
              <a:t>Particles – n, p, </a:t>
            </a:r>
            <a:r>
              <a:rPr lang="el-GR" sz="1400" dirty="0">
                <a:solidFill>
                  <a:schemeClr val="tx1"/>
                </a:solidFill>
                <a:latin typeface="Calibri" panose="020F0502020204030204" pitchFamily="34" charset="0"/>
                <a:ea typeface="Geneva" pitchFamily="121" charset="-128"/>
                <a:cs typeface="+mn-cs"/>
              </a:rPr>
              <a:t>γ</a:t>
            </a:r>
            <a:r>
              <a:rPr lang="en-US" sz="1400" dirty="0">
                <a:solidFill>
                  <a:schemeClr val="tx1"/>
                </a:solidFill>
                <a:latin typeface="Calibri" panose="020F0502020204030204" pitchFamily="34" charset="0"/>
                <a:ea typeface="Geneva" pitchFamily="121" charset="-128"/>
                <a:cs typeface="+mn-cs"/>
              </a:rPr>
              <a:t>, </a:t>
            </a:r>
            <a:r>
              <a:rPr lang="el-GR" sz="1400" dirty="0">
                <a:solidFill>
                  <a:schemeClr val="tx1"/>
                </a:solidFill>
                <a:latin typeface="Calibri" panose="020F0502020204030204" pitchFamily="34" charset="0"/>
                <a:ea typeface="Geneva" pitchFamily="121" charset="-128"/>
                <a:cs typeface="+mn-cs"/>
              </a:rPr>
              <a:t>π</a:t>
            </a:r>
            <a:r>
              <a:rPr lang="en-US" sz="1400" dirty="0">
                <a:solidFill>
                  <a:schemeClr val="tx1"/>
                </a:solidFill>
                <a:latin typeface="Calibri" panose="020F0502020204030204" pitchFamily="34" charset="0"/>
                <a:ea typeface="Geneva" pitchFamily="121" charset="-128"/>
                <a:cs typeface="+mn-cs"/>
              </a:rPr>
              <a:t>+, </a:t>
            </a:r>
            <a:r>
              <a:rPr lang="el-GR" sz="1400" dirty="0">
                <a:solidFill>
                  <a:schemeClr val="tx1"/>
                </a:solidFill>
                <a:latin typeface="Calibri" panose="020F0502020204030204" pitchFamily="34" charset="0"/>
                <a:ea typeface="Geneva" pitchFamily="121" charset="-128"/>
                <a:cs typeface="+mn-cs"/>
              </a:rPr>
              <a:t>π</a:t>
            </a:r>
            <a:r>
              <a:rPr lang="en-US" sz="1400" dirty="0">
                <a:solidFill>
                  <a:schemeClr val="tx1"/>
                </a:solidFill>
                <a:latin typeface="Calibri" panose="020F0502020204030204" pitchFamily="34" charset="0"/>
                <a:ea typeface="Geneva" pitchFamily="121" charset="-128"/>
                <a:cs typeface="+mn-cs"/>
              </a:rPr>
              <a:t>- </a:t>
            </a:r>
            <a:r>
              <a:rPr lang="en-GB" sz="1400" dirty="0">
                <a:solidFill>
                  <a:schemeClr val="tx1"/>
                </a:solidFill>
                <a:latin typeface="Calibri" panose="020F0502020204030204" pitchFamily="34" charset="0"/>
                <a:ea typeface="Geneva" pitchFamily="121" charset="-128"/>
                <a:cs typeface="+mn-cs"/>
              </a:rPr>
              <a:t> </a:t>
            </a:r>
          </a:p>
          <a:p>
            <a:pPr lvl="1" indent="-342900">
              <a:spcBef>
                <a:spcPts val="1200"/>
              </a:spcBef>
              <a:buFont typeface="Arial" panose="020B0604020202020204" pitchFamily="34" charset="0"/>
              <a:buChar char="•"/>
            </a:pPr>
            <a:r>
              <a:rPr lang="en-GB" sz="1400" dirty="0">
                <a:solidFill>
                  <a:schemeClr val="tx1"/>
                </a:solidFill>
                <a:latin typeface="Calibri" panose="020F0502020204030204" pitchFamily="34" charset="0"/>
                <a:ea typeface="Geneva" pitchFamily="121" charset="-128"/>
                <a:cs typeface="+mn-cs"/>
              </a:rPr>
              <a:t>Quantities – spectra above 20 MeV, </a:t>
            </a:r>
            <a:br>
              <a:rPr lang="en-GB" sz="1400" dirty="0">
                <a:solidFill>
                  <a:schemeClr val="tx1"/>
                </a:solidFill>
                <a:latin typeface="Calibri" panose="020F0502020204030204" pitchFamily="34" charset="0"/>
                <a:ea typeface="Geneva" pitchFamily="121" charset="-128"/>
                <a:cs typeface="+mn-cs"/>
              </a:rPr>
            </a:br>
            <a:r>
              <a:rPr lang="en-GB" sz="1400" dirty="0">
                <a:solidFill>
                  <a:schemeClr val="tx1"/>
                </a:solidFill>
                <a:latin typeface="Calibri" panose="020F0502020204030204" pitchFamily="34" charset="0"/>
                <a:ea typeface="Geneva" pitchFamily="121" charset="-128"/>
                <a:cs typeface="+mn-cs"/>
              </a:rPr>
              <a:t>angular distribution, integral spectra, </a:t>
            </a:r>
            <a:br>
              <a:rPr lang="en-GB" sz="1400" dirty="0">
                <a:solidFill>
                  <a:schemeClr val="tx1"/>
                </a:solidFill>
                <a:latin typeface="Calibri" panose="020F0502020204030204" pitchFamily="34" charset="0"/>
                <a:ea typeface="Geneva" pitchFamily="121" charset="-128"/>
                <a:cs typeface="+mn-cs"/>
              </a:rPr>
            </a:br>
            <a:r>
              <a:rPr lang="en-GB" sz="1400" dirty="0">
                <a:solidFill>
                  <a:schemeClr val="tx1"/>
                </a:solidFill>
                <a:latin typeface="Calibri" panose="020F0502020204030204" pitchFamily="34" charset="0"/>
                <a:ea typeface="Geneva" pitchFamily="121" charset="-128"/>
                <a:cs typeface="+mn-cs"/>
              </a:rPr>
              <a:t>energy integral fluence</a:t>
            </a:r>
          </a:p>
        </p:txBody>
      </p:sp>
      <p:sp>
        <p:nvSpPr>
          <p:cNvPr id="17" name="TextBox 16">
            <a:extLst>
              <a:ext uri="{FF2B5EF4-FFF2-40B4-BE49-F238E27FC236}">
                <a16:creationId xmlns:a16="http://schemas.microsoft.com/office/drawing/2014/main" id="{023C2C1D-78A3-8871-A193-37B51AF87367}"/>
              </a:ext>
            </a:extLst>
          </p:cNvPr>
          <p:cNvSpPr txBox="1"/>
          <p:nvPr/>
        </p:nvSpPr>
        <p:spPr>
          <a:xfrm>
            <a:off x="8467842" y="103664"/>
            <a:ext cx="447558" cy="338554"/>
          </a:xfrm>
          <a:prstGeom prst="rect">
            <a:avLst/>
          </a:prstGeom>
          <a:solidFill>
            <a:srgbClr val="00B0F0"/>
          </a:solidFill>
        </p:spPr>
        <p:txBody>
          <a:bodyPr wrap="none" rtlCol="0">
            <a:spAutoFit/>
          </a:bodyPr>
          <a:lstStyle/>
          <a:p>
            <a:r>
              <a:rPr lang="en-US" sz="1600" b="1" dirty="0"/>
              <a:t>3.1</a:t>
            </a:r>
          </a:p>
        </p:txBody>
      </p:sp>
      <p:pic>
        <p:nvPicPr>
          <p:cNvPr id="19" name="Picture 18" descr="A white table with black text&#10;&#10;Description automatically generated">
            <a:extLst>
              <a:ext uri="{FF2B5EF4-FFF2-40B4-BE49-F238E27FC236}">
                <a16:creationId xmlns:a16="http://schemas.microsoft.com/office/drawing/2014/main" id="{3B372440-ED01-5144-6D07-36687CFBDAC6}"/>
              </a:ext>
            </a:extLst>
          </p:cNvPr>
          <p:cNvPicPr>
            <a:picLocks noChangeAspect="1"/>
          </p:cNvPicPr>
          <p:nvPr/>
        </p:nvPicPr>
        <p:blipFill>
          <a:blip r:embed="rId3"/>
          <a:stretch>
            <a:fillRect/>
          </a:stretch>
        </p:blipFill>
        <p:spPr>
          <a:xfrm>
            <a:off x="4153434" y="845354"/>
            <a:ext cx="4761966" cy="2743200"/>
          </a:xfrm>
          <a:prstGeom prst="rect">
            <a:avLst/>
          </a:prstGeom>
        </p:spPr>
      </p:pic>
      <p:pic>
        <p:nvPicPr>
          <p:cNvPr id="20" name="Picture 19">
            <a:extLst>
              <a:ext uri="{FF2B5EF4-FFF2-40B4-BE49-F238E27FC236}">
                <a16:creationId xmlns:a16="http://schemas.microsoft.com/office/drawing/2014/main" id="{A1A88683-31F9-A90C-34DF-F7BF94779086}"/>
              </a:ext>
            </a:extLst>
          </p:cNvPr>
          <p:cNvPicPr>
            <a:picLocks noChangeAspect="1"/>
          </p:cNvPicPr>
          <p:nvPr/>
        </p:nvPicPr>
        <p:blipFill>
          <a:blip r:embed="rId4"/>
          <a:srcRect/>
          <a:stretch/>
        </p:blipFill>
        <p:spPr>
          <a:xfrm>
            <a:off x="228600" y="3508123"/>
            <a:ext cx="3472495" cy="2743200"/>
          </a:xfrm>
          <a:prstGeom prst="rect">
            <a:avLst/>
          </a:prstGeom>
        </p:spPr>
      </p:pic>
      <p:pic>
        <p:nvPicPr>
          <p:cNvPr id="22" name="Picture 21">
            <a:extLst>
              <a:ext uri="{FF2B5EF4-FFF2-40B4-BE49-F238E27FC236}">
                <a16:creationId xmlns:a16="http://schemas.microsoft.com/office/drawing/2014/main" id="{F22A6157-3112-9004-F425-4E15D3CD2C22}"/>
              </a:ext>
            </a:extLst>
          </p:cNvPr>
          <p:cNvPicPr>
            <a:picLocks noChangeAspect="1"/>
          </p:cNvPicPr>
          <p:nvPr/>
        </p:nvPicPr>
        <p:blipFill>
          <a:blip r:embed="rId5"/>
          <a:srcRect/>
          <a:stretch/>
        </p:blipFill>
        <p:spPr>
          <a:xfrm>
            <a:off x="4744331" y="3949959"/>
            <a:ext cx="4295517" cy="2743200"/>
          </a:xfrm>
          <a:prstGeom prst="rect">
            <a:avLst/>
          </a:prstGeom>
        </p:spPr>
      </p:pic>
      <p:sp>
        <p:nvSpPr>
          <p:cNvPr id="24" name="TextBox 23">
            <a:extLst>
              <a:ext uri="{FF2B5EF4-FFF2-40B4-BE49-F238E27FC236}">
                <a16:creationId xmlns:a16="http://schemas.microsoft.com/office/drawing/2014/main" id="{DBBA10B7-0E4A-2AC5-F958-DC9E92F87B44}"/>
              </a:ext>
            </a:extLst>
          </p:cNvPr>
          <p:cNvSpPr txBox="1"/>
          <p:nvPr/>
        </p:nvSpPr>
        <p:spPr>
          <a:xfrm>
            <a:off x="222079" y="2980545"/>
            <a:ext cx="3705186" cy="369332"/>
          </a:xfrm>
          <a:prstGeom prst="rect">
            <a:avLst/>
          </a:prstGeom>
          <a:solidFill>
            <a:schemeClr val="accent5">
              <a:lumMod val="40000"/>
              <a:lumOff val="60000"/>
            </a:schemeClr>
          </a:solidFill>
          <a:ln>
            <a:solidFill>
              <a:srgbClr val="004C97"/>
            </a:solidFill>
          </a:ln>
        </p:spPr>
        <p:txBody>
          <a:bodyPr wrap="square" rtlCol="0">
            <a:spAutoFit/>
          </a:bodyPr>
          <a:lstStyle/>
          <a:p>
            <a:r>
              <a:rPr lang="en-US" sz="1800" dirty="0">
                <a:solidFill>
                  <a:srgbClr val="000000"/>
                </a:solidFill>
              </a:rPr>
              <a:t>Example of code-to-code comparison</a:t>
            </a:r>
          </a:p>
        </p:txBody>
      </p:sp>
    </p:spTree>
    <p:extLst>
      <p:ext uri="{BB962C8B-B14F-4D97-AF65-F5344CB8AC3E}">
        <p14:creationId xmlns:p14="http://schemas.microsoft.com/office/powerpoint/2010/main" val="56378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SATIF Workshops</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pic>
        <p:nvPicPr>
          <p:cNvPr id="10" name="Picture 9" descr="A poster with a building and text&#10;&#10;Description automatically generated">
            <a:extLst>
              <a:ext uri="{FF2B5EF4-FFF2-40B4-BE49-F238E27FC236}">
                <a16:creationId xmlns:a16="http://schemas.microsoft.com/office/drawing/2014/main" id="{42D93226-A902-4E84-12AD-A5CB24EDA5EA}"/>
              </a:ext>
            </a:extLst>
          </p:cNvPr>
          <p:cNvPicPr>
            <a:picLocks noChangeAspect="1"/>
          </p:cNvPicPr>
          <p:nvPr/>
        </p:nvPicPr>
        <p:blipFill>
          <a:blip r:embed="rId3"/>
          <a:stretch>
            <a:fillRect/>
          </a:stretch>
        </p:blipFill>
        <p:spPr>
          <a:xfrm>
            <a:off x="5036652" y="384421"/>
            <a:ext cx="3903045" cy="5486400"/>
          </a:xfrm>
          <a:prstGeom prst="rect">
            <a:avLst/>
          </a:prstGeom>
        </p:spPr>
      </p:pic>
      <p:sp>
        <p:nvSpPr>
          <p:cNvPr id="13" name="TextBox 12">
            <a:extLst>
              <a:ext uri="{FF2B5EF4-FFF2-40B4-BE49-F238E27FC236}">
                <a16:creationId xmlns:a16="http://schemas.microsoft.com/office/drawing/2014/main" id="{C74A5830-7077-450B-7729-1C6D632836C3}"/>
              </a:ext>
            </a:extLst>
          </p:cNvPr>
          <p:cNvSpPr txBox="1"/>
          <p:nvPr/>
        </p:nvSpPr>
        <p:spPr>
          <a:xfrm>
            <a:off x="122737" y="818773"/>
            <a:ext cx="4634667" cy="4124206"/>
          </a:xfrm>
          <a:prstGeom prst="rect">
            <a:avLst/>
          </a:prstGeom>
          <a:noFill/>
        </p:spPr>
        <p:txBody>
          <a:bodyPr wrap="none" rtlCol="0">
            <a:spAutoFit/>
          </a:bodyPr>
          <a:lstStyle/>
          <a:p>
            <a:r>
              <a:rPr lang="en-US" sz="2000" dirty="0"/>
              <a:t>SATIF objectives are:</a:t>
            </a:r>
          </a:p>
          <a:p>
            <a:pPr marL="285750" indent="-285750">
              <a:buFont typeface="Wingdings" panose="05000000000000000000" pitchFamily="2" charset="2"/>
              <a:buChar char="§"/>
            </a:pPr>
            <a:r>
              <a:rPr lang="en-US" sz="1600" dirty="0"/>
              <a:t>To promote the exchange of information among </a:t>
            </a:r>
            <a:br>
              <a:rPr lang="en-US" sz="1600" dirty="0"/>
            </a:br>
            <a:r>
              <a:rPr lang="en-US" sz="1600" dirty="0"/>
              <a:t>experts in the field of accelerator shielding </a:t>
            </a:r>
            <a:br>
              <a:rPr lang="en-US" sz="1600" dirty="0"/>
            </a:br>
            <a:r>
              <a:rPr lang="en-US" sz="1600" dirty="0"/>
              <a:t>and related topics;</a:t>
            </a:r>
          </a:p>
          <a:p>
            <a:pPr marL="285750" indent="-285750">
              <a:buFont typeface="Wingdings" panose="05000000000000000000" pitchFamily="2" charset="2"/>
              <a:buChar char="§"/>
            </a:pPr>
            <a:r>
              <a:rPr lang="en-US" sz="1600" dirty="0"/>
              <a:t>To identify areas where international cooperation </a:t>
            </a:r>
            <a:br>
              <a:rPr lang="en-US" sz="1600" dirty="0"/>
            </a:br>
            <a:r>
              <a:rPr lang="en-US" sz="1600" dirty="0"/>
              <a:t>can be fruitful;</a:t>
            </a:r>
          </a:p>
          <a:p>
            <a:pPr marL="285750" indent="-285750">
              <a:buFont typeface="Wingdings" panose="05000000000000000000" pitchFamily="2" charset="2"/>
              <a:buChar char="§"/>
            </a:pPr>
            <a:r>
              <a:rPr lang="en-US" sz="1600" dirty="0"/>
              <a:t>To create task forces in order to </a:t>
            </a:r>
            <a:br>
              <a:rPr lang="en-US" sz="1600" dirty="0"/>
            </a:br>
            <a:r>
              <a:rPr lang="en-US" sz="1600" dirty="0"/>
              <a:t>achieve progress in specific priority areas.</a:t>
            </a:r>
            <a:br>
              <a:rPr lang="en-US" sz="1600" dirty="0"/>
            </a:br>
            <a:endParaRPr lang="en-US" sz="1600" dirty="0"/>
          </a:p>
          <a:p>
            <a:r>
              <a:rPr lang="en-US" sz="1800" dirty="0"/>
              <a:t>SATIF workshops have been held once every </a:t>
            </a:r>
            <a:br>
              <a:rPr lang="en-US" sz="1800" dirty="0"/>
            </a:br>
            <a:r>
              <a:rPr lang="en-US" sz="1800" dirty="0"/>
              <a:t>two years since 1994, alternating between </a:t>
            </a:r>
            <a:br>
              <a:rPr lang="en-US" sz="1800" dirty="0"/>
            </a:br>
            <a:r>
              <a:rPr lang="en-US" sz="1800" dirty="0"/>
              <a:t>the US, Europe, and Asia. In addition to </a:t>
            </a:r>
            <a:br>
              <a:rPr lang="en-US" sz="1800" dirty="0"/>
            </a:br>
            <a:r>
              <a:rPr lang="en-US" sz="1800" dirty="0"/>
              <a:t>organizing these workshops, the </a:t>
            </a:r>
            <a:r>
              <a:rPr lang="en-US" sz="2000" b="1" dirty="0"/>
              <a:t>SATIF group</a:t>
            </a:r>
            <a:br>
              <a:rPr lang="en-US" sz="2000" b="1" dirty="0"/>
            </a:br>
            <a:r>
              <a:rPr lang="en-US" sz="2000" b="1" dirty="0"/>
              <a:t>also coordinates analysis and </a:t>
            </a:r>
            <a:br>
              <a:rPr lang="en-US" sz="2000" b="1" dirty="0"/>
            </a:br>
            <a:r>
              <a:rPr lang="en-US" sz="2000" b="1" dirty="0"/>
              <a:t>proposes action items. </a:t>
            </a:r>
          </a:p>
        </p:txBody>
      </p:sp>
      <p:sp>
        <p:nvSpPr>
          <p:cNvPr id="3" name="TextBox 2">
            <a:extLst>
              <a:ext uri="{FF2B5EF4-FFF2-40B4-BE49-F238E27FC236}">
                <a16:creationId xmlns:a16="http://schemas.microsoft.com/office/drawing/2014/main" id="{7A474D93-F22E-7890-A501-B415AF44E188}"/>
              </a:ext>
            </a:extLst>
          </p:cNvPr>
          <p:cNvSpPr txBox="1"/>
          <p:nvPr/>
        </p:nvSpPr>
        <p:spPr>
          <a:xfrm>
            <a:off x="598452" y="5082708"/>
            <a:ext cx="4096571" cy="646331"/>
          </a:xfrm>
          <a:prstGeom prst="rect">
            <a:avLst/>
          </a:prstGeom>
          <a:solidFill>
            <a:schemeClr val="accent5">
              <a:lumMod val="40000"/>
              <a:lumOff val="60000"/>
            </a:schemeClr>
          </a:solidFill>
          <a:ln>
            <a:solidFill>
              <a:srgbClr val="004C97"/>
            </a:solidFill>
          </a:ln>
        </p:spPr>
        <p:txBody>
          <a:bodyPr wrap="none" rtlCol="0">
            <a:spAutoFit/>
          </a:bodyPr>
          <a:lstStyle/>
          <a:p>
            <a:r>
              <a:rPr lang="en-US" sz="1800" dirty="0">
                <a:solidFill>
                  <a:srgbClr val="000000"/>
                </a:solidFill>
              </a:rPr>
              <a:t>Dynamic environment, exchange of ideas,</a:t>
            </a:r>
            <a:br>
              <a:rPr lang="en-US" sz="1800" dirty="0">
                <a:solidFill>
                  <a:srgbClr val="000000"/>
                </a:solidFill>
              </a:rPr>
            </a:br>
            <a:r>
              <a:rPr lang="en-US" sz="1800" dirty="0">
                <a:solidFill>
                  <a:srgbClr val="000000"/>
                </a:solidFill>
              </a:rPr>
              <a:t>discussions, new collaborations formed</a:t>
            </a:r>
          </a:p>
        </p:txBody>
      </p:sp>
    </p:spTree>
    <p:extLst>
      <p:ext uri="{BB962C8B-B14F-4D97-AF65-F5344CB8AC3E}">
        <p14:creationId xmlns:p14="http://schemas.microsoft.com/office/powerpoint/2010/main" val="2230502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The SINBAD Task Force [1]     </a:t>
            </a:r>
            <a:r>
              <a:rPr lang="en-US" sz="1600" dirty="0"/>
              <a:t>Oliver Buss, NEA</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20</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pic>
        <p:nvPicPr>
          <p:cNvPr id="11" name="Picture 10" descr="A blue cover with white text&#10;&#10;Description automatically generated">
            <a:extLst>
              <a:ext uri="{FF2B5EF4-FFF2-40B4-BE49-F238E27FC236}">
                <a16:creationId xmlns:a16="http://schemas.microsoft.com/office/drawing/2014/main" id="{D0712CFC-09DC-1935-CC82-21CE4A6078B1}"/>
              </a:ext>
            </a:extLst>
          </p:cNvPr>
          <p:cNvPicPr>
            <a:picLocks noChangeAspect="1"/>
          </p:cNvPicPr>
          <p:nvPr/>
        </p:nvPicPr>
        <p:blipFill>
          <a:blip r:embed="rId3"/>
          <a:stretch>
            <a:fillRect/>
          </a:stretch>
        </p:blipFill>
        <p:spPr>
          <a:xfrm>
            <a:off x="283142" y="1022635"/>
            <a:ext cx="3547888" cy="5029200"/>
          </a:xfrm>
          <a:prstGeom prst="rect">
            <a:avLst/>
          </a:prstGeom>
        </p:spPr>
      </p:pic>
      <p:sp>
        <p:nvSpPr>
          <p:cNvPr id="12" name="Content Placeholder 2">
            <a:extLst>
              <a:ext uri="{FF2B5EF4-FFF2-40B4-BE49-F238E27FC236}">
                <a16:creationId xmlns:a16="http://schemas.microsoft.com/office/drawing/2014/main" id="{882D43D8-19F7-C0CF-599A-B1AC6741CBB5}"/>
              </a:ext>
            </a:extLst>
          </p:cNvPr>
          <p:cNvSpPr>
            <a:spLocks noGrp="1"/>
          </p:cNvSpPr>
          <p:nvPr>
            <p:ph idx="1"/>
          </p:nvPr>
        </p:nvSpPr>
        <p:spPr>
          <a:xfrm>
            <a:off x="4039791" y="4051984"/>
            <a:ext cx="4999706" cy="2285368"/>
          </a:xfrm>
        </p:spPr>
        <p:txBody>
          <a:bodyPr/>
          <a:lstStyle/>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Joint work by the US Rad Safety Information Computational Center (RSICC) and Nuclear Energy Agency (NEA) </a:t>
            </a:r>
          </a:p>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Started in 1992 by OECD/NEA &amp; ORNL/RSICC)</a:t>
            </a:r>
          </a:p>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Modernizing the database: new software tools, </a:t>
            </a:r>
            <a:br>
              <a:rPr lang="en-GB" sz="1600" dirty="0">
                <a:solidFill>
                  <a:schemeClr val="tx1"/>
                </a:solidFill>
                <a:latin typeface="Calibri" panose="020F0502020204030204" pitchFamily="34" charset="0"/>
                <a:ea typeface="Geneva" pitchFamily="121" charset="-128"/>
                <a:cs typeface="+mn-cs"/>
              </a:rPr>
            </a:br>
            <a:r>
              <a:rPr lang="en-GB" sz="1600" dirty="0">
                <a:solidFill>
                  <a:schemeClr val="tx1"/>
                </a:solidFill>
                <a:latin typeface="Calibri" panose="020F0502020204030204" pitchFamily="34" charset="0"/>
                <a:ea typeface="Geneva" pitchFamily="121" charset="-128"/>
                <a:cs typeface="+mn-cs"/>
              </a:rPr>
              <a:t>migration to GitLab for improved version control </a:t>
            </a:r>
            <a:br>
              <a:rPr lang="en-GB" sz="1600" dirty="0">
                <a:solidFill>
                  <a:schemeClr val="tx1"/>
                </a:solidFill>
                <a:latin typeface="Calibri" panose="020F0502020204030204" pitchFamily="34" charset="0"/>
                <a:ea typeface="Geneva" pitchFamily="121" charset="-128"/>
                <a:cs typeface="+mn-cs"/>
              </a:rPr>
            </a:br>
            <a:r>
              <a:rPr lang="en-GB" sz="1600" dirty="0">
                <a:solidFill>
                  <a:schemeClr val="tx1"/>
                </a:solidFill>
                <a:latin typeface="Calibri" panose="020F0502020204030204" pitchFamily="34" charset="0"/>
                <a:ea typeface="Geneva" pitchFamily="121" charset="-128"/>
                <a:cs typeface="+mn-cs"/>
              </a:rPr>
              <a:t>+ easy for users to provide feedback and get involved</a:t>
            </a:r>
            <a:br>
              <a:rPr lang="en-GB" sz="1600" dirty="0">
                <a:solidFill>
                  <a:schemeClr val="tx1"/>
                </a:solidFill>
                <a:latin typeface="Calibri" panose="020F0502020204030204" pitchFamily="34" charset="0"/>
                <a:ea typeface="Geneva" pitchFamily="121" charset="-128"/>
                <a:cs typeface="+mn-cs"/>
              </a:rPr>
            </a:br>
            <a:r>
              <a:rPr lang="en-GB" sz="1600" dirty="0">
                <a:solidFill>
                  <a:schemeClr val="tx1"/>
                </a:solidFill>
                <a:latin typeface="Calibri" panose="020F0502020204030204" pitchFamily="34" charset="0"/>
                <a:ea typeface="Geneva" pitchFamily="121" charset="-128"/>
                <a:cs typeface="+mn-cs"/>
              </a:rPr>
              <a:t>in development process</a:t>
            </a:r>
          </a:p>
          <a:p>
            <a:pPr marL="0" indent="0">
              <a:spcBef>
                <a:spcPts val="0"/>
              </a:spcBef>
              <a:spcAft>
                <a:spcPts val="1200"/>
              </a:spcAft>
              <a:buNone/>
            </a:pPr>
            <a:endParaRPr lang="en-US" sz="2200" dirty="0">
              <a:solidFill>
                <a:srgbClr val="004C97"/>
              </a:solidFill>
            </a:endParaRPr>
          </a:p>
        </p:txBody>
      </p:sp>
      <p:sp>
        <p:nvSpPr>
          <p:cNvPr id="14" name="TextBox 13">
            <a:extLst>
              <a:ext uri="{FF2B5EF4-FFF2-40B4-BE49-F238E27FC236}">
                <a16:creationId xmlns:a16="http://schemas.microsoft.com/office/drawing/2014/main" id="{BABB9A19-136D-8865-8C3D-6041BA493426}"/>
              </a:ext>
            </a:extLst>
          </p:cNvPr>
          <p:cNvSpPr txBox="1"/>
          <p:nvPr/>
        </p:nvSpPr>
        <p:spPr>
          <a:xfrm>
            <a:off x="3994263" y="791802"/>
            <a:ext cx="4581330" cy="461665"/>
          </a:xfrm>
          <a:prstGeom prst="rect">
            <a:avLst/>
          </a:prstGeom>
          <a:noFill/>
        </p:spPr>
        <p:txBody>
          <a:bodyPr wrap="square">
            <a:spAutoFit/>
          </a:bodyPr>
          <a:lstStyle/>
          <a:p>
            <a:r>
              <a:rPr lang="en-US" sz="2400" b="0" i="0" u="none" strike="noStrike" baseline="0" dirty="0">
                <a:solidFill>
                  <a:srgbClr val="0070C1"/>
                </a:solidFill>
                <a:latin typeface="Verdana" panose="020B0604030504040204" pitchFamily="34" charset="0"/>
              </a:rPr>
              <a:t>https://oe.cd/nea-sinbad</a:t>
            </a:r>
            <a:endParaRPr lang="en-US" dirty="0"/>
          </a:p>
        </p:txBody>
      </p:sp>
      <p:pic>
        <p:nvPicPr>
          <p:cNvPr id="16" name="Picture 15" descr="A pie chart of different types of pies&#10;&#10;Description automatically generated">
            <a:extLst>
              <a:ext uri="{FF2B5EF4-FFF2-40B4-BE49-F238E27FC236}">
                <a16:creationId xmlns:a16="http://schemas.microsoft.com/office/drawing/2014/main" id="{A2D824F6-626F-F086-09EA-5F4A40F71C6B}"/>
              </a:ext>
            </a:extLst>
          </p:cNvPr>
          <p:cNvPicPr>
            <a:picLocks noChangeAspect="1"/>
          </p:cNvPicPr>
          <p:nvPr/>
        </p:nvPicPr>
        <p:blipFill>
          <a:blip r:embed="rId4"/>
          <a:stretch>
            <a:fillRect/>
          </a:stretch>
        </p:blipFill>
        <p:spPr>
          <a:xfrm>
            <a:off x="4448485" y="1409076"/>
            <a:ext cx="3154858" cy="2560320"/>
          </a:xfrm>
          <a:prstGeom prst="rect">
            <a:avLst/>
          </a:prstGeom>
        </p:spPr>
      </p:pic>
      <p:sp>
        <p:nvSpPr>
          <p:cNvPr id="17" name="TextBox 16">
            <a:extLst>
              <a:ext uri="{FF2B5EF4-FFF2-40B4-BE49-F238E27FC236}">
                <a16:creationId xmlns:a16="http://schemas.microsoft.com/office/drawing/2014/main" id="{023C2C1D-78A3-8871-A193-37B51AF87367}"/>
              </a:ext>
            </a:extLst>
          </p:cNvPr>
          <p:cNvSpPr txBox="1"/>
          <p:nvPr/>
        </p:nvSpPr>
        <p:spPr>
          <a:xfrm>
            <a:off x="8467842" y="103664"/>
            <a:ext cx="447558" cy="338554"/>
          </a:xfrm>
          <a:prstGeom prst="rect">
            <a:avLst/>
          </a:prstGeom>
          <a:solidFill>
            <a:srgbClr val="00B0F0"/>
          </a:solidFill>
        </p:spPr>
        <p:txBody>
          <a:bodyPr wrap="none" rtlCol="0">
            <a:spAutoFit/>
          </a:bodyPr>
          <a:lstStyle/>
          <a:p>
            <a:r>
              <a:rPr lang="en-US" sz="1600" b="1" dirty="0"/>
              <a:t>3.6</a:t>
            </a:r>
          </a:p>
        </p:txBody>
      </p:sp>
    </p:spTree>
    <p:extLst>
      <p:ext uri="{BB962C8B-B14F-4D97-AF65-F5344CB8AC3E}">
        <p14:creationId xmlns:p14="http://schemas.microsoft.com/office/powerpoint/2010/main" val="1323007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21</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pic>
        <p:nvPicPr>
          <p:cNvPr id="9" name="Picture 8" descr="A screenshot of a computer&#10;&#10;Description automatically generated">
            <a:extLst>
              <a:ext uri="{FF2B5EF4-FFF2-40B4-BE49-F238E27FC236}">
                <a16:creationId xmlns:a16="http://schemas.microsoft.com/office/drawing/2014/main" id="{6973BAFE-3472-904F-3C3F-151C95950384}"/>
              </a:ext>
            </a:extLst>
          </p:cNvPr>
          <p:cNvPicPr>
            <a:picLocks noChangeAspect="1"/>
          </p:cNvPicPr>
          <p:nvPr/>
        </p:nvPicPr>
        <p:blipFill>
          <a:blip r:embed="rId3"/>
          <a:stretch>
            <a:fillRect/>
          </a:stretch>
        </p:blipFill>
        <p:spPr>
          <a:xfrm>
            <a:off x="0" y="1065715"/>
            <a:ext cx="9144000" cy="4726569"/>
          </a:xfrm>
          <a:prstGeom prst="rect">
            <a:avLst/>
          </a:prstGeom>
        </p:spPr>
      </p:pic>
      <p:sp>
        <p:nvSpPr>
          <p:cNvPr id="15" name="Title 1">
            <a:extLst>
              <a:ext uri="{FF2B5EF4-FFF2-40B4-BE49-F238E27FC236}">
                <a16:creationId xmlns:a16="http://schemas.microsoft.com/office/drawing/2014/main" id="{66614BC9-CB3D-0A61-B4FB-74567EF351AC}"/>
              </a:ext>
            </a:extLst>
          </p:cNvPr>
          <p:cNvSpPr>
            <a:spLocks noGrp="1"/>
          </p:cNvSpPr>
          <p:nvPr>
            <p:ph type="title"/>
          </p:nvPr>
        </p:nvSpPr>
        <p:spPr>
          <a:xfrm>
            <a:off x="228600" y="103664"/>
            <a:ext cx="8686800" cy="641739"/>
          </a:xfrm>
        </p:spPr>
        <p:txBody>
          <a:bodyPr/>
          <a:lstStyle/>
          <a:p>
            <a:r>
              <a:rPr lang="en-US" sz="3200" dirty="0"/>
              <a:t>The SINBAD Task Force [2]</a:t>
            </a:r>
            <a:endParaRPr lang="en-US" sz="1600" dirty="0"/>
          </a:p>
        </p:txBody>
      </p:sp>
    </p:spTree>
    <p:extLst>
      <p:ext uri="{BB962C8B-B14F-4D97-AF65-F5344CB8AC3E}">
        <p14:creationId xmlns:p14="http://schemas.microsoft.com/office/powerpoint/2010/main" val="3819148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878078" cy="641739"/>
          </a:xfrm>
        </p:spPr>
        <p:txBody>
          <a:bodyPr/>
          <a:lstStyle/>
          <a:p>
            <a:r>
              <a:rPr lang="en-US" dirty="0"/>
              <a:t>Rad Shielding Analysis for Synchrotron Radiation Beamlines of 4</a:t>
            </a:r>
            <a:r>
              <a:rPr lang="en-US" baseline="30000" dirty="0"/>
              <a:t>th</a:t>
            </a:r>
            <a:r>
              <a:rPr lang="en-US" dirty="0"/>
              <a:t> Generation Storage Ring in Korea      </a:t>
            </a:r>
            <a:r>
              <a:rPr lang="en-US" sz="1600" dirty="0"/>
              <a:t>Mahdi </a:t>
            </a:r>
            <a:r>
              <a:rPr lang="en-US" sz="1600" dirty="0" err="1"/>
              <a:t>Makhtiari</a:t>
            </a:r>
            <a:r>
              <a:rPr lang="en-US" sz="1600" dirty="0"/>
              <a:t>, PAL     </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22</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4" name="TextBox 13">
            <a:extLst>
              <a:ext uri="{FF2B5EF4-FFF2-40B4-BE49-F238E27FC236}">
                <a16:creationId xmlns:a16="http://schemas.microsoft.com/office/drawing/2014/main" id="{7D2DA1E8-44BD-BC5E-23F7-3C3D648137F4}"/>
              </a:ext>
            </a:extLst>
          </p:cNvPr>
          <p:cNvSpPr txBox="1"/>
          <p:nvPr/>
        </p:nvSpPr>
        <p:spPr>
          <a:xfrm>
            <a:off x="8576163" y="424533"/>
            <a:ext cx="447558" cy="338554"/>
          </a:xfrm>
          <a:prstGeom prst="rect">
            <a:avLst/>
          </a:prstGeom>
          <a:solidFill>
            <a:srgbClr val="00B0F0"/>
          </a:solidFill>
        </p:spPr>
        <p:txBody>
          <a:bodyPr wrap="none" rtlCol="0">
            <a:spAutoFit/>
          </a:bodyPr>
          <a:lstStyle/>
          <a:p>
            <a:r>
              <a:rPr lang="en-US" sz="1600" b="1" dirty="0"/>
              <a:t>4.4</a:t>
            </a:r>
          </a:p>
        </p:txBody>
      </p:sp>
      <p:pic>
        <p:nvPicPr>
          <p:cNvPr id="18" name="Picture 17" descr="A screenshot of a graph showing a diagram&#10;&#10;Description automatically generated">
            <a:extLst>
              <a:ext uri="{FF2B5EF4-FFF2-40B4-BE49-F238E27FC236}">
                <a16:creationId xmlns:a16="http://schemas.microsoft.com/office/drawing/2014/main" id="{F65E31E5-27CF-78E1-F9D2-AFA94DC823E6}"/>
              </a:ext>
            </a:extLst>
          </p:cNvPr>
          <p:cNvPicPr>
            <a:picLocks noChangeAspect="1"/>
          </p:cNvPicPr>
          <p:nvPr/>
        </p:nvPicPr>
        <p:blipFill>
          <a:blip r:embed="rId3"/>
          <a:stretch>
            <a:fillRect/>
          </a:stretch>
        </p:blipFill>
        <p:spPr>
          <a:xfrm>
            <a:off x="0" y="970967"/>
            <a:ext cx="9144000" cy="4916066"/>
          </a:xfrm>
          <a:prstGeom prst="rect">
            <a:avLst/>
          </a:prstGeom>
        </p:spPr>
      </p:pic>
      <p:sp>
        <p:nvSpPr>
          <p:cNvPr id="19" name="TextBox 18">
            <a:extLst>
              <a:ext uri="{FF2B5EF4-FFF2-40B4-BE49-F238E27FC236}">
                <a16:creationId xmlns:a16="http://schemas.microsoft.com/office/drawing/2014/main" id="{AE70D323-C161-9433-6D3E-918F076E9A24}"/>
              </a:ext>
            </a:extLst>
          </p:cNvPr>
          <p:cNvSpPr txBox="1"/>
          <p:nvPr/>
        </p:nvSpPr>
        <p:spPr>
          <a:xfrm>
            <a:off x="2015436" y="5927931"/>
            <a:ext cx="3792064" cy="369332"/>
          </a:xfrm>
          <a:prstGeom prst="rect">
            <a:avLst/>
          </a:prstGeom>
          <a:solidFill>
            <a:schemeClr val="accent5">
              <a:lumMod val="40000"/>
              <a:lumOff val="60000"/>
            </a:schemeClr>
          </a:solidFill>
          <a:ln>
            <a:solidFill>
              <a:srgbClr val="004C97"/>
            </a:solidFill>
          </a:ln>
        </p:spPr>
        <p:txBody>
          <a:bodyPr wrap="none" rtlCol="0">
            <a:spAutoFit/>
          </a:bodyPr>
          <a:lstStyle/>
          <a:p>
            <a:r>
              <a:rPr lang="en-US" sz="1800" dirty="0">
                <a:solidFill>
                  <a:srgbClr val="000000"/>
                </a:solidFill>
              </a:rPr>
              <a:t>Example of code-to-code comparison</a:t>
            </a:r>
          </a:p>
        </p:txBody>
      </p:sp>
    </p:spTree>
    <p:extLst>
      <p:ext uri="{BB962C8B-B14F-4D97-AF65-F5344CB8AC3E}">
        <p14:creationId xmlns:p14="http://schemas.microsoft.com/office/powerpoint/2010/main" val="4258681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878078" cy="641739"/>
          </a:xfrm>
        </p:spPr>
        <p:txBody>
          <a:bodyPr/>
          <a:lstStyle/>
          <a:p>
            <a:r>
              <a:rPr lang="en-US" dirty="0"/>
              <a:t>Benchmarking study on induced activity of H-3 and Be-7 in water target at PAL-XFEL      </a:t>
            </a:r>
            <a:r>
              <a:rPr lang="en-US" sz="1600" dirty="0" err="1"/>
              <a:t>UkJae</a:t>
            </a:r>
            <a:r>
              <a:rPr lang="en-US" sz="1600" dirty="0"/>
              <a:t> Lee, PAL     </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23</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4" name="TextBox 13">
            <a:extLst>
              <a:ext uri="{FF2B5EF4-FFF2-40B4-BE49-F238E27FC236}">
                <a16:creationId xmlns:a16="http://schemas.microsoft.com/office/drawing/2014/main" id="{7D2DA1E8-44BD-BC5E-23F7-3C3D648137F4}"/>
              </a:ext>
            </a:extLst>
          </p:cNvPr>
          <p:cNvSpPr txBox="1"/>
          <p:nvPr/>
        </p:nvSpPr>
        <p:spPr>
          <a:xfrm>
            <a:off x="8576163" y="424533"/>
            <a:ext cx="447558" cy="338554"/>
          </a:xfrm>
          <a:prstGeom prst="rect">
            <a:avLst/>
          </a:prstGeom>
          <a:solidFill>
            <a:srgbClr val="00B0F0"/>
          </a:solidFill>
        </p:spPr>
        <p:txBody>
          <a:bodyPr wrap="none" rtlCol="0">
            <a:spAutoFit/>
          </a:bodyPr>
          <a:lstStyle/>
          <a:p>
            <a:r>
              <a:rPr lang="en-US" sz="1600" b="1" dirty="0"/>
              <a:t>5.8</a:t>
            </a:r>
          </a:p>
        </p:txBody>
      </p:sp>
      <p:sp>
        <p:nvSpPr>
          <p:cNvPr id="19" name="TextBox 18">
            <a:extLst>
              <a:ext uri="{FF2B5EF4-FFF2-40B4-BE49-F238E27FC236}">
                <a16:creationId xmlns:a16="http://schemas.microsoft.com/office/drawing/2014/main" id="{AE70D323-C161-9433-6D3E-918F076E9A24}"/>
              </a:ext>
            </a:extLst>
          </p:cNvPr>
          <p:cNvSpPr txBox="1"/>
          <p:nvPr/>
        </p:nvSpPr>
        <p:spPr>
          <a:xfrm>
            <a:off x="2015436" y="5927931"/>
            <a:ext cx="3124894" cy="369332"/>
          </a:xfrm>
          <a:prstGeom prst="rect">
            <a:avLst/>
          </a:prstGeom>
          <a:solidFill>
            <a:schemeClr val="accent5">
              <a:lumMod val="40000"/>
              <a:lumOff val="60000"/>
            </a:schemeClr>
          </a:solidFill>
          <a:ln>
            <a:solidFill>
              <a:srgbClr val="004C97"/>
            </a:solidFill>
          </a:ln>
        </p:spPr>
        <p:txBody>
          <a:bodyPr wrap="none" rtlCol="0">
            <a:spAutoFit/>
          </a:bodyPr>
          <a:lstStyle/>
          <a:p>
            <a:r>
              <a:rPr lang="en-US" sz="1800" dirty="0">
                <a:solidFill>
                  <a:srgbClr val="000000"/>
                </a:solidFill>
              </a:rPr>
              <a:t>Example of code benchmarking</a:t>
            </a:r>
          </a:p>
        </p:txBody>
      </p:sp>
      <p:pic>
        <p:nvPicPr>
          <p:cNvPr id="7" name="Picture 6" descr="A screenshot of a test results&#10;&#10;Description automatically generated">
            <a:extLst>
              <a:ext uri="{FF2B5EF4-FFF2-40B4-BE49-F238E27FC236}">
                <a16:creationId xmlns:a16="http://schemas.microsoft.com/office/drawing/2014/main" id="{57BF8E99-04D2-4EE2-A47F-1692EA91A435}"/>
              </a:ext>
            </a:extLst>
          </p:cNvPr>
          <p:cNvPicPr>
            <a:picLocks noChangeAspect="1"/>
          </p:cNvPicPr>
          <p:nvPr/>
        </p:nvPicPr>
        <p:blipFill>
          <a:blip r:embed="rId3"/>
          <a:stretch>
            <a:fillRect/>
          </a:stretch>
        </p:blipFill>
        <p:spPr>
          <a:xfrm>
            <a:off x="0" y="975731"/>
            <a:ext cx="9144000" cy="4906537"/>
          </a:xfrm>
          <a:prstGeom prst="rect">
            <a:avLst/>
          </a:prstGeom>
        </p:spPr>
      </p:pic>
    </p:spTree>
    <p:extLst>
      <p:ext uri="{BB962C8B-B14F-4D97-AF65-F5344CB8AC3E}">
        <p14:creationId xmlns:p14="http://schemas.microsoft.com/office/powerpoint/2010/main" val="2154150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961" y="473179"/>
            <a:ext cx="8878078" cy="641739"/>
          </a:xfrm>
        </p:spPr>
        <p:txBody>
          <a:bodyPr/>
          <a:lstStyle/>
          <a:p>
            <a:r>
              <a:rPr lang="en-US" dirty="0"/>
              <a:t>Evaluation of decommissioning of proton therapy centers based on the selection of shielding materials at the building stage of the facility      </a:t>
            </a:r>
            <a:r>
              <a:rPr lang="en-US" sz="1600" dirty="0"/>
              <a:t>Gonzalo Fernandez, UPM     </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24</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4" name="TextBox 13">
            <a:extLst>
              <a:ext uri="{FF2B5EF4-FFF2-40B4-BE49-F238E27FC236}">
                <a16:creationId xmlns:a16="http://schemas.microsoft.com/office/drawing/2014/main" id="{7D2DA1E8-44BD-BC5E-23F7-3C3D648137F4}"/>
              </a:ext>
            </a:extLst>
          </p:cNvPr>
          <p:cNvSpPr txBox="1"/>
          <p:nvPr/>
        </p:nvSpPr>
        <p:spPr>
          <a:xfrm>
            <a:off x="8389551" y="911873"/>
            <a:ext cx="551754" cy="338554"/>
          </a:xfrm>
          <a:prstGeom prst="rect">
            <a:avLst/>
          </a:prstGeom>
          <a:solidFill>
            <a:srgbClr val="00B0F0"/>
          </a:solidFill>
        </p:spPr>
        <p:txBody>
          <a:bodyPr wrap="none" rtlCol="0">
            <a:spAutoFit/>
          </a:bodyPr>
          <a:lstStyle/>
          <a:p>
            <a:r>
              <a:rPr lang="en-US" sz="1600" b="1" dirty="0"/>
              <a:t>5.11</a:t>
            </a:r>
          </a:p>
        </p:txBody>
      </p:sp>
      <p:pic>
        <p:nvPicPr>
          <p:cNvPr id="8" name="Picture 7">
            <a:extLst>
              <a:ext uri="{FF2B5EF4-FFF2-40B4-BE49-F238E27FC236}">
                <a16:creationId xmlns:a16="http://schemas.microsoft.com/office/drawing/2014/main" id="{70183818-9F32-D0D0-E36A-D42B45D5BA8C}"/>
              </a:ext>
            </a:extLst>
          </p:cNvPr>
          <p:cNvPicPr>
            <a:picLocks noChangeAspect="1"/>
          </p:cNvPicPr>
          <p:nvPr/>
        </p:nvPicPr>
        <p:blipFill>
          <a:blip r:embed="rId3"/>
          <a:stretch>
            <a:fillRect/>
          </a:stretch>
        </p:blipFill>
        <p:spPr>
          <a:xfrm>
            <a:off x="257526" y="1255102"/>
            <a:ext cx="4735523" cy="1463040"/>
          </a:xfrm>
          <a:prstGeom prst="rect">
            <a:avLst/>
          </a:prstGeom>
        </p:spPr>
      </p:pic>
      <p:grpSp>
        <p:nvGrpSpPr>
          <p:cNvPr id="26" name="Group 25">
            <a:extLst>
              <a:ext uri="{FF2B5EF4-FFF2-40B4-BE49-F238E27FC236}">
                <a16:creationId xmlns:a16="http://schemas.microsoft.com/office/drawing/2014/main" id="{B72CF0FE-BA07-8F6B-42B3-F4114570ADD8}"/>
              </a:ext>
            </a:extLst>
          </p:cNvPr>
          <p:cNvGrpSpPr/>
          <p:nvPr/>
        </p:nvGrpSpPr>
        <p:grpSpPr>
          <a:xfrm>
            <a:off x="41171" y="3046383"/>
            <a:ext cx="2254572" cy="1828800"/>
            <a:chOff x="257526" y="3214955"/>
            <a:chExt cx="2254572" cy="1828800"/>
          </a:xfrm>
        </p:grpSpPr>
        <p:pic>
          <p:nvPicPr>
            <p:cNvPr id="15" name="Picture 14">
              <a:extLst>
                <a:ext uri="{FF2B5EF4-FFF2-40B4-BE49-F238E27FC236}">
                  <a16:creationId xmlns:a16="http://schemas.microsoft.com/office/drawing/2014/main" id="{ABFFE057-32E7-FADD-38E3-C4EB320F36AF}"/>
                </a:ext>
              </a:extLst>
            </p:cNvPr>
            <p:cNvPicPr>
              <a:picLocks noChangeAspect="1"/>
            </p:cNvPicPr>
            <p:nvPr/>
          </p:nvPicPr>
          <p:blipFill>
            <a:blip r:embed="rId4"/>
            <a:stretch>
              <a:fillRect/>
            </a:stretch>
          </p:blipFill>
          <p:spPr>
            <a:xfrm>
              <a:off x="257526" y="3214955"/>
              <a:ext cx="2254572" cy="1828800"/>
            </a:xfrm>
            <a:prstGeom prst="rect">
              <a:avLst/>
            </a:prstGeom>
          </p:spPr>
        </p:pic>
        <p:sp>
          <p:nvSpPr>
            <p:cNvPr id="25" name="TextBox 24">
              <a:extLst>
                <a:ext uri="{FF2B5EF4-FFF2-40B4-BE49-F238E27FC236}">
                  <a16:creationId xmlns:a16="http://schemas.microsoft.com/office/drawing/2014/main" id="{0BCB1791-2308-2C0F-96AF-9EB9828A13E0}"/>
                </a:ext>
              </a:extLst>
            </p:cNvPr>
            <p:cNvSpPr txBox="1"/>
            <p:nvPr/>
          </p:nvSpPr>
          <p:spPr>
            <a:xfrm>
              <a:off x="489590" y="4189487"/>
              <a:ext cx="715260" cy="461665"/>
            </a:xfrm>
            <a:prstGeom prst="rect">
              <a:avLst/>
            </a:prstGeom>
            <a:noFill/>
          </p:spPr>
          <p:txBody>
            <a:bodyPr wrap="none" rtlCol="0">
              <a:spAutoFit/>
            </a:bodyPr>
            <a:lstStyle/>
            <a:p>
              <a:r>
                <a:rPr lang="en-US" dirty="0"/>
                <a:t>CAD</a:t>
              </a:r>
            </a:p>
          </p:txBody>
        </p:sp>
      </p:grpSp>
      <p:grpSp>
        <p:nvGrpSpPr>
          <p:cNvPr id="32" name="Group 31">
            <a:extLst>
              <a:ext uri="{FF2B5EF4-FFF2-40B4-BE49-F238E27FC236}">
                <a16:creationId xmlns:a16="http://schemas.microsoft.com/office/drawing/2014/main" id="{8D697ADD-4B07-A4C2-C84B-0AE9B7B3DCEE}"/>
              </a:ext>
            </a:extLst>
          </p:cNvPr>
          <p:cNvGrpSpPr/>
          <p:nvPr/>
        </p:nvGrpSpPr>
        <p:grpSpPr>
          <a:xfrm>
            <a:off x="1987639" y="4938120"/>
            <a:ext cx="3168951" cy="1834410"/>
            <a:chOff x="3325155" y="3405831"/>
            <a:chExt cx="3168951" cy="1834410"/>
          </a:xfrm>
        </p:grpSpPr>
        <p:pic>
          <p:nvPicPr>
            <p:cNvPr id="20" name="Picture 19">
              <a:extLst>
                <a:ext uri="{FF2B5EF4-FFF2-40B4-BE49-F238E27FC236}">
                  <a16:creationId xmlns:a16="http://schemas.microsoft.com/office/drawing/2014/main" id="{7F856508-DE2B-29DA-28E5-394116250006}"/>
                </a:ext>
              </a:extLst>
            </p:cNvPr>
            <p:cNvPicPr>
              <a:picLocks noChangeAspect="1"/>
            </p:cNvPicPr>
            <p:nvPr/>
          </p:nvPicPr>
          <p:blipFill rotWithShape="1">
            <a:blip r:embed="rId5"/>
            <a:srcRect r="19300"/>
            <a:stretch/>
          </p:blipFill>
          <p:spPr>
            <a:xfrm>
              <a:off x="3325155" y="3405831"/>
              <a:ext cx="3168951" cy="1834410"/>
            </a:xfrm>
            <a:prstGeom prst="rect">
              <a:avLst/>
            </a:prstGeom>
          </p:spPr>
        </p:pic>
        <p:sp>
          <p:nvSpPr>
            <p:cNvPr id="27" name="TextBox 26">
              <a:extLst>
                <a:ext uri="{FF2B5EF4-FFF2-40B4-BE49-F238E27FC236}">
                  <a16:creationId xmlns:a16="http://schemas.microsoft.com/office/drawing/2014/main" id="{8D5F79EA-8356-AB4E-72D3-3FCBEA10A4A7}"/>
                </a:ext>
              </a:extLst>
            </p:cNvPr>
            <p:cNvSpPr txBox="1"/>
            <p:nvPr/>
          </p:nvSpPr>
          <p:spPr>
            <a:xfrm>
              <a:off x="3842096" y="4039575"/>
              <a:ext cx="902939" cy="461665"/>
            </a:xfrm>
            <a:prstGeom prst="rect">
              <a:avLst/>
            </a:prstGeom>
            <a:noFill/>
          </p:spPr>
          <p:txBody>
            <a:bodyPr wrap="none" rtlCol="0">
              <a:spAutoFit/>
            </a:bodyPr>
            <a:lstStyle/>
            <a:p>
              <a:r>
                <a:rPr lang="en-US" dirty="0"/>
                <a:t>PHITS</a:t>
              </a:r>
            </a:p>
          </p:txBody>
        </p:sp>
      </p:grpSp>
      <p:sp>
        <p:nvSpPr>
          <p:cNvPr id="33" name="TextBox 32">
            <a:extLst>
              <a:ext uri="{FF2B5EF4-FFF2-40B4-BE49-F238E27FC236}">
                <a16:creationId xmlns:a16="http://schemas.microsoft.com/office/drawing/2014/main" id="{CE366460-60FE-B0D0-26E3-45952BFBE0E4}"/>
              </a:ext>
            </a:extLst>
          </p:cNvPr>
          <p:cNvSpPr txBox="1"/>
          <p:nvPr/>
        </p:nvSpPr>
        <p:spPr>
          <a:xfrm>
            <a:off x="3073837" y="3630322"/>
            <a:ext cx="1337226" cy="461665"/>
          </a:xfrm>
          <a:prstGeom prst="rect">
            <a:avLst/>
          </a:prstGeom>
          <a:noFill/>
        </p:spPr>
        <p:txBody>
          <a:bodyPr wrap="none" rtlCol="0">
            <a:spAutoFit/>
          </a:bodyPr>
          <a:lstStyle/>
          <a:p>
            <a:r>
              <a:rPr lang="en-US" dirty="0"/>
              <a:t>SuperMC</a:t>
            </a:r>
          </a:p>
        </p:txBody>
      </p:sp>
      <p:pic>
        <p:nvPicPr>
          <p:cNvPr id="36" name="Picture 35">
            <a:extLst>
              <a:ext uri="{FF2B5EF4-FFF2-40B4-BE49-F238E27FC236}">
                <a16:creationId xmlns:a16="http://schemas.microsoft.com/office/drawing/2014/main" id="{A10AFA50-55E6-0F1F-7835-D4FAB99061E6}"/>
              </a:ext>
            </a:extLst>
          </p:cNvPr>
          <p:cNvPicPr>
            <a:picLocks noChangeAspect="1"/>
          </p:cNvPicPr>
          <p:nvPr/>
        </p:nvPicPr>
        <p:blipFill rotWithShape="1">
          <a:blip r:embed="rId6"/>
          <a:srcRect l="1548" r="1366"/>
          <a:stretch/>
        </p:blipFill>
        <p:spPr>
          <a:xfrm>
            <a:off x="5415487" y="1958065"/>
            <a:ext cx="3556830" cy="4190533"/>
          </a:xfrm>
          <a:prstGeom prst="rect">
            <a:avLst/>
          </a:prstGeom>
        </p:spPr>
      </p:pic>
      <p:sp>
        <p:nvSpPr>
          <p:cNvPr id="37" name="Arrow: Bent 36">
            <a:extLst>
              <a:ext uri="{FF2B5EF4-FFF2-40B4-BE49-F238E27FC236}">
                <a16:creationId xmlns:a16="http://schemas.microsoft.com/office/drawing/2014/main" id="{044424D6-A073-E6A9-0CD9-F096004CC345}"/>
              </a:ext>
            </a:extLst>
          </p:cNvPr>
          <p:cNvSpPr/>
          <p:nvPr/>
        </p:nvSpPr>
        <p:spPr>
          <a:xfrm rot="5400000">
            <a:off x="2467514" y="3946294"/>
            <a:ext cx="813816" cy="86034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A3ADC979-24C5-B560-86A6-357154C49007}"/>
              </a:ext>
            </a:extLst>
          </p:cNvPr>
          <p:cNvSpPr txBox="1"/>
          <p:nvPr/>
        </p:nvSpPr>
        <p:spPr>
          <a:xfrm>
            <a:off x="6163728" y="1519814"/>
            <a:ext cx="2113399" cy="461665"/>
          </a:xfrm>
          <a:prstGeom prst="rect">
            <a:avLst/>
          </a:prstGeom>
          <a:noFill/>
        </p:spPr>
        <p:txBody>
          <a:bodyPr wrap="none" rtlCol="0">
            <a:spAutoFit/>
          </a:bodyPr>
          <a:lstStyle/>
          <a:p>
            <a:r>
              <a:rPr lang="en-US" dirty="0"/>
              <a:t>Radiation fields</a:t>
            </a:r>
          </a:p>
        </p:txBody>
      </p:sp>
    </p:spTree>
    <p:extLst>
      <p:ext uri="{BB962C8B-B14F-4D97-AF65-F5344CB8AC3E}">
        <p14:creationId xmlns:p14="http://schemas.microsoft.com/office/powerpoint/2010/main" val="1250729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878078" cy="641739"/>
          </a:xfrm>
        </p:spPr>
        <p:txBody>
          <a:bodyPr/>
          <a:lstStyle/>
          <a:p>
            <a:r>
              <a:rPr lang="en-US" sz="1800" dirty="0"/>
              <a:t>Simβ-AD study: Using active neutron detection and Monte-Carlo codes to improve radioactive waste management from cyclotron facilities  </a:t>
            </a:r>
            <a:r>
              <a:rPr lang="en-US" sz="1200" dirty="0"/>
              <a:t>J-M </a:t>
            </a:r>
            <a:r>
              <a:rPr lang="en-US" sz="1200" dirty="0" err="1"/>
              <a:t>Horodynski</a:t>
            </a:r>
            <a:r>
              <a:rPr lang="en-US" sz="1200" dirty="0"/>
              <a:t>, </a:t>
            </a:r>
            <a:r>
              <a:rPr lang="en-US" sz="1200" dirty="0" err="1"/>
              <a:t>iRSD</a:t>
            </a:r>
            <a:r>
              <a:rPr lang="en-US" sz="1200" dirty="0"/>
              <a:t>    </a:t>
            </a:r>
            <a:endParaRPr lang="en-US" sz="1600" dirty="0"/>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25</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4" name="TextBox 13">
            <a:extLst>
              <a:ext uri="{FF2B5EF4-FFF2-40B4-BE49-F238E27FC236}">
                <a16:creationId xmlns:a16="http://schemas.microsoft.com/office/drawing/2014/main" id="{7D2DA1E8-44BD-BC5E-23F7-3C3D648137F4}"/>
              </a:ext>
            </a:extLst>
          </p:cNvPr>
          <p:cNvSpPr txBox="1"/>
          <p:nvPr/>
        </p:nvSpPr>
        <p:spPr>
          <a:xfrm>
            <a:off x="8356259" y="103664"/>
            <a:ext cx="551754" cy="338554"/>
          </a:xfrm>
          <a:prstGeom prst="rect">
            <a:avLst/>
          </a:prstGeom>
          <a:solidFill>
            <a:srgbClr val="00B0F0"/>
          </a:solidFill>
        </p:spPr>
        <p:txBody>
          <a:bodyPr wrap="none" rtlCol="0">
            <a:spAutoFit/>
          </a:bodyPr>
          <a:lstStyle/>
          <a:p>
            <a:r>
              <a:rPr lang="en-US" sz="1600" b="1" dirty="0"/>
              <a:t>5.12</a:t>
            </a:r>
          </a:p>
        </p:txBody>
      </p:sp>
      <p:sp>
        <p:nvSpPr>
          <p:cNvPr id="19" name="TextBox 18">
            <a:extLst>
              <a:ext uri="{FF2B5EF4-FFF2-40B4-BE49-F238E27FC236}">
                <a16:creationId xmlns:a16="http://schemas.microsoft.com/office/drawing/2014/main" id="{AE70D323-C161-9433-6D3E-918F076E9A24}"/>
              </a:ext>
            </a:extLst>
          </p:cNvPr>
          <p:cNvSpPr txBox="1"/>
          <p:nvPr/>
        </p:nvSpPr>
        <p:spPr>
          <a:xfrm>
            <a:off x="5231365" y="4144492"/>
            <a:ext cx="3676648" cy="369332"/>
          </a:xfrm>
          <a:prstGeom prst="rect">
            <a:avLst/>
          </a:prstGeom>
          <a:solidFill>
            <a:schemeClr val="accent5">
              <a:lumMod val="40000"/>
              <a:lumOff val="60000"/>
            </a:schemeClr>
          </a:solidFill>
          <a:ln>
            <a:solidFill>
              <a:srgbClr val="004C97"/>
            </a:solidFill>
          </a:ln>
        </p:spPr>
        <p:txBody>
          <a:bodyPr wrap="none" rtlCol="0">
            <a:spAutoFit/>
          </a:bodyPr>
          <a:lstStyle/>
          <a:p>
            <a:r>
              <a:rPr lang="en-US" sz="1800" dirty="0">
                <a:solidFill>
                  <a:srgbClr val="000000"/>
                </a:solidFill>
              </a:rPr>
              <a:t>Example of code-to-code comparison</a:t>
            </a:r>
          </a:p>
        </p:txBody>
      </p:sp>
      <p:pic>
        <p:nvPicPr>
          <p:cNvPr id="8" name="Picture 7" descr="A white paper with black text and numbers&#10;&#10;Description automatically generated">
            <a:extLst>
              <a:ext uri="{FF2B5EF4-FFF2-40B4-BE49-F238E27FC236}">
                <a16:creationId xmlns:a16="http://schemas.microsoft.com/office/drawing/2014/main" id="{E6F157DE-AF8B-9595-181E-527D136B988E}"/>
              </a:ext>
            </a:extLst>
          </p:cNvPr>
          <p:cNvPicPr>
            <a:picLocks noChangeAspect="1"/>
          </p:cNvPicPr>
          <p:nvPr/>
        </p:nvPicPr>
        <p:blipFill>
          <a:blip r:embed="rId3"/>
          <a:stretch>
            <a:fillRect/>
          </a:stretch>
        </p:blipFill>
        <p:spPr>
          <a:xfrm>
            <a:off x="214161" y="3128207"/>
            <a:ext cx="2304910" cy="1828800"/>
          </a:xfrm>
          <a:prstGeom prst="rect">
            <a:avLst/>
          </a:prstGeom>
        </p:spPr>
      </p:pic>
      <p:grpSp>
        <p:nvGrpSpPr>
          <p:cNvPr id="12" name="Group 11">
            <a:extLst>
              <a:ext uri="{FF2B5EF4-FFF2-40B4-BE49-F238E27FC236}">
                <a16:creationId xmlns:a16="http://schemas.microsoft.com/office/drawing/2014/main" id="{AC80E156-58A0-8D92-447A-72F1E8338CE3}"/>
              </a:ext>
            </a:extLst>
          </p:cNvPr>
          <p:cNvGrpSpPr/>
          <p:nvPr/>
        </p:nvGrpSpPr>
        <p:grpSpPr>
          <a:xfrm>
            <a:off x="4804247" y="870547"/>
            <a:ext cx="4181397" cy="3200400"/>
            <a:chOff x="3912241" y="1307219"/>
            <a:chExt cx="4181397" cy="3200400"/>
          </a:xfrm>
        </p:grpSpPr>
        <p:pic>
          <p:nvPicPr>
            <p:cNvPr id="11" name="Picture 10">
              <a:extLst>
                <a:ext uri="{FF2B5EF4-FFF2-40B4-BE49-F238E27FC236}">
                  <a16:creationId xmlns:a16="http://schemas.microsoft.com/office/drawing/2014/main" id="{4B11CB65-D852-46B3-F9D1-C1EE7CF45043}"/>
                </a:ext>
              </a:extLst>
            </p:cNvPr>
            <p:cNvPicPr>
              <a:picLocks noChangeAspect="1"/>
            </p:cNvPicPr>
            <p:nvPr/>
          </p:nvPicPr>
          <p:blipFill>
            <a:blip r:embed="rId4"/>
            <a:stretch>
              <a:fillRect/>
            </a:stretch>
          </p:blipFill>
          <p:spPr>
            <a:xfrm>
              <a:off x="3912241" y="1307219"/>
              <a:ext cx="4181397" cy="3200400"/>
            </a:xfrm>
            <a:prstGeom prst="rect">
              <a:avLst/>
            </a:prstGeom>
          </p:spPr>
        </p:pic>
        <p:pic>
          <p:nvPicPr>
            <p:cNvPr id="9" name="Picture 8">
              <a:extLst>
                <a:ext uri="{FF2B5EF4-FFF2-40B4-BE49-F238E27FC236}">
                  <a16:creationId xmlns:a16="http://schemas.microsoft.com/office/drawing/2014/main" id="{F7E03C69-3AF0-4A9D-FA6E-B0D7F9B742C6}"/>
                </a:ext>
              </a:extLst>
            </p:cNvPr>
            <p:cNvPicPr>
              <a:picLocks noChangeAspect="1"/>
            </p:cNvPicPr>
            <p:nvPr/>
          </p:nvPicPr>
          <p:blipFill>
            <a:blip r:embed="rId5"/>
            <a:srcRect/>
            <a:stretch/>
          </p:blipFill>
          <p:spPr>
            <a:xfrm>
              <a:off x="6177683" y="3034412"/>
              <a:ext cx="1620983" cy="1371600"/>
            </a:xfrm>
            <a:prstGeom prst="rect">
              <a:avLst/>
            </a:prstGeom>
          </p:spPr>
        </p:pic>
      </p:grpSp>
      <p:pic>
        <p:nvPicPr>
          <p:cNvPr id="13" name="Picture 12">
            <a:extLst>
              <a:ext uri="{FF2B5EF4-FFF2-40B4-BE49-F238E27FC236}">
                <a16:creationId xmlns:a16="http://schemas.microsoft.com/office/drawing/2014/main" id="{DC338DE4-CCE4-7168-FDF1-251E18702231}"/>
              </a:ext>
            </a:extLst>
          </p:cNvPr>
          <p:cNvPicPr>
            <a:picLocks noChangeAspect="1"/>
          </p:cNvPicPr>
          <p:nvPr/>
        </p:nvPicPr>
        <p:blipFill>
          <a:blip r:embed="rId6"/>
          <a:srcRect/>
          <a:stretch/>
        </p:blipFill>
        <p:spPr>
          <a:xfrm>
            <a:off x="2872134" y="3767799"/>
            <a:ext cx="1912379" cy="1828800"/>
          </a:xfrm>
          <a:prstGeom prst="rect">
            <a:avLst/>
          </a:prstGeom>
        </p:spPr>
      </p:pic>
      <p:sp>
        <p:nvSpPr>
          <p:cNvPr id="15" name="Content Placeholder 2">
            <a:extLst>
              <a:ext uri="{FF2B5EF4-FFF2-40B4-BE49-F238E27FC236}">
                <a16:creationId xmlns:a16="http://schemas.microsoft.com/office/drawing/2014/main" id="{BFED0957-D95E-CF56-0925-9665ECBE550C}"/>
              </a:ext>
            </a:extLst>
          </p:cNvPr>
          <p:cNvSpPr>
            <a:spLocks noGrp="1"/>
          </p:cNvSpPr>
          <p:nvPr>
            <p:ph idx="1"/>
          </p:nvPr>
        </p:nvSpPr>
        <p:spPr>
          <a:xfrm>
            <a:off x="382191" y="1095937"/>
            <a:ext cx="4189809" cy="1897323"/>
          </a:xfrm>
        </p:spPr>
        <p:txBody>
          <a:bodyPr/>
          <a:lstStyle/>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Consortium of French facilities</a:t>
            </a:r>
          </a:p>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Working packages: </a:t>
            </a:r>
          </a:p>
          <a:p>
            <a:pPr lvl="1" indent="-342900">
              <a:spcBef>
                <a:spcPts val="1200"/>
              </a:spcBef>
              <a:buFont typeface="Arial" panose="020B0604020202020204" pitchFamily="34" charset="0"/>
              <a:buChar char="•"/>
            </a:pPr>
            <a:r>
              <a:rPr lang="en-GB" sz="1400" dirty="0">
                <a:solidFill>
                  <a:schemeClr val="tx1"/>
                </a:solidFill>
                <a:latin typeface="Calibri" panose="020F0502020204030204" pitchFamily="34" charset="0"/>
                <a:ea typeface="Geneva" pitchFamily="121" charset="-128"/>
                <a:cs typeface="+mn-cs"/>
              </a:rPr>
              <a:t>Numerical simulations (benchmarking of MC codes / cross-section libraries) </a:t>
            </a:r>
          </a:p>
          <a:p>
            <a:pPr lvl="1" indent="-342900">
              <a:spcBef>
                <a:spcPts val="1200"/>
              </a:spcBef>
              <a:buFont typeface="Arial" panose="020B0604020202020204" pitchFamily="34" charset="0"/>
              <a:buChar char="•"/>
            </a:pPr>
            <a:r>
              <a:rPr lang="en-GB" sz="1400" dirty="0">
                <a:solidFill>
                  <a:schemeClr val="tx1"/>
                </a:solidFill>
                <a:latin typeface="Calibri" panose="020F0502020204030204" pitchFamily="34" charset="0"/>
                <a:ea typeface="Geneva" pitchFamily="121" charset="-128"/>
                <a:cs typeface="+mn-cs"/>
              </a:rPr>
              <a:t>Real-time and compact active 4D detectors development</a:t>
            </a:r>
          </a:p>
        </p:txBody>
      </p:sp>
    </p:spTree>
    <p:extLst>
      <p:ext uri="{BB962C8B-B14F-4D97-AF65-F5344CB8AC3E}">
        <p14:creationId xmlns:p14="http://schemas.microsoft.com/office/powerpoint/2010/main" val="2391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878078" cy="641739"/>
          </a:xfrm>
        </p:spPr>
        <p:txBody>
          <a:bodyPr/>
          <a:lstStyle/>
          <a:p>
            <a:r>
              <a:rPr lang="en-US" dirty="0"/>
              <a:t>Monte-Carlo Applications @ MedAustron    </a:t>
            </a:r>
            <a:br>
              <a:rPr lang="en-US" dirty="0"/>
            </a:br>
            <a:r>
              <a:rPr lang="en-US" sz="1600" dirty="0"/>
              <a:t>Lukas Jagerhofer, MedAustron     </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26</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4" name="TextBox 13">
            <a:extLst>
              <a:ext uri="{FF2B5EF4-FFF2-40B4-BE49-F238E27FC236}">
                <a16:creationId xmlns:a16="http://schemas.microsoft.com/office/drawing/2014/main" id="{7D2DA1E8-44BD-BC5E-23F7-3C3D648137F4}"/>
              </a:ext>
            </a:extLst>
          </p:cNvPr>
          <p:cNvSpPr txBox="1"/>
          <p:nvPr/>
        </p:nvSpPr>
        <p:spPr>
          <a:xfrm>
            <a:off x="8576163" y="424533"/>
            <a:ext cx="447558" cy="338554"/>
          </a:xfrm>
          <a:prstGeom prst="rect">
            <a:avLst/>
          </a:prstGeom>
          <a:solidFill>
            <a:srgbClr val="00B0F0"/>
          </a:solidFill>
        </p:spPr>
        <p:txBody>
          <a:bodyPr wrap="none" rtlCol="0">
            <a:spAutoFit/>
          </a:bodyPr>
          <a:lstStyle/>
          <a:p>
            <a:r>
              <a:rPr lang="en-US" sz="1600" b="1" dirty="0"/>
              <a:t>6.1</a:t>
            </a:r>
          </a:p>
        </p:txBody>
      </p:sp>
      <p:sp>
        <p:nvSpPr>
          <p:cNvPr id="19" name="TextBox 18">
            <a:extLst>
              <a:ext uri="{FF2B5EF4-FFF2-40B4-BE49-F238E27FC236}">
                <a16:creationId xmlns:a16="http://schemas.microsoft.com/office/drawing/2014/main" id="{AE70D323-C161-9433-6D3E-918F076E9A24}"/>
              </a:ext>
            </a:extLst>
          </p:cNvPr>
          <p:cNvSpPr txBox="1"/>
          <p:nvPr/>
        </p:nvSpPr>
        <p:spPr>
          <a:xfrm>
            <a:off x="5814862" y="3375075"/>
            <a:ext cx="3124894" cy="369332"/>
          </a:xfrm>
          <a:prstGeom prst="rect">
            <a:avLst/>
          </a:prstGeom>
          <a:solidFill>
            <a:schemeClr val="accent5">
              <a:lumMod val="40000"/>
              <a:lumOff val="60000"/>
            </a:schemeClr>
          </a:solidFill>
          <a:ln>
            <a:solidFill>
              <a:srgbClr val="004C97"/>
            </a:solidFill>
          </a:ln>
        </p:spPr>
        <p:txBody>
          <a:bodyPr wrap="none" rtlCol="0">
            <a:spAutoFit/>
          </a:bodyPr>
          <a:lstStyle/>
          <a:p>
            <a:r>
              <a:rPr lang="en-US" sz="1800" dirty="0">
                <a:solidFill>
                  <a:srgbClr val="000000"/>
                </a:solidFill>
              </a:rPr>
              <a:t>Example of code benchmarking</a:t>
            </a:r>
          </a:p>
        </p:txBody>
      </p:sp>
      <p:pic>
        <p:nvPicPr>
          <p:cNvPr id="8" name="Picture 7" descr="A graph of a number of different colored lines&#10;&#10;Description automatically generated with medium confidence">
            <a:extLst>
              <a:ext uri="{FF2B5EF4-FFF2-40B4-BE49-F238E27FC236}">
                <a16:creationId xmlns:a16="http://schemas.microsoft.com/office/drawing/2014/main" id="{8F4411F4-7129-FF1E-FC50-CC0924577678}"/>
              </a:ext>
            </a:extLst>
          </p:cNvPr>
          <p:cNvPicPr>
            <a:picLocks noChangeAspect="1"/>
          </p:cNvPicPr>
          <p:nvPr/>
        </p:nvPicPr>
        <p:blipFill>
          <a:blip r:embed="rId3"/>
          <a:stretch>
            <a:fillRect/>
          </a:stretch>
        </p:blipFill>
        <p:spPr>
          <a:xfrm>
            <a:off x="5611123" y="1043635"/>
            <a:ext cx="3425765" cy="2286000"/>
          </a:xfrm>
          <a:prstGeom prst="rect">
            <a:avLst/>
          </a:prstGeom>
        </p:spPr>
      </p:pic>
      <p:pic>
        <p:nvPicPr>
          <p:cNvPr id="10" name="Picture 9" descr="A computer generated image of a map&#10;&#10;Description automatically generated">
            <a:extLst>
              <a:ext uri="{FF2B5EF4-FFF2-40B4-BE49-F238E27FC236}">
                <a16:creationId xmlns:a16="http://schemas.microsoft.com/office/drawing/2014/main" id="{F2AE5467-7324-68E6-32E4-AC37D6C464B7}"/>
              </a:ext>
            </a:extLst>
          </p:cNvPr>
          <p:cNvPicPr>
            <a:picLocks noChangeAspect="1"/>
          </p:cNvPicPr>
          <p:nvPr/>
        </p:nvPicPr>
        <p:blipFill>
          <a:blip r:embed="rId4"/>
          <a:stretch>
            <a:fillRect/>
          </a:stretch>
        </p:blipFill>
        <p:spPr>
          <a:xfrm>
            <a:off x="452437" y="3031745"/>
            <a:ext cx="5206417" cy="2743200"/>
          </a:xfrm>
          <a:prstGeom prst="rect">
            <a:avLst/>
          </a:prstGeom>
        </p:spPr>
      </p:pic>
      <p:pic>
        <p:nvPicPr>
          <p:cNvPr id="12" name="Picture 11" descr="A chart of a number of green and yellow bars&#10;&#10;Description automatically generated with medium confidence">
            <a:extLst>
              <a:ext uri="{FF2B5EF4-FFF2-40B4-BE49-F238E27FC236}">
                <a16:creationId xmlns:a16="http://schemas.microsoft.com/office/drawing/2014/main" id="{7EAFB50E-D328-A83F-8237-D10C19B08091}"/>
              </a:ext>
            </a:extLst>
          </p:cNvPr>
          <p:cNvPicPr>
            <a:picLocks noChangeAspect="1"/>
          </p:cNvPicPr>
          <p:nvPr/>
        </p:nvPicPr>
        <p:blipFill>
          <a:blip r:embed="rId5"/>
          <a:stretch>
            <a:fillRect/>
          </a:stretch>
        </p:blipFill>
        <p:spPr>
          <a:xfrm>
            <a:off x="3984799" y="5185731"/>
            <a:ext cx="4591364" cy="731520"/>
          </a:xfrm>
          <a:prstGeom prst="rect">
            <a:avLst/>
          </a:prstGeom>
        </p:spPr>
      </p:pic>
      <p:sp>
        <p:nvSpPr>
          <p:cNvPr id="13" name="Content Placeholder 2">
            <a:extLst>
              <a:ext uri="{FF2B5EF4-FFF2-40B4-BE49-F238E27FC236}">
                <a16:creationId xmlns:a16="http://schemas.microsoft.com/office/drawing/2014/main" id="{758AF5D5-50BD-531F-431C-935FECD833F2}"/>
              </a:ext>
            </a:extLst>
          </p:cNvPr>
          <p:cNvSpPr>
            <a:spLocks noGrp="1"/>
          </p:cNvSpPr>
          <p:nvPr>
            <p:ph idx="1"/>
          </p:nvPr>
        </p:nvSpPr>
        <p:spPr>
          <a:xfrm>
            <a:off x="382191" y="1095937"/>
            <a:ext cx="4999706" cy="1688317"/>
          </a:xfrm>
        </p:spPr>
        <p:txBody>
          <a:bodyPr/>
          <a:lstStyle/>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Hadron Therapy Facility MedAustron (Austria)</a:t>
            </a:r>
          </a:p>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Operating since ~2016</a:t>
            </a:r>
          </a:p>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Cooperations with CERN and other facilities</a:t>
            </a:r>
          </a:p>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Another talk from MedAustron (Claudia Lenauer) discussed the shielding and operation optimization</a:t>
            </a:r>
          </a:p>
        </p:txBody>
      </p:sp>
    </p:spTree>
    <p:extLst>
      <p:ext uri="{BB962C8B-B14F-4D97-AF65-F5344CB8AC3E}">
        <p14:creationId xmlns:p14="http://schemas.microsoft.com/office/powerpoint/2010/main" val="2432092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878078" cy="641739"/>
          </a:xfrm>
        </p:spPr>
        <p:txBody>
          <a:bodyPr/>
          <a:lstStyle/>
          <a:p>
            <a:r>
              <a:rPr lang="en-US" dirty="0"/>
              <a:t>Enhancement of shielding properties of the maze for 10 MV linear accelerator     </a:t>
            </a:r>
            <a:r>
              <a:rPr lang="en-US" sz="1600" dirty="0"/>
              <a:t>Boris Bondar, NTU Ukraine</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27</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4" name="TextBox 13">
            <a:extLst>
              <a:ext uri="{FF2B5EF4-FFF2-40B4-BE49-F238E27FC236}">
                <a16:creationId xmlns:a16="http://schemas.microsoft.com/office/drawing/2014/main" id="{7D2DA1E8-44BD-BC5E-23F7-3C3D648137F4}"/>
              </a:ext>
            </a:extLst>
          </p:cNvPr>
          <p:cNvSpPr txBox="1"/>
          <p:nvPr/>
        </p:nvSpPr>
        <p:spPr>
          <a:xfrm>
            <a:off x="8576163" y="424533"/>
            <a:ext cx="447558" cy="338554"/>
          </a:xfrm>
          <a:prstGeom prst="rect">
            <a:avLst/>
          </a:prstGeom>
          <a:solidFill>
            <a:srgbClr val="00B0F0"/>
          </a:solidFill>
        </p:spPr>
        <p:txBody>
          <a:bodyPr wrap="none" rtlCol="0">
            <a:spAutoFit/>
          </a:bodyPr>
          <a:lstStyle/>
          <a:p>
            <a:r>
              <a:rPr lang="en-US" sz="1600" b="1" dirty="0"/>
              <a:t>6.3</a:t>
            </a:r>
          </a:p>
        </p:txBody>
      </p:sp>
      <p:sp>
        <p:nvSpPr>
          <p:cNvPr id="9" name="Content Placeholder 2">
            <a:extLst>
              <a:ext uri="{FF2B5EF4-FFF2-40B4-BE49-F238E27FC236}">
                <a16:creationId xmlns:a16="http://schemas.microsoft.com/office/drawing/2014/main" id="{23B2CE50-BA24-59BB-5F58-8BB4C828897B}"/>
              </a:ext>
            </a:extLst>
          </p:cNvPr>
          <p:cNvSpPr>
            <a:spLocks noGrp="1"/>
          </p:cNvSpPr>
          <p:nvPr>
            <p:ph idx="1"/>
          </p:nvPr>
        </p:nvSpPr>
        <p:spPr>
          <a:xfrm>
            <a:off x="336398" y="5500473"/>
            <a:ext cx="8662482" cy="492501"/>
          </a:xfrm>
        </p:spPr>
        <p:txBody>
          <a:bodyPr/>
          <a:lstStyle/>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Medical facility shielding optimization based on radiation measurements and MCNP calcs</a:t>
            </a:r>
          </a:p>
        </p:txBody>
      </p:sp>
      <p:pic>
        <p:nvPicPr>
          <p:cNvPr id="11" name="Picture 10" descr="A close-up of a document&#10;&#10;Description automatically generated">
            <a:extLst>
              <a:ext uri="{FF2B5EF4-FFF2-40B4-BE49-F238E27FC236}">
                <a16:creationId xmlns:a16="http://schemas.microsoft.com/office/drawing/2014/main" id="{A97E37A2-E770-A916-B088-3B4C5FDEDFC5}"/>
              </a:ext>
            </a:extLst>
          </p:cNvPr>
          <p:cNvPicPr>
            <a:picLocks noChangeAspect="1"/>
          </p:cNvPicPr>
          <p:nvPr/>
        </p:nvPicPr>
        <p:blipFill rotWithShape="1">
          <a:blip r:embed="rId3"/>
          <a:srcRect l="1003" b="26046"/>
          <a:stretch/>
        </p:blipFill>
        <p:spPr>
          <a:xfrm>
            <a:off x="582230" y="1386416"/>
            <a:ext cx="7652201" cy="3719295"/>
          </a:xfrm>
          <a:prstGeom prst="rect">
            <a:avLst/>
          </a:prstGeom>
        </p:spPr>
      </p:pic>
    </p:spTree>
    <p:extLst>
      <p:ext uri="{BB962C8B-B14F-4D97-AF65-F5344CB8AC3E}">
        <p14:creationId xmlns:p14="http://schemas.microsoft.com/office/powerpoint/2010/main" val="1686691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878078" cy="641739"/>
          </a:xfrm>
        </p:spPr>
        <p:txBody>
          <a:bodyPr/>
          <a:lstStyle/>
          <a:p>
            <a:r>
              <a:rPr lang="en-US" dirty="0"/>
              <a:t>Nuclear design of a shielded cabinet for electronics: the ITER Radial Neutron Camera Case Study     </a:t>
            </a:r>
            <a:r>
              <a:rPr lang="en-US" sz="1600" dirty="0"/>
              <a:t>Fabio Moro, ENEA     </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28</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4" name="TextBox 13">
            <a:extLst>
              <a:ext uri="{FF2B5EF4-FFF2-40B4-BE49-F238E27FC236}">
                <a16:creationId xmlns:a16="http://schemas.microsoft.com/office/drawing/2014/main" id="{7D2DA1E8-44BD-BC5E-23F7-3C3D648137F4}"/>
              </a:ext>
            </a:extLst>
          </p:cNvPr>
          <p:cNvSpPr txBox="1"/>
          <p:nvPr/>
        </p:nvSpPr>
        <p:spPr>
          <a:xfrm>
            <a:off x="8576163" y="424533"/>
            <a:ext cx="447558" cy="338554"/>
          </a:xfrm>
          <a:prstGeom prst="rect">
            <a:avLst/>
          </a:prstGeom>
          <a:solidFill>
            <a:srgbClr val="00B0F0"/>
          </a:solidFill>
        </p:spPr>
        <p:txBody>
          <a:bodyPr wrap="none" rtlCol="0">
            <a:spAutoFit/>
          </a:bodyPr>
          <a:lstStyle/>
          <a:p>
            <a:r>
              <a:rPr lang="en-US" sz="1600" b="1" dirty="0"/>
              <a:t>8.5</a:t>
            </a:r>
          </a:p>
        </p:txBody>
      </p:sp>
      <p:pic>
        <p:nvPicPr>
          <p:cNvPr id="8" name="Picture 7" descr="A close-up of a machine&#10;&#10;Description automatically generated">
            <a:extLst>
              <a:ext uri="{FF2B5EF4-FFF2-40B4-BE49-F238E27FC236}">
                <a16:creationId xmlns:a16="http://schemas.microsoft.com/office/drawing/2014/main" id="{B2336827-CFA4-697D-C96C-E407BB43B361}"/>
              </a:ext>
            </a:extLst>
          </p:cNvPr>
          <p:cNvPicPr>
            <a:picLocks noChangeAspect="1"/>
          </p:cNvPicPr>
          <p:nvPr/>
        </p:nvPicPr>
        <p:blipFill>
          <a:blip r:embed="rId3"/>
          <a:stretch>
            <a:fillRect/>
          </a:stretch>
        </p:blipFill>
        <p:spPr>
          <a:xfrm>
            <a:off x="0" y="909284"/>
            <a:ext cx="9144000" cy="4666206"/>
          </a:xfrm>
          <a:prstGeom prst="rect">
            <a:avLst/>
          </a:prstGeom>
        </p:spPr>
      </p:pic>
      <p:sp>
        <p:nvSpPr>
          <p:cNvPr id="9" name="Content Placeholder 2">
            <a:extLst>
              <a:ext uri="{FF2B5EF4-FFF2-40B4-BE49-F238E27FC236}">
                <a16:creationId xmlns:a16="http://schemas.microsoft.com/office/drawing/2014/main" id="{23B2CE50-BA24-59BB-5F58-8BB4C828897B}"/>
              </a:ext>
            </a:extLst>
          </p:cNvPr>
          <p:cNvSpPr>
            <a:spLocks noGrp="1"/>
          </p:cNvSpPr>
          <p:nvPr>
            <p:ph idx="1"/>
          </p:nvPr>
        </p:nvSpPr>
        <p:spPr>
          <a:xfrm>
            <a:off x="194135" y="5721686"/>
            <a:ext cx="8662482" cy="492501"/>
          </a:xfrm>
        </p:spPr>
        <p:txBody>
          <a:bodyPr/>
          <a:lstStyle/>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Protecting electronics from fast and thermal neutrons, gamma rad fields, static magnetic field and transient electromagnetic fields </a:t>
            </a:r>
          </a:p>
        </p:txBody>
      </p:sp>
    </p:spTree>
    <p:extLst>
      <p:ext uri="{BB962C8B-B14F-4D97-AF65-F5344CB8AC3E}">
        <p14:creationId xmlns:p14="http://schemas.microsoft.com/office/powerpoint/2010/main" val="3227486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Future Actions</a:t>
            </a:r>
          </a:p>
        </p:txBody>
      </p:sp>
      <p:sp>
        <p:nvSpPr>
          <p:cNvPr id="3" name="Content Placeholder 2"/>
          <p:cNvSpPr>
            <a:spLocks noGrp="1"/>
          </p:cNvSpPr>
          <p:nvPr>
            <p:ph idx="1"/>
          </p:nvPr>
        </p:nvSpPr>
        <p:spPr>
          <a:xfrm>
            <a:off x="321733" y="951304"/>
            <a:ext cx="8544615" cy="4769193"/>
          </a:xfrm>
        </p:spPr>
        <p:txBody>
          <a:bodyPr/>
          <a:lstStyle/>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SATIF-17 will take place in South Korea (PAL) in the Fall 2026</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Workshop proceedings were usually hosted and published by NEA; this time the plan is to publish them in the EPJ Web of Conferences journal</a:t>
            </a:r>
          </a:p>
          <a:p>
            <a:pPr lvl="1" indent="-342900">
              <a:spcBef>
                <a:spcPts val="1200"/>
              </a:spcBef>
              <a:buFont typeface="Arial" panose="020B0604020202020204" pitchFamily="34" charset="0"/>
              <a:buChar char="•"/>
            </a:pPr>
            <a:r>
              <a:rPr lang="en-GB" sz="1800" dirty="0">
                <a:solidFill>
                  <a:schemeClr val="tx1"/>
                </a:solidFill>
                <a:latin typeface="Calibri" panose="020F0502020204030204" pitchFamily="34" charset="0"/>
                <a:ea typeface="Geneva" pitchFamily="121" charset="-128"/>
                <a:cs typeface="+mn-cs"/>
              </a:rPr>
              <a:t>Open Access proceedings in Physics &amp; Astronomy</a:t>
            </a:r>
          </a:p>
          <a:p>
            <a:pPr lvl="1" indent="-342900">
              <a:spcBef>
                <a:spcPts val="1200"/>
              </a:spcBef>
              <a:buFont typeface="Arial" panose="020B0604020202020204" pitchFamily="34" charset="0"/>
              <a:buChar char="•"/>
            </a:pPr>
            <a:r>
              <a:rPr lang="en-US" sz="1400" dirty="0">
                <a:hlinkClick r:id="rId3"/>
              </a:rPr>
              <a:t>EPJ Web of Conferences (epj-conferences.org)</a:t>
            </a:r>
            <a:endParaRPr lang="en-GB" sz="1800" dirty="0">
              <a:solidFill>
                <a:schemeClr val="tx1"/>
              </a:solidFill>
              <a:latin typeface="Calibri" panose="020F0502020204030204" pitchFamily="34" charset="0"/>
              <a:ea typeface="Geneva" pitchFamily="121" charset="-128"/>
              <a:cs typeface="+mn-cs"/>
            </a:endParaRP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Various collaborations were discussed, some new, others continuing</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DG suggested to form a Tritium Task Force – CERN, FRIB, and ORNL colleagues expressed their interest – the format and activities are being discussed </a:t>
            </a:r>
            <a:endParaRPr lang="en-US" sz="2200" dirty="0">
              <a:solidFill>
                <a:srgbClr val="004C97"/>
              </a:solidFill>
            </a:endParaRPr>
          </a:p>
          <a:p>
            <a:pPr marL="0" indent="0">
              <a:spcBef>
                <a:spcPts val="0"/>
              </a:spcBef>
              <a:spcAft>
                <a:spcPts val="1200"/>
              </a:spcAft>
              <a:buNone/>
            </a:pPr>
            <a:endParaRPr lang="en-US" sz="2200" dirty="0">
              <a:solidFill>
                <a:srgbClr val="004C97"/>
              </a:solidFill>
            </a:endParaRP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29</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7" name="TextBox 6">
            <a:extLst>
              <a:ext uri="{FF2B5EF4-FFF2-40B4-BE49-F238E27FC236}">
                <a16:creationId xmlns:a16="http://schemas.microsoft.com/office/drawing/2014/main" id="{A4871043-B650-776A-9116-A42E7618FAC6}"/>
              </a:ext>
            </a:extLst>
          </p:cNvPr>
          <p:cNvSpPr txBox="1"/>
          <p:nvPr/>
        </p:nvSpPr>
        <p:spPr>
          <a:xfrm>
            <a:off x="2301361" y="4851918"/>
            <a:ext cx="4585358" cy="523220"/>
          </a:xfrm>
          <a:prstGeom prst="rect">
            <a:avLst/>
          </a:prstGeom>
          <a:noFill/>
        </p:spPr>
        <p:txBody>
          <a:bodyPr wrap="none" rtlCol="0">
            <a:spAutoFit/>
          </a:bodyPr>
          <a:lstStyle/>
          <a:p>
            <a:r>
              <a:rPr lang="en-US" sz="2800" b="1" dirty="0"/>
              <a:t>Thank you for your attention!</a:t>
            </a:r>
          </a:p>
        </p:txBody>
      </p:sp>
    </p:spTree>
    <p:extLst>
      <p:ext uri="{BB962C8B-B14F-4D97-AF65-F5344CB8AC3E}">
        <p14:creationId xmlns:p14="http://schemas.microsoft.com/office/powerpoint/2010/main" val="1835042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SATIF Topics</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7" name="TextBox 6">
            <a:extLst>
              <a:ext uri="{FF2B5EF4-FFF2-40B4-BE49-F238E27FC236}">
                <a16:creationId xmlns:a16="http://schemas.microsoft.com/office/drawing/2014/main" id="{A48A340D-459F-3C72-E83C-A82608270B47}"/>
              </a:ext>
            </a:extLst>
          </p:cNvPr>
          <p:cNvSpPr txBox="1"/>
          <p:nvPr/>
        </p:nvSpPr>
        <p:spPr>
          <a:xfrm>
            <a:off x="57450" y="3662387"/>
            <a:ext cx="8471165" cy="1292662"/>
          </a:xfrm>
          <a:prstGeom prst="rect">
            <a:avLst/>
          </a:prstGeom>
          <a:noFill/>
        </p:spPr>
        <p:txBody>
          <a:bodyPr wrap="none" rtlCol="0">
            <a:spAutoFit/>
          </a:bodyPr>
          <a:lstStyle/>
          <a:p>
            <a:r>
              <a:rPr lang="en-US" dirty="0"/>
              <a:t>SATIF-1 was held 30 years ago, in 1994, in Texas, USA</a:t>
            </a:r>
          </a:p>
          <a:p>
            <a:r>
              <a:rPr lang="en-US" sz="1800" dirty="0"/>
              <a:t>During SATIF-16, a </a:t>
            </a:r>
            <a:r>
              <a:rPr lang="en-US" sz="1800" b="1" dirty="0"/>
              <a:t>Special Session: Thirty years of SATIF </a:t>
            </a:r>
            <a:r>
              <a:rPr lang="en-US" sz="1800" dirty="0"/>
              <a:t>was organized by Anna Ferrari</a:t>
            </a:r>
            <a:br>
              <a:rPr lang="en-US" sz="1800" dirty="0"/>
            </a:br>
            <a:r>
              <a:rPr lang="en-US" sz="1800" dirty="0"/>
              <a:t>Long-time SATIF member Hideo Hirayama (KEK) gave a talk. Hirayama-</a:t>
            </a:r>
            <a:r>
              <a:rPr lang="en-US" sz="1800" dirty="0" err="1"/>
              <a:t>san</a:t>
            </a:r>
            <a:r>
              <a:rPr lang="en-US" sz="1800" dirty="0"/>
              <a:t> participated </a:t>
            </a:r>
            <a:br>
              <a:rPr lang="en-US" sz="1800" dirty="0"/>
            </a:br>
            <a:r>
              <a:rPr lang="en-US" sz="1800" dirty="0"/>
              <a:t>in all 16 SATIF workshops as a member of the SATIF SOC and a session chairman! </a:t>
            </a:r>
          </a:p>
        </p:txBody>
      </p:sp>
      <p:sp>
        <p:nvSpPr>
          <p:cNvPr id="8" name="TextBox 7">
            <a:extLst>
              <a:ext uri="{FF2B5EF4-FFF2-40B4-BE49-F238E27FC236}">
                <a16:creationId xmlns:a16="http://schemas.microsoft.com/office/drawing/2014/main" id="{EA264663-32CD-3E35-FF6B-6A3C84160853}"/>
              </a:ext>
            </a:extLst>
          </p:cNvPr>
          <p:cNvSpPr txBox="1"/>
          <p:nvPr/>
        </p:nvSpPr>
        <p:spPr>
          <a:xfrm>
            <a:off x="115613" y="772734"/>
            <a:ext cx="5578707" cy="2862322"/>
          </a:xfrm>
          <a:prstGeom prst="rect">
            <a:avLst/>
          </a:prstGeom>
          <a:noFill/>
        </p:spPr>
        <p:txBody>
          <a:bodyPr wrap="none" rtlCol="0">
            <a:spAutoFit/>
          </a:bodyPr>
          <a:lstStyle/>
          <a:p>
            <a:r>
              <a:rPr lang="en-US" sz="2000" dirty="0"/>
              <a:t>SATIF topics are:</a:t>
            </a:r>
          </a:p>
          <a:p>
            <a:pPr marL="342900" indent="-342900">
              <a:buFont typeface="+mj-lt"/>
              <a:buAutoNum type="arabicPeriod"/>
            </a:pPr>
            <a:r>
              <a:rPr lang="en-US" sz="1600" dirty="0"/>
              <a:t>Source terms, new accelerator facilities and related topics</a:t>
            </a:r>
          </a:p>
          <a:p>
            <a:pPr marL="342900" indent="-342900">
              <a:buFont typeface="+mj-lt"/>
              <a:buAutoNum type="arabicPeriod"/>
            </a:pPr>
            <a:r>
              <a:rPr lang="en-US" sz="1600" dirty="0"/>
              <a:t>Code status, development and model converters</a:t>
            </a:r>
          </a:p>
          <a:p>
            <a:pPr marL="342900" indent="-342900">
              <a:buFont typeface="+mj-lt"/>
              <a:buAutoNum type="arabicPeriod"/>
            </a:pPr>
            <a:r>
              <a:rPr lang="en-US" sz="1600" dirty="0"/>
              <a:t>Code benchmarking and intercomparison</a:t>
            </a:r>
          </a:p>
          <a:p>
            <a:pPr marL="342900" indent="-342900">
              <a:buFont typeface="+mj-lt"/>
              <a:buAutoNum type="arabicPeriod"/>
            </a:pPr>
            <a:r>
              <a:rPr lang="en-US" sz="1600" dirty="0"/>
              <a:t>Shielding and dosimetry</a:t>
            </a:r>
          </a:p>
          <a:p>
            <a:pPr marL="342900" indent="-342900">
              <a:buFont typeface="+mj-lt"/>
              <a:buAutoNum type="arabicPeriod"/>
            </a:pPr>
            <a:r>
              <a:rPr lang="en-US" sz="1600" dirty="0"/>
              <a:t>Induced radioactivity and decommissioning</a:t>
            </a:r>
          </a:p>
          <a:p>
            <a:pPr marL="342900" indent="-342900">
              <a:buFont typeface="+mj-lt"/>
              <a:buAutoNum type="arabicPeriod"/>
            </a:pPr>
            <a:r>
              <a:rPr lang="en-US" sz="1600" dirty="0"/>
              <a:t>Medical and industrial accelerators</a:t>
            </a:r>
          </a:p>
          <a:p>
            <a:pPr marL="342900" indent="-342900">
              <a:buFont typeface="+mj-lt"/>
              <a:buAutoNum type="arabicPeriod"/>
            </a:pPr>
            <a:r>
              <a:rPr lang="en-US" sz="1600" dirty="0"/>
              <a:t>Beam-plasma and laser-plasma interactions and acceleration</a:t>
            </a:r>
          </a:p>
          <a:p>
            <a:pPr marL="342900" indent="-342900">
              <a:buFont typeface="+mj-lt"/>
              <a:buAutoNum type="arabicPeriod"/>
            </a:pPr>
            <a:r>
              <a:rPr lang="en-US" sz="1600" dirty="0"/>
              <a:t>Radiation damage to materials</a:t>
            </a:r>
          </a:p>
          <a:p>
            <a:r>
              <a:rPr lang="en-US" sz="1600" u="sng" dirty="0"/>
              <a:t>Follow-up of past SATIF agreements and future actions</a:t>
            </a:r>
          </a:p>
          <a:p>
            <a:pPr marL="285750" indent="-285750">
              <a:buFont typeface="Wingdings" panose="05000000000000000000" pitchFamily="2" charset="2"/>
              <a:buChar char="§"/>
            </a:pPr>
            <a:endParaRPr lang="en-US" sz="1600" dirty="0"/>
          </a:p>
        </p:txBody>
      </p:sp>
      <p:sp>
        <p:nvSpPr>
          <p:cNvPr id="11" name="TextBox 10">
            <a:extLst>
              <a:ext uri="{FF2B5EF4-FFF2-40B4-BE49-F238E27FC236}">
                <a16:creationId xmlns:a16="http://schemas.microsoft.com/office/drawing/2014/main" id="{ABAD1BF6-8988-DE36-A722-FCEC43438AA6}"/>
              </a:ext>
            </a:extLst>
          </p:cNvPr>
          <p:cNvSpPr txBox="1"/>
          <p:nvPr/>
        </p:nvSpPr>
        <p:spPr>
          <a:xfrm>
            <a:off x="598452" y="5365742"/>
            <a:ext cx="7040645" cy="646331"/>
          </a:xfrm>
          <a:prstGeom prst="rect">
            <a:avLst/>
          </a:prstGeom>
          <a:solidFill>
            <a:schemeClr val="accent5">
              <a:lumMod val="40000"/>
              <a:lumOff val="60000"/>
            </a:schemeClr>
          </a:solidFill>
          <a:ln>
            <a:solidFill>
              <a:srgbClr val="004C97"/>
            </a:solidFill>
          </a:ln>
        </p:spPr>
        <p:txBody>
          <a:bodyPr wrap="none" rtlCol="0">
            <a:spAutoFit/>
          </a:bodyPr>
          <a:lstStyle/>
          <a:p>
            <a:r>
              <a:rPr lang="en-US" sz="1800" dirty="0">
                <a:solidFill>
                  <a:srgbClr val="000000"/>
                </a:solidFill>
              </a:rPr>
              <a:t>Nikolai Mokhov (the MARS code creator, FNAL – retired), also a long-time</a:t>
            </a:r>
            <a:br>
              <a:rPr lang="en-US" sz="1800" dirty="0">
                <a:solidFill>
                  <a:srgbClr val="000000"/>
                </a:solidFill>
              </a:rPr>
            </a:br>
            <a:r>
              <a:rPr lang="en-US" sz="1800" dirty="0">
                <a:solidFill>
                  <a:srgbClr val="000000"/>
                </a:solidFill>
              </a:rPr>
              <a:t>SATIF member and the SATIF SOC member, gave a speech remotely.</a:t>
            </a:r>
          </a:p>
        </p:txBody>
      </p:sp>
    </p:spTree>
    <p:extLst>
      <p:ext uri="{BB962C8B-B14F-4D97-AF65-F5344CB8AC3E}">
        <p14:creationId xmlns:p14="http://schemas.microsoft.com/office/powerpoint/2010/main" val="2445236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Group Photo</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30</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pic>
        <p:nvPicPr>
          <p:cNvPr id="11" name="Picture 10" descr="A group of people standing together&#10;&#10;Description automatically generated">
            <a:extLst>
              <a:ext uri="{FF2B5EF4-FFF2-40B4-BE49-F238E27FC236}">
                <a16:creationId xmlns:a16="http://schemas.microsoft.com/office/drawing/2014/main" id="{A85DBED6-214D-81E2-2EA6-CA149C7ADAC7}"/>
              </a:ext>
            </a:extLst>
          </p:cNvPr>
          <p:cNvPicPr>
            <a:picLocks noChangeAspect="1"/>
          </p:cNvPicPr>
          <p:nvPr/>
        </p:nvPicPr>
        <p:blipFill>
          <a:blip r:embed="rId3"/>
          <a:stretch>
            <a:fillRect/>
          </a:stretch>
        </p:blipFill>
        <p:spPr>
          <a:xfrm>
            <a:off x="0" y="1188628"/>
            <a:ext cx="9144000" cy="4480743"/>
          </a:xfrm>
          <a:prstGeom prst="rect">
            <a:avLst/>
          </a:prstGeom>
        </p:spPr>
      </p:pic>
    </p:spTree>
    <p:extLst>
      <p:ext uri="{BB962C8B-B14F-4D97-AF65-F5344CB8AC3E}">
        <p14:creationId xmlns:p14="http://schemas.microsoft.com/office/powerpoint/2010/main" val="593206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radiological studies at NSLS-II using FLUKA   </a:t>
            </a:r>
            <a:br>
              <a:rPr lang="en-US" dirty="0"/>
            </a:br>
            <a:r>
              <a:rPr lang="en-US" sz="1600" dirty="0"/>
              <a:t>Ricardo Augusto, BNL     </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31</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3" name="Content Placeholder 2">
            <a:extLst>
              <a:ext uri="{FF2B5EF4-FFF2-40B4-BE49-F238E27FC236}">
                <a16:creationId xmlns:a16="http://schemas.microsoft.com/office/drawing/2014/main" id="{30736E66-307B-7694-43D4-0F3EFF0BACC4}"/>
              </a:ext>
            </a:extLst>
          </p:cNvPr>
          <p:cNvSpPr>
            <a:spLocks noGrp="1"/>
          </p:cNvSpPr>
          <p:nvPr>
            <p:ph idx="1"/>
          </p:nvPr>
        </p:nvSpPr>
        <p:spPr>
          <a:xfrm>
            <a:off x="321733" y="951304"/>
            <a:ext cx="8544615" cy="4769193"/>
          </a:xfrm>
        </p:spPr>
        <p:txBody>
          <a:bodyPr/>
          <a:lstStyle/>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Dose estimates: H* vs H*(10) – a tale of two dosimetry quantities</a:t>
            </a:r>
          </a:p>
          <a:p>
            <a:pPr lvl="1"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According to ICRP116, H* tends to be more severe for higher E (GeV range) for photons, and to a lesser extent for electrons. But at E below a few tens of MeV, the tendency is slightly reverted and H*(10) appears to be the most stringent quantity</a:t>
            </a:r>
            <a:endParaRPr lang="en-US" sz="1800" dirty="0">
              <a:solidFill>
                <a:srgbClr val="004C97"/>
              </a:solidFill>
            </a:endParaRPr>
          </a:p>
          <a:p>
            <a:pPr marL="0" indent="0">
              <a:spcBef>
                <a:spcPts val="0"/>
              </a:spcBef>
              <a:spcAft>
                <a:spcPts val="1200"/>
              </a:spcAft>
              <a:buNone/>
            </a:pPr>
            <a:endParaRPr lang="en-US" sz="2200" dirty="0">
              <a:solidFill>
                <a:srgbClr val="004C97"/>
              </a:solidFill>
            </a:endParaRPr>
          </a:p>
        </p:txBody>
      </p:sp>
      <p:pic>
        <p:nvPicPr>
          <p:cNvPr id="13" name="Picture 12" descr="A graph showing different colored lines&#10;&#10;Description automatically generated">
            <a:extLst>
              <a:ext uri="{FF2B5EF4-FFF2-40B4-BE49-F238E27FC236}">
                <a16:creationId xmlns:a16="http://schemas.microsoft.com/office/drawing/2014/main" id="{634B49BE-EAEE-DB2F-E38C-E0094C3D93BD}"/>
              </a:ext>
            </a:extLst>
          </p:cNvPr>
          <p:cNvPicPr>
            <a:picLocks noChangeAspect="1"/>
          </p:cNvPicPr>
          <p:nvPr/>
        </p:nvPicPr>
        <p:blipFill>
          <a:blip r:embed="rId3"/>
          <a:stretch>
            <a:fillRect/>
          </a:stretch>
        </p:blipFill>
        <p:spPr>
          <a:xfrm>
            <a:off x="1108270" y="2268798"/>
            <a:ext cx="6593483" cy="3657600"/>
          </a:xfrm>
          <a:prstGeom prst="rect">
            <a:avLst/>
          </a:prstGeom>
        </p:spPr>
      </p:pic>
      <p:sp>
        <p:nvSpPr>
          <p:cNvPr id="14" name="TextBox 13">
            <a:extLst>
              <a:ext uri="{FF2B5EF4-FFF2-40B4-BE49-F238E27FC236}">
                <a16:creationId xmlns:a16="http://schemas.microsoft.com/office/drawing/2014/main" id="{7D2DA1E8-44BD-BC5E-23F7-3C3D648137F4}"/>
              </a:ext>
            </a:extLst>
          </p:cNvPr>
          <p:cNvSpPr txBox="1"/>
          <p:nvPr/>
        </p:nvSpPr>
        <p:spPr>
          <a:xfrm>
            <a:off x="8620950" y="85979"/>
            <a:ext cx="447558" cy="338554"/>
          </a:xfrm>
          <a:prstGeom prst="rect">
            <a:avLst/>
          </a:prstGeom>
          <a:solidFill>
            <a:srgbClr val="00B0F0"/>
          </a:solidFill>
        </p:spPr>
        <p:txBody>
          <a:bodyPr wrap="none" rtlCol="0">
            <a:spAutoFit/>
          </a:bodyPr>
          <a:lstStyle/>
          <a:p>
            <a:r>
              <a:rPr lang="en-US" sz="1600" b="1" dirty="0"/>
              <a:t>4.5</a:t>
            </a:r>
          </a:p>
        </p:txBody>
      </p:sp>
    </p:spTree>
    <p:extLst>
      <p:ext uri="{BB962C8B-B14F-4D97-AF65-F5344CB8AC3E}">
        <p14:creationId xmlns:p14="http://schemas.microsoft.com/office/powerpoint/2010/main" val="238865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FNAL MARS Group: 2 Talks + 1 Poster</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4</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0" name="TextBox 9">
            <a:extLst>
              <a:ext uri="{FF2B5EF4-FFF2-40B4-BE49-F238E27FC236}">
                <a16:creationId xmlns:a16="http://schemas.microsoft.com/office/drawing/2014/main" id="{B212EF37-D3FA-F4D7-FAB6-994D931B1220}"/>
              </a:ext>
            </a:extLst>
          </p:cNvPr>
          <p:cNvSpPr txBox="1"/>
          <p:nvPr/>
        </p:nvSpPr>
        <p:spPr>
          <a:xfrm>
            <a:off x="6094125" y="1104229"/>
            <a:ext cx="2280240" cy="369332"/>
          </a:xfrm>
          <a:prstGeom prst="rect">
            <a:avLst/>
          </a:prstGeom>
          <a:solidFill>
            <a:srgbClr val="00B0F0"/>
          </a:solidFill>
        </p:spPr>
        <p:txBody>
          <a:bodyPr wrap="none" rtlCol="0">
            <a:spAutoFit/>
          </a:bodyPr>
          <a:lstStyle/>
          <a:p>
            <a:r>
              <a:rPr lang="en-US" sz="1800" b="1" dirty="0"/>
              <a:t>Session #.Talk # </a:t>
            </a:r>
            <a:r>
              <a:rPr lang="en-US" sz="1800" b="1" dirty="0">
                <a:sym typeface="Wingdings" panose="05000000000000000000" pitchFamily="2" charset="2"/>
              </a:rPr>
              <a:t> 1.1</a:t>
            </a:r>
            <a:endParaRPr lang="en-US" sz="1800" b="1" dirty="0"/>
          </a:p>
        </p:txBody>
      </p:sp>
      <p:sp>
        <p:nvSpPr>
          <p:cNvPr id="15" name="TextBox 14">
            <a:extLst>
              <a:ext uri="{FF2B5EF4-FFF2-40B4-BE49-F238E27FC236}">
                <a16:creationId xmlns:a16="http://schemas.microsoft.com/office/drawing/2014/main" id="{0A07FACA-4879-CE67-2A52-F9D82C41C5CE}"/>
              </a:ext>
            </a:extLst>
          </p:cNvPr>
          <p:cNvSpPr txBox="1"/>
          <p:nvPr/>
        </p:nvSpPr>
        <p:spPr>
          <a:xfrm>
            <a:off x="37322" y="4978188"/>
            <a:ext cx="4022383" cy="1200329"/>
          </a:xfrm>
          <a:prstGeom prst="rect">
            <a:avLst/>
          </a:prstGeom>
          <a:noFill/>
        </p:spPr>
        <p:txBody>
          <a:bodyPr wrap="none" rtlCol="0">
            <a:spAutoFit/>
          </a:bodyPr>
          <a:lstStyle/>
          <a:p>
            <a:pPr marL="285750" indent="-285750">
              <a:buFont typeface="Arial" panose="020B0604020202020204" pitchFamily="34" charset="0"/>
              <a:buChar char="•"/>
            </a:pPr>
            <a:r>
              <a:rPr lang="en-US" sz="1800" dirty="0"/>
              <a:t>IR and DG participated in-person</a:t>
            </a:r>
          </a:p>
          <a:p>
            <a:pPr marL="285750" indent="-285750">
              <a:buFont typeface="Arial" panose="020B0604020202020204" pitchFamily="34" charset="0"/>
              <a:buChar char="•"/>
            </a:pPr>
            <a:r>
              <a:rPr lang="en-US" sz="1800" dirty="0"/>
              <a:t>IT participated remotely</a:t>
            </a:r>
          </a:p>
          <a:p>
            <a:pPr marL="285750" indent="-285750">
              <a:buFont typeface="Arial" panose="020B0604020202020204" pitchFamily="34" charset="0"/>
              <a:buChar char="•"/>
            </a:pPr>
            <a:r>
              <a:rPr lang="en-US" sz="1800" dirty="0"/>
              <a:t>All MARS group member talks were</a:t>
            </a:r>
            <a:br>
              <a:rPr lang="en-US" sz="1800" dirty="0"/>
            </a:br>
            <a:r>
              <a:rPr lang="en-US" sz="1800" dirty="0"/>
              <a:t>collaborative efforts among the group</a:t>
            </a:r>
          </a:p>
        </p:txBody>
      </p:sp>
      <p:grpSp>
        <p:nvGrpSpPr>
          <p:cNvPr id="21" name="Group 20">
            <a:extLst>
              <a:ext uri="{FF2B5EF4-FFF2-40B4-BE49-F238E27FC236}">
                <a16:creationId xmlns:a16="http://schemas.microsoft.com/office/drawing/2014/main" id="{E2FBE032-5652-4A27-1CD8-F938FE6CFAA2}"/>
              </a:ext>
            </a:extLst>
          </p:cNvPr>
          <p:cNvGrpSpPr/>
          <p:nvPr/>
        </p:nvGrpSpPr>
        <p:grpSpPr>
          <a:xfrm>
            <a:off x="127689" y="919563"/>
            <a:ext cx="3669592" cy="2718073"/>
            <a:chOff x="3426884" y="2069963"/>
            <a:chExt cx="3669592" cy="2718073"/>
          </a:xfrm>
        </p:grpSpPr>
        <p:pic>
          <p:nvPicPr>
            <p:cNvPr id="13" name="Picture 12">
              <a:extLst>
                <a:ext uri="{FF2B5EF4-FFF2-40B4-BE49-F238E27FC236}">
                  <a16:creationId xmlns:a16="http://schemas.microsoft.com/office/drawing/2014/main" id="{D0393537-6827-5896-B147-EA3E9C820C79}"/>
                </a:ext>
              </a:extLst>
            </p:cNvPr>
            <p:cNvPicPr>
              <a:picLocks noChangeAspect="1"/>
            </p:cNvPicPr>
            <p:nvPr/>
          </p:nvPicPr>
          <p:blipFill>
            <a:blip r:embed="rId3"/>
            <a:srcRect/>
            <a:stretch/>
          </p:blipFill>
          <p:spPr>
            <a:xfrm>
              <a:off x="3426884" y="2069963"/>
              <a:ext cx="3669592" cy="2718073"/>
            </a:xfrm>
            <a:prstGeom prst="rect">
              <a:avLst/>
            </a:prstGeom>
            <a:ln w="12700">
              <a:solidFill>
                <a:srgbClr val="0F0C8F"/>
              </a:solidFill>
            </a:ln>
          </p:spPr>
        </p:pic>
        <p:sp>
          <p:nvSpPr>
            <p:cNvPr id="17" name="TextBox 16">
              <a:extLst>
                <a:ext uri="{FF2B5EF4-FFF2-40B4-BE49-F238E27FC236}">
                  <a16:creationId xmlns:a16="http://schemas.microsoft.com/office/drawing/2014/main" id="{E04E62C2-B759-4D6D-DEF1-9C0FD4536318}"/>
                </a:ext>
              </a:extLst>
            </p:cNvPr>
            <p:cNvSpPr txBox="1"/>
            <p:nvPr/>
          </p:nvSpPr>
          <p:spPr>
            <a:xfrm>
              <a:off x="5117847" y="3910918"/>
              <a:ext cx="447558" cy="338554"/>
            </a:xfrm>
            <a:prstGeom prst="rect">
              <a:avLst/>
            </a:prstGeom>
            <a:solidFill>
              <a:srgbClr val="00B0F0"/>
            </a:solidFill>
          </p:spPr>
          <p:txBody>
            <a:bodyPr wrap="none" rtlCol="0">
              <a:spAutoFit/>
            </a:bodyPr>
            <a:lstStyle/>
            <a:p>
              <a:r>
                <a:rPr lang="en-US" sz="1600" b="1" dirty="0"/>
                <a:t>2.7</a:t>
              </a:r>
            </a:p>
          </p:txBody>
        </p:sp>
      </p:grpSp>
      <p:grpSp>
        <p:nvGrpSpPr>
          <p:cNvPr id="20" name="Group 19">
            <a:extLst>
              <a:ext uri="{FF2B5EF4-FFF2-40B4-BE49-F238E27FC236}">
                <a16:creationId xmlns:a16="http://schemas.microsoft.com/office/drawing/2014/main" id="{121E8FBA-D2B3-B960-522D-24CA1D023F0A}"/>
              </a:ext>
            </a:extLst>
          </p:cNvPr>
          <p:cNvGrpSpPr/>
          <p:nvPr/>
        </p:nvGrpSpPr>
        <p:grpSpPr>
          <a:xfrm>
            <a:off x="2795350" y="2042516"/>
            <a:ext cx="3669592" cy="2743200"/>
            <a:chOff x="117696" y="1115710"/>
            <a:chExt cx="3669592" cy="2743200"/>
          </a:xfrm>
        </p:grpSpPr>
        <p:pic>
          <p:nvPicPr>
            <p:cNvPr id="11" name="Picture 10">
              <a:extLst>
                <a:ext uri="{FF2B5EF4-FFF2-40B4-BE49-F238E27FC236}">
                  <a16:creationId xmlns:a16="http://schemas.microsoft.com/office/drawing/2014/main" id="{395AF62C-AEBA-2FC0-0A95-A67007D19F4C}"/>
                </a:ext>
              </a:extLst>
            </p:cNvPr>
            <p:cNvPicPr>
              <a:picLocks noChangeAspect="1"/>
            </p:cNvPicPr>
            <p:nvPr/>
          </p:nvPicPr>
          <p:blipFill>
            <a:blip r:embed="rId4"/>
            <a:srcRect/>
            <a:stretch/>
          </p:blipFill>
          <p:spPr>
            <a:xfrm>
              <a:off x="117696" y="1115710"/>
              <a:ext cx="3669592" cy="2743200"/>
            </a:xfrm>
            <a:prstGeom prst="rect">
              <a:avLst/>
            </a:prstGeom>
            <a:ln w="12700">
              <a:solidFill>
                <a:srgbClr val="0F0C8F"/>
              </a:solidFill>
            </a:ln>
          </p:spPr>
        </p:pic>
        <p:sp>
          <p:nvSpPr>
            <p:cNvPr id="16" name="TextBox 15">
              <a:extLst>
                <a:ext uri="{FF2B5EF4-FFF2-40B4-BE49-F238E27FC236}">
                  <a16:creationId xmlns:a16="http://schemas.microsoft.com/office/drawing/2014/main" id="{5C1D3003-F9DA-611D-6615-F7EB3CE4F880}"/>
                </a:ext>
              </a:extLst>
            </p:cNvPr>
            <p:cNvSpPr txBox="1"/>
            <p:nvPr/>
          </p:nvSpPr>
          <p:spPr>
            <a:xfrm>
              <a:off x="2199854" y="3090446"/>
              <a:ext cx="444352" cy="338554"/>
            </a:xfrm>
            <a:prstGeom prst="rect">
              <a:avLst/>
            </a:prstGeom>
            <a:solidFill>
              <a:srgbClr val="00B0F0"/>
            </a:solidFill>
          </p:spPr>
          <p:txBody>
            <a:bodyPr wrap="none" rtlCol="0">
              <a:spAutoFit/>
            </a:bodyPr>
            <a:lstStyle/>
            <a:p>
              <a:r>
                <a:rPr lang="en-US" sz="1600" b="1" dirty="0"/>
                <a:t>1.2</a:t>
              </a:r>
            </a:p>
          </p:txBody>
        </p:sp>
      </p:grpSp>
      <p:grpSp>
        <p:nvGrpSpPr>
          <p:cNvPr id="7" name="Group 6">
            <a:extLst>
              <a:ext uri="{FF2B5EF4-FFF2-40B4-BE49-F238E27FC236}">
                <a16:creationId xmlns:a16="http://schemas.microsoft.com/office/drawing/2014/main" id="{1113F845-4B94-C1AB-3E09-C1945FBF60AD}"/>
              </a:ext>
            </a:extLst>
          </p:cNvPr>
          <p:cNvGrpSpPr/>
          <p:nvPr/>
        </p:nvGrpSpPr>
        <p:grpSpPr>
          <a:xfrm>
            <a:off x="5744304" y="2411848"/>
            <a:ext cx="2945484" cy="3840480"/>
            <a:chOff x="5744304" y="2411848"/>
            <a:chExt cx="2945484" cy="3840480"/>
          </a:xfrm>
        </p:grpSpPr>
        <p:pic>
          <p:nvPicPr>
            <p:cNvPr id="19" name="Picture 18" descr="A screenshot of a computer lab&#10;&#10;Description automatically generated">
              <a:extLst>
                <a:ext uri="{FF2B5EF4-FFF2-40B4-BE49-F238E27FC236}">
                  <a16:creationId xmlns:a16="http://schemas.microsoft.com/office/drawing/2014/main" id="{9806F95B-4D6B-818A-E0D8-3F1E30C6CB45}"/>
                </a:ext>
              </a:extLst>
            </p:cNvPr>
            <p:cNvPicPr>
              <a:picLocks noChangeAspect="1"/>
            </p:cNvPicPr>
            <p:nvPr/>
          </p:nvPicPr>
          <p:blipFill>
            <a:blip r:embed="rId5"/>
            <a:stretch>
              <a:fillRect/>
            </a:stretch>
          </p:blipFill>
          <p:spPr>
            <a:xfrm>
              <a:off x="5744304" y="2411848"/>
              <a:ext cx="2704868" cy="3840480"/>
            </a:xfrm>
            <a:prstGeom prst="rect">
              <a:avLst/>
            </a:prstGeom>
          </p:spPr>
        </p:pic>
        <p:sp>
          <p:nvSpPr>
            <p:cNvPr id="3" name="TextBox 2">
              <a:extLst>
                <a:ext uri="{FF2B5EF4-FFF2-40B4-BE49-F238E27FC236}">
                  <a16:creationId xmlns:a16="http://schemas.microsoft.com/office/drawing/2014/main" id="{5AD2B5DC-3F9A-0774-D467-B28E6ADD3AF9}"/>
                </a:ext>
              </a:extLst>
            </p:cNvPr>
            <p:cNvSpPr txBox="1"/>
            <p:nvPr/>
          </p:nvSpPr>
          <p:spPr>
            <a:xfrm>
              <a:off x="7965038" y="2760518"/>
              <a:ext cx="724750" cy="338554"/>
            </a:xfrm>
            <a:prstGeom prst="rect">
              <a:avLst/>
            </a:prstGeom>
            <a:solidFill>
              <a:srgbClr val="00B0F0"/>
            </a:solidFill>
          </p:spPr>
          <p:txBody>
            <a:bodyPr wrap="none" rtlCol="0">
              <a:spAutoFit/>
            </a:bodyPr>
            <a:lstStyle/>
            <a:p>
              <a:r>
                <a:rPr lang="en-US" sz="1600" b="1" dirty="0"/>
                <a:t>Poster</a:t>
              </a:r>
            </a:p>
          </p:txBody>
        </p:sp>
      </p:grpSp>
    </p:spTree>
    <p:extLst>
      <p:ext uri="{BB962C8B-B14F-4D97-AF65-F5344CB8AC3E}">
        <p14:creationId xmlns:p14="http://schemas.microsoft.com/office/powerpoint/2010/main" val="779495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Workshop Highlights [1]</a:t>
            </a:r>
          </a:p>
        </p:txBody>
      </p:sp>
      <p:sp>
        <p:nvSpPr>
          <p:cNvPr id="3" name="Content Placeholder 2"/>
          <p:cNvSpPr>
            <a:spLocks noGrp="1"/>
          </p:cNvSpPr>
          <p:nvPr>
            <p:ph idx="1"/>
          </p:nvPr>
        </p:nvSpPr>
        <p:spPr>
          <a:xfrm>
            <a:off x="228600" y="843069"/>
            <a:ext cx="8544615" cy="5479354"/>
          </a:xfrm>
        </p:spPr>
        <p:txBody>
          <a:bodyPr/>
          <a:lstStyle/>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Discussion of the advancements and applications of the major rad transport codes is one of the most important aspects of SATIF</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Experts of FLUKA and MARS presented code development progress, </a:t>
            </a:r>
            <a:br>
              <a:rPr lang="en-GB" sz="2000" dirty="0">
                <a:solidFill>
                  <a:schemeClr val="tx1"/>
                </a:solidFill>
                <a:latin typeface="Calibri" panose="020F0502020204030204" pitchFamily="34" charset="0"/>
                <a:ea typeface="Geneva" pitchFamily="121" charset="-128"/>
                <a:cs typeface="+mn-cs"/>
              </a:rPr>
            </a:br>
            <a:r>
              <a:rPr lang="en-GB" sz="2000" dirty="0">
                <a:solidFill>
                  <a:schemeClr val="tx1"/>
                </a:solidFill>
                <a:latin typeface="Calibri" panose="020F0502020204030204" pitchFamily="34" charset="0"/>
                <a:ea typeface="Geneva" pitchFamily="121" charset="-128"/>
                <a:cs typeface="+mn-cs"/>
              </a:rPr>
              <a:t>new features and modules</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Surprisingly, there was no general PHITS-code development talk</a:t>
            </a:r>
          </a:p>
          <a:p>
            <a:pPr lvl="1" indent="-342900">
              <a:spcBef>
                <a:spcPts val="1200"/>
              </a:spcBef>
              <a:buFont typeface="Arial" panose="020B0604020202020204" pitchFamily="34" charset="0"/>
              <a:buChar char="•"/>
            </a:pPr>
            <a:r>
              <a:rPr lang="en-GB" sz="1800" dirty="0">
                <a:solidFill>
                  <a:schemeClr val="tx1"/>
                </a:solidFill>
                <a:latin typeface="Calibri" panose="020F0502020204030204" pitchFamily="34" charset="0"/>
                <a:ea typeface="Geneva" pitchFamily="121" charset="-128"/>
                <a:cs typeface="+mn-cs"/>
              </a:rPr>
              <a:t>On the other hand, there were talks showcasing some PHITS updates and revisions (e.g., Treatment of low-E heavy particle fusion reactions in PHITS, H. Iwase et al)</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As usual, MCNP developers didn’t participate; on the other hand, MCNP applications, presented by both LANL and ORNL experts, demonstrated powerful techniques, particularly variance reduction implementation</a:t>
            </a:r>
          </a:p>
          <a:p>
            <a:pPr lvl="1" indent="-342900">
              <a:spcBef>
                <a:spcPts val="1200"/>
              </a:spcBef>
              <a:buFont typeface="Arial" panose="020B0604020202020204" pitchFamily="34" charset="0"/>
              <a:buChar char="•"/>
            </a:pPr>
            <a:r>
              <a:rPr lang="en-GB" sz="1800" dirty="0">
                <a:solidFill>
                  <a:schemeClr val="tx1"/>
                </a:solidFill>
                <a:latin typeface="Calibri" panose="020F0502020204030204" pitchFamily="34" charset="0"/>
                <a:ea typeface="Geneva" pitchFamily="121" charset="-128"/>
                <a:cs typeface="+mn-cs"/>
              </a:rPr>
              <a:t>MCNP team organizes annual MCNP User Symposia (LANL, hybrid mode – next on August 19-22, 2024); also, MCNP + various modules are available on GitHub</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Lasers; medical; multitude of code applications at various facilities</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Material radiation damage studies &amp; tests, rad effects on electronics</a:t>
            </a:r>
            <a:endParaRPr lang="en-GB" sz="1600" dirty="0">
              <a:solidFill>
                <a:schemeClr val="tx1"/>
              </a:solidFill>
              <a:latin typeface="Calibri" panose="020F0502020204030204" pitchFamily="34" charset="0"/>
              <a:ea typeface="Geneva" pitchFamily="121" charset="-128"/>
              <a:cs typeface="+mn-cs"/>
            </a:endParaRPr>
          </a:p>
          <a:p>
            <a:pPr marL="0" indent="0">
              <a:spcBef>
                <a:spcPts val="0"/>
              </a:spcBef>
              <a:spcAft>
                <a:spcPts val="1200"/>
              </a:spcAft>
              <a:buNone/>
            </a:pPr>
            <a:endParaRPr lang="en-US" sz="2200" dirty="0">
              <a:solidFill>
                <a:srgbClr val="004C97"/>
              </a:solidFill>
            </a:endParaRPr>
          </a:p>
          <a:p>
            <a:pPr marL="0" indent="0">
              <a:spcBef>
                <a:spcPts val="0"/>
              </a:spcBef>
              <a:spcAft>
                <a:spcPts val="1200"/>
              </a:spcAft>
              <a:buNone/>
            </a:pPr>
            <a:endParaRPr lang="en-US" sz="2200" dirty="0">
              <a:solidFill>
                <a:srgbClr val="004C97"/>
              </a:solidFill>
            </a:endParaRP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5</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Tree>
    <p:extLst>
      <p:ext uri="{BB962C8B-B14F-4D97-AF65-F5344CB8AC3E}">
        <p14:creationId xmlns:p14="http://schemas.microsoft.com/office/powerpoint/2010/main" val="4243439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Workshop Highlights [2]</a:t>
            </a:r>
          </a:p>
        </p:txBody>
      </p:sp>
      <p:sp>
        <p:nvSpPr>
          <p:cNvPr id="3" name="Content Placeholder 2"/>
          <p:cNvSpPr>
            <a:spLocks noGrp="1"/>
          </p:cNvSpPr>
          <p:nvPr>
            <p:ph idx="1"/>
          </p:nvPr>
        </p:nvSpPr>
        <p:spPr>
          <a:xfrm>
            <a:off x="321733" y="951304"/>
            <a:ext cx="8776572" cy="5341261"/>
          </a:xfrm>
        </p:spPr>
        <p:txBody>
          <a:bodyPr/>
          <a:lstStyle/>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Newcomers to SATIF: heavy ion facilities (FRIB)</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Electron facilities presenting a challenge of high-power electron beams </a:t>
            </a:r>
            <a:br>
              <a:rPr lang="en-GB" sz="2000" dirty="0">
                <a:solidFill>
                  <a:schemeClr val="tx1"/>
                </a:solidFill>
                <a:latin typeface="Calibri" panose="020F0502020204030204" pitchFamily="34" charset="0"/>
                <a:ea typeface="Geneva" pitchFamily="121" charset="-128"/>
                <a:cs typeface="+mn-cs"/>
              </a:rPr>
            </a:br>
            <a:r>
              <a:rPr lang="en-GB" sz="2000" dirty="0">
                <a:solidFill>
                  <a:schemeClr val="tx1"/>
                </a:solidFill>
                <a:latin typeface="Calibri" panose="020F0502020204030204" pitchFamily="34" charset="0"/>
                <a:ea typeface="Geneva" pitchFamily="121" charset="-128"/>
                <a:cs typeface="+mn-cs"/>
              </a:rPr>
              <a:t>(LCLS-II at SLAC; XFEL at DESY; ELBE at HZDR; NSLS-II at BNL; SLS at PSI)</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Development of new or improved </a:t>
            </a:r>
            <a:br>
              <a:rPr lang="en-GB" sz="2000" dirty="0">
                <a:solidFill>
                  <a:schemeClr val="tx1"/>
                </a:solidFill>
                <a:latin typeface="Calibri" panose="020F0502020204030204" pitchFamily="34" charset="0"/>
                <a:ea typeface="Geneva" pitchFamily="121" charset="-128"/>
                <a:cs typeface="+mn-cs"/>
              </a:rPr>
            </a:br>
            <a:r>
              <a:rPr lang="en-GB" sz="2000" dirty="0">
                <a:solidFill>
                  <a:schemeClr val="tx1"/>
                </a:solidFill>
                <a:latin typeface="Calibri" panose="020F0502020204030204" pitchFamily="34" charset="0"/>
                <a:ea typeface="Geneva" pitchFamily="121" charset="-128"/>
                <a:cs typeface="+mn-cs"/>
              </a:rPr>
              <a:t>neutron and photon dosimeters</a:t>
            </a:r>
          </a:p>
          <a:p>
            <a:pPr lvl="1" indent="-342900">
              <a:spcBef>
                <a:spcPts val="1200"/>
              </a:spcBef>
              <a:buFont typeface="Arial" panose="020B0604020202020204" pitchFamily="34" charset="0"/>
              <a:buChar char="•"/>
            </a:pPr>
            <a:r>
              <a:rPr lang="en-GB" sz="1800" dirty="0">
                <a:solidFill>
                  <a:schemeClr val="tx1"/>
                </a:solidFill>
                <a:latin typeface="Calibri" panose="020F0502020204030204" pitchFamily="34" charset="0"/>
                <a:ea typeface="Geneva" pitchFamily="121" charset="-128"/>
                <a:cs typeface="+mn-cs"/>
              </a:rPr>
              <a:t>Tetra-Ball at INFN-LNF</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Nuclear data libraries; measurements of nuclide production cross-sections</a:t>
            </a:r>
            <a:br>
              <a:rPr lang="en-GB" sz="2000" dirty="0">
                <a:solidFill>
                  <a:schemeClr val="tx1"/>
                </a:solidFill>
                <a:latin typeface="Calibri" panose="020F0502020204030204" pitchFamily="34" charset="0"/>
                <a:ea typeface="Geneva" pitchFamily="121" charset="-128"/>
                <a:cs typeface="+mn-cs"/>
              </a:rPr>
            </a:br>
            <a:r>
              <a:rPr lang="en-GB" sz="2000" dirty="0">
                <a:solidFill>
                  <a:schemeClr val="tx1"/>
                </a:solidFill>
                <a:latin typeface="Calibri" panose="020F0502020204030204" pitchFamily="34" charset="0"/>
                <a:ea typeface="Geneva" pitchFamily="121" charset="-128"/>
                <a:cs typeface="+mn-cs"/>
              </a:rPr>
              <a:t>(details in Igor </a:t>
            </a:r>
            <a:r>
              <a:rPr lang="en-GB" sz="2000" dirty="0" err="1">
                <a:solidFill>
                  <a:schemeClr val="tx1"/>
                </a:solidFill>
                <a:latin typeface="Calibri" panose="020F0502020204030204" pitchFamily="34" charset="0"/>
                <a:ea typeface="Geneva" pitchFamily="121" charset="-128"/>
                <a:cs typeface="+mn-cs"/>
              </a:rPr>
              <a:t>Rakhno’s</a:t>
            </a:r>
            <a:r>
              <a:rPr lang="en-GB" sz="2000" dirty="0">
                <a:solidFill>
                  <a:schemeClr val="tx1"/>
                </a:solidFill>
                <a:latin typeface="Calibri" panose="020F0502020204030204" pitchFamily="34" charset="0"/>
                <a:ea typeface="Geneva" pitchFamily="121" charset="-128"/>
                <a:cs typeface="+mn-cs"/>
              </a:rPr>
              <a:t> talk)</a:t>
            </a:r>
          </a:p>
          <a:p>
            <a:pPr marL="342900" indent="-342900">
              <a:spcBef>
                <a:spcPts val="1200"/>
              </a:spcBef>
              <a:buFont typeface="Arial" panose="020B0604020202020204" pitchFamily="34" charset="0"/>
              <a:buChar char="•"/>
            </a:pPr>
            <a:r>
              <a:rPr lang="en-GB" sz="2000" dirty="0">
                <a:solidFill>
                  <a:schemeClr val="tx1"/>
                </a:solidFill>
                <a:latin typeface="Calibri" panose="020F0502020204030204" pitchFamily="34" charset="0"/>
                <a:ea typeface="Geneva" pitchFamily="121" charset="-128"/>
                <a:cs typeface="+mn-cs"/>
              </a:rPr>
              <a:t>Overwhelming presence &amp; participation of the CERN colleagues (LHS, CHARM, …)</a:t>
            </a:r>
          </a:p>
          <a:p>
            <a:pPr marL="342900" indent="-342900">
              <a:spcBef>
                <a:spcPts val="1200"/>
              </a:spcBef>
              <a:buFont typeface="Arial" panose="020B0604020202020204" pitchFamily="34" charset="0"/>
              <a:buChar char="•"/>
            </a:pPr>
            <a:r>
              <a:rPr lang="en-GB" sz="1600" dirty="0">
                <a:solidFill>
                  <a:schemeClr val="tx1"/>
                </a:solidFill>
                <a:latin typeface="Calibri" panose="020F0502020204030204" pitchFamily="34" charset="0"/>
                <a:ea typeface="Geneva" pitchFamily="121" charset="-128"/>
                <a:cs typeface="+mn-cs"/>
              </a:rPr>
              <a:t>FLUKA benchmarking with measurements: </a:t>
            </a:r>
            <a:br>
              <a:rPr lang="en-GB" sz="1600" dirty="0">
                <a:solidFill>
                  <a:schemeClr val="tx1"/>
                </a:solidFill>
                <a:latin typeface="Calibri" panose="020F0502020204030204" pitchFamily="34" charset="0"/>
                <a:ea typeface="Geneva" pitchFamily="121" charset="-128"/>
                <a:cs typeface="+mn-cs"/>
              </a:rPr>
            </a:br>
            <a:r>
              <a:rPr lang="en-GB" sz="1600" dirty="0">
                <a:solidFill>
                  <a:schemeClr val="tx1"/>
                </a:solidFill>
                <a:latin typeface="Calibri" panose="020F0502020204030204" pitchFamily="34" charset="0"/>
                <a:ea typeface="Geneva" pitchFamily="121" charset="-128"/>
                <a:cs typeface="+mn-cs"/>
              </a:rPr>
              <a:t>LHC residual doses (Vasco Mendes, CERN) – </a:t>
            </a:r>
            <a:br>
              <a:rPr lang="en-GB" sz="1600" dirty="0">
                <a:solidFill>
                  <a:schemeClr val="tx1"/>
                </a:solidFill>
                <a:latin typeface="Calibri" panose="020F0502020204030204" pitchFamily="34" charset="0"/>
                <a:ea typeface="Geneva" pitchFamily="121" charset="-128"/>
                <a:cs typeface="+mn-cs"/>
              </a:rPr>
            </a:br>
            <a:r>
              <a:rPr lang="en-GB" sz="1600" dirty="0">
                <a:solidFill>
                  <a:schemeClr val="tx1"/>
                </a:solidFill>
                <a:latin typeface="Calibri" panose="020F0502020204030204" pitchFamily="34" charset="0"/>
                <a:ea typeface="Geneva" pitchFamily="121" charset="-128"/>
                <a:cs typeface="+mn-cs"/>
              </a:rPr>
              <a:t>highly complex FLUKA models with all the </a:t>
            </a:r>
            <a:br>
              <a:rPr lang="en-GB" sz="1600" dirty="0">
                <a:solidFill>
                  <a:schemeClr val="tx1"/>
                </a:solidFill>
                <a:latin typeface="Calibri" panose="020F0502020204030204" pitchFamily="34" charset="0"/>
                <a:ea typeface="Geneva" pitchFamily="121" charset="-128"/>
                <a:cs typeface="+mn-cs"/>
              </a:rPr>
            </a:br>
            <a:r>
              <a:rPr lang="en-GB" sz="1600" dirty="0">
                <a:solidFill>
                  <a:schemeClr val="tx1"/>
                </a:solidFill>
                <a:latin typeface="Calibri" panose="020F0502020204030204" pitchFamily="34" charset="0"/>
                <a:ea typeface="Geneva" pitchFamily="121" charset="-128"/>
                <a:cs typeface="+mn-cs"/>
              </a:rPr>
              <a:t>LHC beam elements; very good agreement</a:t>
            </a:r>
            <a:br>
              <a:rPr lang="en-GB" sz="1600" dirty="0">
                <a:solidFill>
                  <a:schemeClr val="tx1"/>
                </a:solidFill>
                <a:latin typeface="Calibri" panose="020F0502020204030204" pitchFamily="34" charset="0"/>
                <a:ea typeface="Geneva" pitchFamily="121" charset="-128"/>
                <a:cs typeface="+mn-cs"/>
              </a:rPr>
            </a:br>
            <a:r>
              <a:rPr lang="en-GB" sz="1600" dirty="0">
                <a:solidFill>
                  <a:schemeClr val="tx1"/>
                </a:solidFill>
                <a:latin typeface="Calibri" panose="020F0502020204030204" pitchFamily="34" charset="0"/>
                <a:ea typeface="Geneva" pitchFamily="121" charset="-128"/>
                <a:cs typeface="+mn-cs"/>
              </a:rPr>
              <a:t>between the calcs and measurements</a:t>
            </a:r>
          </a:p>
          <a:p>
            <a:pPr marL="342900" indent="-342900">
              <a:spcBef>
                <a:spcPts val="1200"/>
              </a:spcBef>
              <a:buFont typeface="Arial" panose="020B0604020202020204" pitchFamily="34" charset="0"/>
              <a:buChar char="•"/>
            </a:pPr>
            <a:endParaRPr lang="en-GB" sz="2000" dirty="0">
              <a:solidFill>
                <a:schemeClr val="tx1"/>
              </a:solidFill>
              <a:latin typeface="Calibri" panose="020F0502020204030204" pitchFamily="34" charset="0"/>
              <a:ea typeface="Geneva" pitchFamily="121" charset="-128"/>
              <a:cs typeface="+mn-cs"/>
            </a:endParaRPr>
          </a:p>
          <a:p>
            <a:pPr marL="342900" indent="-342900">
              <a:spcBef>
                <a:spcPts val="1200"/>
              </a:spcBef>
              <a:buFont typeface="Arial" panose="020B0604020202020204" pitchFamily="34" charset="0"/>
              <a:buChar char="•"/>
            </a:pPr>
            <a:endParaRPr lang="en-GB" sz="2000" dirty="0">
              <a:solidFill>
                <a:schemeClr val="tx1"/>
              </a:solidFill>
              <a:latin typeface="Calibri" panose="020F0502020204030204" pitchFamily="34" charset="0"/>
              <a:ea typeface="Geneva" pitchFamily="121" charset="-128"/>
              <a:cs typeface="+mn-cs"/>
            </a:endParaRPr>
          </a:p>
          <a:p>
            <a:pPr marL="0" indent="0">
              <a:spcBef>
                <a:spcPts val="0"/>
              </a:spcBef>
              <a:spcAft>
                <a:spcPts val="1200"/>
              </a:spcAft>
              <a:buNone/>
            </a:pPr>
            <a:endParaRPr lang="en-US" sz="2200" dirty="0">
              <a:solidFill>
                <a:srgbClr val="004C97"/>
              </a:solidFill>
            </a:endParaRPr>
          </a:p>
          <a:p>
            <a:pPr marL="0" indent="0">
              <a:spcBef>
                <a:spcPts val="0"/>
              </a:spcBef>
              <a:spcAft>
                <a:spcPts val="1200"/>
              </a:spcAft>
              <a:buNone/>
            </a:pPr>
            <a:endParaRPr lang="en-US" sz="2200" dirty="0">
              <a:solidFill>
                <a:srgbClr val="004C97"/>
              </a:solidFill>
            </a:endParaRP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6</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pic>
        <p:nvPicPr>
          <p:cNvPr id="8" name="Picture 7">
            <a:extLst>
              <a:ext uri="{FF2B5EF4-FFF2-40B4-BE49-F238E27FC236}">
                <a16:creationId xmlns:a16="http://schemas.microsoft.com/office/drawing/2014/main" id="{B4B99B57-14F9-82A3-5C5D-A4CF07EF932F}"/>
              </a:ext>
            </a:extLst>
          </p:cNvPr>
          <p:cNvPicPr>
            <a:picLocks noChangeAspect="1"/>
          </p:cNvPicPr>
          <p:nvPr/>
        </p:nvPicPr>
        <p:blipFill>
          <a:blip r:embed="rId3"/>
          <a:stretch>
            <a:fillRect/>
          </a:stretch>
        </p:blipFill>
        <p:spPr>
          <a:xfrm>
            <a:off x="4473944" y="4859968"/>
            <a:ext cx="2176689" cy="1339291"/>
          </a:xfrm>
          <a:prstGeom prst="rect">
            <a:avLst/>
          </a:prstGeom>
        </p:spPr>
      </p:pic>
      <p:pic>
        <p:nvPicPr>
          <p:cNvPr id="9" name="Picture 8" descr="ALICE Experiment - NHSJS">
            <a:extLst>
              <a:ext uri="{FF2B5EF4-FFF2-40B4-BE49-F238E27FC236}">
                <a16:creationId xmlns:a16="http://schemas.microsoft.com/office/drawing/2014/main" id="{A995E059-FD7C-DB70-6003-D4D9743F28A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5" b="89749" l="5104" r="98565">
                        <a14:foregroundMark x1="5263" y1="74487" x2="11005" y2="75854"/>
                        <a14:foregroundMark x1="11643" y1="52620" x2="15470" y2="51936"/>
                        <a14:foregroundMark x1="11483" y1="52392" x2="18501" y2="52164"/>
                        <a14:foregroundMark x1="14195" y1="30524" x2="17384" y2="33941"/>
                        <a14:foregroundMark x1="64753" y1="26651" x2="84848" y2="28474"/>
                        <a14:foregroundMark x1="84848" y1="28474" x2="78469" y2="28929"/>
                        <a14:foregroundMark x1="64434" y1="26424" x2="63477" y2="27107"/>
                        <a14:foregroundMark x1="87879" y1="28929" x2="89474" y2="38269"/>
                        <a14:foregroundMark x1="85646" y1="38497" x2="88995" y2="37358"/>
                        <a14:foregroundMark x1="58533" y1="43508" x2="75279" y2="41002"/>
                        <a14:foregroundMark x1="77033" y1="55353" x2="86603" y2="52392"/>
                        <a14:foregroundMark x1="83254" y1="54897" x2="68102" y2="69476"/>
                        <a14:foregroundMark x1="68102" y1="69476" x2="66986" y2="69476"/>
                        <a14:foregroundMark x1="83254" y1="55353" x2="87241" y2="53531"/>
                        <a14:foregroundMark x1="84051" y1="55809" x2="85805" y2="58770"/>
                        <a14:foregroundMark x1="88676" y1="56720" x2="98565" y2="60137"/>
                        <a14:foregroundMark x1="86922" y1="30296" x2="86124" y2="29841"/>
                      </a14:backgroundRemoval>
                    </a14:imgEffect>
                  </a14:imgLayer>
                </a14:imgProps>
              </a:ext>
              <a:ext uri="{28A0092B-C50C-407E-A947-70E740481C1C}">
                <a14:useLocalDpi xmlns:a14="http://schemas.microsoft.com/office/drawing/2010/main" val="0"/>
              </a:ext>
            </a:extLst>
          </a:blip>
          <a:srcRect/>
          <a:stretch>
            <a:fillRect/>
          </a:stretch>
        </p:blipFill>
        <p:spPr bwMode="auto">
          <a:xfrm>
            <a:off x="6835606" y="4322446"/>
            <a:ext cx="2262699" cy="1584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137F645-9D4B-7C35-3306-97A97683FCAB}"/>
              </a:ext>
            </a:extLst>
          </p:cNvPr>
          <p:cNvPicPr>
            <a:picLocks noChangeAspect="1"/>
          </p:cNvPicPr>
          <p:nvPr/>
        </p:nvPicPr>
        <p:blipFill>
          <a:blip r:embed="rId6"/>
          <a:stretch>
            <a:fillRect/>
          </a:stretch>
        </p:blipFill>
        <p:spPr>
          <a:xfrm>
            <a:off x="5735055" y="2057400"/>
            <a:ext cx="1341851" cy="1280160"/>
          </a:xfrm>
          <a:prstGeom prst="rect">
            <a:avLst/>
          </a:prstGeom>
        </p:spPr>
      </p:pic>
      <p:pic>
        <p:nvPicPr>
          <p:cNvPr id="13" name="Picture 12">
            <a:extLst>
              <a:ext uri="{FF2B5EF4-FFF2-40B4-BE49-F238E27FC236}">
                <a16:creationId xmlns:a16="http://schemas.microsoft.com/office/drawing/2014/main" id="{A0589F52-E488-7D9D-7AC6-F1EE1D787CFC}"/>
              </a:ext>
            </a:extLst>
          </p:cNvPr>
          <p:cNvPicPr>
            <a:picLocks noChangeAspect="1"/>
          </p:cNvPicPr>
          <p:nvPr/>
        </p:nvPicPr>
        <p:blipFill>
          <a:blip r:embed="rId7"/>
          <a:stretch>
            <a:fillRect/>
          </a:stretch>
        </p:blipFill>
        <p:spPr>
          <a:xfrm>
            <a:off x="4284104" y="2057400"/>
            <a:ext cx="1315043" cy="1371600"/>
          </a:xfrm>
          <a:prstGeom prst="rect">
            <a:avLst/>
          </a:prstGeom>
        </p:spPr>
      </p:pic>
      <p:pic>
        <p:nvPicPr>
          <p:cNvPr id="15" name="Picture 14">
            <a:extLst>
              <a:ext uri="{FF2B5EF4-FFF2-40B4-BE49-F238E27FC236}">
                <a16:creationId xmlns:a16="http://schemas.microsoft.com/office/drawing/2014/main" id="{A8276BE7-0B1A-CFEA-A769-76B99B9FE35F}"/>
              </a:ext>
            </a:extLst>
          </p:cNvPr>
          <p:cNvPicPr>
            <a:picLocks noChangeAspect="1"/>
          </p:cNvPicPr>
          <p:nvPr/>
        </p:nvPicPr>
        <p:blipFill>
          <a:blip r:embed="rId8"/>
          <a:stretch>
            <a:fillRect/>
          </a:stretch>
        </p:blipFill>
        <p:spPr>
          <a:xfrm>
            <a:off x="7290656" y="1996795"/>
            <a:ext cx="1234205" cy="1280160"/>
          </a:xfrm>
          <a:prstGeom prst="rect">
            <a:avLst/>
          </a:prstGeom>
        </p:spPr>
      </p:pic>
    </p:spTree>
    <p:extLst>
      <p:ext uri="{BB962C8B-B14F-4D97-AF65-F5344CB8AC3E}">
        <p14:creationId xmlns:p14="http://schemas.microsoft.com/office/powerpoint/2010/main" val="4018897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Workshop Highlights [3]</a:t>
            </a:r>
          </a:p>
        </p:txBody>
      </p:sp>
      <p:sp>
        <p:nvSpPr>
          <p:cNvPr id="3" name="Content Placeholder 2"/>
          <p:cNvSpPr>
            <a:spLocks noGrp="1"/>
          </p:cNvSpPr>
          <p:nvPr>
            <p:ph idx="1"/>
          </p:nvPr>
        </p:nvSpPr>
        <p:spPr>
          <a:xfrm>
            <a:off x="321733" y="951304"/>
            <a:ext cx="8544615" cy="5318867"/>
          </a:xfrm>
        </p:spPr>
        <p:txBody>
          <a:bodyPr/>
          <a:lstStyle/>
          <a:p>
            <a:pPr marL="342900" indent="-342900">
              <a:spcBef>
                <a:spcPts val="1200"/>
              </a:spcBef>
              <a:buFont typeface="Arial" panose="020B0604020202020204" pitchFamily="34" charset="0"/>
              <a:buChar char="•"/>
            </a:pPr>
            <a:r>
              <a:rPr lang="en-GB" sz="2000" b="1" dirty="0">
                <a:solidFill>
                  <a:schemeClr val="tx1"/>
                </a:solidFill>
                <a:latin typeface="Calibri" panose="020F0502020204030204" pitchFamily="34" charset="0"/>
                <a:ea typeface="Geneva" pitchFamily="121" charset="-128"/>
                <a:cs typeface="+mn-cs"/>
              </a:rPr>
              <a:t>AI/ML application</a:t>
            </a:r>
          </a:p>
          <a:p>
            <a:pPr lvl="1" indent="-342900">
              <a:spcBef>
                <a:spcPts val="1200"/>
              </a:spcBef>
              <a:buFont typeface="Arial" panose="020B0604020202020204" pitchFamily="34" charset="0"/>
              <a:buChar char="•"/>
            </a:pPr>
            <a:r>
              <a:rPr lang="en-GB" sz="1800" dirty="0">
                <a:solidFill>
                  <a:schemeClr val="tx1"/>
                </a:solidFill>
                <a:latin typeface="Calibri" panose="020F0502020204030204" pitchFamily="34" charset="0"/>
                <a:ea typeface="Geneva" pitchFamily="121" charset="-128"/>
                <a:cs typeface="+mn-cs"/>
              </a:rPr>
              <a:t>Bayesian Uncertainty Quantification </a:t>
            </a:r>
            <a:br>
              <a:rPr lang="en-GB" sz="1800" dirty="0">
                <a:solidFill>
                  <a:schemeClr val="tx1"/>
                </a:solidFill>
                <a:latin typeface="Calibri" panose="020F0502020204030204" pitchFamily="34" charset="0"/>
                <a:ea typeface="Geneva" pitchFamily="121" charset="-128"/>
                <a:cs typeface="+mn-cs"/>
              </a:rPr>
            </a:br>
            <a:r>
              <a:rPr lang="en-GB" sz="1800" dirty="0">
                <a:solidFill>
                  <a:schemeClr val="tx1"/>
                </a:solidFill>
                <a:latin typeface="Calibri" panose="020F0502020204030204" pitchFamily="34" charset="0"/>
                <a:ea typeface="Geneva" pitchFamily="121" charset="-128"/>
                <a:cs typeface="+mn-cs"/>
              </a:rPr>
              <a:t>for RT Calcs at FRIB (Juan Zamora, FRIB)</a:t>
            </a:r>
          </a:p>
          <a:p>
            <a:pPr lvl="1" indent="-342900">
              <a:spcBef>
                <a:spcPts val="1200"/>
              </a:spcBef>
              <a:buFont typeface="Arial" panose="020B0604020202020204" pitchFamily="34" charset="0"/>
              <a:buChar char="•"/>
            </a:pPr>
            <a:r>
              <a:rPr lang="en-GB" sz="1800" dirty="0">
                <a:solidFill>
                  <a:schemeClr val="tx1"/>
                </a:solidFill>
                <a:latin typeface="Calibri" panose="020F0502020204030204" pitchFamily="34" charset="0"/>
                <a:ea typeface="Geneva" pitchFamily="121" charset="-128"/>
                <a:cs typeface="+mn-cs"/>
              </a:rPr>
              <a:t>Application of ML in Rad Shielding </a:t>
            </a:r>
            <a:br>
              <a:rPr lang="en-GB" sz="1800" dirty="0">
                <a:solidFill>
                  <a:schemeClr val="tx1"/>
                </a:solidFill>
                <a:latin typeface="Calibri" panose="020F0502020204030204" pitchFamily="34" charset="0"/>
                <a:ea typeface="Geneva" pitchFamily="121" charset="-128"/>
                <a:cs typeface="+mn-cs"/>
              </a:rPr>
            </a:br>
            <a:r>
              <a:rPr lang="en-GB" sz="1800" dirty="0">
                <a:solidFill>
                  <a:schemeClr val="tx1"/>
                </a:solidFill>
                <a:latin typeface="Calibri" panose="020F0502020204030204" pitchFamily="34" charset="0"/>
                <a:ea typeface="Geneva" pitchFamily="121" charset="-128"/>
                <a:cs typeface="+mn-cs"/>
              </a:rPr>
              <a:t>at FRIB (Raj Chowdhury, FRIB)</a:t>
            </a:r>
          </a:p>
          <a:p>
            <a:pPr marL="400050" lvl="1" indent="0">
              <a:spcBef>
                <a:spcPts val="1200"/>
              </a:spcBef>
              <a:buNone/>
            </a:pPr>
            <a:endParaRPr lang="en-GB" sz="1800" dirty="0">
              <a:solidFill>
                <a:schemeClr val="tx1"/>
              </a:solidFill>
              <a:latin typeface="Calibri" panose="020F0502020204030204" pitchFamily="34" charset="0"/>
              <a:ea typeface="Geneva" pitchFamily="121" charset="-128"/>
              <a:cs typeface="+mn-cs"/>
            </a:endParaRPr>
          </a:p>
          <a:p>
            <a:pPr>
              <a:spcBef>
                <a:spcPts val="1200"/>
              </a:spcBef>
            </a:pPr>
            <a:r>
              <a:rPr lang="en-GB" sz="2000" b="1" dirty="0">
                <a:solidFill>
                  <a:schemeClr val="tx1"/>
                </a:solidFill>
                <a:latin typeface="Calibri" panose="020F0502020204030204" pitchFamily="34" charset="0"/>
                <a:ea typeface="Geneva" pitchFamily="121" charset="-128"/>
                <a:cs typeface="+mn-cs"/>
              </a:rPr>
              <a:t>Laser-plasma interactions</a:t>
            </a:r>
          </a:p>
          <a:p>
            <a:pPr lvl="1">
              <a:spcBef>
                <a:spcPts val="1200"/>
              </a:spcBef>
            </a:pPr>
            <a:r>
              <a:rPr lang="en-GB" sz="1800" dirty="0">
                <a:solidFill>
                  <a:schemeClr val="tx1"/>
                </a:solidFill>
                <a:latin typeface="Calibri" panose="020F0502020204030204" pitchFamily="34" charset="0"/>
                <a:ea typeface="Geneva" pitchFamily="121" charset="-128"/>
                <a:cs typeface="+mn-cs"/>
              </a:rPr>
              <a:t>Ultra-intense, high-power lasers generate matter </a:t>
            </a:r>
            <a:br>
              <a:rPr lang="en-GB" sz="1800" dirty="0">
                <a:solidFill>
                  <a:schemeClr val="tx1"/>
                </a:solidFill>
                <a:latin typeface="Calibri" panose="020F0502020204030204" pitchFamily="34" charset="0"/>
                <a:ea typeface="Geneva" pitchFamily="121" charset="-128"/>
                <a:cs typeface="+mn-cs"/>
              </a:rPr>
            </a:br>
            <a:r>
              <a:rPr lang="en-GB" sz="1800" dirty="0">
                <a:solidFill>
                  <a:schemeClr val="tx1"/>
                </a:solidFill>
                <a:latin typeface="Calibri" panose="020F0502020204030204" pitchFamily="34" charset="0"/>
                <a:ea typeface="Geneva" pitchFamily="121" charset="-128"/>
                <a:cs typeface="+mn-cs"/>
              </a:rPr>
              <a:t>under extreme conditions</a:t>
            </a:r>
          </a:p>
          <a:p>
            <a:pPr lvl="1">
              <a:spcBef>
                <a:spcPts val="1200"/>
              </a:spcBef>
            </a:pPr>
            <a:r>
              <a:rPr lang="en-GB" sz="1800" dirty="0">
                <a:solidFill>
                  <a:schemeClr val="tx1"/>
                </a:solidFill>
                <a:latin typeface="Calibri" panose="020F0502020204030204" pitchFamily="34" charset="0"/>
                <a:ea typeface="Geneva" pitchFamily="121" charset="-128"/>
                <a:cs typeface="+mn-cs"/>
              </a:rPr>
              <a:t>Lasers used to build compact particle accelerators</a:t>
            </a:r>
          </a:p>
          <a:p>
            <a:pPr lvl="1">
              <a:spcBef>
                <a:spcPts val="1200"/>
              </a:spcBef>
            </a:pPr>
            <a:r>
              <a:rPr lang="en-GB" sz="1800" dirty="0">
                <a:solidFill>
                  <a:schemeClr val="tx1"/>
                </a:solidFill>
                <a:latin typeface="Calibri" panose="020F0502020204030204" pitchFamily="34" charset="0"/>
                <a:ea typeface="Geneva" pitchFamily="121" charset="-128"/>
                <a:cs typeface="+mn-cs"/>
              </a:rPr>
              <a:t>Ionizing radiation from laser – target matter interactions</a:t>
            </a:r>
          </a:p>
          <a:p>
            <a:pPr lvl="1">
              <a:spcBef>
                <a:spcPts val="1200"/>
              </a:spcBef>
            </a:pPr>
            <a:r>
              <a:rPr lang="en-GB" sz="1800" dirty="0">
                <a:solidFill>
                  <a:schemeClr val="tx1"/>
                </a:solidFill>
                <a:latin typeface="Calibri" panose="020F0502020204030204" pitchFamily="34" charset="0"/>
                <a:ea typeface="Geneva" pitchFamily="121" charset="-128"/>
                <a:cs typeface="+mn-cs"/>
              </a:rPr>
              <a:t>State-of-the-art talks by Anna Ferrari (HZDR),</a:t>
            </a:r>
            <a:br>
              <a:rPr lang="en-GB" sz="1800" dirty="0">
                <a:solidFill>
                  <a:schemeClr val="tx1"/>
                </a:solidFill>
                <a:latin typeface="Calibri" panose="020F0502020204030204" pitchFamily="34" charset="0"/>
                <a:ea typeface="Geneva" pitchFamily="121" charset="-128"/>
                <a:cs typeface="+mn-cs"/>
              </a:rPr>
            </a:br>
            <a:r>
              <a:rPr lang="en-GB" sz="1800" dirty="0">
                <a:solidFill>
                  <a:schemeClr val="tx1"/>
                </a:solidFill>
                <a:latin typeface="Calibri" panose="020F0502020204030204" pitchFamily="34" charset="0"/>
                <a:ea typeface="Geneva" pitchFamily="121" charset="-128"/>
                <a:cs typeface="+mn-cs"/>
              </a:rPr>
              <a:t>Sayed </a:t>
            </a:r>
            <a:r>
              <a:rPr lang="en-GB" sz="1800" dirty="0" err="1">
                <a:solidFill>
                  <a:schemeClr val="tx1"/>
                </a:solidFill>
                <a:latin typeface="Calibri" panose="020F0502020204030204" pitchFamily="34" charset="0"/>
                <a:ea typeface="Geneva" pitchFamily="121" charset="-128"/>
                <a:cs typeface="+mn-cs"/>
              </a:rPr>
              <a:t>Rokni</a:t>
            </a:r>
            <a:r>
              <a:rPr lang="en-GB" sz="1800" dirty="0">
                <a:solidFill>
                  <a:schemeClr val="tx1"/>
                </a:solidFill>
                <a:latin typeface="Calibri" panose="020F0502020204030204" pitchFamily="34" charset="0"/>
                <a:ea typeface="Geneva" pitchFamily="121" charset="-128"/>
                <a:cs typeface="+mn-cs"/>
              </a:rPr>
              <a:t> (SLAC), Thomas Kluge (European XFEL), </a:t>
            </a:r>
            <a:br>
              <a:rPr lang="en-GB" sz="1800" dirty="0">
                <a:solidFill>
                  <a:schemeClr val="tx1"/>
                </a:solidFill>
                <a:latin typeface="Calibri" panose="020F0502020204030204" pitchFamily="34" charset="0"/>
                <a:ea typeface="Geneva" pitchFamily="121" charset="-128"/>
                <a:cs typeface="+mn-cs"/>
              </a:rPr>
            </a:br>
            <a:r>
              <a:rPr lang="en-GB" sz="1800" dirty="0">
                <a:solidFill>
                  <a:schemeClr val="tx1"/>
                </a:solidFill>
                <a:latin typeface="Calibri" panose="020F0502020204030204" pitchFamily="34" charset="0"/>
                <a:ea typeface="Geneva" pitchFamily="121" charset="-128"/>
                <a:cs typeface="+mn-cs"/>
              </a:rPr>
              <a:t>Roberto </a:t>
            </a:r>
            <a:r>
              <a:rPr lang="en-GB" sz="1800" dirty="0" err="1">
                <a:solidFill>
                  <a:schemeClr val="tx1"/>
                </a:solidFill>
                <a:latin typeface="Calibri" panose="020F0502020204030204" pitchFamily="34" charset="0"/>
                <a:ea typeface="Geneva" pitchFamily="121" charset="-128"/>
                <a:cs typeface="+mn-cs"/>
              </a:rPr>
              <a:t>Versaci</a:t>
            </a:r>
            <a:r>
              <a:rPr lang="en-GB" sz="1800" dirty="0">
                <a:solidFill>
                  <a:schemeClr val="tx1"/>
                </a:solidFill>
                <a:latin typeface="Calibri" panose="020F0502020204030204" pitchFamily="34" charset="0"/>
                <a:ea typeface="Geneva" pitchFamily="121" charset="-128"/>
                <a:cs typeface="+mn-cs"/>
              </a:rPr>
              <a:t> &amp; David Horvath (ELI Beamlines)</a:t>
            </a:r>
          </a:p>
          <a:p>
            <a:pPr lvl="1" indent="-342900">
              <a:spcBef>
                <a:spcPts val="1200"/>
              </a:spcBef>
              <a:buFont typeface="Arial" panose="020B0604020202020204" pitchFamily="34" charset="0"/>
              <a:buChar char="•"/>
            </a:pPr>
            <a:endParaRPr lang="en-GB" sz="1800" dirty="0">
              <a:solidFill>
                <a:schemeClr val="tx1"/>
              </a:solidFill>
              <a:latin typeface="Calibri" panose="020F0502020204030204" pitchFamily="34" charset="0"/>
              <a:ea typeface="Geneva" pitchFamily="121" charset="-128"/>
              <a:cs typeface="+mn-cs"/>
            </a:endParaRPr>
          </a:p>
          <a:p>
            <a:pPr marL="342900" indent="-342900">
              <a:spcBef>
                <a:spcPts val="1200"/>
              </a:spcBef>
              <a:buFont typeface="Arial" panose="020B0604020202020204" pitchFamily="34" charset="0"/>
              <a:buChar char="•"/>
            </a:pPr>
            <a:endParaRPr lang="en-US" sz="2200" dirty="0">
              <a:solidFill>
                <a:srgbClr val="004C97"/>
              </a:solidFill>
            </a:endParaRPr>
          </a:p>
          <a:p>
            <a:pPr marL="0" indent="0">
              <a:spcBef>
                <a:spcPts val="0"/>
              </a:spcBef>
              <a:spcAft>
                <a:spcPts val="1200"/>
              </a:spcAft>
              <a:buNone/>
            </a:pPr>
            <a:endParaRPr lang="en-US" sz="2200" dirty="0">
              <a:solidFill>
                <a:srgbClr val="004C97"/>
              </a:solidFill>
            </a:endParaRP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7</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pic>
        <p:nvPicPr>
          <p:cNvPr id="8" name="Picture 7" descr="Diagram&#10;&#10;Description automatically generated">
            <a:extLst>
              <a:ext uri="{FF2B5EF4-FFF2-40B4-BE49-F238E27FC236}">
                <a16:creationId xmlns:a16="http://schemas.microsoft.com/office/drawing/2014/main" id="{07AC7E66-11D8-A4C0-7D6E-822BA73A6FBD}"/>
              </a:ext>
            </a:extLst>
          </p:cNvPr>
          <p:cNvPicPr>
            <a:picLocks noChangeAspect="1"/>
          </p:cNvPicPr>
          <p:nvPr/>
        </p:nvPicPr>
        <p:blipFill rotWithShape="1">
          <a:blip r:embed="rId3"/>
          <a:srcRect t="9543" b="5923"/>
          <a:stretch/>
        </p:blipFill>
        <p:spPr>
          <a:xfrm>
            <a:off x="4906666" y="898024"/>
            <a:ext cx="3661305" cy="2286000"/>
          </a:xfrm>
          <a:prstGeom prst="rect">
            <a:avLst/>
          </a:prstGeom>
        </p:spPr>
      </p:pic>
      <p:pic>
        <p:nvPicPr>
          <p:cNvPr id="9" name="Picture 8" descr="A diagram of solar energy&#10;&#10;Description automatically generated">
            <a:extLst>
              <a:ext uri="{FF2B5EF4-FFF2-40B4-BE49-F238E27FC236}">
                <a16:creationId xmlns:a16="http://schemas.microsoft.com/office/drawing/2014/main" id="{13F8D7A3-04FD-2567-C9EB-EED321CCBE1B}"/>
              </a:ext>
            </a:extLst>
          </p:cNvPr>
          <p:cNvPicPr>
            <a:picLocks noChangeAspect="1"/>
          </p:cNvPicPr>
          <p:nvPr/>
        </p:nvPicPr>
        <p:blipFill>
          <a:blip r:embed="rId4"/>
          <a:stretch>
            <a:fillRect/>
          </a:stretch>
        </p:blipFill>
        <p:spPr>
          <a:xfrm>
            <a:off x="6636309" y="3281680"/>
            <a:ext cx="2319807" cy="3474720"/>
          </a:xfrm>
          <a:prstGeom prst="rect">
            <a:avLst/>
          </a:prstGeom>
        </p:spPr>
      </p:pic>
    </p:spTree>
    <p:extLst>
      <p:ext uri="{BB962C8B-B14F-4D97-AF65-F5344CB8AC3E}">
        <p14:creationId xmlns:p14="http://schemas.microsoft.com/office/powerpoint/2010/main" val="2204016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Tritium Production &amp; Release in High-Energy Proton Accelerators [1]                           </a:t>
            </a:r>
            <a:r>
              <a:rPr lang="en-US" sz="1600" dirty="0"/>
              <a:t>Dali Georgobiani, FNAL</a:t>
            </a:r>
            <a:endParaRPr lang="en-US" dirty="0"/>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8</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11" name="TextBox 10">
            <a:extLst>
              <a:ext uri="{FF2B5EF4-FFF2-40B4-BE49-F238E27FC236}">
                <a16:creationId xmlns:a16="http://schemas.microsoft.com/office/drawing/2014/main" id="{138C7028-7215-9FAF-561E-D3E34FF394AC}"/>
              </a:ext>
            </a:extLst>
          </p:cNvPr>
          <p:cNvSpPr txBox="1"/>
          <p:nvPr/>
        </p:nvSpPr>
        <p:spPr>
          <a:xfrm>
            <a:off x="8620950" y="85979"/>
            <a:ext cx="444352" cy="338554"/>
          </a:xfrm>
          <a:prstGeom prst="rect">
            <a:avLst/>
          </a:prstGeom>
          <a:solidFill>
            <a:srgbClr val="00B0F0"/>
          </a:solidFill>
        </p:spPr>
        <p:txBody>
          <a:bodyPr wrap="none" rtlCol="0">
            <a:spAutoFit/>
          </a:bodyPr>
          <a:lstStyle/>
          <a:p>
            <a:r>
              <a:rPr lang="en-US" sz="1600" b="1" dirty="0"/>
              <a:t>1.2</a:t>
            </a:r>
          </a:p>
        </p:txBody>
      </p:sp>
      <p:pic>
        <p:nvPicPr>
          <p:cNvPr id="12" name="Picture 11" descr="A graph of a graph with red and blue lines&#10;&#10;Description automatically generated">
            <a:extLst>
              <a:ext uri="{FF2B5EF4-FFF2-40B4-BE49-F238E27FC236}">
                <a16:creationId xmlns:a16="http://schemas.microsoft.com/office/drawing/2014/main" id="{6DF9701E-8092-4825-FEE1-D2FEEDFB0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39" y="943398"/>
            <a:ext cx="3648855" cy="2743200"/>
          </a:xfrm>
          <a:prstGeom prst="rect">
            <a:avLst/>
          </a:prstGeom>
        </p:spPr>
      </p:pic>
      <p:sp>
        <p:nvSpPr>
          <p:cNvPr id="13" name="TextBox 12">
            <a:extLst>
              <a:ext uri="{FF2B5EF4-FFF2-40B4-BE49-F238E27FC236}">
                <a16:creationId xmlns:a16="http://schemas.microsoft.com/office/drawing/2014/main" id="{8799A233-E1F0-847E-19DF-CF506F557658}"/>
              </a:ext>
            </a:extLst>
          </p:cNvPr>
          <p:cNvSpPr txBox="1"/>
          <p:nvPr/>
        </p:nvSpPr>
        <p:spPr>
          <a:xfrm>
            <a:off x="961942" y="1353579"/>
            <a:ext cx="998209" cy="369332"/>
          </a:xfrm>
          <a:prstGeom prst="rect">
            <a:avLst/>
          </a:prstGeom>
          <a:solidFill>
            <a:schemeClr val="accent5">
              <a:lumMod val="40000"/>
              <a:lumOff val="60000"/>
            </a:schemeClr>
          </a:solidFill>
          <a:ln>
            <a:solidFill>
              <a:srgbClr val="004C97"/>
            </a:solidFill>
          </a:ln>
        </p:spPr>
        <p:txBody>
          <a:bodyPr wrap="square" rtlCol="0">
            <a:spAutoFit/>
          </a:bodyPr>
          <a:lstStyle/>
          <a:p>
            <a:r>
              <a:rPr lang="en-US" sz="1800" dirty="0">
                <a:solidFill>
                  <a:srgbClr val="000000"/>
                </a:solidFill>
              </a:rPr>
              <a:t>Problem</a:t>
            </a:r>
          </a:p>
        </p:txBody>
      </p:sp>
      <p:cxnSp>
        <p:nvCxnSpPr>
          <p:cNvPr id="14" name="Straight Connector 13">
            <a:extLst>
              <a:ext uri="{FF2B5EF4-FFF2-40B4-BE49-F238E27FC236}">
                <a16:creationId xmlns:a16="http://schemas.microsoft.com/office/drawing/2014/main" id="{A8AC14AC-48B0-9F87-CFA4-1ECD13CF3211}"/>
              </a:ext>
            </a:extLst>
          </p:cNvPr>
          <p:cNvCxnSpPr>
            <a:cxnSpLocks/>
          </p:cNvCxnSpPr>
          <p:nvPr/>
        </p:nvCxnSpPr>
        <p:spPr>
          <a:xfrm>
            <a:off x="3960520" y="889583"/>
            <a:ext cx="0" cy="2797015"/>
          </a:xfrm>
          <a:prstGeom prst="line">
            <a:avLst/>
          </a:prstGeom>
          <a:ln w="12700">
            <a:solidFill>
              <a:srgbClr val="7030A0"/>
            </a:solidFill>
            <a:prstDash val="dash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DD7FA7-648B-C9E6-F242-53714BB22E18}"/>
              </a:ext>
            </a:extLst>
          </p:cNvPr>
          <p:cNvCxnSpPr>
            <a:cxnSpLocks/>
          </p:cNvCxnSpPr>
          <p:nvPr/>
        </p:nvCxnSpPr>
        <p:spPr>
          <a:xfrm>
            <a:off x="228600" y="3851677"/>
            <a:ext cx="3462590" cy="0"/>
          </a:xfrm>
          <a:prstGeom prst="line">
            <a:avLst/>
          </a:prstGeom>
          <a:ln w="12700">
            <a:solidFill>
              <a:srgbClr val="7030A0"/>
            </a:solidFill>
            <a:prstDash val="dash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9CD5948-978E-EE33-62C9-782B09EA7CBD}"/>
              </a:ext>
            </a:extLst>
          </p:cNvPr>
          <p:cNvSpPr txBox="1"/>
          <p:nvPr/>
        </p:nvSpPr>
        <p:spPr>
          <a:xfrm>
            <a:off x="4091872" y="1578321"/>
            <a:ext cx="3244734" cy="2062103"/>
          </a:xfrm>
          <a:prstGeom prst="rect">
            <a:avLst/>
          </a:prstGeom>
          <a:noFill/>
        </p:spPr>
        <p:txBody>
          <a:bodyPr wrap="none" rtlCol="0">
            <a:spAutoFit/>
          </a:bodyPr>
          <a:lstStyle/>
          <a:p>
            <a:r>
              <a:rPr lang="en-US" sz="2000" dirty="0"/>
              <a:t>Starting with NuMI target…</a:t>
            </a:r>
          </a:p>
          <a:p>
            <a:pPr marL="285750" indent="-285750">
              <a:buFont typeface="Arial" panose="020B0604020202020204" pitchFamily="34" charset="0"/>
              <a:buChar char="•"/>
            </a:pPr>
            <a:r>
              <a:rPr lang="en-US" sz="1200" dirty="0"/>
              <a:t>Simple model for 3H production estimate</a:t>
            </a:r>
          </a:p>
          <a:p>
            <a:pPr marL="285750" indent="-285750">
              <a:buFont typeface="Arial" panose="020B0604020202020204" pitchFamily="34" charset="0"/>
              <a:buChar char="•"/>
            </a:pPr>
            <a:r>
              <a:rPr lang="en-US" sz="1200" dirty="0"/>
              <a:t>Using 3 major Monte-Carlo rad codes:</a:t>
            </a:r>
            <a:br>
              <a:rPr lang="en-US" sz="1200" dirty="0"/>
            </a:br>
            <a:r>
              <a:rPr lang="en-US" sz="1200" dirty="0"/>
              <a:t>FLUKA (Alajos), MARS (Dali), </a:t>
            </a:r>
            <a:br>
              <a:rPr lang="en-US" sz="1200" dirty="0"/>
            </a:br>
            <a:r>
              <a:rPr lang="en-US" sz="1200" dirty="0"/>
              <a:t>PHITS (Tom Ginter, FRIB) </a:t>
            </a:r>
            <a:br>
              <a:rPr lang="en-US" sz="1200" dirty="0"/>
            </a:br>
            <a:r>
              <a:rPr lang="en-US" sz="1200" b="1" dirty="0"/>
              <a:t>(Code intercomparison wrt H3 production!)</a:t>
            </a:r>
          </a:p>
          <a:p>
            <a:pPr marL="285750" indent="-285750">
              <a:buFont typeface="Arial" panose="020B0604020202020204" pitchFamily="34" charset="0"/>
              <a:buChar char="•"/>
            </a:pPr>
            <a:r>
              <a:rPr lang="en-US" sz="1200" dirty="0"/>
              <a:t>Input: 120 GeV/c protons, 1.1 MW (ideally), </a:t>
            </a:r>
            <a:br>
              <a:rPr lang="en-US" sz="1200" dirty="0"/>
            </a:br>
            <a:r>
              <a:rPr lang="en-US" sz="1200" dirty="0"/>
              <a:t>effective intensity 5.25e13 </a:t>
            </a:r>
            <a:r>
              <a:rPr lang="en-US" sz="1200" dirty="0" err="1"/>
              <a:t>pps</a:t>
            </a:r>
            <a:endParaRPr lang="en-US" sz="1200" dirty="0"/>
          </a:p>
          <a:p>
            <a:pPr marL="285750" indent="-285750">
              <a:buFont typeface="Arial" panose="020B0604020202020204" pitchFamily="34" charset="0"/>
              <a:buChar char="•"/>
            </a:pPr>
            <a:r>
              <a:rPr lang="en-US" sz="1200" dirty="0"/>
              <a:t>Output: 3H production rates, activation </a:t>
            </a:r>
            <a:br>
              <a:rPr lang="en-US" sz="1200" dirty="0"/>
            </a:br>
            <a:r>
              <a:rPr lang="en-US" sz="1200" dirty="0"/>
              <a:t>(1y beam on; instant and 1y beam off)</a:t>
            </a:r>
          </a:p>
        </p:txBody>
      </p:sp>
      <p:sp>
        <p:nvSpPr>
          <p:cNvPr id="21" name="TextBox 20">
            <a:extLst>
              <a:ext uri="{FF2B5EF4-FFF2-40B4-BE49-F238E27FC236}">
                <a16:creationId xmlns:a16="http://schemas.microsoft.com/office/drawing/2014/main" id="{2B2C9D7B-4DB6-480A-8631-DF4FD22F7EC5}"/>
              </a:ext>
            </a:extLst>
          </p:cNvPr>
          <p:cNvSpPr txBox="1"/>
          <p:nvPr/>
        </p:nvSpPr>
        <p:spPr>
          <a:xfrm>
            <a:off x="4398717" y="941550"/>
            <a:ext cx="3498713" cy="369332"/>
          </a:xfrm>
          <a:prstGeom prst="rect">
            <a:avLst/>
          </a:prstGeom>
          <a:solidFill>
            <a:schemeClr val="accent5">
              <a:lumMod val="40000"/>
              <a:lumOff val="60000"/>
            </a:schemeClr>
          </a:solidFill>
          <a:ln>
            <a:solidFill>
              <a:srgbClr val="004C97"/>
            </a:solidFill>
          </a:ln>
        </p:spPr>
        <p:txBody>
          <a:bodyPr wrap="square" rtlCol="0">
            <a:spAutoFit/>
          </a:bodyPr>
          <a:lstStyle/>
          <a:p>
            <a:r>
              <a:rPr lang="en-US" sz="1800" dirty="0">
                <a:solidFill>
                  <a:srgbClr val="000000"/>
                </a:solidFill>
              </a:rPr>
              <a:t>Solution, Part 1: Tritium Production</a:t>
            </a:r>
          </a:p>
        </p:txBody>
      </p:sp>
      <p:grpSp>
        <p:nvGrpSpPr>
          <p:cNvPr id="22" name="Group 21">
            <a:extLst>
              <a:ext uri="{FF2B5EF4-FFF2-40B4-BE49-F238E27FC236}">
                <a16:creationId xmlns:a16="http://schemas.microsoft.com/office/drawing/2014/main" id="{A54BE774-0121-FA2A-99C1-8DFA962917F7}"/>
              </a:ext>
            </a:extLst>
          </p:cNvPr>
          <p:cNvGrpSpPr/>
          <p:nvPr/>
        </p:nvGrpSpPr>
        <p:grpSpPr>
          <a:xfrm>
            <a:off x="17051" y="4210869"/>
            <a:ext cx="6682874" cy="2047590"/>
            <a:chOff x="119870" y="4206006"/>
            <a:chExt cx="6682874" cy="2047590"/>
          </a:xfrm>
        </p:grpSpPr>
        <p:grpSp>
          <p:nvGrpSpPr>
            <p:cNvPr id="23" name="Group 22">
              <a:extLst>
                <a:ext uri="{FF2B5EF4-FFF2-40B4-BE49-F238E27FC236}">
                  <a16:creationId xmlns:a16="http://schemas.microsoft.com/office/drawing/2014/main" id="{D2C903F8-DB1F-530A-3B9C-EB3BC31658A8}"/>
                </a:ext>
              </a:extLst>
            </p:cNvPr>
            <p:cNvGrpSpPr/>
            <p:nvPr/>
          </p:nvGrpSpPr>
          <p:grpSpPr>
            <a:xfrm>
              <a:off x="119870" y="4206006"/>
              <a:ext cx="6682874" cy="2047590"/>
              <a:chOff x="119870" y="4206006"/>
              <a:chExt cx="6682874" cy="2047590"/>
            </a:xfrm>
          </p:grpSpPr>
          <p:grpSp>
            <p:nvGrpSpPr>
              <p:cNvPr id="28" name="Group 27">
                <a:extLst>
                  <a:ext uri="{FF2B5EF4-FFF2-40B4-BE49-F238E27FC236}">
                    <a16:creationId xmlns:a16="http://schemas.microsoft.com/office/drawing/2014/main" id="{3334C5AB-D355-F05D-1880-AC98D92A1233}"/>
                  </a:ext>
                </a:extLst>
              </p:cNvPr>
              <p:cNvGrpSpPr/>
              <p:nvPr/>
            </p:nvGrpSpPr>
            <p:grpSpPr>
              <a:xfrm>
                <a:off x="119870" y="4206006"/>
                <a:ext cx="6682874" cy="2047590"/>
                <a:chOff x="119870" y="4206006"/>
                <a:chExt cx="6682874" cy="2047590"/>
              </a:xfrm>
            </p:grpSpPr>
            <p:grpSp>
              <p:nvGrpSpPr>
                <p:cNvPr id="33" name="Group 32">
                  <a:extLst>
                    <a:ext uri="{FF2B5EF4-FFF2-40B4-BE49-F238E27FC236}">
                      <a16:creationId xmlns:a16="http://schemas.microsoft.com/office/drawing/2014/main" id="{B49D5D96-8A7F-47B3-8D3E-B9ADD5636A5B}"/>
                    </a:ext>
                  </a:extLst>
                </p:cNvPr>
                <p:cNvGrpSpPr/>
                <p:nvPr/>
              </p:nvGrpSpPr>
              <p:grpSpPr>
                <a:xfrm>
                  <a:off x="734577" y="4206006"/>
                  <a:ext cx="6068167" cy="2047590"/>
                  <a:chOff x="459210" y="4229988"/>
                  <a:chExt cx="6068167" cy="2047590"/>
                </a:xfrm>
              </p:grpSpPr>
              <p:grpSp>
                <p:nvGrpSpPr>
                  <p:cNvPr id="36" name="Group 35">
                    <a:extLst>
                      <a:ext uri="{FF2B5EF4-FFF2-40B4-BE49-F238E27FC236}">
                        <a16:creationId xmlns:a16="http://schemas.microsoft.com/office/drawing/2014/main" id="{763A5435-E9D1-B458-C932-74325FE7837B}"/>
                      </a:ext>
                    </a:extLst>
                  </p:cNvPr>
                  <p:cNvGrpSpPr/>
                  <p:nvPr/>
                </p:nvGrpSpPr>
                <p:grpSpPr>
                  <a:xfrm>
                    <a:off x="459210" y="4229988"/>
                    <a:ext cx="6068167" cy="2047590"/>
                    <a:chOff x="459210" y="4122210"/>
                    <a:chExt cx="6068167" cy="2047590"/>
                  </a:xfrm>
                </p:grpSpPr>
                <p:grpSp>
                  <p:nvGrpSpPr>
                    <p:cNvPr id="43" name="Group 42">
                      <a:extLst>
                        <a:ext uri="{FF2B5EF4-FFF2-40B4-BE49-F238E27FC236}">
                          <a16:creationId xmlns:a16="http://schemas.microsoft.com/office/drawing/2014/main" id="{CD456BED-B883-90ED-4EAB-4C7AEDBBDFE4}"/>
                        </a:ext>
                      </a:extLst>
                    </p:cNvPr>
                    <p:cNvGrpSpPr/>
                    <p:nvPr/>
                  </p:nvGrpSpPr>
                  <p:grpSpPr>
                    <a:xfrm>
                      <a:off x="459210" y="4341000"/>
                      <a:ext cx="6068167" cy="1828800"/>
                      <a:chOff x="719731" y="4423759"/>
                      <a:chExt cx="6068167" cy="1828800"/>
                    </a:xfrm>
                  </p:grpSpPr>
                  <p:grpSp>
                    <p:nvGrpSpPr>
                      <p:cNvPr id="45" name="Group 44">
                        <a:extLst>
                          <a:ext uri="{FF2B5EF4-FFF2-40B4-BE49-F238E27FC236}">
                            <a16:creationId xmlns:a16="http://schemas.microsoft.com/office/drawing/2014/main" id="{BC5E55A8-C417-F524-6AAB-38BA66251D32}"/>
                          </a:ext>
                        </a:extLst>
                      </p:cNvPr>
                      <p:cNvGrpSpPr/>
                      <p:nvPr/>
                    </p:nvGrpSpPr>
                    <p:grpSpPr>
                      <a:xfrm>
                        <a:off x="3000070" y="4466913"/>
                        <a:ext cx="3787828" cy="1737360"/>
                        <a:chOff x="4435024" y="2792206"/>
                        <a:chExt cx="3787828" cy="1737360"/>
                      </a:xfrm>
                    </p:grpSpPr>
                    <p:pic>
                      <p:nvPicPr>
                        <p:cNvPr id="47" name="Picture 46">
                          <a:extLst>
                            <a:ext uri="{FF2B5EF4-FFF2-40B4-BE49-F238E27FC236}">
                              <a16:creationId xmlns:a16="http://schemas.microsoft.com/office/drawing/2014/main" id="{C020B662-4A2A-BE7B-AAE6-81B419A5F4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15974" y="2927286"/>
                          <a:ext cx="1506878" cy="1371600"/>
                        </a:xfrm>
                        <a:prstGeom prst="rect">
                          <a:avLst/>
                        </a:prstGeom>
                      </p:spPr>
                    </p:pic>
                    <p:pic>
                      <p:nvPicPr>
                        <p:cNvPr id="48" name="Picture 47">
                          <a:extLst>
                            <a:ext uri="{FF2B5EF4-FFF2-40B4-BE49-F238E27FC236}">
                              <a16:creationId xmlns:a16="http://schemas.microsoft.com/office/drawing/2014/main" id="{72005A1B-A0EA-AEB2-6B40-D020A953CC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35024" y="2792206"/>
                          <a:ext cx="1872992" cy="1737360"/>
                        </a:xfrm>
                        <a:prstGeom prst="rect">
                          <a:avLst/>
                        </a:prstGeom>
                      </p:spPr>
                    </p:pic>
                    <p:cxnSp>
                      <p:nvCxnSpPr>
                        <p:cNvPr id="49" name="Straight Connector 48">
                          <a:extLst>
                            <a:ext uri="{FF2B5EF4-FFF2-40B4-BE49-F238E27FC236}">
                              <a16:creationId xmlns:a16="http://schemas.microsoft.com/office/drawing/2014/main" id="{A591786A-ED79-4FB4-F393-3562BE7303C1}"/>
                            </a:ext>
                          </a:extLst>
                        </p:cNvPr>
                        <p:cNvCxnSpPr>
                          <a:cxnSpLocks/>
                        </p:cNvCxnSpPr>
                        <p:nvPr/>
                      </p:nvCxnSpPr>
                      <p:spPr>
                        <a:xfrm>
                          <a:off x="5315820" y="3781459"/>
                          <a:ext cx="1547363" cy="44295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A3D9971-E7D3-856E-93BE-B653152A9912}"/>
                            </a:ext>
                          </a:extLst>
                        </p:cNvPr>
                        <p:cNvCxnSpPr>
                          <a:cxnSpLocks/>
                        </p:cNvCxnSpPr>
                        <p:nvPr/>
                      </p:nvCxnSpPr>
                      <p:spPr>
                        <a:xfrm flipV="1">
                          <a:off x="5315820" y="3028019"/>
                          <a:ext cx="1547363" cy="57105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46" name="Picture 45">
                        <a:extLst>
                          <a:ext uri="{FF2B5EF4-FFF2-40B4-BE49-F238E27FC236}">
                            <a16:creationId xmlns:a16="http://schemas.microsoft.com/office/drawing/2014/main" id="{788AB7A9-B46A-BA91-8BD9-231C8F9B7F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9731" y="4423759"/>
                        <a:ext cx="1967898" cy="1828800"/>
                      </a:xfrm>
                      <a:prstGeom prst="rect">
                        <a:avLst/>
                      </a:prstGeom>
                    </p:spPr>
                  </p:pic>
                </p:grpSp>
                <p:sp>
                  <p:nvSpPr>
                    <p:cNvPr id="44" name="TextBox 43">
                      <a:extLst>
                        <a:ext uri="{FF2B5EF4-FFF2-40B4-BE49-F238E27FC236}">
                          <a16:creationId xmlns:a16="http://schemas.microsoft.com/office/drawing/2014/main" id="{284B6E28-348D-1FA2-5BC6-86AE60F74B29}"/>
                        </a:ext>
                      </a:extLst>
                    </p:cNvPr>
                    <p:cNvSpPr txBox="1"/>
                    <p:nvPr/>
                  </p:nvSpPr>
                  <p:spPr>
                    <a:xfrm>
                      <a:off x="1041776" y="4122210"/>
                      <a:ext cx="5042109" cy="276171"/>
                    </a:xfrm>
                    <a:prstGeom prst="rect">
                      <a:avLst/>
                    </a:prstGeom>
                    <a:noFill/>
                    <a:ln w="19050">
                      <a:noFill/>
                    </a:ln>
                  </p:spPr>
                  <p:style>
                    <a:lnRef idx="2">
                      <a:schemeClr val="accent6"/>
                    </a:lnRef>
                    <a:fillRef idx="1">
                      <a:schemeClr val="lt1"/>
                    </a:fillRef>
                    <a:effectRef idx="0">
                      <a:schemeClr val="accent6"/>
                    </a:effectRef>
                    <a:fontRef idx="minor">
                      <a:schemeClr val="dk1"/>
                    </a:fontRef>
                  </p:style>
                  <p:txBody>
                    <a:bodyPr wrap="square" lIns="90620" tIns="45310" rIns="90620" bIns="45310" rtlCol="0">
                      <a:spAutoFit/>
                    </a:bodyPr>
                    <a:lstStyle/>
                    <a:p>
                      <a:pPr algn="ctr"/>
                      <a:r>
                        <a:rPr lang="en-US" sz="1200" b="1" dirty="0">
                          <a:solidFill>
                            <a:srgbClr val="000000"/>
                          </a:solidFill>
                        </a:rPr>
                        <a:t>Simple MARS model of the NuMI target components and shielding</a:t>
                      </a:r>
                    </a:p>
                  </p:txBody>
                </p:sp>
              </p:grpSp>
              <p:sp>
                <p:nvSpPr>
                  <p:cNvPr id="37" name="TextBox 36">
                    <a:extLst>
                      <a:ext uri="{FF2B5EF4-FFF2-40B4-BE49-F238E27FC236}">
                        <a16:creationId xmlns:a16="http://schemas.microsoft.com/office/drawing/2014/main" id="{1091158B-CFCE-D4AA-2BC7-E14A2D017F19}"/>
                      </a:ext>
                    </a:extLst>
                  </p:cNvPr>
                  <p:cNvSpPr txBox="1"/>
                  <p:nvPr/>
                </p:nvSpPr>
                <p:spPr>
                  <a:xfrm>
                    <a:off x="806450" y="4539207"/>
                    <a:ext cx="1245854" cy="276999"/>
                  </a:xfrm>
                  <a:prstGeom prst="rect">
                    <a:avLst/>
                  </a:prstGeom>
                  <a:noFill/>
                </p:spPr>
                <p:txBody>
                  <a:bodyPr wrap="none" rtlCol="0">
                    <a:spAutoFit/>
                  </a:bodyPr>
                  <a:lstStyle/>
                  <a:p>
                    <a:r>
                      <a:rPr lang="en-US" sz="1200" b="1" dirty="0">
                        <a:solidFill>
                          <a:srgbClr val="000000"/>
                        </a:solidFill>
                        <a:latin typeface="+mn-lt"/>
                        <a:ea typeface="+mn-ea"/>
                      </a:rPr>
                      <a:t>Elevation view</a:t>
                    </a:r>
                  </a:p>
                </p:txBody>
              </p:sp>
              <p:sp>
                <p:nvSpPr>
                  <p:cNvPr id="38" name="TextBox 37">
                    <a:extLst>
                      <a:ext uri="{FF2B5EF4-FFF2-40B4-BE49-F238E27FC236}">
                        <a16:creationId xmlns:a16="http://schemas.microsoft.com/office/drawing/2014/main" id="{4F743B7C-8809-289F-BE89-FAE8F0027CBC}"/>
                      </a:ext>
                    </a:extLst>
                  </p:cNvPr>
                  <p:cNvSpPr txBox="1"/>
                  <p:nvPr/>
                </p:nvSpPr>
                <p:spPr>
                  <a:xfrm>
                    <a:off x="3053118" y="4561332"/>
                    <a:ext cx="1208985" cy="276999"/>
                  </a:xfrm>
                  <a:prstGeom prst="rect">
                    <a:avLst/>
                  </a:prstGeom>
                  <a:noFill/>
                </p:spPr>
                <p:txBody>
                  <a:bodyPr wrap="none" rtlCol="0">
                    <a:spAutoFit/>
                  </a:bodyPr>
                  <a:lstStyle/>
                  <a:p>
                    <a:r>
                      <a:rPr lang="en-US" sz="1200" b="1" dirty="0">
                        <a:solidFill>
                          <a:srgbClr val="000000"/>
                        </a:solidFill>
                        <a:latin typeface="+mn-lt"/>
                        <a:ea typeface="+mn-ea"/>
                      </a:rPr>
                      <a:t>Cross-section</a:t>
                    </a:r>
                  </a:p>
                </p:txBody>
              </p:sp>
              <p:sp>
                <p:nvSpPr>
                  <p:cNvPr id="39" name="TextBox 38">
                    <a:extLst>
                      <a:ext uri="{FF2B5EF4-FFF2-40B4-BE49-F238E27FC236}">
                        <a16:creationId xmlns:a16="http://schemas.microsoft.com/office/drawing/2014/main" id="{E78903F1-7869-7A21-7DA1-0A7B2D158E62}"/>
                      </a:ext>
                    </a:extLst>
                  </p:cNvPr>
                  <p:cNvSpPr txBox="1"/>
                  <p:nvPr/>
                </p:nvSpPr>
                <p:spPr>
                  <a:xfrm>
                    <a:off x="734577" y="5035813"/>
                    <a:ext cx="489236" cy="246221"/>
                  </a:xfrm>
                  <a:prstGeom prst="rect">
                    <a:avLst/>
                  </a:prstGeom>
                  <a:noFill/>
                </p:spPr>
                <p:txBody>
                  <a:bodyPr wrap="none" rtlCol="0">
                    <a:spAutoFit/>
                  </a:bodyPr>
                  <a:lstStyle/>
                  <a:p>
                    <a:r>
                      <a:rPr lang="en-US" sz="1000" b="1" dirty="0">
                        <a:solidFill>
                          <a:srgbClr val="000000"/>
                        </a:solidFill>
                        <a:latin typeface="+mn-lt"/>
                        <a:ea typeface="+mn-ea"/>
                      </a:rPr>
                      <a:t>Steel</a:t>
                    </a:r>
                  </a:p>
                </p:txBody>
              </p:sp>
              <p:sp>
                <p:nvSpPr>
                  <p:cNvPr id="40" name="TextBox 39">
                    <a:extLst>
                      <a:ext uri="{FF2B5EF4-FFF2-40B4-BE49-F238E27FC236}">
                        <a16:creationId xmlns:a16="http://schemas.microsoft.com/office/drawing/2014/main" id="{DC4328C0-575F-91EF-BEAD-25F7FCEAD4A7}"/>
                      </a:ext>
                    </a:extLst>
                  </p:cNvPr>
                  <p:cNvSpPr txBox="1"/>
                  <p:nvPr/>
                </p:nvSpPr>
                <p:spPr>
                  <a:xfrm>
                    <a:off x="1268205" y="5639860"/>
                    <a:ext cx="739305" cy="246221"/>
                  </a:xfrm>
                  <a:prstGeom prst="rect">
                    <a:avLst/>
                  </a:prstGeom>
                  <a:noFill/>
                </p:spPr>
                <p:txBody>
                  <a:bodyPr wrap="none" rtlCol="0">
                    <a:spAutoFit/>
                  </a:bodyPr>
                  <a:lstStyle/>
                  <a:p>
                    <a:r>
                      <a:rPr lang="en-US" sz="1000" b="1" dirty="0">
                        <a:solidFill>
                          <a:srgbClr val="000000"/>
                        </a:solidFill>
                        <a:latin typeface="+mn-lt"/>
                        <a:ea typeface="+mn-ea"/>
                      </a:rPr>
                      <a:t>Concrete</a:t>
                    </a:r>
                  </a:p>
                </p:txBody>
              </p:sp>
              <p:sp>
                <p:nvSpPr>
                  <p:cNvPr id="41" name="TextBox 40">
                    <a:extLst>
                      <a:ext uri="{FF2B5EF4-FFF2-40B4-BE49-F238E27FC236}">
                        <a16:creationId xmlns:a16="http://schemas.microsoft.com/office/drawing/2014/main" id="{FEC2E7A9-52B5-1326-0FE6-A165719BD6D3}"/>
                      </a:ext>
                    </a:extLst>
                  </p:cNvPr>
                  <p:cNvSpPr txBox="1"/>
                  <p:nvPr/>
                </p:nvSpPr>
                <p:spPr>
                  <a:xfrm>
                    <a:off x="1336224" y="4838331"/>
                    <a:ext cx="362600" cy="246221"/>
                  </a:xfrm>
                  <a:prstGeom prst="rect">
                    <a:avLst/>
                  </a:prstGeom>
                  <a:noFill/>
                </p:spPr>
                <p:txBody>
                  <a:bodyPr wrap="none" rtlCol="0">
                    <a:spAutoFit/>
                  </a:bodyPr>
                  <a:lstStyle/>
                  <a:p>
                    <a:r>
                      <a:rPr lang="en-US" sz="1000" b="1" dirty="0">
                        <a:solidFill>
                          <a:srgbClr val="000000"/>
                        </a:solidFill>
                        <a:latin typeface="+mn-lt"/>
                        <a:ea typeface="+mn-ea"/>
                      </a:rPr>
                      <a:t>Air</a:t>
                    </a:r>
                  </a:p>
                </p:txBody>
              </p:sp>
              <p:sp>
                <p:nvSpPr>
                  <p:cNvPr id="42" name="TextBox 41">
                    <a:extLst>
                      <a:ext uri="{FF2B5EF4-FFF2-40B4-BE49-F238E27FC236}">
                        <a16:creationId xmlns:a16="http://schemas.microsoft.com/office/drawing/2014/main" id="{56850EBE-7A05-9563-B7E5-D20F168392D8}"/>
                      </a:ext>
                    </a:extLst>
                  </p:cNvPr>
                  <p:cNvSpPr txBox="1"/>
                  <p:nvPr/>
                </p:nvSpPr>
                <p:spPr>
                  <a:xfrm>
                    <a:off x="923486" y="5254603"/>
                    <a:ext cx="575799" cy="246221"/>
                  </a:xfrm>
                  <a:prstGeom prst="rect">
                    <a:avLst/>
                  </a:prstGeom>
                  <a:noFill/>
                </p:spPr>
                <p:txBody>
                  <a:bodyPr wrap="none" rtlCol="0">
                    <a:spAutoFit/>
                  </a:bodyPr>
                  <a:lstStyle/>
                  <a:p>
                    <a:r>
                      <a:rPr lang="en-US" sz="1000" b="1" dirty="0">
                        <a:solidFill>
                          <a:srgbClr val="000000"/>
                        </a:solidFill>
                        <a:latin typeface="+mn-lt"/>
                        <a:ea typeface="+mn-ea"/>
                      </a:rPr>
                      <a:t>Target</a:t>
                    </a:r>
                  </a:p>
                </p:txBody>
              </p:sp>
            </p:grpSp>
            <p:cxnSp>
              <p:nvCxnSpPr>
                <p:cNvPr id="34" name="Straight Arrow Connector 33">
                  <a:extLst>
                    <a:ext uri="{FF2B5EF4-FFF2-40B4-BE49-F238E27FC236}">
                      <a16:creationId xmlns:a16="http://schemas.microsoft.com/office/drawing/2014/main" id="{5A6AD7A4-E82B-0BC6-00A0-87BAE59C2846}"/>
                    </a:ext>
                  </a:extLst>
                </p:cNvPr>
                <p:cNvCxnSpPr>
                  <a:cxnSpLocks/>
                </p:cNvCxnSpPr>
                <p:nvPr/>
              </p:nvCxnSpPr>
              <p:spPr>
                <a:xfrm>
                  <a:off x="290847" y="5336630"/>
                  <a:ext cx="443730" cy="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D18A6013-620E-4FF2-9227-59B4D1518F84}"/>
                    </a:ext>
                  </a:extLst>
                </p:cNvPr>
                <p:cNvSpPr txBox="1"/>
                <p:nvPr/>
              </p:nvSpPr>
              <p:spPr>
                <a:xfrm>
                  <a:off x="119870" y="5102667"/>
                  <a:ext cx="532518" cy="246221"/>
                </a:xfrm>
                <a:prstGeom prst="rect">
                  <a:avLst/>
                </a:prstGeom>
                <a:noFill/>
              </p:spPr>
              <p:txBody>
                <a:bodyPr wrap="none" rtlCol="0">
                  <a:spAutoFit/>
                </a:bodyPr>
                <a:lstStyle/>
                <a:p>
                  <a:r>
                    <a:rPr lang="en-US" sz="1000" b="1" dirty="0">
                      <a:solidFill>
                        <a:srgbClr val="000000"/>
                      </a:solidFill>
                      <a:latin typeface="+mn-lt"/>
                      <a:ea typeface="+mn-ea"/>
                    </a:rPr>
                    <a:t>Beam</a:t>
                  </a:r>
                </a:p>
              </p:txBody>
            </p:sp>
          </p:grpSp>
          <p:sp>
            <p:nvSpPr>
              <p:cNvPr id="29" name="TextBox 28">
                <a:extLst>
                  <a:ext uri="{FF2B5EF4-FFF2-40B4-BE49-F238E27FC236}">
                    <a16:creationId xmlns:a16="http://schemas.microsoft.com/office/drawing/2014/main" id="{4C898821-1ED9-9DFB-93EC-FB9E4AE01D6D}"/>
                  </a:ext>
                </a:extLst>
              </p:cNvPr>
              <p:cNvSpPr txBox="1"/>
              <p:nvPr/>
            </p:nvSpPr>
            <p:spPr>
              <a:xfrm>
                <a:off x="5694180" y="5252417"/>
                <a:ext cx="348172" cy="246221"/>
              </a:xfrm>
              <a:prstGeom prst="rect">
                <a:avLst/>
              </a:prstGeom>
              <a:noFill/>
            </p:spPr>
            <p:txBody>
              <a:bodyPr wrap="none" rtlCol="0">
                <a:spAutoFit/>
              </a:bodyPr>
              <a:lstStyle/>
              <a:p>
                <a:r>
                  <a:rPr lang="en-US" sz="1000" b="1" dirty="0">
                    <a:solidFill>
                      <a:srgbClr val="000000"/>
                    </a:solidFill>
                    <a:latin typeface="+mn-lt"/>
                    <a:ea typeface="+mn-ea"/>
                  </a:rPr>
                  <a:t>He</a:t>
                </a:r>
              </a:p>
            </p:txBody>
          </p:sp>
          <p:sp>
            <p:nvSpPr>
              <p:cNvPr id="30" name="TextBox 29">
                <a:extLst>
                  <a:ext uri="{FF2B5EF4-FFF2-40B4-BE49-F238E27FC236}">
                    <a16:creationId xmlns:a16="http://schemas.microsoft.com/office/drawing/2014/main" id="{062CE062-8DF5-8BD5-FB01-2812493704C1}"/>
                  </a:ext>
                </a:extLst>
              </p:cNvPr>
              <p:cNvSpPr txBox="1"/>
              <p:nvPr/>
            </p:nvSpPr>
            <p:spPr>
              <a:xfrm>
                <a:off x="5488508" y="5636639"/>
                <a:ext cx="312906" cy="246221"/>
              </a:xfrm>
              <a:prstGeom prst="rect">
                <a:avLst/>
              </a:prstGeom>
              <a:noFill/>
            </p:spPr>
            <p:txBody>
              <a:bodyPr wrap="none" rtlCol="0">
                <a:spAutoFit/>
              </a:bodyPr>
              <a:lstStyle/>
              <a:p>
                <a:r>
                  <a:rPr lang="en-US" sz="1000" b="1" dirty="0">
                    <a:solidFill>
                      <a:srgbClr val="000000"/>
                    </a:solidFill>
                    <a:latin typeface="+mn-lt"/>
                    <a:ea typeface="+mn-ea"/>
                  </a:rPr>
                  <a:t>Al</a:t>
                </a:r>
              </a:p>
            </p:txBody>
          </p:sp>
          <p:sp>
            <p:nvSpPr>
              <p:cNvPr id="31" name="TextBox 30">
                <a:extLst>
                  <a:ext uri="{FF2B5EF4-FFF2-40B4-BE49-F238E27FC236}">
                    <a16:creationId xmlns:a16="http://schemas.microsoft.com/office/drawing/2014/main" id="{82BEAA95-E62A-6BB8-58A0-02C62C885B28}"/>
                  </a:ext>
                </a:extLst>
              </p:cNvPr>
              <p:cNvSpPr txBox="1"/>
              <p:nvPr/>
            </p:nvSpPr>
            <p:spPr>
              <a:xfrm>
                <a:off x="5768704" y="4774140"/>
                <a:ext cx="710451" cy="246221"/>
              </a:xfrm>
              <a:prstGeom prst="rect">
                <a:avLst/>
              </a:prstGeom>
              <a:noFill/>
            </p:spPr>
            <p:txBody>
              <a:bodyPr wrap="none" rtlCol="0">
                <a:spAutoFit/>
              </a:bodyPr>
              <a:lstStyle/>
              <a:p>
                <a:r>
                  <a:rPr lang="en-US" sz="1000" b="1" dirty="0">
                    <a:solidFill>
                      <a:srgbClr val="000000"/>
                    </a:solidFill>
                    <a:latin typeface="+mn-lt"/>
                    <a:ea typeface="+mn-ea"/>
                  </a:rPr>
                  <a:t>Graphite</a:t>
                </a:r>
              </a:p>
            </p:txBody>
          </p:sp>
          <p:sp>
            <p:nvSpPr>
              <p:cNvPr id="32" name="TextBox 31">
                <a:extLst>
                  <a:ext uri="{FF2B5EF4-FFF2-40B4-BE49-F238E27FC236}">
                    <a16:creationId xmlns:a16="http://schemas.microsoft.com/office/drawing/2014/main" id="{C02CFAB9-3D08-EF91-B0CD-CCDA7653B145}"/>
                  </a:ext>
                </a:extLst>
              </p:cNvPr>
              <p:cNvSpPr txBox="1"/>
              <p:nvPr/>
            </p:nvSpPr>
            <p:spPr>
              <a:xfrm>
                <a:off x="6205395" y="4935356"/>
                <a:ext cx="540533" cy="246221"/>
              </a:xfrm>
              <a:prstGeom prst="rect">
                <a:avLst/>
              </a:prstGeom>
              <a:noFill/>
            </p:spPr>
            <p:txBody>
              <a:bodyPr wrap="none" rtlCol="0">
                <a:spAutoFit/>
              </a:bodyPr>
              <a:lstStyle/>
              <a:p>
                <a:r>
                  <a:rPr lang="en-US" sz="1000" b="1" dirty="0">
                    <a:solidFill>
                      <a:srgbClr val="000000"/>
                    </a:solidFill>
                    <a:latin typeface="+mn-lt"/>
                    <a:ea typeface="+mn-ea"/>
                  </a:rPr>
                  <a:t>Water</a:t>
                </a:r>
              </a:p>
            </p:txBody>
          </p:sp>
        </p:grpSp>
        <p:cxnSp>
          <p:nvCxnSpPr>
            <p:cNvPr id="24" name="Straight Arrow Connector 23">
              <a:extLst>
                <a:ext uri="{FF2B5EF4-FFF2-40B4-BE49-F238E27FC236}">
                  <a16:creationId xmlns:a16="http://schemas.microsoft.com/office/drawing/2014/main" id="{32389542-5FBE-0BF7-BDC3-B05B401CB548}"/>
                </a:ext>
              </a:extLst>
            </p:cNvPr>
            <p:cNvCxnSpPr>
              <a:cxnSpLocks/>
            </p:cNvCxnSpPr>
            <p:nvPr/>
          </p:nvCxnSpPr>
          <p:spPr>
            <a:xfrm flipV="1">
              <a:off x="5801414" y="5553069"/>
              <a:ext cx="322515" cy="221037"/>
            </a:xfrm>
            <a:prstGeom prst="straightConnector1">
              <a:avLst/>
            </a:prstGeom>
            <a:ln w="63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9A58E2CE-71C0-C537-E8B8-E245A8929BEB}"/>
                </a:ext>
              </a:extLst>
            </p:cNvPr>
            <p:cNvCxnSpPr>
              <a:cxnSpLocks/>
              <a:stCxn id="30" idx="3"/>
            </p:cNvCxnSpPr>
            <p:nvPr/>
          </p:nvCxnSpPr>
          <p:spPr>
            <a:xfrm flipV="1">
              <a:off x="5801414" y="5519399"/>
              <a:ext cx="203269" cy="240351"/>
            </a:xfrm>
            <a:prstGeom prst="straightConnector1">
              <a:avLst/>
            </a:prstGeom>
            <a:ln w="63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BA8286A-BA85-2446-7F0C-A5D481B51991}"/>
                </a:ext>
              </a:extLst>
            </p:cNvPr>
            <p:cNvCxnSpPr>
              <a:cxnSpLocks/>
            </p:cNvCxnSpPr>
            <p:nvPr/>
          </p:nvCxnSpPr>
          <p:spPr>
            <a:xfrm flipH="1">
              <a:off x="6404530" y="5112288"/>
              <a:ext cx="1883" cy="329309"/>
            </a:xfrm>
            <a:prstGeom prst="straightConnector1">
              <a:avLst/>
            </a:prstGeom>
            <a:ln w="63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229FC5C-7EBC-9C4E-F321-CC68C93B7517}"/>
                </a:ext>
              </a:extLst>
            </p:cNvPr>
            <p:cNvCxnSpPr>
              <a:cxnSpLocks/>
            </p:cNvCxnSpPr>
            <p:nvPr/>
          </p:nvCxnSpPr>
          <p:spPr>
            <a:xfrm flipH="1">
              <a:off x="6123929" y="5131833"/>
              <a:ext cx="178150" cy="309764"/>
            </a:xfrm>
            <a:prstGeom prst="straightConnector1">
              <a:avLst/>
            </a:prstGeom>
            <a:ln w="635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C9CCA80E-9D28-7033-AF85-BDB55A7FD848}"/>
              </a:ext>
            </a:extLst>
          </p:cNvPr>
          <p:cNvGrpSpPr>
            <a:grpSpLocks noChangeAspect="1"/>
          </p:cNvGrpSpPr>
          <p:nvPr/>
        </p:nvGrpSpPr>
        <p:grpSpPr>
          <a:xfrm>
            <a:off x="7414846" y="1521173"/>
            <a:ext cx="1729154" cy="2599847"/>
            <a:chOff x="6849173" y="2613181"/>
            <a:chExt cx="2213316" cy="3276860"/>
          </a:xfrm>
        </p:grpSpPr>
        <p:pic>
          <p:nvPicPr>
            <p:cNvPr id="52" name="Picture 51">
              <a:extLst>
                <a:ext uri="{FF2B5EF4-FFF2-40B4-BE49-F238E27FC236}">
                  <a16:creationId xmlns:a16="http://schemas.microsoft.com/office/drawing/2014/main" id="{8B69C604-8305-28F4-C058-62EF44E28FDB}"/>
                </a:ext>
              </a:extLst>
            </p:cNvPr>
            <p:cNvPicPr>
              <a:picLocks noChangeAspect="1"/>
            </p:cNvPicPr>
            <p:nvPr/>
          </p:nvPicPr>
          <p:blipFill>
            <a:blip r:embed="rId7"/>
            <a:stretch>
              <a:fillRect/>
            </a:stretch>
          </p:blipFill>
          <p:spPr>
            <a:xfrm>
              <a:off x="6905195" y="2613181"/>
              <a:ext cx="2157294" cy="2743200"/>
            </a:xfrm>
            <a:prstGeom prst="rect">
              <a:avLst/>
            </a:prstGeom>
          </p:spPr>
        </p:pic>
        <p:sp>
          <p:nvSpPr>
            <p:cNvPr id="53" name="TextBox 52">
              <a:extLst>
                <a:ext uri="{FF2B5EF4-FFF2-40B4-BE49-F238E27FC236}">
                  <a16:creationId xmlns:a16="http://schemas.microsoft.com/office/drawing/2014/main" id="{4268EB01-2011-41B9-EBD0-AD6E83FBF594}"/>
                </a:ext>
              </a:extLst>
            </p:cNvPr>
            <p:cNvSpPr txBox="1"/>
            <p:nvPr/>
          </p:nvSpPr>
          <p:spPr>
            <a:xfrm>
              <a:off x="6849173" y="5309200"/>
              <a:ext cx="2213316" cy="580841"/>
            </a:xfrm>
            <a:prstGeom prst="rect">
              <a:avLst/>
            </a:prstGeom>
            <a:noFill/>
            <a:ln w="19050">
              <a:noFill/>
            </a:ln>
          </p:spPr>
          <p:style>
            <a:lnRef idx="2">
              <a:schemeClr val="accent6"/>
            </a:lnRef>
            <a:fillRef idx="1">
              <a:schemeClr val="lt1"/>
            </a:fillRef>
            <a:effectRef idx="0">
              <a:schemeClr val="accent6"/>
            </a:effectRef>
            <a:fontRef idx="minor">
              <a:schemeClr val="dk1"/>
            </a:fontRef>
          </p:style>
          <p:txBody>
            <a:bodyPr wrap="square" lIns="90620" tIns="45310" rIns="90620" bIns="45310" rtlCol="0">
              <a:spAutoFit/>
            </a:bodyPr>
            <a:lstStyle/>
            <a:p>
              <a:pPr algn="ctr"/>
              <a:r>
                <a:rPr lang="en-US" sz="1200" b="1" dirty="0">
                  <a:solidFill>
                    <a:srgbClr val="000000"/>
                  </a:solidFill>
                </a:rPr>
                <a:t>NuMI target ME model, front view</a:t>
              </a:r>
            </a:p>
          </p:txBody>
        </p:sp>
      </p:grpSp>
      <p:grpSp>
        <p:nvGrpSpPr>
          <p:cNvPr id="54" name="Group 53">
            <a:extLst>
              <a:ext uri="{FF2B5EF4-FFF2-40B4-BE49-F238E27FC236}">
                <a16:creationId xmlns:a16="http://schemas.microsoft.com/office/drawing/2014/main" id="{E0475DBC-4354-0D53-2E7B-1F37DF4F9F7E}"/>
              </a:ext>
            </a:extLst>
          </p:cNvPr>
          <p:cNvGrpSpPr/>
          <p:nvPr/>
        </p:nvGrpSpPr>
        <p:grpSpPr>
          <a:xfrm>
            <a:off x="5665885" y="4233223"/>
            <a:ext cx="4489171" cy="1161775"/>
            <a:chOff x="4636094" y="2071699"/>
            <a:chExt cx="4489171" cy="1161775"/>
          </a:xfrm>
        </p:grpSpPr>
        <p:sp>
          <p:nvSpPr>
            <p:cNvPr id="55" name="TextBox 54">
              <a:extLst>
                <a:ext uri="{FF2B5EF4-FFF2-40B4-BE49-F238E27FC236}">
                  <a16:creationId xmlns:a16="http://schemas.microsoft.com/office/drawing/2014/main" id="{F9D5CA3A-E962-0A83-F469-EB7218042A5B}"/>
                </a:ext>
              </a:extLst>
            </p:cNvPr>
            <p:cNvSpPr txBox="1"/>
            <p:nvPr/>
          </p:nvSpPr>
          <p:spPr>
            <a:xfrm>
              <a:off x="4636094" y="2772637"/>
              <a:ext cx="4489171" cy="460837"/>
            </a:xfrm>
            <a:prstGeom prst="rect">
              <a:avLst/>
            </a:prstGeom>
            <a:noFill/>
            <a:ln w="19050">
              <a:noFill/>
            </a:ln>
          </p:spPr>
          <p:style>
            <a:lnRef idx="2">
              <a:schemeClr val="accent6"/>
            </a:lnRef>
            <a:fillRef idx="1">
              <a:schemeClr val="lt1"/>
            </a:fillRef>
            <a:effectRef idx="0">
              <a:schemeClr val="accent6"/>
            </a:effectRef>
            <a:fontRef idx="minor">
              <a:schemeClr val="dk1"/>
            </a:fontRef>
          </p:style>
          <p:txBody>
            <a:bodyPr wrap="square" lIns="90620" tIns="45310" rIns="90620" bIns="45310" rtlCol="0">
              <a:spAutoFit/>
            </a:bodyPr>
            <a:lstStyle/>
            <a:p>
              <a:pPr algn="ctr"/>
              <a:r>
                <a:rPr lang="en-US" sz="1200" b="1" dirty="0">
                  <a:solidFill>
                    <a:srgbClr val="000000"/>
                  </a:solidFill>
                </a:rPr>
                <a:t>NuMI target: graphite fins </a:t>
              </a:r>
              <a:br>
                <a:rPr lang="en-US" sz="1200" b="1" dirty="0">
                  <a:solidFill>
                    <a:srgbClr val="000000"/>
                  </a:solidFill>
                </a:rPr>
              </a:br>
              <a:r>
                <a:rPr lang="en-US" sz="1200" b="1" dirty="0">
                  <a:solidFill>
                    <a:srgbClr val="000000"/>
                  </a:solidFill>
                </a:rPr>
                <a:t>in aluminum (ME model)</a:t>
              </a:r>
            </a:p>
          </p:txBody>
        </p:sp>
        <p:pic>
          <p:nvPicPr>
            <p:cNvPr id="57" name="Picture 56" descr="A row of red blocks with colorful letters&#10;&#10;Description automatically generated">
              <a:extLst>
                <a:ext uri="{FF2B5EF4-FFF2-40B4-BE49-F238E27FC236}">
                  <a16:creationId xmlns:a16="http://schemas.microsoft.com/office/drawing/2014/main" id="{CA7EB257-C48C-921A-7B99-939E8DFEC402}"/>
                </a:ext>
              </a:extLst>
            </p:cNvPr>
            <p:cNvPicPr>
              <a:picLocks noChangeAspect="1"/>
            </p:cNvPicPr>
            <p:nvPr/>
          </p:nvPicPr>
          <p:blipFill>
            <a:blip r:embed="rId8">
              <a:alphaModFix/>
            </a:blip>
            <a:stretch>
              <a:fillRect/>
            </a:stretch>
          </p:blipFill>
          <p:spPr>
            <a:xfrm>
              <a:off x="5870856" y="2071699"/>
              <a:ext cx="2116380" cy="731520"/>
            </a:xfrm>
            <a:prstGeom prst="rect">
              <a:avLst/>
            </a:prstGeom>
          </p:spPr>
        </p:pic>
      </p:grpSp>
    </p:spTree>
    <p:extLst>
      <p:ext uri="{BB962C8B-B14F-4D97-AF65-F5344CB8AC3E}">
        <p14:creationId xmlns:p14="http://schemas.microsoft.com/office/powerpoint/2010/main" val="4246437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Tritium Production &amp; Release in High-Energy Proton Accelerators [2]                           </a:t>
            </a:r>
          </a:p>
        </p:txBody>
      </p:sp>
      <p:sp>
        <p:nvSpPr>
          <p:cNvPr id="5" name="Footer Placeholder 4"/>
          <p:cNvSpPr>
            <a:spLocks noGrp="1"/>
          </p:cNvSpPr>
          <p:nvPr>
            <p:ph type="ftr" sz="quarter" idx="11"/>
          </p:nvPr>
        </p:nvSpPr>
        <p:spPr/>
        <p:txBody>
          <a:bodyPr/>
          <a:lstStyle/>
          <a:p>
            <a:pPr>
              <a:defRPr/>
            </a:pPr>
            <a:r>
              <a:rPr lang="en-US"/>
              <a:t>Dali Georgobiani | SATIF-16 Highlights | TSD Topical Meeting</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9</a:t>
            </a:fld>
            <a:endParaRPr lang="en-US" altLang="en-US"/>
          </a:p>
        </p:txBody>
      </p:sp>
      <p:sp>
        <p:nvSpPr>
          <p:cNvPr id="4" name="Date Placeholder 3">
            <a:extLst>
              <a:ext uri="{FF2B5EF4-FFF2-40B4-BE49-F238E27FC236}">
                <a16:creationId xmlns:a16="http://schemas.microsoft.com/office/drawing/2014/main" id="{0DF31379-7DF5-4113-9C88-3ED76B6FBA75}"/>
              </a:ext>
            </a:extLst>
          </p:cNvPr>
          <p:cNvSpPr>
            <a:spLocks noGrp="1"/>
          </p:cNvSpPr>
          <p:nvPr>
            <p:ph type="dt" sz="half" idx="10"/>
          </p:nvPr>
        </p:nvSpPr>
        <p:spPr/>
        <p:txBody>
          <a:bodyPr/>
          <a:lstStyle/>
          <a:p>
            <a:r>
              <a:rPr lang="en-US" altLang="en-US"/>
              <a:t>18 July 2024</a:t>
            </a:r>
            <a:endParaRPr lang="en-US" altLang="en-US" dirty="0"/>
          </a:p>
        </p:txBody>
      </p:sp>
      <p:sp>
        <p:nvSpPr>
          <p:cNvPr id="21" name="TextBox 20">
            <a:extLst>
              <a:ext uri="{FF2B5EF4-FFF2-40B4-BE49-F238E27FC236}">
                <a16:creationId xmlns:a16="http://schemas.microsoft.com/office/drawing/2014/main" id="{2B2C9D7B-4DB6-480A-8631-DF4FD22F7EC5}"/>
              </a:ext>
            </a:extLst>
          </p:cNvPr>
          <p:cNvSpPr txBox="1"/>
          <p:nvPr/>
        </p:nvSpPr>
        <p:spPr>
          <a:xfrm>
            <a:off x="208184" y="949114"/>
            <a:ext cx="3498713" cy="369332"/>
          </a:xfrm>
          <a:prstGeom prst="rect">
            <a:avLst/>
          </a:prstGeom>
          <a:solidFill>
            <a:schemeClr val="accent5">
              <a:lumMod val="40000"/>
              <a:lumOff val="60000"/>
            </a:schemeClr>
          </a:solidFill>
          <a:ln>
            <a:solidFill>
              <a:srgbClr val="004C97"/>
            </a:solidFill>
          </a:ln>
        </p:spPr>
        <p:txBody>
          <a:bodyPr wrap="square" rtlCol="0">
            <a:spAutoFit/>
          </a:bodyPr>
          <a:lstStyle/>
          <a:p>
            <a:r>
              <a:rPr lang="en-US" sz="1800" dirty="0">
                <a:solidFill>
                  <a:srgbClr val="000000"/>
                </a:solidFill>
              </a:rPr>
              <a:t>Solution, Part 1: Tritium Production</a:t>
            </a:r>
          </a:p>
        </p:txBody>
      </p:sp>
      <p:grpSp>
        <p:nvGrpSpPr>
          <p:cNvPr id="3" name="Group 2">
            <a:extLst>
              <a:ext uri="{FF2B5EF4-FFF2-40B4-BE49-F238E27FC236}">
                <a16:creationId xmlns:a16="http://schemas.microsoft.com/office/drawing/2014/main" id="{005FC583-32C4-1E9F-1995-1201376B360F}"/>
              </a:ext>
            </a:extLst>
          </p:cNvPr>
          <p:cNvGrpSpPr/>
          <p:nvPr/>
        </p:nvGrpSpPr>
        <p:grpSpPr>
          <a:xfrm>
            <a:off x="6779573" y="952050"/>
            <a:ext cx="2418744" cy="2104971"/>
            <a:chOff x="9776780" y="3726662"/>
            <a:chExt cx="2418744" cy="2104971"/>
          </a:xfrm>
        </p:grpSpPr>
        <p:pic>
          <p:nvPicPr>
            <p:cNvPr id="7" name="Picture 6">
              <a:extLst>
                <a:ext uri="{FF2B5EF4-FFF2-40B4-BE49-F238E27FC236}">
                  <a16:creationId xmlns:a16="http://schemas.microsoft.com/office/drawing/2014/main" id="{9F0AD9C5-C1D4-5CA1-9EA0-6AEFFC5173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59697" y="3726662"/>
              <a:ext cx="1839064" cy="1828800"/>
            </a:xfrm>
            <a:prstGeom prst="rect">
              <a:avLst/>
            </a:prstGeom>
          </p:spPr>
        </p:pic>
        <p:sp>
          <p:nvSpPr>
            <p:cNvPr id="8" name="TextBox 7">
              <a:extLst>
                <a:ext uri="{FF2B5EF4-FFF2-40B4-BE49-F238E27FC236}">
                  <a16:creationId xmlns:a16="http://schemas.microsoft.com/office/drawing/2014/main" id="{15012321-44A0-1DBF-9CDF-6DC6D29F250D}"/>
                </a:ext>
              </a:extLst>
            </p:cNvPr>
            <p:cNvSpPr txBox="1"/>
            <p:nvPr/>
          </p:nvSpPr>
          <p:spPr>
            <a:xfrm>
              <a:off x="9776780" y="5555462"/>
              <a:ext cx="2418744" cy="276171"/>
            </a:xfrm>
            <a:prstGeom prst="rect">
              <a:avLst/>
            </a:prstGeom>
            <a:noFill/>
            <a:ln w="19050">
              <a:noFill/>
            </a:ln>
          </p:spPr>
          <p:style>
            <a:lnRef idx="2">
              <a:schemeClr val="accent6"/>
            </a:lnRef>
            <a:fillRef idx="1">
              <a:schemeClr val="lt1"/>
            </a:fillRef>
            <a:effectRef idx="0">
              <a:schemeClr val="accent6"/>
            </a:effectRef>
            <a:fontRef idx="minor">
              <a:schemeClr val="dk1"/>
            </a:fontRef>
          </p:style>
          <p:txBody>
            <a:bodyPr wrap="square" lIns="90620" tIns="45310" rIns="90620" bIns="45310" rtlCol="0">
              <a:spAutoFit/>
            </a:bodyPr>
            <a:lstStyle/>
            <a:p>
              <a:pPr algn="ctr"/>
              <a:r>
                <a:rPr lang="en-US" sz="1200" b="1" dirty="0">
                  <a:solidFill>
                    <a:srgbClr val="000000"/>
                  </a:solidFill>
                </a:rPr>
                <a:t>3H production rate (3H/cm2/s)</a:t>
              </a:r>
            </a:p>
          </p:txBody>
        </p:sp>
      </p:grpSp>
      <p:grpSp>
        <p:nvGrpSpPr>
          <p:cNvPr id="9" name="Group 8">
            <a:extLst>
              <a:ext uri="{FF2B5EF4-FFF2-40B4-BE49-F238E27FC236}">
                <a16:creationId xmlns:a16="http://schemas.microsoft.com/office/drawing/2014/main" id="{E8BCBD50-B0EB-BBED-4975-E126B9C4A264}"/>
              </a:ext>
            </a:extLst>
          </p:cNvPr>
          <p:cNvGrpSpPr/>
          <p:nvPr/>
        </p:nvGrpSpPr>
        <p:grpSpPr>
          <a:xfrm>
            <a:off x="-52574" y="1318446"/>
            <a:ext cx="4539513" cy="1318773"/>
            <a:chOff x="160466" y="1447836"/>
            <a:chExt cx="4539513" cy="1318773"/>
          </a:xfrm>
        </p:grpSpPr>
        <p:graphicFrame>
          <p:nvGraphicFramePr>
            <p:cNvPr id="10" name="Object 9">
              <a:extLst>
                <a:ext uri="{FF2B5EF4-FFF2-40B4-BE49-F238E27FC236}">
                  <a16:creationId xmlns:a16="http://schemas.microsoft.com/office/drawing/2014/main" id="{01FB73FE-E8B6-F275-2BC6-66F605D1F6EA}"/>
                </a:ext>
              </a:extLst>
            </p:cNvPr>
            <p:cNvGraphicFramePr>
              <a:graphicFrameLocks noChangeAspect="1"/>
            </p:cNvGraphicFramePr>
            <p:nvPr>
              <p:extLst>
                <p:ext uri="{D42A27DB-BD31-4B8C-83A1-F6EECF244321}">
                  <p14:modId xmlns:p14="http://schemas.microsoft.com/office/powerpoint/2010/main" val="708994117"/>
                </p:ext>
              </p:extLst>
            </p:nvPr>
          </p:nvGraphicFramePr>
          <p:xfrm>
            <a:off x="370866" y="1675996"/>
            <a:ext cx="4329113" cy="1090613"/>
          </p:xfrm>
          <a:graphic>
            <a:graphicData uri="http://schemas.openxmlformats.org/presentationml/2006/ole">
              <mc:AlternateContent xmlns:mc="http://schemas.openxmlformats.org/markup-compatibility/2006">
                <mc:Choice xmlns:v="urn:schemas-microsoft-com:vml" Requires="v">
                  <p:oleObj name="Worksheet" r:id="rId4" imgW="4329079" imgH="1090544" progId="Excel.Sheet.12">
                    <p:embed/>
                  </p:oleObj>
                </mc:Choice>
                <mc:Fallback>
                  <p:oleObj name="Worksheet" r:id="rId4" imgW="4329079" imgH="1090544" progId="Excel.Sheet.12">
                    <p:embed/>
                    <p:pic>
                      <p:nvPicPr>
                        <p:cNvPr id="20" name="Object 19">
                          <a:extLst>
                            <a:ext uri="{FF2B5EF4-FFF2-40B4-BE49-F238E27FC236}">
                              <a16:creationId xmlns:a16="http://schemas.microsoft.com/office/drawing/2014/main" id="{18EC018C-3F95-B673-DF19-25AD54E64A1C}"/>
                            </a:ext>
                          </a:extLst>
                        </p:cNvPr>
                        <p:cNvPicPr/>
                        <p:nvPr/>
                      </p:nvPicPr>
                      <p:blipFill>
                        <a:blip r:embed="rId5"/>
                        <a:stretch>
                          <a:fillRect/>
                        </a:stretch>
                      </p:blipFill>
                      <p:spPr>
                        <a:xfrm>
                          <a:off x="370866" y="1675996"/>
                          <a:ext cx="4329113" cy="1090613"/>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2CC3B1AA-1CB7-5057-D083-DC64D987DB52}"/>
                </a:ext>
              </a:extLst>
            </p:cNvPr>
            <p:cNvSpPr txBox="1"/>
            <p:nvPr/>
          </p:nvSpPr>
          <p:spPr>
            <a:xfrm>
              <a:off x="160466" y="1447836"/>
              <a:ext cx="4489171" cy="276171"/>
            </a:xfrm>
            <a:prstGeom prst="rect">
              <a:avLst/>
            </a:prstGeom>
            <a:noFill/>
            <a:ln w="19050">
              <a:noFill/>
            </a:ln>
          </p:spPr>
          <p:style>
            <a:lnRef idx="2">
              <a:schemeClr val="accent6"/>
            </a:lnRef>
            <a:fillRef idx="1">
              <a:schemeClr val="lt1"/>
            </a:fillRef>
            <a:effectRef idx="0">
              <a:schemeClr val="accent6"/>
            </a:effectRef>
            <a:fontRef idx="minor">
              <a:schemeClr val="dk1"/>
            </a:fontRef>
          </p:style>
          <p:txBody>
            <a:bodyPr wrap="square" lIns="90620" tIns="45310" rIns="90620" bIns="45310" rtlCol="0">
              <a:spAutoFit/>
            </a:bodyPr>
            <a:lstStyle/>
            <a:p>
              <a:pPr algn="ctr"/>
              <a:r>
                <a:rPr lang="en-US" sz="1200" b="1" dirty="0">
                  <a:solidFill>
                    <a:srgbClr val="000000"/>
                  </a:solidFill>
                </a:rPr>
                <a:t>Tritium production rates</a:t>
              </a:r>
            </a:p>
          </p:txBody>
        </p:sp>
      </p:grpSp>
      <p:sp>
        <p:nvSpPr>
          <p:cNvPr id="56" name="TextBox 55">
            <a:extLst>
              <a:ext uri="{FF2B5EF4-FFF2-40B4-BE49-F238E27FC236}">
                <a16:creationId xmlns:a16="http://schemas.microsoft.com/office/drawing/2014/main" id="{C80A3B20-5D62-2651-C1E7-FB2F800E005D}"/>
              </a:ext>
            </a:extLst>
          </p:cNvPr>
          <p:cNvSpPr txBox="1"/>
          <p:nvPr/>
        </p:nvSpPr>
        <p:spPr>
          <a:xfrm>
            <a:off x="5065321" y="1845069"/>
            <a:ext cx="1661693" cy="1077218"/>
          </a:xfrm>
          <a:prstGeom prst="rect">
            <a:avLst/>
          </a:prstGeom>
          <a:noFill/>
        </p:spPr>
        <p:txBody>
          <a:bodyPr wrap="square" rtlCol="0">
            <a:spAutoFit/>
          </a:bodyPr>
          <a:lstStyle/>
          <a:p>
            <a:r>
              <a:rPr lang="en-US" sz="1600" dirty="0"/>
              <a:t>What could cause </a:t>
            </a:r>
            <a:br>
              <a:rPr lang="en-US" sz="1600" dirty="0"/>
            </a:br>
            <a:r>
              <a:rPr lang="en-US" sz="1600" dirty="0"/>
              <a:t>the differences?</a:t>
            </a:r>
          </a:p>
          <a:p>
            <a:r>
              <a:rPr lang="en-US" sz="1600" dirty="0"/>
              <a:t>Let’s compare the HE hadron fluxes.</a:t>
            </a:r>
          </a:p>
        </p:txBody>
      </p:sp>
      <p:grpSp>
        <p:nvGrpSpPr>
          <p:cNvPr id="58" name="Group 57">
            <a:extLst>
              <a:ext uri="{FF2B5EF4-FFF2-40B4-BE49-F238E27FC236}">
                <a16:creationId xmlns:a16="http://schemas.microsoft.com/office/drawing/2014/main" id="{5B0A8770-B6E1-B0A8-AEE0-36C3288AEF05}"/>
              </a:ext>
            </a:extLst>
          </p:cNvPr>
          <p:cNvGrpSpPr/>
          <p:nvPr/>
        </p:nvGrpSpPr>
        <p:grpSpPr>
          <a:xfrm>
            <a:off x="452437" y="3044778"/>
            <a:ext cx="4560674" cy="1371819"/>
            <a:chOff x="-60951" y="4076404"/>
            <a:chExt cx="4560674" cy="1371819"/>
          </a:xfrm>
        </p:grpSpPr>
        <p:sp>
          <p:nvSpPr>
            <p:cNvPr id="59" name="TextBox 58">
              <a:extLst>
                <a:ext uri="{FF2B5EF4-FFF2-40B4-BE49-F238E27FC236}">
                  <a16:creationId xmlns:a16="http://schemas.microsoft.com/office/drawing/2014/main" id="{0F45D03E-EA96-F432-0A72-5C95E6526FB2}"/>
                </a:ext>
              </a:extLst>
            </p:cNvPr>
            <p:cNvSpPr txBox="1"/>
            <p:nvPr/>
          </p:nvSpPr>
          <p:spPr>
            <a:xfrm>
              <a:off x="-60951" y="4076404"/>
              <a:ext cx="4489171" cy="276171"/>
            </a:xfrm>
            <a:prstGeom prst="rect">
              <a:avLst/>
            </a:prstGeom>
            <a:noFill/>
            <a:ln w="19050">
              <a:noFill/>
            </a:ln>
          </p:spPr>
          <p:style>
            <a:lnRef idx="2">
              <a:schemeClr val="accent6"/>
            </a:lnRef>
            <a:fillRef idx="1">
              <a:schemeClr val="lt1"/>
            </a:fillRef>
            <a:effectRef idx="0">
              <a:schemeClr val="accent6"/>
            </a:effectRef>
            <a:fontRef idx="minor">
              <a:schemeClr val="dk1"/>
            </a:fontRef>
          </p:style>
          <p:txBody>
            <a:bodyPr wrap="square" lIns="90620" tIns="45310" rIns="90620" bIns="45310" rtlCol="0">
              <a:spAutoFit/>
            </a:bodyPr>
            <a:lstStyle/>
            <a:p>
              <a:pPr algn="ctr"/>
              <a:r>
                <a:rPr lang="en-US" sz="1200" b="1" dirty="0">
                  <a:solidFill>
                    <a:srgbClr val="000000"/>
                  </a:solidFill>
                </a:rPr>
                <a:t>High Energy Hadron Flux in Components</a:t>
              </a:r>
            </a:p>
          </p:txBody>
        </p:sp>
        <p:graphicFrame>
          <p:nvGraphicFramePr>
            <p:cNvPr id="60" name="Object 59">
              <a:extLst>
                <a:ext uri="{FF2B5EF4-FFF2-40B4-BE49-F238E27FC236}">
                  <a16:creationId xmlns:a16="http://schemas.microsoft.com/office/drawing/2014/main" id="{1A535DF8-85EA-4DD2-177F-31D206552D4F}"/>
                </a:ext>
              </a:extLst>
            </p:cNvPr>
            <p:cNvGraphicFramePr>
              <a:graphicFrameLocks noChangeAspect="1"/>
            </p:cNvGraphicFramePr>
            <p:nvPr>
              <p:extLst>
                <p:ext uri="{D42A27DB-BD31-4B8C-83A1-F6EECF244321}">
                  <p14:modId xmlns:p14="http://schemas.microsoft.com/office/powerpoint/2010/main" val="1552127243"/>
                </p:ext>
              </p:extLst>
            </p:nvPr>
          </p:nvGraphicFramePr>
          <p:xfrm>
            <a:off x="170610" y="4357610"/>
            <a:ext cx="4329113" cy="1090613"/>
          </p:xfrm>
          <a:graphic>
            <a:graphicData uri="http://schemas.openxmlformats.org/presentationml/2006/ole">
              <mc:AlternateContent xmlns:mc="http://schemas.openxmlformats.org/markup-compatibility/2006">
                <mc:Choice xmlns:v="urn:schemas-microsoft-com:vml" Requires="v">
                  <p:oleObj name="Worksheet" r:id="rId6" imgW="4329079" imgH="1090544" progId="Excel.Sheet.12">
                    <p:embed/>
                  </p:oleObj>
                </mc:Choice>
                <mc:Fallback>
                  <p:oleObj name="Worksheet" r:id="rId6" imgW="4329079" imgH="1090544" progId="Excel.Sheet.12">
                    <p:embed/>
                    <p:pic>
                      <p:nvPicPr>
                        <p:cNvPr id="43" name="Object 42">
                          <a:extLst>
                            <a:ext uri="{FF2B5EF4-FFF2-40B4-BE49-F238E27FC236}">
                              <a16:creationId xmlns:a16="http://schemas.microsoft.com/office/drawing/2014/main" id="{22EE72D9-AC2D-BEB4-6E64-C5C35EC14681}"/>
                            </a:ext>
                          </a:extLst>
                        </p:cNvPr>
                        <p:cNvPicPr/>
                        <p:nvPr/>
                      </p:nvPicPr>
                      <p:blipFill>
                        <a:blip r:embed="rId7"/>
                        <a:stretch>
                          <a:fillRect/>
                        </a:stretch>
                      </p:blipFill>
                      <p:spPr>
                        <a:xfrm>
                          <a:off x="170610" y="4357610"/>
                          <a:ext cx="4329113" cy="1090613"/>
                        </a:xfrm>
                        <a:prstGeom prst="rect">
                          <a:avLst/>
                        </a:prstGeom>
                      </p:spPr>
                    </p:pic>
                  </p:oleObj>
                </mc:Fallback>
              </mc:AlternateContent>
            </a:graphicData>
          </a:graphic>
        </p:graphicFrame>
      </p:grpSp>
      <p:sp>
        <p:nvSpPr>
          <p:cNvPr id="61" name="TextBox 60">
            <a:extLst>
              <a:ext uri="{FF2B5EF4-FFF2-40B4-BE49-F238E27FC236}">
                <a16:creationId xmlns:a16="http://schemas.microsoft.com/office/drawing/2014/main" id="{81362108-DA2C-CEA4-1E92-FCBB0EC61C36}"/>
              </a:ext>
            </a:extLst>
          </p:cNvPr>
          <p:cNvSpPr txBox="1"/>
          <p:nvPr/>
        </p:nvSpPr>
        <p:spPr>
          <a:xfrm>
            <a:off x="138560" y="4466019"/>
            <a:ext cx="5508328" cy="738664"/>
          </a:xfrm>
          <a:prstGeom prst="rect">
            <a:avLst/>
          </a:prstGeom>
          <a:noFill/>
        </p:spPr>
        <p:txBody>
          <a:bodyPr wrap="square" rtlCol="0">
            <a:spAutoFit/>
          </a:bodyPr>
          <a:lstStyle/>
          <a:p>
            <a:r>
              <a:rPr lang="en-US" sz="1400" dirty="0"/>
              <a:t>Total HE hadron fluxes are almost identical in graphite across the 3 codes. </a:t>
            </a:r>
            <a:br>
              <a:rPr lang="en-US" sz="1400" dirty="0"/>
            </a:br>
            <a:r>
              <a:rPr lang="en-US" sz="1400" dirty="0"/>
              <a:t>Therefore, it’s the tritium production cross section difference that makes </a:t>
            </a:r>
            <a:br>
              <a:rPr lang="en-US" sz="1400" dirty="0"/>
            </a:br>
            <a:r>
              <a:rPr lang="en-US" sz="1400" dirty="0"/>
              <a:t>the tritium production rates different between these codes. </a:t>
            </a:r>
          </a:p>
        </p:txBody>
      </p:sp>
      <p:cxnSp>
        <p:nvCxnSpPr>
          <p:cNvPr id="63" name="Straight Arrow Connector 62">
            <a:extLst>
              <a:ext uri="{FF2B5EF4-FFF2-40B4-BE49-F238E27FC236}">
                <a16:creationId xmlns:a16="http://schemas.microsoft.com/office/drawing/2014/main" id="{CBD21900-5C88-1531-802B-30245EBFAAE7}"/>
              </a:ext>
            </a:extLst>
          </p:cNvPr>
          <p:cNvCxnSpPr>
            <a:cxnSpLocks/>
          </p:cNvCxnSpPr>
          <p:nvPr/>
        </p:nvCxnSpPr>
        <p:spPr>
          <a:xfrm>
            <a:off x="4550426" y="2179195"/>
            <a:ext cx="503854" cy="5526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4692E070-2644-DC24-C472-DF04660D8024}"/>
              </a:ext>
            </a:extLst>
          </p:cNvPr>
          <p:cNvCxnSpPr>
            <a:cxnSpLocks/>
          </p:cNvCxnSpPr>
          <p:nvPr/>
        </p:nvCxnSpPr>
        <p:spPr>
          <a:xfrm flipH="1">
            <a:off x="4369442" y="2806999"/>
            <a:ext cx="632392" cy="34863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73" name="Object 72">
            <a:extLst>
              <a:ext uri="{FF2B5EF4-FFF2-40B4-BE49-F238E27FC236}">
                <a16:creationId xmlns:a16="http://schemas.microsoft.com/office/drawing/2014/main" id="{EEAA1324-D2EA-61A3-05F2-A5B755828F61}"/>
              </a:ext>
            </a:extLst>
          </p:cNvPr>
          <p:cNvGraphicFramePr>
            <a:graphicFrameLocks noChangeAspect="1"/>
          </p:cNvGraphicFramePr>
          <p:nvPr>
            <p:extLst>
              <p:ext uri="{D42A27DB-BD31-4B8C-83A1-F6EECF244321}">
                <p14:modId xmlns:p14="http://schemas.microsoft.com/office/powerpoint/2010/main" val="1462250734"/>
              </p:ext>
            </p:extLst>
          </p:nvPr>
        </p:nvGraphicFramePr>
        <p:xfrm>
          <a:off x="5305127" y="5204683"/>
          <a:ext cx="3514725" cy="728663"/>
        </p:xfrm>
        <a:graphic>
          <a:graphicData uri="http://schemas.openxmlformats.org/presentationml/2006/ole">
            <mc:AlternateContent xmlns:mc="http://schemas.openxmlformats.org/markup-compatibility/2006">
              <mc:Choice xmlns:v="urn:schemas-microsoft-com:vml" Requires="v">
                <p:oleObj name="Worksheet" r:id="rId8" imgW="3514849" imgH="728662" progId="Excel.Sheet.12">
                  <p:embed/>
                </p:oleObj>
              </mc:Choice>
              <mc:Fallback>
                <p:oleObj name="Worksheet" r:id="rId8" imgW="3514849" imgH="728662" progId="Excel.Sheet.12">
                  <p:embed/>
                  <p:pic>
                    <p:nvPicPr>
                      <p:cNvPr id="16" name="Object 15">
                        <a:extLst>
                          <a:ext uri="{FF2B5EF4-FFF2-40B4-BE49-F238E27FC236}">
                            <a16:creationId xmlns:a16="http://schemas.microsoft.com/office/drawing/2014/main" id="{4C18455B-EA28-0E62-1F88-1637D3FF98D7}"/>
                          </a:ext>
                        </a:extLst>
                      </p:cNvPr>
                      <p:cNvPicPr/>
                      <p:nvPr/>
                    </p:nvPicPr>
                    <p:blipFill>
                      <a:blip r:embed="rId9"/>
                      <a:stretch>
                        <a:fillRect/>
                      </a:stretch>
                    </p:blipFill>
                    <p:spPr>
                      <a:xfrm>
                        <a:off x="5305127" y="5204683"/>
                        <a:ext cx="3514725" cy="728663"/>
                      </a:xfrm>
                      <a:prstGeom prst="rect">
                        <a:avLst/>
                      </a:prstGeom>
                    </p:spPr>
                  </p:pic>
                </p:oleObj>
              </mc:Fallback>
            </mc:AlternateContent>
          </a:graphicData>
        </a:graphic>
      </p:graphicFrame>
      <p:sp>
        <p:nvSpPr>
          <p:cNvPr id="74" name="TextBox 73">
            <a:extLst>
              <a:ext uri="{FF2B5EF4-FFF2-40B4-BE49-F238E27FC236}">
                <a16:creationId xmlns:a16="http://schemas.microsoft.com/office/drawing/2014/main" id="{94212510-10AE-E86E-DEC1-730C189943F9}"/>
              </a:ext>
            </a:extLst>
          </p:cNvPr>
          <p:cNvSpPr txBox="1"/>
          <p:nvPr/>
        </p:nvSpPr>
        <p:spPr>
          <a:xfrm>
            <a:off x="6231642" y="3499455"/>
            <a:ext cx="2418744" cy="1323439"/>
          </a:xfrm>
          <a:prstGeom prst="rect">
            <a:avLst/>
          </a:prstGeom>
          <a:noFill/>
        </p:spPr>
        <p:txBody>
          <a:bodyPr wrap="square" rtlCol="0">
            <a:spAutoFit/>
          </a:bodyPr>
          <a:lstStyle/>
          <a:p>
            <a:r>
              <a:rPr lang="en-US" sz="1600" dirty="0"/>
              <a:t>Using a calculated tritium</a:t>
            </a:r>
            <a:br>
              <a:rPr lang="en-US" sz="1600" dirty="0"/>
            </a:br>
            <a:r>
              <a:rPr lang="en-US" sz="1600" dirty="0"/>
              <a:t>production cross section to estimate production rates from HE hadron fluxes for each code. </a:t>
            </a:r>
          </a:p>
        </p:txBody>
      </p:sp>
      <p:sp>
        <p:nvSpPr>
          <p:cNvPr id="75" name="TextBox 74">
            <a:extLst>
              <a:ext uri="{FF2B5EF4-FFF2-40B4-BE49-F238E27FC236}">
                <a16:creationId xmlns:a16="http://schemas.microsoft.com/office/drawing/2014/main" id="{AAC5F459-C891-7ED6-50D1-CDB90D16DB27}"/>
              </a:ext>
            </a:extLst>
          </p:cNvPr>
          <p:cNvSpPr txBox="1"/>
          <p:nvPr/>
        </p:nvSpPr>
        <p:spPr>
          <a:xfrm>
            <a:off x="351433" y="5464722"/>
            <a:ext cx="4257890" cy="584775"/>
          </a:xfrm>
          <a:prstGeom prst="rect">
            <a:avLst/>
          </a:prstGeom>
          <a:noFill/>
        </p:spPr>
        <p:txBody>
          <a:bodyPr wrap="square" rtlCol="0">
            <a:spAutoFit/>
          </a:bodyPr>
          <a:lstStyle/>
          <a:p>
            <a:r>
              <a:rPr lang="en-US" sz="1600" dirty="0"/>
              <a:t>Indeed, the production rates estimated from the cross sections are the same between the 3 codes</a:t>
            </a:r>
          </a:p>
        </p:txBody>
      </p:sp>
      <p:cxnSp>
        <p:nvCxnSpPr>
          <p:cNvPr id="76" name="Straight Arrow Connector 75">
            <a:extLst>
              <a:ext uri="{FF2B5EF4-FFF2-40B4-BE49-F238E27FC236}">
                <a16:creationId xmlns:a16="http://schemas.microsoft.com/office/drawing/2014/main" id="{9A5B95EF-7026-4F09-F160-2AF24C567D88}"/>
              </a:ext>
            </a:extLst>
          </p:cNvPr>
          <p:cNvCxnSpPr>
            <a:cxnSpLocks/>
          </p:cNvCxnSpPr>
          <p:nvPr/>
        </p:nvCxnSpPr>
        <p:spPr>
          <a:xfrm flipV="1">
            <a:off x="5562310" y="4262224"/>
            <a:ext cx="617828" cy="45483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83C48336-AB37-36FB-0A3D-5D9E19B7A160}"/>
              </a:ext>
            </a:extLst>
          </p:cNvPr>
          <p:cNvCxnSpPr>
            <a:cxnSpLocks/>
          </p:cNvCxnSpPr>
          <p:nvPr/>
        </p:nvCxnSpPr>
        <p:spPr>
          <a:xfrm>
            <a:off x="7181615" y="4811901"/>
            <a:ext cx="0" cy="28056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B9380FC1-7319-70A0-72DE-8CC135B974DA}"/>
              </a:ext>
            </a:extLst>
          </p:cNvPr>
          <p:cNvCxnSpPr>
            <a:cxnSpLocks/>
          </p:cNvCxnSpPr>
          <p:nvPr/>
        </p:nvCxnSpPr>
        <p:spPr>
          <a:xfrm flipH="1">
            <a:off x="4436597" y="5598367"/>
            <a:ext cx="725098" cy="15874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822005"/>
      </p:ext>
    </p:extLst>
  </p:cSld>
  <p:clrMapOvr>
    <a:masterClrMapping/>
  </p:clrMapOvr>
</p:sld>
</file>

<file path=ppt/theme/theme1.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2.xml><?xml version="1.0" encoding="utf-8"?>
<a:theme xmlns:a="http://schemas.openxmlformats.org/drawingml/2006/main" name="1_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3.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251445</TotalTime>
  <Words>2783</Words>
  <Application>Microsoft Office PowerPoint</Application>
  <PresentationFormat>On-screen Show (4:3)</PresentationFormat>
  <Paragraphs>337</Paragraphs>
  <Slides>31</Slides>
  <Notes>30</Notes>
  <HiddenSlides>1</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31</vt:i4>
      </vt:variant>
    </vt:vector>
  </HeadingPairs>
  <TitlesOfParts>
    <vt:vector size="40" baseType="lpstr">
      <vt:lpstr>Arial</vt:lpstr>
      <vt:lpstr>Calibri</vt:lpstr>
      <vt:lpstr>Helvetica</vt:lpstr>
      <vt:lpstr>Verdana</vt:lpstr>
      <vt:lpstr>Wingdings</vt:lpstr>
      <vt:lpstr>Fermilab: Footer Only</vt:lpstr>
      <vt:lpstr>1_FNAL_TemplateMac_060514</vt:lpstr>
      <vt:lpstr>Fermilab_PPT_090815</vt:lpstr>
      <vt:lpstr>Worksheet</vt:lpstr>
      <vt:lpstr>PowerPoint Presentation</vt:lpstr>
      <vt:lpstr>SATIF Workshops</vt:lpstr>
      <vt:lpstr>SATIF Topics</vt:lpstr>
      <vt:lpstr>FNAL MARS Group: 2 Talks + 1 Poster</vt:lpstr>
      <vt:lpstr>Workshop Highlights [1]</vt:lpstr>
      <vt:lpstr>Workshop Highlights [2]</vt:lpstr>
      <vt:lpstr>Workshop Highlights [3]</vt:lpstr>
      <vt:lpstr>Modeling Tritium Production &amp; Release in High-Energy Proton Accelerators [1]                           Dali Georgobiani, FNAL</vt:lpstr>
      <vt:lpstr>Modeling Tritium Production &amp; Release in High-Energy Proton Accelerators [2]                           </vt:lpstr>
      <vt:lpstr>Modeling Tritium Production &amp; Release in High-Energy Proton Accelerators [3]                           </vt:lpstr>
      <vt:lpstr>Optimization Studies of Radiation Shielding for PIP-II Project at Fermilab [1]                           Alajos Makovec, FNAL</vt:lpstr>
      <vt:lpstr>Optimization Studies of Radiation Shielding for PIP-II Project at Fermilab [2]</vt:lpstr>
      <vt:lpstr>Optimization Studies of Radiation Shielding for PIP-II Project at Fermilab [3]</vt:lpstr>
      <vt:lpstr>FRIB: Never the Same Beam Twice [1]  Tom Ginter, FRIB</vt:lpstr>
      <vt:lpstr>FRIB: Never the Same Beam Twice [2] </vt:lpstr>
      <vt:lpstr>FRIB: Never the Same Beam Twice [3] </vt:lpstr>
      <vt:lpstr>Developments of the present and future FLUKA  generations [1]    Francesc Salvat Pujol, CERN</vt:lpstr>
      <vt:lpstr>Developments of the present and future FLUKA  generations [2]</vt:lpstr>
      <vt:lpstr>Inter-comparison of particle production (5) Hideo Hirayama, KEK</vt:lpstr>
      <vt:lpstr>The SINBAD Task Force [1]     Oliver Buss, NEA</vt:lpstr>
      <vt:lpstr>The SINBAD Task Force [2]</vt:lpstr>
      <vt:lpstr>Rad Shielding Analysis for Synchrotron Radiation Beamlines of 4th Generation Storage Ring in Korea      Mahdi Makhtiari, PAL     </vt:lpstr>
      <vt:lpstr>Benchmarking study on induced activity of H-3 and Be-7 in water target at PAL-XFEL      UkJae Lee, PAL     </vt:lpstr>
      <vt:lpstr>Evaluation of decommissioning of proton therapy centers based on the selection of shielding materials at the building stage of the facility      Gonzalo Fernandez, UPM     </vt:lpstr>
      <vt:lpstr>Simβ-AD study: Using active neutron detection and Monte-Carlo codes to improve radioactive waste management from cyclotron facilities  J-M Horodynski, iRSD    </vt:lpstr>
      <vt:lpstr>Monte-Carlo Applications @ MedAustron     Lukas Jagerhofer, MedAustron     </vt:lpstr>
      <vt:lpstr>Enhancement of shielding properties of the maze for 10 MV linear accelerator     Boris Bondar, NTU Ukraine</vt:lpstr>
      <vt:lpstr>Nuclear design of a shielded cabinet for electronics: the ITER Radial Neutron Camera Case Study     Fabio Moro, ENEA     </vt:lpstr>
      <vt:lpstr>Future Actions</vt:lpstr>
      <vt:lpstr>Group Photo</vt:lpstr>
      <vt:lpstr>Recent radiological studies at NSLS-II using FLUKA    Ricardo Augusto, BNL     </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 one line or two lines</dc:title>
  <dc:creator>Yury I. Eidelman x6321 13091V</dc:creator>
  <cp:lastModifiedBy>Dali Georgobiani x 40753N</cp:lastModifiedBy>
  <cp:revision>1695</cp:revision>
  <cp:lastPrinted>2018-09-27T15:08:36Z</cp:lastPrinted>
  <dcterms:created xsi:type="dcterms:W3CDTF">2016-07-19T22:53:09Z</dcterms:created>
  <dcterms:modified xsi:type="dcterms:W3CDTF">2024-07-18T16:51:26Z</dcterms:modified>
</cp:coreProperties>
</file>