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68" r:id="rId3"/>
  </p:sldMasterIdLst>
  <p:notesMasterIdLst>
    <p:notesMasterId r:id="rId80"/>
  </p:notesMasterIdLst>
  <p:sldIdLst>
    <p:sldId id="367" r:id="rId4"/>
    <p:sldId id="368" r:id="rId5"/>
    <p:sldId id="257" r:id="rId6"/>
    <p:sldId id="258" r:id="rId7"/>
    <p:sldId id="295" r:id="rId8"/>
    <p:sldId id="296" r:id="rId9"/>
    <p:sldId id="297" r:id="rId10"/>
    <p:sldId id="342" r:id="rId11"/>
    <p:sldId id="338" r:id="rId12"/>
    <p:sldId id="343" r:id="rId13"/>
    <p:sldId id="339" r:id="rId14"/>
    <p:sldId id="340" r:id="rId15"/>
    <p:sldId id="348" r:id="rId16"/>
    <p:sldId id="361" r:id="rId17"/>
    <p:sldId id="347" r:id="rId18"/>
    <p:sldId id="349" r:id="rId19"/>
    <p:sldId id="350" r:id="rId20"/>
    <p:sldId id="352" r:id="rId21"/>
    <p:sldId id="351" r:id="rId22"/>
    <p:sldId id="366" r:id="rId23"/>
    <p:sldId id="353" r:id="rId24"/>
    <p:sldId id="354" r:id="rId25"/>
    <p:sldId id="358" r:id="rId26"/>
    <p:sldId id="365" r:id="rId27"/>
    <p:sldId id="364" r:id="rId28"/>
    <p:sldId id="369" r:id="rId29"/>
    <p:sldId id="371" r:id="rId30"/>
    <p:sldId id="372" r:id="rId31"/>
    <p:sldId id="375" r:id="rId32"/>
    <p:sldId id="374" r:id="rId33"/>
    <p:sldId id="373" r:id="rId34"/>
    <p:sldId id="376" r:id="rId35"/>
    <p:sldId id="381" r:id="rId36"/>
    <p:sldId id="380" r:id="rId37"/>
    <p:sldId id="379" r:id="rId38"/>
    <p:sldId id="378" r:id="rId39"/>
    <p:sldId id="377" r:id="rId40"/>
    <p:sldId id="382" r:id="rId41"/>
    <p:sldId id="383" r:id="rId42"/>
    <p:sldId id="384" r:id="rId43"/>
    <p:sldId id="387" r:id="rId44"/>
    <p:sldId id="388" r:id="rId45"/>
    <p:sldId id="389" r:id="rId46"/>
    <p:sldId id="390" r:id="rId47"/>
    <p:sldId id="386" r:id="rId48"/>
    <p:sldId id="385" r:id="rId49"/>
    <p:sldId id="396" r:id="rId50"/>
    <p:sldId id="395" r:id="rId51"/>
    <p:sldId id="394" r:id="rId52"/>
    <p:sldId id="393" r:id="rId53"/>
    <p:sldId id="392" r:id="rId54"/>
    <p:sldId id="391" r:id="rId55"/>
    <p:sldId id="401" r:id="rId56"/>
    <p:sldId id="400" r:id="rId57"/>
    <p:sldId id="402" r:id="rId58"/>
    <p:sldId id="399" r:id="rId59"/>
    <p:sldId id="398" r:id="rId60"/>
    <p:sldId id="397" r:id="rId61"/>
    <p:sldId id="406" r:id="rId62"/>
    <p:sldId id="405" r:id="rId63"/>
    <p:sldId id="404" r:id="rId64"/>
    <p:sldId id="403" r:id="rId65"/>
    <p:sldId id="410" r:id="rId66"/>
    <p:sldId id="409" r:id="rId67"/>
    <p:sldId id="416" r:id="rId68"/>
    <p:sldId id="417" r:id="rId69"/>
    <p:sldId id="411" r:id="rId70"/>
    <p:sldId id="415" r:id="rId71"/>
    <p:sldId id="414" r:id="rId72"/>
    <p:sldId id="413" r:id="rId73"/>
    <p:sldId id="412" r:id="rId74"/>
    <p:sldId id="418" r:id="rId75"/>
    <p:sldId id="423" r:id="rId76"/>
    <p:sldId id="422" r:id="rId77"/>
    <p:sldId id="421" r:id="rId78"/>
    <p:sldId id="420" r:id="rId79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584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088C243F-0107-420F-A481-87C482C10D34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8CE11DF1-1996-497A-8D07-2D8860AD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46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4700-DCDA-4435-9F12-339559639440}" type="datetime1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SATIF-12, April 28-30,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BA0B-6559-4361-8AE0-AACEC95C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815CE-58D3-4AD9-B65B-6EB43ABC34D8}" type="datetime1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SATIF-12, April 28-30,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BA0B-6559-4361-8AE0-AACEC95C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44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137B-5C69-4955-9FBB-291EA83A073C}" type="datetime1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SATIF-12, April 28-30,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BA0B-6559-4361-8AE0-AACEC95C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2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90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9/4/2019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Bruce C. Brown | WEYBB6 at NAPAC2019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53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9/4/2019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Bruce C. Brown | WEYBB6 at NAPAC2019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9/4/2019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Bruce C. Brown | WEYBB6 at NAPAC2019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75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9/4/2019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Bruce C. Brown | WEYBB6 at NAPAC2019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04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9/4/2019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Bruce C. Brown | WEYBB6 at NAPAC2019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0970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9/4/2019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Bruce C. Brown | WEYBB6 at NAPAC2019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507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42F55E-5880-DFDC-1269-28EDE5F7E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0" y="808129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2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EB22B-B188-44DB-B882-A77467FF913C}" type="datetime1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SATIF-12, April 28-30,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BA0B-6559-4361-8AE0-AACEC95C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06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46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ED135D-5C29-B729-A5F1-BCAB25D95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63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7C3AF8-3A11-7294-17A4-8CA21B169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88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6D4CD9-E6FD-C338-F1B5-149A3CE7F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76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99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7/18/2024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407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7/18/2024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347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7/18/2024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155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7/18/2024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4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7/18/2024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74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AD7C-1A2E-48FE-B518-CB0864B476E8}" type="datetime1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SATIF-12, April 28-30,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BA0B-6559-4361-8AE0-AACEC95C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39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7/18/2024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5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CD416-A3C2-4892-82A4-B035BE945F15}" type="datetime1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SATIF-12, April 28-30,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BA0B-6559-4361-8AE0-AACEC95C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A5E80-3774-4315-AE61-63F4369A3662}" type="datetime1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SATIF-12, April 28-30, 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BA0B-6559-4361-8AE0-AACEC95C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4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15ADF-E399-4B56-B987-BAC8273C7DE1}" type="datetime1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SATIF-12, April 28-30,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BA0B-6559-4361-8AE0-AACEC95C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6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57582-19D0-4262-B8C0-7BCF2CD798D5}" type="datetime1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SATIF-12, April 28-30,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BA0B-6559-4361-8AE0-AACEC95C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9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3C87-1156-448E-AAB5-3A6C8174B44A}" type="datetime1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SATIF-12, April 28-30,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BA0B-6559-4361-8AE0-AACEC95C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9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EF84-638B-48B0-A1F5-76103E257034}" type="datetime1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SATIF-12, April 28-30,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BA0B-6559-4361-8AE0-AACEC95C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3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C55FA-886C-42C6-ADF9-E4F463A08374}" type="datetime1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SATIF-12, April 28-30,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ABA0B-6559-4361-8AE0-AACEC95C4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8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9/4/2019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Bruce C. Brown | WEYBB6 at NAPAC2019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792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7/18/2024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559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5045612"/>
            <a:ext cx="8763000" cy="1507588"/>
          </a:xfrm>
        </p:spPr>
        <p:txBody>
          <a:bodyPr/>
          <a:lstStyle/>
          <a:p>
            <a:r>
              <a:rPr lang="en-US" sz="1600" dirty="0"/>
              <a:t>Igor Rakhno</a:t>
            </a:r>
          </a:p>
          <a:p>
            <a:endParaRPr lang="en-US" sz="1600" dirty="0"/>
          </a:p>
          <a:p>
            <a:r>
              <a:rPr lang="en-US" sz="1600" dirty="0"/>
              <a:t>16</a:t>
            </a:r>
            <a:r>
              <a:rPr lang="en-US" sz="1600" baseline="30000" dirty="0"/>
              <a:t>th</a:t>
            </a:r>
            <a:r>
              <a:rPr lang="en-US" sz="1600" dirty="0"/>
              <a:t> Workshop on Shielding aspects of Accelerators, Targets and Irradiation Facilities (SATIF-16)</a:t>
            </a:r>
          </a:p>
          <a:p>
            <a:endParaRPr lang="en-US" sz="1600" dirty="0"/>
          </a:p>
          <a:p>
            <a:r>
              <a:rPr lang="en-US" sz="1600" dirty="0"/>
              <a:t>28-31 May, 2024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962400"/>
            <a:ext cx="8499232" cy="992490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SATIF-16 Shielding Workshop Recap II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39164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42" y="167948"/>
            <a:ext cx="8229600" cy="45719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Geometry models and beam lines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382000" cy="5594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515A97-8358-6DD8-B80D-29EDBF339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264" y="1371600"/>
            <a:ext cx="9121810" cy="465456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4487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42" y="167948"/>
            <a:ext cx="8229600" cy="45719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Geometry models and beam lines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382000" cy="559435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Historically, the following geometry types exist in MARS code: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standard (axially symmetric cylindrical) geometry; (ii) extended (basic CSG geometry); (iii) non-standard geometry; (iv) ROOT geometry as an instance of non-standard geometry.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Combinations of the geometry types are possible as well as a conversion from extended into ROOT geometry.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Also, a conversion from ROOT to VTK format is possible using an in-house utility. 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non-standard geometry option allows us to implement parametric additions and/or corrections to an initial complex model developed with any other geometry.    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 of geometry models in GDML format is possible with proper extraction of information on materials employed in the GDML model.  </a:t>
            </a:r>
          </a:p>
          <a:p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228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42" y="167948"/>
            <a:ext cx="8229600" cy="45719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Meshes and scoring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47" y="762000"/>
            <a:ext cx="9011926" cy="5594350"/>
          </a:xfrm>
        </p:spPr>
        <p:txBody>
          <a:bodyPr>
            <a:normAutofit/>
          </a:bodyPr>
          <a:lstStyle/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2D (hbook, root) and 3D (VTK/ParaView) meshes can be used (independently of geometry).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7842291-81AB-D2DF-DC88-6EFD25478540}"/>
              </a:ext>
            </a:extLst>
          </p:cNvPr>
          <p:cNvSpPr/>
          <p:nvPr/>
        </p:nvSpPr>
        <p:spPr>
          <a:xfrm>
            <a:off x="460342" y="1713594"/>
            <a:ext cx="4070940" cy="1398929"/>
          </a:xfrm>
          <a:prstGeom prst="rect">
            <a:avLst/>
          </a:prstGeom>
          <a:solidFill>
            <a:srgbClr val="FFFFFF">
              <a:alpha val="80000"/>
            </a:srgbClr>
          </a:solidFill>
          <a:ln w="0">
            <a:noFill/>
          </a:ln>
          <a:effectLst/>
        </p:spPr>
        <p:txBody>
          <a:bodyPr wrap="square" lIns="90000" tIns="45000" rIns="90000" bIns="45000" anchor="t">
            <a:spAutoFit/>
          </a:bodyPr>
          <a:lstStyle/>
          <a:p>
            <a:pPr marL="354240" marR="0" lvl="1" indent="-1713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Target hall, </a:t>
            </a: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MiniBooNE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pulsed horn, and    horn shielding.</a:t>
            </a:r>
            <a:endParaRPr kumimoji="0" lang="en-US" sz="16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240" marR="0" lvl="1" indent="-1713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MiniBooNe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target assembly.</a:t>
            </a:r>
          </a:p>
          <a:p>
            <a:pPr marL="354240" marR="0" lvl="1" indent="-1713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endParaRPr lang="en-US" sz="1600" kern="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240" marR="0" lvl="1" indent="-1713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lang="en-US" sz="1600" kern="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8-GeV proton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beam.</a:t>
            </a:r>
          </a:p>
        </p:txBody>
      </p:sp>
      <p:grpSp>
        <p:nvGrpSpPr>
          <p:cNvPr id="10" name="Group 24">
            <a:extLst>
              <a:ext uri="{FF2B5EF4-FFF2-40B4-BE49-F238E27FC236}">
                <a16:creationId xmlns:a16="http://schemas.microsoft.com/office/drawing/2014/main" id="{591372C2-D9AD-5319-87C5-FE868E8AD54B}"/>
              </a:ext>
            </a:extLst>
          </p:cNvPr>
          <p:cNvGrpSpPr>
            <a:grpSpLocks noChangeAspect="1"/>
          </p:cNvGrpSpPr>
          <p:nvPr/>
        </p:nvGrpSpPr>
        <p:grpSpPr>
          <a:xfrm>
            <a:off x="5275819" y="1414803"/>
            <a:ext cx="3777754" cy="2314484"/>
            <a:chOff x="5231160" y="38520"/>
            <a:chExt cx="3935160" cy="2410920"/>
          </a:xfrm>
        </p:grpSpPr>
        <p:pic>
          <p:nvPicPr>
            <p:cNvPr id="11" name="Picture 25" descr="A diagram of a paper clip&#10;&#10;Description automatically generated">
              <a:extLst>
                <a:ext uri="{FF2B5EF4-FFF2-40B4-BE49-F238E27FC236}">
                  <a16:creationId xmlns:a16="http://schemas.microsoft.com/office/drawing/2014/main" id="{CE26259D-3F63-34E7-5660-CDEAB98F9728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5231160" y="101160"/>
              <a:ext cx="3275640" cy="234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" name="TextBox 26">
              <a:extLst>
                <a:ext uri="{FF2B5EF4-FFF2-40B4-BE49-F238E27FC236}">
                  <a16:creationId xmlns:a16="http://schemas.microsoft.com/office/drawing/2014/main" id="{3914D6A0-AA33-3991-AAB3-4E890B64F241}"/>
                </a:ext>
              </a:extLst>
            </p:cNvPr>
            <p:cNvSpPr/>
            <p:nvPr/>
          </p:nvSpPr>
          <p:spPr>
            <a:xfrm>
              <a:off x="5462640" y="38520"/>
              <a:ext cx="3703680" cy="2419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-1" normalizeH="0" baseline="0" noProof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DejaVu Sans"/>
                </a:rPr>
                <a:t>Target hall: MiniBooNE horn surrounded by shielding</a:t>
              </a:r>
              <a:endParaRPr kumimoji="0" lang="en-US" sz="10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7E29F2AE-7220-86DD-782E-237BD8D1A176}"/>
              </a:ext>
            </a:extLst>
          </p:cNvPr>
          <p:cNvGrpSpPr/>
          <p:nvPr/>
        </p:nvGrpSpPr>
        <p:grpSpPr>
          <a:xfrm>
            <a:off x="-5785" y="3749312"/>
            <a:ext cx="6165000" cy="2364480"/>
            <a:chOff x="205560" y="2028600"/>
            <a:chExt cx="6165000" cy="2364480"/>
          </a:xfrm>
        </p:grpSpPr>
        <p:grpSp>
          <p:nvGrpSpPr>
            <p:cNvPr id="14" name="Group 17">
              <a:extLst>
                <a:ext uri="{FF2B5EF4-FFF2-40B4-BE49-F238E27FC236}">
                  <a16:creationId xmlns:a16="http://schemas.microsoft.com/office/drawing/2014/main" id="{A7C2B073-DB63-5963-661F-7F0259C96DC4}"/>
                </a:ext>
              </a:extLst>
            </p:cNvPr>
            <p:cNvGrpSpPr/>
            <p:nvPr/>
          </p:nvGrpSpPr>
          <p:grpSpPr>
            <a:xfrm>
              <a:off x="205560" y="2182680"/>
              <a:ext cx="6165000" cy="2210400"/>
              <a:chOff x="205560" y="2182680"/>
              <a:chExt cx="6165000" cy="2210400"/>
            </a:xfrm>
          </p:grpSpPr>
          <p:pic>
            <p:nvPicPr>
              <p:cNvPr id="16" name="Picture 19" descr="A blue rectangular with black and orange lines&#10;&#10;Description automatically generated with medium confidence">
                <a:extLst>
                  <a:ext uri="{FF2B5EF4-FFF2-40B4-BE49-F238E27FC236}">
                    <a16:creationId xmlns:a16="http://schemas.microsoft.com/office/drawing/2014/main" id="{B22E83E9-6FA3-10C0-3E12-27E10AA6D8DF}"/>
                  </a:ext>
                </a:extLst>
              </p:cNvPr>
              <p:cNvPicPr/>
              <p:nvPr/>
            </p:nvPicPr>
            <p:blipFill>
              <a:blip r:embed="rId3"/>
              <a:srcRect r="88326"/>
              <a:stretch/>
            </p:blipFill>
            <p:spPr>
              <a:xfrm>
                <a:off x="205560" y="2182680"/>
                <a:ext cx="1451880" cy="22104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7" name="Picture 20" descr="A blue rectangular with black and orange lines&#10;&#10;Description automatically generated with medium confidence">
                <a:extLst>
                  <a:ext uri="{FF2B5EF4-FFF2-40B4-BE49-F238E27FC236}">
                    <a16:creationId xmlns:a16="http://schemas.microsoft.com/office/drawing/2014/main" id="{8FE3F392-8778-BD34-954C-2D042A73CB0C}"/>
                  </a:ext>
                </a:extLst>
              </p:cNvPr>
              <p:cNvPicPr/>
              <p:nvPr/>
            </p:nvPicPr>
            <p:blipFill>
              <a:blip r:embed="rId3"/>
              <a:srcRect l="20797" r="57435"/>
              <a:stretch/>
            </p:blipFill>
            <p:spPr>
              <a:xfrm>
                <a:off x="1745640" y="2182680"/>
                <a:ext cx="2707920" cy="22104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8" name="Picture 21" descr="A blue rectangular with black and orange lines&#10;&#10;Description automatically generated with medium confidence">
                <a:extLst>
                  <a:ext uri="{FF2B5EF4-FFF2-40B4-BE49-F238E27FC236}">
                    <a16:creationId xmlns:a16="http://schemas.microsoft.com/office/drawing/2014/main" id="{01BDD773-FE03-A359-25F4-3E81BA61BA10}"/>
                  </a:ext>
                </a:extLst>
              </p:cNvPr>
              <p:cNvPicPr/>
              <p:nvPr/>
            </p:nvPicPr>
            <p:blipFill>
              <a:blip r:embed="rId3"/>
              <a:srcRect l="85298"/>
              <a:stretch/>
            </p:blipFill>
            <p:spPr>
              <a:xfrm>
                <a:off x="4542120" y="2182680"/>
                <a:ext cx="1828440" cy="22104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9" name="Freeform: Shape 22">
                <a:extLst>
                  <a:ext uri="{FF2B5EF4-FFF2-40B4-BE49-F238E27FC236}">
                    <a16:creationId xmlns:a16="http://schemas.microsoft.com/office/drawing/2014/main" id="{C5DD8C11-F1DE-5476-2DED-73378D361954}"/>
                  </a:ext>
                </a:extLst>
              </p:cNvPr>
              <p:cNvSpPr/>
              <p:nvPr/>
            </p:nvSpPr>
            <p:spPr>
              <a:xfrm>
                <a:off x="1649160" y="2259720"/>
                <a:ext cx="93600" cy="2066040"/>
              </a:xfrm>
              <a:custGeom>
                <a:avLst/>
                <a:gdLst>
                  <a:gd name="textAreaLeft" fmla="*/ 0 w 93600"/>
                  <a:gd name="textAreaRight" fmla="*/ 94320 w 93600"/>
                  <a:gd name="textAreaTop" fmla="*/ 0 h 2066040"/>
                  <a:gd name="textAreaBottom" fmla="*/ 2066760 h 2066040"/>
                </a:gdLst>
                <a:ahLst/>
                <a:cxnLst/>
                <a:rect l="textAreaLeft" t="textAreaTop" r="textAreaRight" b="textAreaBottom"/>
                <a:pathLst>
                  <a:path w="133350" h="2927350">
                    <a:moveTo>
                      <a:pt x="120650" y="0"/>
                    </a:moveTo>
                    <a:lnTo>
                      <a:pt x="0" y="196850"/>
                    </a:lnTo>
                    <a:lnTo>
                      <a:pt x="133350" y="406400"/>
                    </a:lnTo>
                    <a:lnTo>
                      <a:pt x="31750" y="742950"/>
                    </a:lnTo>
                    <a:lnTo>
                      <a:pt x="133350" y="1263650"/>
                    </a:lnTo>
                    <a:lnTo>
                      <a:pt x="25400" y="1670050"/>
                    </a:lnTo>
                    <a:lnTo>
                      <a:pt x="133350" y="1962150"/>
                    </a:lnTo>
                    <a:lnTo>
                      <a:pt x="31750" y="2432050"/>
                    </a:lnTo>
                    <a:lnTo>
                      <a:pt x="120650" y="2660650"/>
                    </a:lnTo>
                    <a:lnTo>
                      <a:pt x="19050" y="2927350"/>
                    </a:lnTo>
                    <a:lnTo>
                      <a:pt x="19050" y="2927350"/>
                    </a:lnTo>
                  </a:path>
                </a:pathLst>
              </a:custGeom>
              <a:noFill/>
              <a:ln w="12700" cap="flat" cmpd="sng" algn="ctr">
                <a:solidFill>
                  <a:srgbClr val="223852"/>
                </a:solidFill>
                <a:prstDash val="solid"/>
                <a:miter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-1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20" name="Freeform: Shape 23">
                <a:extLst>
                  <a:ext uri="{FF2B5EF4-FFF2-40B4-BE49-F238E27FC236}">
                    <a16:creationId xmlns:a16="http://schemas.microsoft.com/office/drawing/2014/main" id="{A880D717-2A92-1524-87E9-3AB86673B27D}"/>
                  </a:ext>
                </a:extLst>
              </p:cNvPr>
              <p:cNvSpPr/>
              <p:nvPr/>
            </p:nvSpPr>
            <p:spPr>
              <a:xfrm>
                <a:off x="4451040" y="2247480"/>
                <a:ext cx="93600" cy="2066040"/>
              </a:xfrm>
              <a:custGeom>
                <a:avLst/>
                <a:gdLst>
                  <a:gd name="textAreaLeft" fmla="*/ 0 w 93600"/>
                  <a:gd name="textAreaRight" fmla="*/ 94320 w 93600"/>
                  <a:gd name="textAreaTop" fmla="*/ 0 h 2066040"/>
                  <a:gd name="textAreaBottom" fmla="*/ 2066760 h 2066040"/>
                </a:gdLst>
                <a:ahLst/>
                <a:cxnLst/>
                <a:rect l="textAreaLeft" t="textAreaTop" r="textAreaRight" b="textAreaBottom"/>
                <a:pathLst>
                  <a:path w="133350" h="2927350">
                    <a:moveTo>
                      <a:pt x="120650" y="0"/>
                    </a:moveTo>
                    <a:lnTo>
                      <a:pt x="0" y="196850"/>
                    </a:lnTo>
                    <a:lnTo>
                      <a:pt x="133350" y="406400"/>
                    </a:lnTo>
                    <a:lnTo>
                      <a:pt x="31750" y="742950"/>
                    </a:lnTo>
                    <a:lnTo>
                      <a:pt x="133350" y="1263650"/>
                    </a:lnTo>
                    <a:lnTo>
                      <a:pt x="25400" y="1670050"/>
                    </a:lnTo>
                    <a:lnTo>
                      <a:pt x="133350" y="1962150"/>
                    </a:lnTo>
                    <a:lnTo>
                      <a:pt x="31750" y="2432050"/>
                    </a:lnTo>
                    <a:lnTo>
                      <a:pt x="120650" y="2660650"/>
                    </a:lnTo>
                    <a:lnTo>
                      <a:pt x="19050" y="2927350"/>
                    </a:lnTo>
                    <a:lnTo>
                      <a:pt x="19050" y="2927350"/>
                    </a:lnTo>
                  </a:path>
                </a:pathLst>
              </a:custGeom>
              <a:noFill/>
              <a:ln w="12700" cap="flat" cmpd="sng" algn="ctr">
                <a:solidFill>
                  <a:srgbClr val="223852"/>
                </a:solidFill>
                <a:prstDash val="solid"/>
                <a:miter/>
              </a:ln>
              <a:effectLst/>
            </p:spPr>
            <p:txBody>
              <a:bodyPr lIns="90000" tIns="45000" rIns="90000" bIns="4500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-1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DejaVu Sans"/>
                </a:endParaRPr>
              </a:p>
            </p:txBody>
          </p:sp>
        </p:grp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DB77EA68-B178-F00B-B1F2-F07AF729CE72}"/>
                </a:ext>
              </a:extLst>
            </p:cNvPr>
            <p:cNvSpPr/>
            <p:nvPr/>
          </p:nvSpPr>
          <p:spPr>
            <a:xfrm>
              <a:off x="286560" y="2028600"/>
              <a:ext cx="5979240" cy="2419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-1" normalizeH="0" baseline="0" noProof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DejaVu Sans"/>
                </a:rPr>
                <a:t>Zoomed-in sections: detail view of MiniBooNe target assembly</a:t>
              </a:r>
              <a:endParaRPr kumimoji="0" lang="en-US" sz="10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F8843639-463F-9D7D-087E-60C05E054F5F}"/>
              </a:ext>
            </a:extLst>
          </p:cNvPr>
          <p:cNvGrpSpPr/>
          <p:nvPr/>
        </p:nvGrpSpPr>
        <p:grpSpPr>
          <a:xfrm>
            <a:off x="6360593" y="3952937"/>
            <a:ext cx="2660760" cy="2422800"/>
            <a:chOff x="6455520" y="2255400"/>
            <a:chExt cx="2660760" cy="2422800"/>
          </a:xfrm>
        </p:grpSpPr>
        <p:pic>
          <p:nvPicPr>
            <p:cNvPr id="22" name="Picture 8" descr="A blue and yellow circle with a pink background&#10;&#10;Description automatically generated">
              <a:extLst>
                <a:ext uri="{FF2B5EF4-FFF2-40B4-BE49-F238E27FC236}">
                  <a16:creationId xmlns:a16="http://schemas.microsoft.com/office/drawing/2014/main" id="{76E225D3-9BF1-43DD-852E-D94D3A23DE40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6649560" y="2255400"/>
              <a:ext cx="2272320" cy="207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03886630-AB8B-D85C-DDD5-316C22460F04}"/>
                </a:ext>
              </a:extLst>
            </p:cNvPr>
            <p:cNvSpPr/>
            <p:nvPr/>
          </p:nvSpPr>
          <p:spPr>
            <a:xfrm>
              <a:off x="6455520" y="4436280"/>
              <a:ext cx="2660760" cy="241920"/>
            </a:xfrm>
            <a:prstGeom prst="rect">
              <a:avLst/>
            </a:prstGeom>
            <a:noFill/>
            <a:ln w="0">
              <a:noFill/>
            </a:ln>
            <a:effectLst/>
          </p:spPr>
          <p:txBody>
            <a:bodyPr lIns="90000" tIns="45000" rIns="90000" bIns="4500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-1" normalizeH="0" baseline="0" noProof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DejaVu Sans"/>
                </a:rPr>
                <a:t>Upstream slug locator and locator fins</a:t>
              </a:r>
              <a:endParaRPr kumimoji="0" lang="en-US" sz="10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cxnSp>
        <p:nvCxnSpPr>
          <p:cNvPr id="24" name="Straight Arrow Connector 28">
            <a:extLst>
              <a:ext uri="{FF2B5EF4-FFF2-40B4-BE49-F238E27FC236}">
                <a16:creationId xmlns:a16="http://schemas.microsoft.com/office/drawing/2014/main" id="{E8AD72D7-A9EA-81CB-6D2A-B17AE193B8C4}"/>
              </a:ext>
            </a:extLst>
          </p:cNvPr>
          <p:cNvCxnSpPr/>
          <p:nvPr/>
        </p:nvCxnSpPr>
        <p:spPr>
          <a:xfrm flipH="1" flipV="1">
            <a:off x="3172347" y="5111918"/>
            <a:ext cx="3276720" cy="710280"/>
          </a:xfrm>
          <a:prstGeom prst="straightConnector1">
            <a:avLst/>
          </a:prstGeom>
          <a:ln w="25400">
            <a:solidFill>
              <a:srgbClr val="000000"/>
            </a:solidFill>
            <a:prstDash val="dash"/>
            <a:rou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818826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6525"/>
            <a:ext cx="8229600" cy="473075"/>
          </a:xfrm>
        </p:spPr>
        <p:txBody>
          <a:bodyPr>
            <a:noAutofit/>
          </a:bodyPr>
          <a:lstStyle/>
          <a:p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Meshes and scoring (2)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686800" cy="5594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382">
            <a:extLst>
              <a:ext uri="{FF2B5EF4-FFF2-40B4-BE49-F238E27FC236}">
                <a16:creationId xmlns:a16="http://schemas.microsoft.com/office/drawing/2014/main" id="{559DDC9A-48E0-2C78-F575-C39DA2F13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850615"/>
            <a:ext cx="4542544" cy="2931010"/>
          </a:xfrm>
          <a:prstGeom prst="rect">
            <a:avLst/>
          </a:prstGeom>
          <a:ln w="0">
            <a:noFill/>
          </a:ln>
        </p:spPr>
      </p:pic>
      <p:pic>
        <p:nvPicPr>
          <p:cNvPr id="7" name="Picture 380">
            <a:extLst>
              <a:ext uri="{FF2B5EF4-FFF2-40B4-BE49-F238E27FC236}">
                <a16:creationId xmlns:a16="http://schemas.microsoft.com/office/drawing/2014/main" id="{607ABE0A-DD2D-7F88-9230-68450DCFB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86351" y="1850615"/>
            <a:ext cx="4542544" cy="2931010"/>
          </a:xfrm>
          <a:prstGeom prst="rect">
            <a:avLst/>
          </a:prstGeom>
          <a:ln w="0">
            <a:noFill/>
          </a:ln>
        </p:spPr>
      </p:pic>
      <p:sp>
        <p:nvSpPr>
          <p:cNvPr id="8" name="TextBox 386">
            <a:extLst>
              <a:ext uri="{FF2B5EF4-FFF2-40B4-BE49-F238E27FC236}">
                <a16:creationId xmlns:a16="http://schemas.microsoft.com/office/drawing/2014/main" id="{108192A5-C707-5A96-3241-4B677B46056C}"/>
              </a:ext>
            </a:extLst>
          </p:cNvPr>
          <p:cNvSpPr/>
          <p:nvPr/>
        </p:nvSpPr>
        <p:spPr>
          <a:xfrm>
            <a:off x="200075" y="4904701"/>
            <a:ext cx="8804880" cy="88650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                             HBOOK                                                                   ROOT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Distributions obtained by means of built-in MARS estimators were used to validate results obtained on unstructured ANSYS mesh.</a:t>
            </a:r>
            <a:endParaRPr kumimoji="0" lang="en-US" sz="1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281E1-272A-36C7-560D-C53BDE7FF2E7}"/>
              </a:ext>
            </a:extLst>
          </p:cNvPr>
          <p:cNvSpPr txBox="1"/>
          <p:nvPr/>
        </p:nvSpPr>
        <p:spPr>
          <a:xfrm>
            <a:off x="0" y="1066799"/>
            <a:ext cx="9097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deposition density (J/cm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/pulse) in the target calculated with MARS histograms</a:t>
            </a:r>
          </a:p>
        </p:txBody>
      </p:sp>
    </p:spTree>
    <p:extLst>
      <p:ext uri="{BB962C8B-B14F-4D97-AF65-F5344CB8AC3E}">
        <p14:creationId xmlns:p14="http://schemas.microsoft.com/office/powerpoint/2010/main" val="2607786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6525"/>
            <a:ext cx="8229600" cy="473075"/>
          </a:xfrm>
        </p:spPr>
        <p:txBody>
          <a:bodyPr>
            <a:noAutofit/>
          </a:bodyPr>
          <a:lstStyle/>
          <a:p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Meshes and scoring (3)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686800" cy="5594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C50E69-B22B-C581-7B02-598AF3C52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" y="1108943"/>
            <a:ext cx="4511431" cy="4383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4F3E63-04FE-8C51-1A83-D4466CEA5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836" y="2624637"/>
            <a:ext cx="3926164" cy="2731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3C7153-914C-CE4E-ACF2-3B13739FC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5681669"/>
            <a:ext cx="7120745" cy="743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981933-4F58-355E-68BA-5517079BAEEE}"/>
              </a:ext>
            </a:extLst>
          </p:cNvPr>
          <p:cNvSpPr txBox="1"/>
          <p:nvPr/>
        </p:nvSpPr>
        <p:spPr>
          <a:xfrm>
            <a:off x="6209945" y="80616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MARS code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B8ED39-09F0-65A0-BBCC-65A1DB279714}"/>
              </a:ext>
            </a:extLst>
          </p:cNvPr>
          <p:cNvSpPr txBox="1"/>
          <p:nvPr/>
        </p:nvSpPr>
        <p:spPr>
          <a:xfrm>
            <a:off x="6343870" y="1906538"/>
            <a:ext cx="108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ANSYS</a:t>
            </a:r>
          </a:p>
        </p:txBody>
      </p:sp>
      <p:sp>
        <p:nvSpPr>
          <p:cNvPr id="17" name="Arrow: Curved Left 16">
            <a:extLst>
              <a:ext uri="{FF2B5EF4-FFF2-40B4-BE49-F238E27FC236}">
                <a16:creationId xmlns:a16="http://schemas.microsoft.com/office/drawing/2014/main" id="{46914110-12EA-761E-D6B8-9F7A769542D5}"/>
              </a:ext>
            </a:extLst>
          </p:cNvPr>
          <p:cNvSpPr/>
          <p:nvPr/>
        </p:nvSpPr>
        <p:spPr>
          <a:xfrm>
            <a:off x="7516985" y="948669"/>
            <a:ext cx="731520" cy="1308936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44270358-24FA-0E52-CCB3-0D7A744AA7B3}"/>
              </a:ext>
            </a:extLst>
          </p:cNvPr>
          <p:cNvSpPr/>
          <p:nvPr/>
        </p:nvSpPr>
        <p:spPr>
          <a:xfrm flipV="1">
            <a:off x="5437927" y="831095"/>
            <a:ext cx="731520" cy="1401379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9B1765-51EF-4F90-DE1E-D935371FBE7C}"/>
              </a:ext>
            </a:extLst>
          </p:cNvPr>
          <p:cNvSpPr txBox="1">
            <a:spLocks noChangeAspect="1"/>
          </p:cNvSpPr>
          <p:nvPr/>
        </p:nvSpPr>
        <p:spPr>
          <a:xfrm>
            <a:off x="8339190" y="990835"/>
            <a:ext cx="652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</a:t>
            </a:r>
          </a:p>
          <a:p>
            <a:r>
              <a:rPr lang="en-US" dirty="0"/>
              <a:t>Root</a:t>
            </a:r>
          </a:p>
          <a:p>
            <a:r>
              <a:rPr lang="en-US" dirty="0"/>
              <a:t>   </a:t>
            </a:r>
          </a:p>
          <a:p>
            <a:r>
              <a:rPr lang="en-US" dirty="0"/>
              <a:t>STEP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E13E6B74-E708-0DF1-5710-9DC1551EA454}"/>
              </a:ext>
            </a:extLst>
          </p:cNvPr>
          <p:cNvSpPr>
            <a:spLocks/>
          </p:cNvSpPr>
          <p:nvPr/>
        </p:nvSpPr>
        <p:spPr>
          <a:xfrm>
            <a:off x="8568964" y="1603137"/>
            <a:ext cx="102176" cy="244602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A6AD98-9A2C-CB01-5D8C-D1647BB71963}"/>
              </a:ext>
            </a:extLst>
          </p:cNvPr>
          <p:cNvSpPr txBox="1"/>
          <p:nvPr/>
        </p:nvSpPr>
        <p:spPr>
          <a:xfrm>
            <a:off x="4711122" y="1305506"/>
            <a:ext cx="73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Mesh</a:t>
            </a:r>
          </a:p>
          <a:p>
            <a:r>
              <a:rPr lang="en-US" dirty="0"/>
              <a:t>CGNS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E1D11F-F9C6-2803-F9C1-EF272D879721}"/>
              </a:ext>
            </a:extLst>
          </p:cNvPr>
          <p:cNvSpPr txBox="1"/>
          <p:nvPr/>
        </p:nvSpPr>
        <p:spPr>
          <a:xfrm>
            <a:off x="152401" y="703868"/>
            <a:ext cx="447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mesh superimposed on geometry model </a:t>
            </a:r>
          </a:p>
        </p:txBody>
      </p:sp>
    </p:spTree>
    <p:extLst>
      <p:ext uri="{BB962C8B-B14F-4D97-AF65-F5344CB8AC3E}">
        <p14:creationId xmlns:p14="http://schemas.microsoft.com/office/powerpoint/2010/main" val="4116659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D054-2484-EFBE-5FEE-4BA34F12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Meshes and scoring (4)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8A37-1663-4AFA-3A7D-8739061A5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9E05A-C976-8F95-957F-80493E61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E718C-F16B-A36B-D32B-12403BB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72A69-B362-98DA-1B60-CF961C9B7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350374"/>
            <a:ext cx="4518754" cy="3736813"/>
          </a:xfrm>
          <a:prstGeom prst="rect">
            <a:avLst/>
          </a:prstGeom>
          <a:ln w="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DD31D0-4070-EB39-2FAA-A3FE74DD0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652680" y="1717907"/>
            <a:ext cx="4491320" cy="3354666"/>
          </a:xfrm>
          <a:prstGeom prst="rect">
            <a:avLst/>
          </a:prstGeom>
          <a:ln w="0">
            <a:noFill/>
          </a:ln>
        </p:spPr>
      </p:pic>
      <p:sp>
        <p:nvSpPr>
          <p:cNvPr id="8" name="TextBox 394">
            <a:extLst>
              <a:ext uri="{FF2B5EF4-FFF2-40B4-BE49-F238E27FC236}">
                <a16:creationId xmlns:a16="http://schemas.microsoft.com/office/drawing/2014/main" id="{3D121596-3AFE-8F6B-A8E7-BC0AD43DECEC}"/>
              </a:ext>
            </a:extLst>
          </p:cNvPr>
          <p:cNvSpPr/>
          <p:nvPr/>
        </p:nvSpPr>
        <p:spPr>
          <a:xfrm>
            <a:off x="49577" y="5445280"/>
            <a:ext cx="4419600" cy="680883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Spatial distribution of the energy deposition density in target assembly obtained on ANSYS unstructured grid, visualization in ParaView.</a:t>
            </a:r>
            <a:endParaRPr kumimoji="0" lang="en-US" sz="16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396">
            <a:extLst>
              <a:ext uri="{FF2B5EF4-FFF2-40B4-BE49-F238E27FC236}">
                <a16:creationId xmlns:a16="http://schemas.microsoft.com/office/drawing/2014/main" id="{BD5720FD-612B-18A3-4B88-CBB655F8C0E2}"/>
              </a:ext>
            </a:extLst>
          </p:cNvPr>
          <p:cNvSpPr/>
          <p:nvPr/>
        </p:nvSpPr>
        <p:spPr>
          <a:xfrm>
            <a:off x="4800600" y="5350720"/>
            <a:ext cx="4582080" cy="60156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Energy deposition density in target along beam axis is compared with built-in MARS estimators (HBOOK/ROOT 2-D histogram).</a:t>
            </a:r>
            <a:endParaRPr kumimoji="0" lang="en-US" sz="16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253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D054-2484-EFBE-5FEE-4BA34F12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563562"/>
          </a:xfrm>
        </p:spPr>
        <p:txBody>
          <a:bodyPr>
            <a:no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Residual dose distributions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8A37-1663-4AFA-3A7D-8739061A5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382000" cy="521176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Recently, a method has been implemented to deal with residual radiation that allows us to calculate 3D residual dose distributions in a single run without an intermediate source. 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can be done in the same run for cases when irradiation and cooling geometries are different.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previously used contact residual dose option is also kept.  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SandiaDecay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library has been used to simulate decay and generation of residual radiation.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detailed comparison with FLUKA as well as with SINBAD experimental data has been done (A.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Makovec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I. Tropin, NIM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A1064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169423, 2024).	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9E05A-C976-8F95-957F-80493E61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E718C-F16B-A36B-D32B-12403BB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13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D054-2484-EFBE-5FEE-4BA34F12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20651"/>
            <a:ext cx="8839200" cy="563562"/>
          </a:xfrm>
        </p:spPr>
        <p:txBody>
          <a:bodyPr>
            <a:noAutofit/>
          </a:bodyPr>
          <a:lstStyle/>
          <a:p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Residual dose distributions (2) – comparison with Sinbad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8A37-1663-4AFA-3A7D-8739061A5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9E05A-C976-8F95-957F-80493E61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E718C-F16B-A36B-D32B-12403BB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7C449C-A4FF-DA8B-E57C-8280E3BA8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" y="933134"/>
            <a:ext cx="3000666" cy="2529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AA838F-68D5-F83C-A14D-F8366BBAF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00" y="977280"/>
            <a:ext cx="3010000" cy="2552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FC9C3F-7C91-3500-A254-D51DAABEE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09" y="996613"/>
            <a:ext cx="3052381" cy="25333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4EB1F4-2579-AA9A-76C2-AFA0DBAABB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09" y="3703161"/>
            <a:ext cx="3052381" cy="25380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744EC5-72DC-6842-E280-A489424F7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95305"/>
            <a:ext cx="3071429" cy="2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65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D054-2484-EFBE-5FEE-4BA34F12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2" y="136525"/>
            <a:ext cx="8229600" cy="563562"/>
          </a:xfrm>
        </p:spPr>
        <p:txBody>
          <a:bodyPr>
            <a:no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Residual dose rate distributions (3)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8A37-1663-4AFA-3A7D-8739061A5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51815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Calculated residual dose rate (mrem/hr) distribution around LBNF Hadron Absorber for a scenario “200 days irradiation followed by 1 day cooling with removed concrete shielding blocks”.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9E05A-C976-8F95-957F-80493E61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E718C-F16B-A36B-D32B-12403BB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26E0A9-CDD0-B41A-4396-F7E641F4C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920612"/>
            <a:ext cx="4485890" cy="4435738"/>
          </a:xfrm>
          <a:prstGeom prst="rect">
            <a:avLst/>
          </a:prstGeom>
          <a:ln w="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FB2287-A346-EF73-B7B9-785B7473A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687815" y="1884621"/>
            <a:ext cx="4456185" cy="447172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32441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D054-2484-EFBE-5FEE-4BA34F12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253511"/>
          </a:xfrm>
        </p:spPr>
        <p:txBody>
          <a:bodyPr>
            <a:no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Residual dose rate distributions (4)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8A37-1663-4AFA-3A7D-8739061A5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9E05A-C976-8F95-957F-80493E61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E718C-F16B-A36B-D32B-12403BB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AD93A-524D-829D-9784-7D4FC2DFB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17"/>
            <a:ext cx="9144000" cy="534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68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557" y="158521"/>
            <a:ext cx="8229600" cy="411161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534400" cy="5410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 of the MARS code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Geometry models, beamlines and transport in EM fields 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Meshes &amp; scoring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Residual dose – spatial distributions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to TENDL-2023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progress </a:t>
            </a:r>
          </a:p>
          <a:p>
            <a:pPr marL="457200" lvl="1" indent="0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“Code status, Developments and Converters” – 3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“Radiation damage to materials” – 1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“Code benchmarking and intercomparison” – 1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“Induced radioactivity” – 1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770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D054-2484-EFBE-5FEE-4BA34F12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595311"/>
          </a:xfrm>
        </p:spPr>
        <p:txBody>
          <a:bodyPr>
            <a:no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Residual dose rate distributions (5)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8A37-1663-4AFA-3A7D-8739061A5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9E05A-C976-8F95-957F-80493E61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E718C-F16B-A36B-D32B-12403BB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53092B-2A54-76C5-3BC0-FFADE7C9E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458"/>
            <a:ext cx="9144000" cy="467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09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D054-2484-EFBE-5FEE-4BA34F12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8686800" cy="253511"/>
          </a:xfrm>
        </p:spPr>
        <p:txBody>
          <a:bodyPr>
            <a:no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Update to the most recent library TENDL-2023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8A37-1663-4AFA-3A7D-8739061A5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534400" cy="54864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energy region 0.25 – 200/600 MeV.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projectiles: p, n, d, t,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He,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He, 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Energy-angle distributions of all secondaries (p, n, d, t,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He,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He, 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well as residual nuclei) are taken into account.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version of our in-house processing software and low energy event generator was developed in 2014 (SATIF-12).  Inclusive version.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activity was driven, first of all, by Proton Improvement Plan-II (PIP-II).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update means, in fact, that we need to replace the TENDL-2021 source files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endfb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with newer ones.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some tests are needed to make sure there are no surprises (for some projectile/target/secondary particle cases in the 2021 version, the secondary energies were too high – well beyond the region allowed by kinematics).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inclusive option (s0) – from 0.25 to 200 MeV – is being tested currently. The exclusive option is planned to be implemented soon.  	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9E05A-C976-8F95-957F-80493E61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E718C-F16B-A36B-D32B-12403BB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03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D054-2484-EFBE-5FEE-4BA34F12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654050"/>
          </a:xfrm>
        </p:spPr>
        <p:txBody>
          <a:bodyPr>
            <a:no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Update to the most recent library TENDL-2023 (2)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8A37-1663-4AFA-3A7D-8739061A5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486400"/>
          </a:xfrm>
        </p:spPr>
        <p:txBody>
          <a:bodyPr>
            <a:norm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9E05A-C976-8F95-957F-80493E61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E718C-F16B-A36B-D32B-12403BB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72F876-A3EB-1AFD-7AC9-83A7B8293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4526912" cy="3785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E1644C-F70B-A707-A4FC-8B79B62B4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65" y="2019675"/>
            <a:ext cx="4582165" cy="3801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CFF93A-5777-EE2E-70C3-67B8D90057C1}"/>
              </a:ext>
            </a:extLst>
          </p:cNvPr>
          <p:cNvSpPr txBox="1"/>
          <p:nvPr/>
        </p:nvSpPr>
        <p:spPr>
          <a:xfrm>
            <a:off x="457200" y="972348"/>
            <a:ext cx="8309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Lines – TENDL-2023, symbols – experimental data, projectile/secondary energies</a:t>
            </a:r>
          </a:p>
          <a:p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given in MeV </a:t>
            </a:r>
          </a:p>
        </p:txBody>
      </p:sp>
    </p:spTree>
    <p:extLst>
      <p:ext uri="{BB962C8B-B14F-4D97-AF65-F5344CB8AC3E}">
        <p14:creationId xmlns:p14="http://schemas.microsoft.com/office/powerpoint/2010/main" val="4277089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D054-2484-EFBE-5FEE-4BA34F12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654050"/>
          </a:xfrm>
        </p:spPr>
        <p:txBody>
          <a:bodyPr>
            <a:no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Update to the most recent library TENDL-2023 (4)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8A37-1663-4AFA-3A7D-8739061A5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486400"/>
          </a:xfrm>
        </p:spPr>
        <p:txBody>
          <a:bodyPr>
            <a:norm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9E05A-C976-8F95-957F-80493E61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E718C-F16B-A36B-D32B-12403BB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475FB2-AAB4-BD3C-F899-CB75B8F88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47" y="1675111"/>
            <a:ext cx="5476306" cy="4681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738A1D-AB79-D3C6-C3DA-84F16F6A3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90" y="914400"/>
            <a:ext cx="835834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87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D054-2484-EFBE-5FEE-4BA34F12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546100"/>
          </a:xfrm>
        </p:spPr>
        <p:txBody>
          <a:bodyPr>
            <a:no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Ongoing development of a new more user friendly GUI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8A37-1663-4AFA-3A7D-8739061A5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46100"/>
            <a:ext cx="8610600" cy="57023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work is in an initial stage.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window facilitates switching between different windows.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material window (see the screenshot below) allows users to browse built-in elements and compounds, copy these into a material input file, import and export material input files, edit data for the compounds and so on.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to visualize data from MTUPLE output files, particle distributions from source files and so on.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Demonstrated features to be added soon: 2D visualization geometry for interactive cross-sectional views.  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9E05A-C976-8F95-957F-80493E61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E718C-F16B-A36B-D32B-12403BB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C530B0-1661-23BA-368F-1EEF8AF8D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50" y="3322303"/>
            <a:ext cx="6675099" cy="353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42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D054-2484-EFBE-5FEE-4BA34F12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654050"/>
          </a:xfrm>
        </p:spPr>
        <p:txBody>
          <a:bodyPr>
            <a:noAutofit/>
          </a:bodyPr>
          <a:lstStyle/>
          <a:p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Replacement of obsolete features and improved modularity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8A37-1663-4AFA-3A7D-8739061A5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62000"/>
            <a:ext cx="8610600" cy="54864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mixture of Fortran, C and C++.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CERNLIB replacement with ROOT and VTK.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Removal of COMMON-blocks.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of the code structure (modules). Removal of global static data.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Obsolete Fortran 4 features need to be removed (GO TO, BLOCK DATA, ...).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9E05A-C976-8F95-957F-80493E61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E718C-F16B-A36B-D32B-12403BB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507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648DD75-7407-DF62-035A-6874EA6D8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11839"/>
            <a:ext cx="8229600" cy="441688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BA0B-6559-4361-8AE0-AACEC95C4E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72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0E054F0-6D62-F7E2-BCF7-9646AE983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66800"/>
            <a:ext cx="8229600" cy="5059363"/>
          </a:xfr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9F085D97-5D6C-1431-73A4-023146428D34}"/>
              </a:ext>
            </a:extLst>
          </p:cNvPr>
          <p:cNvSpPr/>
          <p:nvPr/>
        </p:nvSpPr>
        <p:spPr>
          <a:xfrm>
            <a:off x="0" y="3255818"/>
            <a:ext cx="457200" cy="152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58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D31A85-58AC-ABD7-3A13-9E235F3DB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583"/>
            <a:ext cx="9144000" cy="497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1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BB6870-B519-648E-51A0-AC38BCFF4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00" y="1014073"/>
            <a:ext cx="8979600" cy="5005727"/>
          </a:xfrm>
        </p:spPr>
      </p:pic>
    </p:spTree>
    <p:extLst>
      <p:ext uri="{BB962C8B-B14F-4D97-AF65-F5344CB8AC3E}">
        <p14:creationId xmlns:p14="http://schemas.microsoft.com/office/powerpoint/2010/main" val="4036079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557" y="158521"/>
            <a:ext cx="8229600" cy="411161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MARS code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534400" cy="5410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Igor Rakhno, Igor Tropin, Dali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Georgobiani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Alajos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Makovec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733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B19EEF-8D56-ED4E-80D7-3F902CAC2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07" y="990600"/>
            <a:ext cx="9051268" cy="5029199"/>
          </a:xfrm>
        </p:spPr>
      </p:pic>
    </p:spTree>
    <p:extLst>
      <p:ext uri="{BB962C8B-B14F-4D97-AF65-F5344CB8AC3E}">
        <p14:creationId xmlns:p14="http://schemas.microsoft.com/office/powerpoint/2010/main" val="1911155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03EFCD-FC62-1704-9907-4F09A065B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9344"/>
            <a:ext cx="9144000" cy="485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2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E4944-3C55-E20D-0CDA-5A3191743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959"/>
            <a:ext cx="9144000" cy="491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95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078F21-72F5-5733-0B4C-067501651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900"/>
            <a:ext cx="91440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75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A7D34-455B-C323-9A26-EAF1020CD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680"/>
            <a:ext cx="9144000" cy="50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1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156CC7-DC1E-CCEE-83E6-8DBC2A73B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717"/>
            <a:ext cx="9144000" cy="50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44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963C5F-1902-DEFD-87B0-62C6C552D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964"/>
            <a:ext cx="9144000" cy="50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33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2EC979-D2B4-8D23-1007-27B873E6D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150"/>
            <a:ext cx="9144000" cy="48716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4CC92C-7092-15D2-2277-E08E0035FACB}"/>
              </a:ext>
            </a:extLst>
          </p:cNvPr>
          <p:cNvCxnSpPr/>
          <p:nvPr/>
        </p:nvCxnSpPr>
        <p:spPr>
          <a:xfrm>
            <a:off x="4267200" y="1752600"/>
            <a:ext cx="164592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407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3EB07F-3F81-9EC1-7045-895C10057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764"/>
            <a:ext cx="9144000" cy="523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604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5DCF34-1CB4-24A8-FEED-72E01D6A4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995"/>
            <a:ext cx="9144000" cy="50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76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42" y="167948"/>
            <a:ext cx="8229600" cy="457199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534400" cy="559435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MARS code is a general purpose radiation transport Monte Carlo code with an emphasis on accelerator applications. Its development started by Nikolai Mokhov at the Institute for High Energy Physics (IHEP,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Protvino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Russia) in early 1970s.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 to a basic constructive solid geometry (CSG), the CERN ROOT geometry package is used. The latter is especially effective for complex geometry models.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accelerator applications, a beam line builder based on MADX is very helpful.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 of geometry models in GDML format is possible when the ROOT geometry is used.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Structured and unstructured meshes can be used for scoring purposes. The scoring meshes can overlap.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recently implemented method to deal with residual radiation allows us to calculate 3D residual dose distributions in a single run without an intermediate source.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lower energies, an update to the most recent TALYS-based evaluated nuclear data library (TENDL 2023) is underway. 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SATIF-16, May 28-31,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ABA0B-6559-4361-8AE0-AACEC95C4E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16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184B2-FBA2-2DFC-AA4C-2711ADBE3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641"/>
            <a:ext cx="9144000" cy="49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39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CCBEE-CDC9-E72A-EB70-CAD7C7670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1417"/>
            <a:ext cx="9144000" cy="493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556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9C831A-3823-7282-2CA9-B6CAE73E8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685"/>
            <a:ext cx="9144000" cy="517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11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F4BEAF-4B29-93D9-CD65-591B66196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613"/>
            <a:ext cx="9144000" cy="507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48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F2A8C-FBF8-8E83-B15D-AE1CEBB17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834"/>
            <a:ext cx="9144000" cy="500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815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D79E3-3C5B-F776-69CE-D2C121BEC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749"/>
            <a:ext cx="9144000" cy="500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39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91D903-80CD-5252-92D7-9248BAC0F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0312"/>
            <a:ext cx="9144000" cy="50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05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84C1B8-5D6B-9E50-AF81-BC35E9AC9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471"/>
            <a:ext cx="9144000" cy="506705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0387E9-C9B1-8097-0451-861D75757393}"/>
              </a:ext>
            </a:extLst>
          </p:cNvPr>
          <p:cNvCxnSpPr/>
          <p:nvPr/>
        </p:nvCxnSpPr>
        <p:spPr>
          <a:xfrm>
            <a:off x="838200" y="1752600"/>
            <a:ext cx="9144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6593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98C1F-0E92-656D-A5D9-803468BD2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283"/>
            <a:ext cx="9144000" cy="527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748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480CF4-22B0-C363-E8E3-4D47E8E18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589"/>
            <a:ext cx="9144000" cy="526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20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42" y="167948"/>
            <a:ext cx="8229600" cy="457199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382000" cy="559435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a new Python-based GUI is underway.  Current GUI based 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Tcl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/Tk is about 25 years old.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on replacement of obsolete features and improved modularity is ongoing. 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208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27605E-34DA-ED0B-7308-B8182ED06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6" y="907642"/>
            <a:ext cx="9059194" cy="5264557"/>
          </a:xfrm>
        </p:spPr>
      </p:pic>
    </p:spTree>
    <p:extLst>
      <p:ext uri="{BB962C8B-B14F-4D97-AF65-F5344CB8AC3E}">
        <p14:creationId xmlns:p14="http://schemas.microsoft.com/office/powerpoint/2010/main" val="8246429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E582AE-E556-1AB7-4A8E-E90577B38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0611"/>
            <a:ext cx="9144000" cy="501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397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5521A7-5780-06AB-468D-06A9A062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938"/>
            <a:ext cx="9144000" cy="546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828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B5B4AB-27C1-C071-2FC5-1523D4EA7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548"/>
            <a:ext cx="9144000" cy="51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213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1535EB-CF02-0E8E-5942-5F9BBE9B1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957"/>
            <a:ext cx="9144000" cy="52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841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70672-2E31-67F2-1F7E-9F3DB6E69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328"/>
            <a:ext cx="9144000" cy="515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99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F7A0C-B8B5-C2E4-5A62-EE8B9C464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885"/>
            <a:ext cx="9144000" cy="546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004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status, developments and converters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B64D3-A8B0-220B-C913-172A32B32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915"/>
            <a:ext cx="9144000" cy="492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309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Radiation damage to materials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7F123A-498C-389A-7F0D-7384259EF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357" y="1371600"/>
            <a:ext cx="9080461" cy="4343399"/>
          </a:xfrm>
        </p:spPr>
      </p:pic>
    </p:spTree>
    <p:extLst>
      <p:ext uri="{BB962C8B-B14F-4D97-AF65-F5344CB8AC3E}">
        <p14:creationId xmlns:p14="http://schemas.microsoft.com/office/powerpoint/2010/main" val="27292898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Radiation damage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9595A5-4954-7DEA-D736-E2AE59D81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199"/>
            <a:ext cx="9144000" cy="512760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E581278-122A-CE55-B72C-5F7AA146B25C}"/>
              </a:ext>
            </a:extLst>
          </p:cNvPr>
          <p:cNvSpPr/>
          <p:nvPr/>
        </p:nvSpPr>
        <p:spPr>
          <a:xfrm>
            <a:off x="381000" y="2667000"/>
            <a:ext cx="1143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1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42" y="167948"/>
            <a:ext cx="8229600" cy="457199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Geometry models, beam lines &amp; transport in EM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763000" cy="559435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ROOT geometry package features about twenty basic shapes (primitives) that allow us to build complex geometry models as well as  perform particle tracking and visualization.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Composite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shapes can be built out of the primitives using various translation and rotation matrices as well as Boolean operations.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shapes can be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divided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into slices, and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replicated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other locations.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order to create such geometry models, users need to work with source code in C++ (no input file or GUI options in MARS).    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geometry development is provided, e.g., by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FreeCAD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C5B377-4D29-9EF2-0B67-A871EE8A7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657600"/>
            <a:ext cx="5714845" cy="203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548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Radiation damage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F4D3AD-C69D-4018-A920-5B221151D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3D664C-DE9B-EB3D-7739-0B16283BC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903"/>
            <a:ext cx="9144000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392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Radiation damage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37FFDA-BEA8-B0C7-DC16-633848BBB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90" y="1051988"/>
            <a:ext cx="8975810" cy="4924094"/>
          </a:xfrm>
        </p:spPr>
      </p:pic>
    </p:spTree>
    <p:extLst>
      <p:ext uri="{BB962C8B-B14F-4D97-AF65-F5344CB8AC3E}">
        <p14:creationId xmlns:p14="http://schemas.microsoft.com/office/powerpoint/2010/main" val="384325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Radiation damage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862745-056E-75E3-5D29-24130C1D0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404"/>
            <a:ext cx="9144000" cy="504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657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Radiation damage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533AAA-CC7F-CFDB-C420-EC9B7AFD8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4" y="1051488"/>
            <a:ext cx="9047556" cy="4968311"/>
          </a:xfrm>
        </p:spPr>
      </p:pic>
    </p:spTree>
    <p:extLst>
      <p:ext uri="{BB962C8B-B14F-4D97-AF65-F5344CB8AC3E}">
        <p14:creationId xmlns:p14="http://schemas.microsoft.com/office/powerpoint/2010/main" val="26396809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benchmarking and intercomparison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33FD6-FB12-1F4A-B28C-DBDB1FC3F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531"/>
            <a:ext cx="9144000" cy="502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650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benchmarking and intercomparison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91D4B-7FD4-7E66-2B93-EB5C9FA63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1770"/>
            <a:ext cx="9144000" cy="51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783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benchmarking and intercomparison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396B14-5E4F-DD92-350D-7AF35FF60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49"/>
            <a:ext cx="9144000" cy="512390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A22C51-3927-7723-7DF7-1A2DE809E981}"/>
              </a:ext>
            </a:extLst>
          </p:cNvPr>
          <p:cNvCxnSpPr/>
          <p:nvPr/>
        </p:nvCxnSpPr>
        <p:spPr>
          <a:xfrm>
            <a:off x="0" y="2743200"/>
            <a:ext cx="426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7632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benchmarking and intercomparison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C2DD39-6F7A-B035-D97A-576CC1605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310"/>
            <a:ext cx="9144000" cy="511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105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benchmarking and intercomparison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39663-542E-D90E-3B05-9731117FD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742"/>
            <a:ext cx="9144000" cy="499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412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benchmarking and intercomparison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60199-1F63-1182-8733-AFFE24896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0777"/>
            <a:ext cx="9144000" cy="513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7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67948"/>
            <a:ext cx="8762998" cy="457199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Geometry models, beam lines &amp; transport in EM fields(2)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766" y="762000"/>
            <a:ext cx="8434633" cy="559435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accelerator applications, an essential feature is a possibility to build models around realistic – often 3D – beam lines.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MARS code, a beam line builder has been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developed which employs information from MADX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input (usually supplied by beam physicists who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design the beam line). 	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the components of the geometry model (tunnel,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penetrations, …) are tied to the beam line itself which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serves as a driver in the model. 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of electromagnetic field in beam line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magnets allows us to perform precise particle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tracking whenever necessary.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D1326E-BA06-B09F-99E8-2DF02F031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264732"/>
            <a:ext cx="2131880" cy="2164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81B361-DF22-518E-6B2D-D4FBE6811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158499" y="3730543"/>
            <a:ext cx="2746688" cy="262580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007976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benchmarking and intercomparison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572B2-6D70-0EEE-0659-EED9FF418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1430"/>
            <a:ext cx="9144000" cy="507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525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Code benchmarking and intercomparison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1058C7-0846-1586-14E4-649D8855E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295"/>
            <a:ext cx="9144000" cy="51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297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Induced radioactivity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F0842-970B-474D-C255-D20FABCDA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063"/>
            <a:ext cx="9144000" cy="513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376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Induced radioactivity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3B239-4C3A-D9F1-EF45-EF2B4E00F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749"/>
            <a:ext cx="9144000" cy="520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718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Induced radioactivity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63004-88F5-82BC-D7A7-FD1181851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360294-8267-FD4B-B986-EBDD18788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681"/>
            <a:ext cx="9144000" cy="525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339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Induced radioactivity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EF63D5-4DB2-14B8-EC54-87AB810F0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367" y="966551"/>
            <a:ext cx="9183368" cy="5129449"/>
          </a:xfrm>
        </p:spPr>
      </p:pic>
    </p:spTree>
    <p:extLst>
      <p:ext uri="{BB962C8B-B14F-4D97-AF65-F5344CB8AC3E}">
        <p14:creationId xmlns:p14="http://schemas.microsoft.com/office/powerpoint/2010/main" val="10283106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C0032-EF88-0617-4C6A-9D1343BB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8275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Induced radioactivity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9019D-7C31-E717-D086-6EB8C19E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CF99A9-F4C5-3B92-5BD7-AAE12F831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90" y="1143000"/>
            <a:ext cx="9043619" cy="5121977"/>
          </a:xfrm>
        </p:spPr>
      </p:pic>
    </p:spTree>
    <p:extLst>
      <p:ext uri="{BB962C8B-B14F-4D97-AF65-F5344CB8AC3E}">
        <p14:creationId xmlns:p14="http://schemas.microsoft.com/office/powerpoint/2010/main" val="2459684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42" y="167948"/>
            <a:ext cx="8229600" cy="45719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Geometry models and beam lines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763000" cy="5594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2D                                                            3D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1CAC9C-80D6-AD03-E23E-0BC8F12DF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" y="1524000"/>
            <a:ext cx="4391638" cy="4220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C36885-9D77-7A2E-0A66-DFD55877C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71217" y="1576404"/>
            <a:ext cx="4318857" cy="377474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22746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42" y="167948"/>
            <a:ext cx="8229600" cy="45719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Geometry models and beam lines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382000" cy="5594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SATIF-16, May 28-31,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ABA0B-6559-4361-8AE0-AACEC95C4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B572D9-4FE6-AD83-573F-F504E189AB3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40080" y="1738171"/>
            <a:ext cx="3794040" cy="3659760"/>
          </a:xfrm>
          <a:prstGeom prst="rect">
            <a:avLst/>
          </a:prstGeom>
          <a:ln w="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EE9392-A00F-D3A9-2EB4-D197791E4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251240" y="1711462"/>
            <a:ext cx="4889542" cy="368401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57628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A84ACDBC-FAC6-406E-9AAF-6E98AF7E53F4}" vid="{346E1068-4249-466D-AF6D-4234B91D5CE5}"/>
    </a:ext>
  </a:extLst>
</a:theme>
</file>

<file path=ppt/theme/theme3.xml><?xml version="1.0" encoding="utf-8"?>
<a:theme xmlns:a="http://schemas.openxmlformats.org/drawingml/2006/main" name="1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3023" id="{56412806-8E28-ED4B-B82F-EBF5DB226CE3}" vid="{FC0900A3-B597-DE43-A841-C86C130EBA6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4599</TotalTime>
  <Words>1935</Words>
  <Application>Microsoft Office PowerPoint</Application>
  <PresentationFormat>On-screen Show (4:3)</PresentationFormat>
  <Paragraphs>294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76</vt:i4>
      </vt:variant>
    </vt:vector>
  </HeadingPairs>
  <TitlesOfParts>
    <vt:vector size="83" baseType="lpstr">
      <vt:lpstr>Arial</vt:lpstr>
      <vt:lpstr>Calibri</vt:lpstr>
      <vt:lpstr>Helvetica</vt:lpstr>
      <vt:lpstr>Times New Roman</vt:lpstr>
      <vt:lpstr>Office Theme</vt:lpstr>
      <vt:lpstr>Fermilab_PPT_090815</vt:lpstr>
      <vt:lpstr>1_Fermilab_PPT_090815</vt:lpstr>
      <vt:lpstr>PowerPoint Presentation</vt:lpstr>
      <vt:lpstr>Outline</vt:lpstr>
      <vt:lpstr>MARS code status</vt:lpstr>
      <vt:lpstr>Introduction</vt:lpstr>
      <vt:lpstr>Introduction (2)</vt:lpstr>
      <vt:lpstr>Geometry models, beam lines &amp; transport in EM fields</vt:lpstr>
      <vt:lpstr>Geometry models, beam lines &amp; transport in EM fields(2)</vt:lpstr>
      <vt:lpstr>Geometry models and beam lines (3)</vt:lpstr>
      <vt:lpstr>Geometry models and beam lines (4)</vt:lpstr>
      <vt:lpstr>Geometry models and beam lines (5)</vt:lpstr>
      <vt:lpstr>Geometry models and beam lines (6)</vt:lpstr>
      <vt:lpstr>Meshes and scoring</vt:lpstr>
      <vt:lpstr> Meshes and scoring (2) </vt:lpstr>
      <vt:lpstr> Meshes and scoring (3) </vt:lpstr>
      <vt:lpstr>Meshes and scoring (4)</vt:lpstr>
      <vt:lpstr>Residual dose distributions</vt:lpstr>
      <vt:lpstr>Residual dose distributions (2) – comparison with Sinbad</vt:lpstr>
      <vt:lpstr>Residual dose rate distributions (3)</vt:lpstr>
      <vt:lpstr>Residual dose rate distributions (4)</vt:lpstr>
      <vt:lpstr>Residual dose rate distributions (5)</vt:lpstr>
      <vt:lpstr>Update to the most recent library TENDL-2023</vt:lpstr>
      <vt:lpstr>Update to the most recent library TENDL-2023 (2)</vt:lpstr>
      <vt:lpstr>Update to the most recent library TENDL-2023 (4)</vt:lpstr>
      <vt:lpstr>Ongoing development of a new more user friendly GUI</vt:lpstr>
      <vt:lpstr>Replacement of obsolete features and improved modularity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Code status, developments and converters</vt:lpstr>
      <vt:lpstr>Radiation damage to materials</vt:lpstr>
      <vt:lpstr>Radiation damage</vt:lpstr>
      <vt:lpstr>Radiation damage </vt:lpstr>
      <vt:lpstr>Radiation damage </vt:lpstr>
      <vt:lpstr>Radiation damage </vt:lpstr>
      <vt:lpstr>Radiation damage </vt:lpstr>
      <vt:lpstr>Code benchmarking and intercomparison </vt:lpstr>
      <vt:lpstr>Code benchmarking and intercomparison </vt:lpstr>
      <vt:lpstr>Code benchmarking and intercomparison </vt:lpstr>
      <vt:lpstr>Code benchmarking and intercomparison </vt:lpstr>
      <vt:lpstr>Code benchmarking and intercomparison </vt:lpstr>
      <vt:lpstr>Code benchmarking and intercomparison </vt:lpstr>
      <vt:lpstr>Code benchmarking and intercomparison </vt:lpstr>
      <vt:lpstr>Code benchmarking and intercomparison </vt:lpstr>
      <vt:lpstr>Induced radioactivity </vt:lpstr>
      <vt:lpstr>Induced radioactivity </vt:lpstr>
      <vt:lpstr>Induced radioactivity </vt:lpstr>
      <vt:lpstr>Induced radioactivity </vt:lpstr>
      <vt:lpstr>Induced radioactivity </vt:lpstr>
    </vt:vector>
  </TitlesOfParts>
  <Company>Fermilab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proton-induced reactions at low energies in the MARS15 code</dc:title>
  <dc:creator>Igor L. Rakhno x6763 12803N</dc:creator>
  <cp:lastModifiedBy>Igor</cp:lastModifiedBy>
  <cp:revision>406</cp:revision>
  <cp:lastPrinted>2014-04-25T15:23:26Z</cp:lastPrinted>
  <dcterms:created xsi:type="dcterms:W3CDTF">2014-04-23T15:41:23Z</dcterms:created>
  <dcterms:modified xsi:type="dcterms:W3CDTF">2024-07-18T16:15:31Z</dcterms:modified>
</cp:coreProperties>
</file>