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9"/>
  </p:notesMasterIdLst>
  <p:handoutMasterIdLst>
    <p:handoutMasterId r:id="rId10"/>
  </p:handoutMasterIdLst>
  <p:sldIdLst>
    <p:sldId id="275" r:id="rId6"/>
    <p:sldId id="276" r:id="rId7"/>
    <p:sldId id="406"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98D7EB"/>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3"/>
  </p:normalViewPr>
  <p:slideViewPr>
    <p:cSldViewPr snapToGrid="0" snapToObjects="1" showGuides="1">
      <p:cViewPr varScale="1">
        <p:scale>
          <a:sx n="87" d="100"/>
          <a:sy n="87" d="100"/>
        </p:scale>
        <p:origin x="600" y="30"/>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6/21/2024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13C01B4C-B0DF-4AF4-9CCC-5F8CC0D1C08B}" type="datetime1">
              <a:rPr lang="en-US" smtClean="0"/>
              <a:t>6/21/2024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Salah Chaurize| Booster Operations</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ED2795C2-58DC-6B4B-9EBC-05F671272916}"/>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087F0C8A-301E-4453-A341-305C40FAC3F1}" type="datetime1">
              <a:rPr lang="en-US" smtClean="0"/>
              <a:t>6/21/2024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Salah Chaurize| Booster Operations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E15ABCE2-7BB4-7542-9E2C-BF168B4B8D6F}"/>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E6A01B0A-0922-4B69-A7D5-D4C0C86107A4}" type="datetime1">
              <a:rPr lang="en-US" smtClean="0"/>
              <a:t>6/21/2024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Salah Chaurize| Booster Operations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7DDFBFC-758C-4FB7-A270-79A808F98373}" type="datetime1">
              <a:rPr lang="en-US" smtClean="0"/>
              <a:t>6/21/2024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Salah Chaurize| Booster Operations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2" name="Rectangle 21">
            <a:extLst>
              <a:ext uri="{FF2B5EF4-FFF2-40B4-BE49-F238E27FC236}">
                <a16:creationId xmlns:a16="http://schemas.microsoft.com/office/drawing/2014/main" id="{8264032A-D97D-B747-98EF-829FFF64E78F}"/>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3015"/>
            <a:ext cx="7772400" cy="1102519"/>
          </a:xfrm>
        </p:spPr>
        <p:txBody>
          <a:bodyPr/>
          <a:lstStyle/>
          <a:p>
            <a:r>
              <a:rPr lang="en-US"/>
              <a:t>Click to edit Master title style</a:t>
            </a:r>
          </a:p>
        </p:txBody>
      </p:sp>
      <p:pic>
        <p:nvPicPr>
          <p:cNvPr id="7" name="Picture 8"/>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5876" y="0"/>
            <a:ext cx="63359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7C9A8C29-DCF5-4CE0-B30E-77729F76EC0F}"/>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C973BD47-3539-4725-BB56-EC686CF35651}"/>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388B042D-C658-4C66-A758-AAA9CF7893E4}" type="datetime1">
              <a:rPr lang="en-US" smtClean="0"/>
              <a:t>6/21/2024</a:t>
            </a:fld>
            <a:endParaRPr lang="en-US"/>
          </a:p>
        </p:txBody>
      </p:sp>
      <p:sp>
        <p:nvSpPr>
          <p:cNvPr id="18" name="Footer Placeholder 4">
            <a:extLst>
              <a:ext uri="{FF2B5EF4-FFF2-40B4-BE49-F238E27FC236}">
                <a16:creationId xmlns:a16="http://schemas.microsoft.com/office/drawing/2014/main" id="{E6F851D5-41C4-41CE-A523-9BCE623E68AE}"/>
              </a:ext>
            </a:extLst>
          </p:cNvPr>
          <p:cNvSpPr>
            <a:spLocks noGrp="1"/>
          </p:cNvSpPr>
          <p:nvPr>
            <p:ph type="ftr" sz="quarter" idx="3"/>
          </p:nvPr>
        </p:nvSpPr>
        <p:spPr>
          <a:xfrm>
            <a:off x="2282234" y="4875712"/>
            <a:ext cx="5249275"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Salah Chaurize| Booster Operations</a:t>
            </a:r>
            <a:endParaRPr lang="en-US" dirty="0"/>
          </a:p>
        </p:txBody>
      </p:sp>
      <p:sp>
        <p:nvSpPr>
          <p:cNvPr id="19" name="Slide Number Placeholder 5">
            <a:extLst>
              <a:ext uri="{FF2B5EF4-FFF2-40B4-BE49-F238E27FC236}">
                <a16:creationId xmlns:a16="http://schemas.microsoft.com/office/drawing/2014/main" id="{8077855D-016E-4A28-878C-31AD9717CD1A}"/>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353680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953"/>
            <a:ext cx="8229600" cy="518511"/>
          </a:xfrm>
        </p:spPr>
        <p:txBody>
          <a:bodyPr/>
          <a:lstStyle>
            <a:lvl1pPr>
              <a:defRPr sz="2250"/>
            </a:lvl1pPr>
          </a:lstStyle>
          <a:p>
            <a:r>
              <a:rPr lang="en-US" dirty="0"/>
              <a:t>Click to edit Master title style</a:t>
            </a:r>
          </a:p>
        </p:txBody>
      </p:sp>
      <p:sp>
        <p:nvSpPr>
          <p:cNvPr id="3" name="Content Placeholder 2"/>
          <p:cNvSpPr>
            <a:spLocks noGrp="1"/>
          </p:cNvSpPr>
          <p:nvPr>
            <p:ph idx="1"/>
          </p:nvPr>
        </p:nvSpPr>
        <p:spPr>
          <a:xfrm>
            <a:off x="457200" y="763748"/>
            <a:ext cx="8229600" cy="3931186"/>
          </a:xfrm>
        </p:spPr>
        <p:txBody>
          <a:bodyPr/>
          <a:lstStyle>
            <a:lvl1pPr marL="257175" indent="-257175">
              <a:buClrTx/>
              <a:buSzPct val="70000"/>
              <a:buFont typeface="Wingdings" panose="05000000000000000000" pitchFamily="2" charset="2"/>
              <a:buChar char="q"/>
              <a:defRPr sz="2100"/>
            </a:lvl1pPr>
            <a:lvl2pPr marL="557213" indent="-214313">
              <a:buFont typeface="Wingdings" panose="05000000000000000000" pitchFamily="2" charset="2"/>
              <a:buChar char="Ø"/>
              <a:defRPr sz="1950"/>
            </a:lvl2pPr>
            <a:lvl3pPr marL="857250" indent="-171450">
              <a:buFont typeface="Wingdings" panose="05000000000000000000" pitchFamily="2" charset="2"/>
              <a:buChar char="v"/>
              <a:defRPr sz="16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254E5905-87D6-432F-BFE4-B49B6E88D7FE}"/>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08B3D805-CCBD-434D-8453-B79252BF97FA}"/>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E5D868AF-4C02-4598-AAA6-688A963F7E38}" type="datetime1">
              <a:rPr lang="en-US" smtClean="0"/>
              <a:t>6/21/2024</a:t>
            </a:fld>
            <a:endParaRPr lang="en-US"/>
          </a:p>
        </p:txBody>
      </p:sp>
      <p:sp>
        <p:nvSpPr>
          <p:cNvPr id="12" name="Footer Placeholder 4">
            <a:extLst>
              <a:ext uri="{FF2B5EF4-FFF2-40B4-BE49-F238E27FC236}">
                <a16:creationId xmlns:a16="http://schemas.microsoft.com/office/drawing/2014/main" id="{6F6B749C-F80A-43D8-A388-7492B191ADAB}"/>
              </a:ext>
            </a:extLst>
          </p:cNvPr>
          <p:cNvSpPr>
            <a:spLocks noGrp="1"/>
          </p:cNvSpPr>
          <p:nvPr>
            <p:ph type="ftr" sz="quarter" idx="3"/>
          </p:nvPr>
        </p:nvSpPr>
        <p:spPr>
          <a:xfrm>
            <a:off x="2220508" y="4866177"/>
            <a:ext cx="530874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Salah Chaurize| Booster Operations</a:t>
            </a:r>
          </a:p>
        </p:txBody>
      </p:sp>
      <p:sp>
        <p:nvSpPr>
          <p:cNvPr id="13" name="Slide Number Placeholder 5">
            <a:extLst>
              <a:ext uri="{FF2B5EF4-FFF2-40B4-BE49-F238E27FC236}">
                <a16:creationId xmlns:a16="http://schemas.microsoft.com/office/drawing/2014/main" id="{EA6CDCFC-8C66-4ED1-A3CA-760445E6926A}"/>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426374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214313" indent="-214313">
              <a:defRPr sz="2100"/>
            </a:lvl1pPr>
            <a:lvl2pPr marL="428625" indent="-171450">
              <a:defRPr sz="1800"/>
            </a:lvl2pPr>
            <a:lvl3pPr marL="771525" indent="-171450">
              <a:defRPr sz="1500"/>
            </a:lvl3pPr>
            <a:lvl4pPr marL="1028700" indent="-171450">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marL="214313" indent="-214313">
              <a:defRPr sz="2100"/>
            </a:lvl1pPr>
            <a:lvl2pPr marL="428625" indent="-171450">
              <a:defRPr sz="1800"/>
            </a:lvl2pPr>
            <a:lvl3pPr marL="771525" indent="-171450">
              <a:defRPr sz="1500"/>
            </a:lvl3pPr>
            <a:lvl4pPr marL="1028700" indent="-171450">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F20EAE29-A5B8-40CE-9E9C-646C74BC5CB1}"/>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2D52F56B-AB32-4E7A-AA9E-43276F42C546}"/>
              </a:ext>
            </a:extLst>
          </p:cNvPr>
          <p:cNvSpPr>
            <a:spLocks noGrp="1"/>
          </p:cNvSpPr>
          <p:nvPr>
            <p:ph type="dt" sz="half" idx="10"/>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3954299E-F01F-4598-91B7-305AAE110990}" type="datetime1">
              <a:rPr lang="en-US" smtClean="0"/>
              <a:t>6/21/2024</a:t>
            </a:fld>
            <a:endParaRPr lang="en-US"/>
          </a:p>
        </p:txBody>
      </p:sp>
      <p:sp>
        <p:nvSpPr>
          <p:cNvPr id="13" name="Footer Placeholder 4">
            <a:extLst>
              <a:ext uri="{FF2B5EF4-FFF2-40B4-BE49-F238E27FC236}">
                <a16:creationId xmlns:a16="http://schemas.microsoft.com/office/drawing/2014/main" id="{690D5BA3-CA87-45BC-8B8E-78C234A72646}"/>
              </a:ext>
            </a:extLst>
          </p:cNvPr>
          <p:cNvSpPr>
            <a:spLocks noGrp="1"/>
          </p:cNvSpPr>
          <p:nvPr>
            <p:ph type="ftr" sz="quarter" idx="3"/>
          </p:nvPr>
        </p:nvSpPr>
        <p:spPr>
          <a:xfrm>
            <a:off x="2250249" y="4862587"/>
            <a:ext cx="5357659"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Salah Chaurize| Booster Operations</a:t>
            </a:r>
            <a:endParaRPr lang="en-US" dirty="0"/>
          </a:p>
        </p:txBody>
      </p:sp>
      <p:sp>
        <p:nvSpPr>
          <p:cNvPr id="14" name="Slide Number Placeholder 5">
            <a:extLst>
              <a:ext uri="{FF2B5EF4-FFF2-40B4-BE49-F238E27FC236}">
                <a16:creationId xmlns:a16="http://schemas.microsoft.com/office/drawing/2014/main" id="{82FFD1C8-92F0-4F27-99A8-FAA0773430F5}"/>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699131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499" y="153403"/>
            <a:ext cx="8229600" cy="857250"/>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F834E0F5-15F8-4531-9260-C0890056AFE0}"/>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D89CA48E-415B-4B04-89E0-D6DD39592AB3}"/>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1D2E6D0-46FE-49D0-A258-BDCB4603F616}" type="datetime1">
              <a:rPr lang="en-US" smtClean="0"/>
              <a:t>6/21/2024</a:t>
            </a:fld>
            <a:endParaRPr lang="en-US"/>
          </a:p>
        </p:txBody>
      </p:sp>
      <p:sp>
        <p:nvSpPr>
          <p:cNvPr id="11" name="Footer Placeholder 4">
            <a:extLst>
              <a:ext uri="{FF2B5EF4-FFF2-40B4-BE49-F238E27FC236}">
                <a16:creationId xmlns:a16="http://schemas.microsoft.com/office/drawing/2014/main" id="{A2A5D406-6518-4E32-A1EB-1192690BD036}"/>
              </a:ext>
            </a:extLst>
          </p:cNvPr>
          <p:cNvSpPr>
            <a:spLocks noGrp="1"/>
          </p:cNvSpPr>
          <p:nvPr>
            <p:ph type="ftr" sz="quarter" idx="3"/>
          </p:nvPr>
        </p:nvSpPr>
        <p:spPr>
          <a:xfrm>
            <a:off x="2332273" y="4900937"/>
            <a:ext cx="5327057"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Salah Chaurize| Booster Operations</a:t>
            </a:r>
            <a:endParaRPr lang="en-US" dirty="0"/>
          </a:p>
        </p:txBody>
      </p:sp>
      <p:sp>
        <p:nvSpPr>
          <p:cNvPr id="12" name="Slide Number Placeholder 5">
            <a:extLst>
              <a:ext uri="{FF2B5EF4-FFF2-40B4-BE49-F238E27FC236}">
                <a16:creationId xmlns:a16="http://schemas.microsoft.com/office/drawing/2014/main" id="{73E45D83-2AE1-4E77-991C-99B4F850B768}"/>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2926335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941D9C-851C-4445-B7D3-BA215C0D96BC}"/>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0440440-0364-4E64-8703-0C71D4A074A3}"/>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15981C7E-F731-440D-AE4E-CD2D07776150}" type="datetime1">
              <a:rPr lang="en-US" smtClean="0"/>
              <a:t>6/21/2024</a:t>
            </a:fld>
            <a:endParaRPr lang="en-US"/>
          </a:p>
        </p:txBody>
      </p:sp>
      <p:sp>
        <p:nvSpPr>
          <p:cNvPr id="10" name="Footer Placeholder 4">
            <a:extLst>
              <a:ext uri="{FF2B5EF4-FFF2-40B4-BE49-F238E27FC236}">
                <a16:creationId xmlns:a16="http://schemas.microsoft.com/office/drawing/2014/main" id="{248C0592-4234-4351-B484-8FF55DDA0C6E}"/>
              </a:ext>
            </a:extLst>
          </p:cNvPr>
          <p:cNvSpPr>
            <a:spLocks noGrp="1"/>
          </p:cNvSpPr>
          <p:nvPr>
            <p:ph type="ftr" sz="quarter" idx="3"/>
          </p:nvPr>
        </p:nvSpPr>
        <p:spPr>
          <a:xfrm>
            <a:off x="2253304" y="4888900"/>
            <a:ext cx="5415857"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Salah Chaurize| Booster Operations</a:t>
            </a:r>
            <a:endParaRPr lang="en-US" dirty="0"/>
          </a:p>
        </p:txBody>
      </p:sp>
      <p:sp>
        <p:nvSpPr>
          <p:cNvPr id="11" name="Slide Number Placeholder 5">
            <a:extLst>
              <a:ext uri="{FF2B5EF4-FFF2-40B4-BE49-F238E27FC236}">
                <a16:creationId xmlns:a16="http://schemas.microsoft.com/office/drawing/2014/main" id="{FCD5BC92-7F13-4DB9-B4FC-462850C5DB54}"/>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62294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5" y="3722829"/>
            <a:ext cx="8499231" cy="114693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341924" y="2963881"/>
            <a:ext cx="8499232" cy="752287"/>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23446" y="601183"/>
            <a:ext cx="9189720" cy="2224577"/>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187383"/>
            <a:ext cx="9010786" cy="226418"/>
          </a:xfrm>
          <a:prstGeom prst="rect">
            <a:avLst/>
          </a:prstGeom>
        </p:spPr>
      </p:pic>
    </p:spTree>
    <p:extLst>
      <p:ext uri="{BB962C8B-B14F-4D97-AF65-F5344CB8AC3E}">
        <p14:creationId xmlns:p14="http://schemas.microsoft.com/office/powerpoint/2010/main" val="376875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5FB1BD8-0CEB-4CE5-ABF0-357D9417F8E3}" type="datetime1">
              <a:rPr lang="en-US" smtClean="0"/>
              <a:t>6/21/2024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Salah Chaurize| Booster Operations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 name="Rectangle 1">
            <a:extLst>
              <a:ext uri="{FF2B5EF4-FFF2-40B4-BE49-F238E27FC236}">
                <a16:creationId xmlns:a16="http://schemas.microsoft.com/office/drawing/2014/main" id="{A2555D79-1189-E945-92DE-C027BB1E5B0F}"/>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C2B27A2-E87D-4362-BDB7-0330BAB0CDE5}" type="datetime1">
              <a:rPr lang="en-US" smtClean="0"/>
              <a:t>6/21/2024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Salah Chaurize| Booster Operations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F987BE9D-6A94-5D45-A4C7-4EF6B2A8D124}"/>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C734D30-EEB5-4FD8-8186-EE61530EDFC8}" type="datetime1">
              <a:rPr lang="en-US" smtClean="0"/>
              <a:t>6/21/2024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Salah Chaurize| Booster Operations</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1973"/>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9715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F323316-E26E-4937-B173-09A54170A4C8}"/>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072AE82-5195-40B9-8ACB-B3F70D359A24}"/>
              </a:ext>
            </a:extLst>
          </p:cNvPr>
          <p:cNvPicPr>
            <a:picLocks noChangeAspect="1"/>
          </p:cNvPicPr>
          <p:nvPr userDrawn="1"/>
        </p:nvPicPr>
        <p:blipFill>
          <a:blip r:embed="rId8"/>
          <a:stretch>
            <a:fillRect/>
          </a:stretch>
        </p:blipFill>
        <p:spPr>
          <a:xfrm>
            <a:off x="7722811" y="4671845"/>
            <a:ext cx="1222248" cy="226314"/>
          </a:xfrm>
          <a:prstGeom prst="rect">
            <a:avLst/>
          </a:prstGeom>
        </p:spPr>
      </p:pic>
      <p:sp>
        <p:nvSpPr>
          <p:cNvPr id="11" name="Date Placeholder 3">
            <a:extLst>
              <a:ext uri="{FF2B5EF4-FFF2-40B4-BE49-F238E27FC236}">
                <a16:creationId xmlns:a16="http://schemas.microsoft.com/office/drawing/2014/main" id="{39527B45-342D-4989-B938-4960F24A3E5C}"/>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FE5AEE68-08FC-4AEC-ADA1-2EB4C16011EF}" type="datetime1">
              <a:rPr lang="en-US" smtClean="0"/>
              <a:t>6/21/2024</a:t>
            </a:fld>
            <a:endParaRPr lang="en-US"/>
          </a:p>
        </p:txBody>
      </p:sp>
      <p:sp>
        <p:nvSpPr>
          <p:cNvPr id="12" name="Footer Placeholder 4">
            <a:extLst>
              <a:ext uri="{FF2B5EF4-FFF2-40B4-BE49-F238E27FC236}">
                <a16:creationId xmlns:a16="http://schemas.microsoft.com/office/drawing/2014/main" id="{99C85D74-A7D8-4EBD-B500-E2C0FBDF1819}"/>
              </a:ext>
            </a:extLst>
          </p:cNvPr>
          <p:cNvSpPr>
            <a:spLocks noGrp="1"/>
          </p:cNvSpPr>
          <p:nvPr>
            <p:ph type="ftr" sz="quarter" idx="3"/>
          </p:nvPr>
        </p:nvSpPr>
        <p:spPr>
          <a:xfrm>
            <a:off x="2740763" y="4898158"/>
            <a:ext cx="5371150"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Salah Chaurize| Booster Operations</a:t>
            </a:r>
          </a:p>
        </p:txBody>
      </p:sp>
      <p:sp>
        <p:nvSpPr>
          <p:cNvPr id="13" name="Slide Number Placeholder 5">
            <a:extLst>
              <a:ext uri="{FF2B5EF4-FFF2-40B4-BE49-F238E27FC236}">
                <a16:creationId xmlns:a16="http://schemas.microsoft.com/office/drawing/2014/main" id="{B31E3D6A-F34A-4B2E-ADE1-2C1161EEBA82}"/>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77097244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Lst>
  <p:hf hdr="0"/>
  <p:txStyles>
    <p:titleStyle>
      <a:lvl1pPr algn="ctr" defTabSz="685800" rtl="0" eaLnBrk="1" latinLnBrk="0" hangingPunct="1">
        <a:spcBef>
          <a:spcPct val="0"/>
        </a:spcBef>
        <a:buNone/>
        <a:defRPr sz="2400" kern="1200">
          <a:solidFill>
            <a:srgbClr val="0000CC"/>
          </a:solidFill>
          <a:latin typeface="Helvetica" panose="020B0604020202020204" pitchFamily="34" charset="0"/>
          <a:ea typeface="+mj-ea"/>
          <a:cs typeface="Helvetica" panose="020B0604020202020204" pitchFamily="34" charset="0"/>
        </a:defRPr>
      </a:lvl1pPr>
    </p:titleStyle>
    <p:bodyStyle>
      <a:lvl1pPr marL="342900" indent="-342900" algn="l" defTabSz="685800" rtl="0" eaLnBrk="1" latinLnBrk="0" hangingPunct="1">
        <a:spcBef>
          <a:spcPct val="20000"/>
        </a:spcBef>
        <a:buFont typeface="Wingdings" panose="05000000000000000000" pitchFamily="2" charset="2"/>
        <a:buChar char="q"/>
        <a:defRPr sz="2400" kern="1200">
          <a:solidFill>
            <a:schemeClr val="tx1"/>
          </a:solidFill>
          <a:latin typeface="Helvetica" panose="020B0604020202020204" pitchFamily="34" charset="0"/>
          <a:ea typeface="+mn-ea"/>
          <a:cs typeface="Helvetica" panose="020B0604020202020204" pitchFamily="34" charset="0"/>
        </a:defRPr>
      </a:lvl1pPr>
      <a:lvl2pPr marL="604838" indent="-261938" algn="l" defTabSz="685800" rtl="0" eaLnBrk="1" latinLnBrk="0" hangingPunct="1">
        <a:spcBef>
          <a:spcPct val="20000"/>
        </a:spcBef>
        <a:buFont typeface="Wingdings" panose="05000000000000000000" pitchFamily="2" charset="2"/>
        <a:buChar char="Ø"/>
        <a:defRPr sz="2100" kern="1200">
          <a:solidFill>
            <a:srgbClr val="C00000"/>
          </a:solidFill>
          <a:latin typeface="Helvetica" panose="020B0604020202020204" pitchFamily="34" charset="0"/>
          <a:ea typeface="+mn-ea"/>
          <a:cs typeface="Helvetica"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v"/>
        <a:defRPr sz="1800" kern="1200">
          <a:solidFill>
            <a:schemeClr val="tx1"/>
          </a:solidFill>
          <a:latin typeface="Helvetica" panose="020B0604020202020204" pitchFamily="34" charset="0"/>
          <a:ea typeface="+mn-ea"/>
          <a:cs typeface="Helvetica" panose="020B0604020202020204" pitchFamily="34" charset="0"/>
        </a:defRPr>
      </a:lvl3pPr>
      <a:lvl4pPr marL="1200150" indent="-171450" algn="l" defTabSz="685800" rtl="0" eaLnBrk="1" latinLnBrk="0" hangingPunct="1">
        <a:spcBef>
          <a:spcPct val="20000"/>
        </a:spcBef>
        <a:buFont typeface="Courier New" panose="02070309020205020404" pitchFamily="49" charset="0"/>
        <a:buChar char="o"/>
        <a:defRPr sz="1500" kern="1200">
          <a:solidFill>
            <a:srgbClr val="C00000"/>
          </a:solidFill>
          <a:latin typeface="Helvetica" panose="020B0604020202020204" pitchFamily="34" charset="0"/>
          <a:ea typeface="+mn-ea"/>
          <a:cs typeface="Helvetica"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anose="020B0604020202020204" pitchFamily="34" charset="0"/>
          <a:ea typeface="+mn-ea"/>
          <a:cs typeface="Helvetica"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12" y="766733"/>
            <a:ext cx="4724409" cy="3785784"/>
          </a:xfrm>
          <a:prstGeom prst="rect">
            <a:avLst/>
          </a:prstGeom>
        </p:spPr>
      </p:pic>
      <p:sp>
        <p:nvSpPr>
          <p:cNvPr id="7" name="Title 6"/>
          <p:cNvSpPr>
            <a:spLocks noGrp="1"/>
          </p:cNvSpPr>
          <p:nvPr>
            <p:ph type="title"/>
          </p:nvPr>
        </p:nvSpPr>
        <p:spPr>
          <a:xfrm>
            <a:off x="228600" y="249853"/>
            <a:ext cx="8686800" cy="320908"/>
          </a:xfrm>
        </p:spPr>
        <p:txBody>
          <a:bodyPr/>
          <a:lstStyle/>
          <a:p>
            <a:r>
              <a:rPr lang="en-US" dirty="0"/>
              <a:t>Booster Operations 	/ </a:t>
            </a:r>
            <a:r>
              <a:rPr lang="en-US" sz="1800" dirty="0"/>
              <a:t>June 14 - 21</a:t>
            </a:r>
          </a:p>
        </p:txBody>
      </p:sp>
      <p:sp>
        <p:nvSpPr>
          <p:cNvPr id="3" name="Date Placeholder 2"/>
          <p:cNvSpPr>
            <a:spLocks noGrp="1"/>
          </p:cNvSpPr>
          <p:nvPr>
            <p:ph type="dt" sz="half" idx="2"/>
          </p:nvPr>
        </p:nvSpPr>
        <p:spPr/>
        <p:txBody>
          <a:bodyPr/>
          <a:lstStyle/>
          <a:p>
            <a:pPr>
              <a:defRPr/>
            </a:pPr>
            <a:fld id="{D85FEFE9-FF43-440C-BF50-0BA0762D3486}" type="datetime1">
              <a:rPr lang="en-US" smtClean="0">
                <a:solidFill>
                  <a:schemeClr val="bg1">
                    <a:lumMod val="50000"/>
                  </a:schemeClr>
                </a:solidFill>
              </a:rPr>
              <a:t>6/21/2024</a:t>
            </a:fld>
            <a:endParaRPr lang="en-US" dirty="0">
              <a:solidFill>
                <a:schemeClr val="bg1">
                  <a:lumMod val="50000"/>
                </a:schemeClr>
              </a:solidFill>
            </a:endParaRPr>
          </a:p>
        </p:txBody>
      </p:sp>
      <p:sp>
        <p:nvSpPr>
          <p:cNvPr id="4" name="Footer Placeholder 3"/>
          <p:cNvSpPr>
            <a:spLocks noGrp="1"/>
          </p:cNvSpPr>
          <p:nvPr>
            <p:ph type="ftr" sz="quarter" idx="3"/>
          </p:nvPr>
        </p:nvSpPr>
        <p:spPr/>
        <p:txBody>
          <a:bodyPr/>
          <a:lstStyle/>
          <a:p>
            <a:pPr>
              <a:defRPr/>
            </a:pPr>
            <a:r>
              <a:rPr lang="en-US" dirty="0">
                <a:solidFill>
                  <a:schemeClr val="bg1">
                    <a:lumMod val="50000"/>
                  </a:schemeClr>
                </a:solidFill>
              </a:rPr>
              <a:t>Salah </a:t>
            </a:r>
            <a:r>
              <a:rPr lang="en-US" dirty="0" err="1">
                <a:solidFill>
                  <a:schemeClr val="bg1">
                    <a:lumMod val="50000"/>
                  </a:schemeClr>
                </a:solidFill>
              </a:rPr>
              <a:t>Chaurize</a:t>
            </a:r>
            <a:r>
              <a:rPr lang="en-US" dirty="0">
                <a:solidFill>
                  <a:schemeClr val="bg1">
                    <a:lumMod val="50000"/>
                  </a:schemeClr>
                </a:solidFill>
              </a:rPr>
              <a:t>| Booster Operations</a:t>
            </a:r>
            <a:endParaRPr lang="en-US" b="1" dirty="0">
              <a:solidFill>
                <a:schemeClr val="bg1">
                  <a:lumMod val="50000"/>
                </a:schemeClr>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solidFill>
                  <a:schemeClr val="bg1">
                    <a:lumMod val="50000"/>
                  </a:schemeClr>
                </a:solidFill>
              </a:rPr>
              <a:pPr>
                <a:defRPr/>
              </a:pPr>
              <a:t>1</a:t>
            </a:fld>
            <a:endParaRPr lang="en-US" dirty="0">
              <a:solidFill>
                <a:schemeClr val="bg1">
                  <a:lumMod val="50000"/>
                </a:schemeClr>
              </a:solidFill>
            </a:endParaRPr>
          </a:p>
        </p:txBody>
      </p:sp>
      <p:sp>
        <p:nvSpPr>
          <p:cNvPr id="6" name="TextBox 5">
            <a:extLst>
              <a:ext uri="{FF2B5EF4-FFF2-40B4-BE49-F238E27FC236}">
                <a16:creationId xmlns:a16="http://schemas.microsoft.com/office/drawing/2014/main" id="{8B0A9773-E7F9-F6AB-0743-C6411A10E29C}"/>
              </a:ext>
            </a:extLst>
          </p:cNvPr>
          <p:cNvSpPr txBox="1"/>
          <p:nvPr/>
        </p:nvSpPr>
        <p:spPr>
          <a:xfrm>
            <a:off x="5199458" y="590812"/>
            <a:ext cx="3715942" cy="2092881"/>
          </a:xfrm>
          <a:prstGeom prst="rect">
            <a:avLst/>
          </a:prstGeom>
          <a:noFill/>
        </p:spPr>
        <p:txBody>
          <a:bodyPr wrap="square" rtlCol="0">
            <a:spAutoFit/>
          </a:bodyPr>
          <a:lstStyle/>
          <a:p>
            <a:r>
              <a:rPr lang="en-US" sz="1800" dirty="0">
                <a:solidFill>
                  <a:schemeClr val="accent5"/>
                </a:solidFill>
              </a:rPr>
              <a:t>Current conditions:</a:t>
            </a:r>
          </a:p>
          <a:p>
            <a:endParaRPr lang="en-US" sz="1800" dirty="0">
              <a:solidFill>
                <a:schemeClr val="accent5"/>
              </a:solidFill>
            </a:endParaRPr>
          </a:p>
          <a:p>
            <a:pPr marL="171450" indent="-171450">
              <a:buFont typeface="Arial" panose="020B0604020202020204" pitchFamily="34" charset="0"/>
              <a:buChar char="•"/>
            </a:pPr>
            <a:r>
              <a:rPr lang="en-US" sz="1800" dirty="0">
                <a:solidFill>
                  <a:schemeClr val="accent5"/>
                </a:solidFill>
              </a:rPr>
              <a:t>93% efficiency, 2.0e17 p/</a:t>
            </a:r>
            <a:r>
              <a:rPr lang="en-US" sz="1800" dirty="0" err="1">
                <a:solidFill>
                  <a:schemeClr val="accent5"/>
                </a:solidFill>
              </a:rPr>
              <a:t>hr</a:t>
            </a:r>
            <a:endParaRPr lang="en-US" sz="1800" dirty="0">
              <a:solidFill>
                <a:schemeClr val="accent5"/>
              </a:solidFill>
            </a:endParaRPr>
          </a:p>
          <a:p>
            <a:pPr marL="171450" indent="-171450">
              <a:buFont typeface="Arial" panose="020B0604020202020204" pitchFamily="34" charset="0"/>
              <a:buChar char="•"/>
            </a:pPr>
            <a:r>
              <a:rPr lang="en-US" sz="1800" dirty="0">
                <a:solidFill>
                  <a:schemeClr val="accent5"/>
                </a:solidFill>
              </a:rPr>
              <a:t>$15: 4.0e12  p/p</a:t>
            </a:r>
          </a:p>
          <a:p>
            <a:pPr marL="171450" indent="-171450">
              <a:buFont typeface="Arial" panose="020B0604020202020204" pitchFamily="34" charset="0"/>
              <a:buChar char="•"/>
            </a:pPr>
            <a:r>
              <a:rPr lang="en-US" sz="1800" dirty="0">
                <a:solidFill>
                  <a:schemeClr val="accent5"/>
                </a:solidFill>
              </a:rPr>
              <a:t>$1D: 4.0e12 p/p</a:t>
            </a:r>
          </a:p>
          <a:p>
            <a:endParaRPr lang="en-US" sz="1200" dirty="0">
              <a:solidFill>
                <a:schemeClr val="accent5"/>
              </a:solidFill>
            </a:endParaRPr>
          </a:p>
          <a:p>
            <a:pPr lvl="1"/>
            <a:endParaRPr lang="en-US" sz="1400" dirty="0">
              <a:solidFill>
                <a:schemeClr val="bg1">
                  <a:lumMod val="50000"/>
                </a:schemeClr>
              </a:solidFill>
            </a:endParaRPr>
          </a:p>
          <a:p>
            <a:pPr marL="342900" indent="-342900">
              <a:buFont typeface="Arial" panose="020B0604020202020204" pitchFamily="34" charset="0"/>
              <a:buChar char="•"/>
            </a:pPr>
            <a:endParaRPr lang="en-US" sz="1400" dirty="0"/>
          </a:p>
        </p:txBody>
      </p:sp>
      <p:sp>
        <p:nvSpPr>
          <p:cNvPr id="11" name="TextBox 10"/>
          <p:cNvSpPr txBox="1"/>
          <p:nvPr/>
        </p:nvSpPr>
        <p:spPr>
          <a:xfrm rot="16200000">
            <a:off x="3525845" y="3389859"/>
            <a:ext cx="1095364" cy="276999"/>
          </a:xfrm>
          <a:prstGeom prst="rect">
            <a:avLst/>
          </a:prstGeom>
          <a:noFill/>
        </p:spPr>
        <p:txBody>
          <a:bodyPr wrap="none" rtlCol="0">
            <a:spAutoFit/>
          </a:bodyPr>
          <a:lstStyle/>
          <a:p>
            <a:r>
              <a:rPr lang="en-US" sz="1200" dirty="0">
                <a:solidFill>
                  <a:schemeClr val="bg1"/>
                </a:solidFill>
              </a:rPr>
              <a:t>Flat </a:t>
            </a:r>
            <a:r>
              <a:rPr lang="en-US" sz="1200" dirty="0" err="1">
                <a:solidFill>
                  <a:schemeClr val="bg1"/>
                </a:solidFill>
              </a:rPr>
              <a:t>Inj</a:t>
            </a:r>
            <a:r>
              <a:rPr lang="en-US" sz="1200" dirty="0">
                <a:solidFill>
                  <a:schemeClr val="bg1"/>
                </a:solidFill>
              </a:rPr>
              <a:t> Studies</a:t>
            </a:r>
          </a:p>
        </p:txBody>
      </p:sp>
      <p:sp>
        <p:nvSpPr>
          <p:cNvPr id="8" name="TextBox 7"/>
          <p:cNvSpPr txBox="1"/>
          <p:nvPr/>
        </p:nvSpPr>
        <p:spPr>
          <a:xfrm>
            <a:off x="6289947" y="4321685"/>
            <a:ext cx="1377172" cy="461665"/>
          </a:xfrm>
          <a:prstGeom prst="rect">
            <a:avLst/>
          </a:prstGeom>
          <a:noFill/>
        </p:spPr>
        <p:txBody>
          <a:bodyPr wrap="none" rtlCol="0">
            <a:spAutoFit/>
          </a:bodyPr>
          <a:lstStyle/>
          <a:p>
            <a:r>
              <a:rPr lang="en-US" sz="1800" dirty="0">
                <a:solidFill>
                  <a:schemeClr val="tx1">
                    <a:lumMod val="75000"/>
                    <a:lumOff val="25000"/>
                  </a:schemeClr>
                </a:solidFill>
              </a:rPr>
              <a:t>DT : ~6.5hrs</a:t>
            </a:r>
            <a:r>
              <a:rPr lang="en-US" dirty="0">
                <a:solidFill>
                  <a:schemeClr val="tx1">
                    <a:lumMod val="75000"/>
                    <a:lumOff val="25000"/>
                  </a:schemeClr>
                </a:solidFill>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70" y="2079617"/>
            <a:ext cx="3148293" cy="2289668"/>
          </a:xfrm>
          <a:prstGeom prst="rect">
            <a:avLst/>
          </a:prstGeom>
        </p:spPr>
      </p:pic>
      <p:sp>
        <p:nvSpPr>
          <p:cNvPr id="15" name="TextBox 14"/>
          <p:cNvSpPr txBox="1"/>
          <p:nvPr/>
        </p:nvSpPr>
        <p:spPr>
          <a:xfrm rot="16200000">
            <a:off x="3773762" y="2616913"/>
            <a:ext cx="809837" cy="276999"/>
          </a:xfrm>
          <a:prstGeom prst="rect">
            <a:avLst/>
          </a:prstGeom>
          <a:noFill/>
        </p:spPr>
        <p:txBody>
          <a:bodyPr wrap="none" rtlCol="0">
            <a:spAutoFit/>
          </a:bodyPr>
          <a:lstStyle/>
          <a:p>
            <a:r>
              <a:rPr lang="en-US" sz="1200" dirty="0">
                <a:solidFill>
                  <a:schemeClr val="bg1"/>
                </a:solidFill>
              </a:rPr>
              <a:t>MI Access</a:t>
            </a:r>
          </a:p>
        </p:txBody>
      </p:sp>
      <p:sp>
        <p:nvSpPr>
          <p:cNvPr id="16" name="TextBox 15"/>
          <p:cNvSpPr txBox="1"/>
          <p:nvPr/>
        </p:nvSpPr>
        <p:spPr>
          <a:xfrm rot="16200000">
            <a:off x="2562102" y="2987955"/>
            <a:ext cx="2058577" cy="246221"/>
          </a:xfrm>
          <a:prstGeom prst="rect">
            <a:avLst/>
          </a:prstGeom>
          <a:noFill/>
        </p:spPr>
        <p:txBody>
          <a:bodyPr wrap="none" rtlCol="0">
            <a:spAutoFit/>
          </a:bodyPr>
          <a:lstStyle/>
          <a:p>
            <a:r>
              <a:rPr lang="en-US" sz="1000" dirty="0">
                <a:solidFill>
                  <a:schemeClr val="bg1"/>
                </a:solidFill>
              </a:rPr>
              <a:t>EAPS temp trip $ MKS07 airflow trip</a:t>
            </a:r>
          </a:p>
        </p:txBody>
      </p:sp>
      <p:sp>
        <p:nvSpPr>
          <p:cNvPr id="17" name="TextBox 16"/>
          <p:cNvSpPr txBox="1"/>
          <p:nvPr/>
        </p:nvSpPr>
        <p:spPr>
          <a:xfrm rot="16200000">
            <a:off x="1292936" y="3066987"/>
            <a:ext cx="1464228" cy="246221"/>
          </a:xfrm>
          <a:prstGeom prst="rect">
            <a:avLst/>
          </a:prstGeom>
          <a:noFill/>
        </p:spPr>
        <p:txBody>
          <a:bodyPr wrap="square" rtlCol="0">
            <a:spAutoFit/>
          </a:bodyPr>
          <a:lstStyle/>
          <a:p>
            <a:r>
              <a:rPr lang="en-US" sz="1000" dirty="0">
                <a:solidFill>
                  <a:schemeClr val="bg1"/>
                </a:solidFill>
              </a:rPr>
              <a:t>EAPS temp trip </a:t>
            </a:r>
          </a:p>
        </p:txBody>
      </p:sp>
      <p:sp>
        <p:nvSpPr>
          <p:cNvPr id="18" name="TextBox 17"/>
          <p:cNvSpPr txBox="1"/>
          <p:nvPr/>
        </p:nvSpPr>
        <p:spPr>
          <a:xfrm rot="16200000">
            <a:off x="1825168" y="3066987"/>
            <a:ext cx="1464228" cy="246221"/>
          </a:xfrm>
          <a:prstGeom prst="rect">
            <a:avLst/>
          </a:prstGeom>
          <a:noFill/>
        </p:spPr>
        <p:txBody>
          <a:bodyPr wrap="square" rtlCol="0">
            <a:spAutoFit/>
          </a:bodyPr>
          <a:lstStyle/>
          <a:p>
            <a:r>
              <a:rPr lang="en-US" sz="1000" dirty="0">
                <a:solidFill>
                  <a:schemeClr val="bg1"/>
                </a:solidFill>
              </a:rPr>
              <a:t>EAPS temp trip </a:t>
            </a:r>
          </a:p>
        </p:txBody>
      </p:sp>
    </p:spTree>
    <p:extLst>
      <p:ext uri="{BB962C8B-B14F-4D97-AF65-F5344CB8AC3E}">
        <p14:creationId xmlns:p14="http://schemas.microsoft.com/office/powerpoint/2010/main" val="378468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0C70E8-5993-5C00-A0DB-64AF14857E8D}"/>
              </a:ext>
            </a:extLst>
          </p:cNvPr>
          <p:cNvSpPr>
            <a:spLocks noGrp="1"/>
          </p:cNvSpPr>
          <p:nvPr>
            <p:ph idx="1"/>
          </p:nvPr>
        </p:nvSpPr>
        <p:spPr>
          <a:xfrm>
            <a:off x="215407" y="989801"/>
            <a:ext cx="8672513" cy="4149497"/>
          </a:xfrm>
        </p:spPr>
        <p:txBody>
          <a:bodyPr/>
          <a:lstStyle/>
          <a:p>
            <a:pPr marL="171450" indent="-171450">
              <a:buFont typeface="Arial" panose="020B0604020202020204" pitchFamily="34" charset="0"/>
              <a:buChar char="•"/>
            </a:pPr>
            <a:r>
              <a:rPr lang="en-US" dirty="0">
                <a:solidFill>
                  <a:schemeClr val="accent5"/>
                </a:solidFill>
              </a:rPr>
              <a:t>Friday into weekend: Minor RF trips but lost BRF19 and BRF2 over weekend. EAPS trips due to high outdoor temps on Sunday.</a:t>
            </a:r>
          </a:p>
          <a:p>
            <a:pPr marL="171450" indent="-171450">
              <a:buFont typeface="Arial" panose="020B0604020202020204" pitchFamily="34" charset="0"/>
              <a:buChar char="•"/>
            </a:pPr>
            <a:r>
              <a:rPr lang="en-US" dirty="0">
                <a:solidFill>
                  <a:schemeClr val="accent5"/>
                </a:solidFill>
              </a:rPr>
              <a:t>Monday: RF experts recovered BRF2 and BRF19. </a:t>
            </a:r>
          </a:p>
          <a:p>
            <a:pPr marL="171450" indent="-171450">
              <a:buFont typeface="Arial" panose="020B0604020202020204" pitchFamily="34" charset="0"/>
              <a:buChar char="•"/>
            </a:pPr>
            <a:r>
              <a:rPr lang="en-US" dirty="0">
                <a:solidFill>
                  <a:schemeClr val="accent5"/>
                </a:solidFill>
              </a:rPr>
              <a:t>Tuesday: EAPS cubicle temperature trips on hot days this week. RF experts reduced voltage to see if it helps bring down temps. PESD provided temp alarm feature to allow to turn off before trips to begin cool down periods.</a:t>
            </a:r>
          </a:p>
          <a:p>
            <a:pPr marL="171450" indent="-171450">
              <a:buFont typeface="Arial" panose="020B0604020202020204" pitchFamily="34" charset="0"/>
              <a:buChar char="•"/>
            </a:pPr>
            <a:r>
              <a:rPr lang="en-US" sz="1600" dirty="0">
                <a:solidFill>
                  <a:schemeClr val="accent5"/>
                </a:solidFill>
              </a:rPr>
              <a:t>Wednesday: EAPS Temp trip and Kicker MK07 cooling fan flow switch replacement. </a:t>
            </a:r>
          </a:p>
          <a:p>
            <a:pPr marL="171450" indent="-171450">
              <a:buFont typeface="Arial" panose="020B0604020202020204" pitchFamily="34" charset="0"/>
              <a:buChar char="•"/>
            </a:pPr>
            <a:r>
              <a:rPr lang="en-US" sz="1600" dirty="0">
                <a:solidFill>
                  <a:schemeClr val="accent5"/>
                </a:solidFill>
              </a:rPr>
              <a:t>Thursday: Performed dedicated Flat injection studies. Resumed beam later after MI access. </a:t>
            </a:r>
          </a:p>
          <a:p>
            <a:pPr marL="171450" indent="-171450">
              <a:buFont typeface="Arial" panose="020B0604020202020204" pitchFamily="34" charset="0"/>
              <a:buChar char="•"/>
            </a:pPr>
            <a:r>
              <a:rPr lang="en-US" sz="1600" dirty="0">
                <a:solidFill>
                  <a:schemeClr val="accent5"/>
                </a:solidFill>
              </a:rPr>
              <a:t>Intensity and throughput down this week due to overall complex running conditions.</a:t>
            </a:r>
          </a:p>
          <a:p>
            <a:pPr marL="171450" indent="-171450">
              <a:buFont typeface="Arial" panose="020B0604020202020204" pitchFamily="34" charset="0"/>
              <a:buChar char="•"/>
            </a:pPr>
            <a:r>
              <a:rPr lang="en-US" sz="1600" dirty="0">
                <a:solidFill>
                  <a:schemeClr val="accent5"/>
                </a:solidFill>
              </a:rPr>
              <a:t>Thanks to Ops for maintaining Booster beam operations</a:t>
            </a:r>
          </a:p>
          <a:p>
            <a:pPr marL="171450" indent="-171450">
              <a:buFont typeface="Arial" panose="020B0604020202020204" pitchFamily="34" charset="0"/>
              <a:buChar char="•"/>
            </a:pPr>
            <a:endParaRPr lang="en-US" sz="1200" dirty="0">
              <a:solidFill>
                <a:schemeClr val="accent5"/>
              </a:solidFill>
            </a:endParaRPr>
          </a:p>
          <a:p>
            <a:endParaRPr lang="en-US" sz="1200" dirty="0">
              <a:solidFill>
                <a:schemeClr val="accent5"/>
              </a:solidFill>
            </a:endParaRPr>
          </a:p>
          <a:p>
            <a:endParaRPr lang="en-US" sz="1200" dirty="0">
              <a:solidFill>
                <a:schemeClr val="accent5"/>
              </a:solidFill>
            </a:endParaRPr>
          </a:p>
          <a:p>
            <a:pPr lvl="1"/>
            <a:endParaRPr lang="en-US" sz="1400" dirty="0">
              <a:solidFill>
                <a:schemeClr val="bg1">
                  <a:lumMod val="50000"/>
                </a:schemeClr>
              </a:solidFill>
            </a:endParaRPr>
          </a:p>
          <a:p>
            <a:endParaRPr lang="en-US" dirty="0"/>
          </a:p>
        </p:txBody>
      </p:sp>
      <p:sp>
        <p:nvSpPr>
          <p:cNvPr id="3" name="Title 2">
            <a:extLst>
              <a:ext uri="{FF2B5EF4-FFF2-40B4-BE49-F238E27FC236}">
                <a16:creationId xmlns:a16="http://schemas.microsoft.com/office/drawing/2014/main" id="{B3CD27B3-969B-52F5-BB0D-772495F22194}"/>
              </a:ext>
            </a:extLst>
          </p:cNvPr>
          <p:cNvSpPr>
            <a:spLocks noGrp="1"/>
          </p:cNvSpPr>
          <p:nvPr>
            <p:ph type="title"/>
          </p:nvPr>
        </p:nvSpPr>
        <p:spPr/>
        <p:txBody>
          <a:bodyPr/>
          <a:lstStyle/>
          <a:p>
            <a:r>
              <a:rPr lang="en-US" dirty="0"/>
              <a:t>Summary</a:t>
            </a:r>
          </a:p>
        </p:txBody>
      </p:sp>
      <p:sp>
        <p:nvSpPr>
          <p:cNvPr id="7" name="Date Placeholder 6"/>
          <p:cNvSpPr>
            <a:spLocks noGrp="1"/>
          </p:cNvSpPr>
          <p:nvPr>
            <p:ph type="dt" sz="half" idx="2"/>
          </p:nvPr>
        </p:nvSpPr>
        <p:spPr/>
        <p:txBody>
          <a:bodyPr/>
          <a:lstStyle/>
          <a:p>
            <a:pPr>
              <a:defRPr/>
            </a:pPr>
            <a:fld id="{5AE765B9-1D12-4F45-B93D-EB675368024B}" type="datetime1">
              <a:rPr lang="en-US" smtClean="0"/>
              <a:t>6/21/2024</a:t>
            </a:fld>
            <a:endParaRPr lang="en-US" dirty="0"/>
          </a:p>
        </p:txBody>
      </p:sp>
      <p:sp>
        <p:nvSpPr>
          <p:cNvPr id="8" name="Footer Placeholder 7"/>
          <p:cNvSpPr>
            <a:spLocks noGrp="1"/>
          </p:cNvSpPr>
          <p:nvPr>
            <p:ph type="ftr" sz="quarter" idx="3"/>
          </p:nvPr>
        </p:nvSpPr>
        <p:spPr/>
        <p:txBody>
          <a:bodyPr/>
          <a:lstStyle/>
          <a:p>
            <a:pPr>
              <a:defRPr/>
            </a:pPr>
            <a:r>
              <a:rPr lang="en-US"/>
              <a:t>Salah Chaurize| Booster Operations</a:t>
            </a:r>
            <a:endParaRPr lang="en-US" b="1" dirty="0"/>
          </a:p>
        </p:txBody>
      </p:sp>
      <p:sp>
        <p:nvSpPr>
          <p:cNvPr id="9" name="Slide Number Placeholder 8"/>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83950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14C4-BD48-2D48-74DA-923D3BE20FAF}"/>
              </a:ext>
            </a:extLst>
          </p:cNvPr>
          <p:cNvSpPr>
            <a:spLocks noGrp="1"/>
          </p:cNvSpPr>
          <p:nvPr>
            <p:ph type="title"/>
          </p:nvPr>
        </p:nvSpPr>
        <p:spPr>
          <a:xfrm>
            <a:off x="1315539" y="130099"/>
            <a:ext cx="6172200" cy="518511"/>
          </a:xfrm>
        </p:spPr>
        <p:txBody>
          <a:bodyPr/>
          <a:lstStyle/>
          <a:p>
            <a:r>
              <a:rPr lang="en-US" dirty="0"/>
              <a:t>Booster Studies-2024</a:t>
            </a:r>
          </a:p>
        </p:txBody>
      </p:sp>
      <p:sp>
        <p:nvSpPr>
          <p:cNvPr id="3" name="Content Placeholder 2">
            <a:extLst>
              <a:ext uri="{FF2B5EF4-FFF2-40B4-BE49-F238E27FC236}">
                <a16:creationId xmlns:a16="http://schemas.microsoft.com/office/drawing/2014/main" id="{CC56949C-1BA8-208F-F239-BBCA5A4660F5}"/>
              </a:ext>
            </a:extLst>
          </p:cNvPr>
          <p:cNvSpPr>
            <a:spLocks noGrp="1"/>
          </p:cNvSpPr>
          <p:nvPr>
            <p:ph idx="1"/>
          </p:nvPr>
        </p:nvSpPr>
        <p:spPr>
          <a:xfrm>
            <a:off x="408681" y="582638"/>
            <a:ext cx="6058514" cy="4671210"/>
          </a:xfrm>
        </p:spPr>
        <p:txBody>
          <a:bodyPr>
            <a:normAutofit/>
          </a:bodyPr>
          <a:lstStyle/>
          <a:p>
            <a:pPr>
              <a:lnSpc>
                <a:spcPct val="120000"/>
              </a:lnSpc>
            </a:pPr>
            <a:r>
              <a:rPr lang="en-US" dirty="0"/>
              <a:t>Proposed </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marL="554831" lvl="2" indent="0">
              <a:lnSpc>
                <a:spcPct val="120000"/>
              </a:lnSpc>
              <a:buNone/>
            </a:pPr>
            <a:endParaRPr lang="en-US" dirty="0"/>
          </a:p>
          <a:p>
            <a:pPr lvl="2" indent="-302419">
              <a:lnSpc>
                <a:spcPct val="120000"/>
              </a:lnSpc>
            </a:pPr>
            <a:endParaRPr lang="en-US" dirty="0"/>
          </a:p>
          <a:p>
            <a:pPr lvl="2" indent="-302419">
              <a:lnSpc>
                <a:spcPct val="120000"/>
              </a:lnSpc>
            </a:pPr>
            <a:endParaRPr lang="en-US" dirty="0"/>
          </a:p>
          <a:p>
            <a:pPr lvl="2" indent="-302419">
              <a:lnSpc>
                <a:spcPct val="120000"/>
              </a:lnSpc>
            </a:pPr>
            <a:endParaRPr lang="en-US" dirty="0"/>
          </a:p>
          <a:p>
            <a:pPr lvl="2">
              <a:lnSpc>
                <a:spcPct val="120000"/>
              </a:lnSpc>
            </a:pPr>
            <a:endParaRPr lang="en-US" dirty="0"/>
          </a:p>
        </p:txBody>
      </p:sp>
      <p:sp>
        <p:nvSpPr>
          <p:cNvPr id="9" name="Slide Number Placeholder 8"/>
          <p:cNvSpPr>
            <a:spLocks noGrp="1"/>
          </p:cNvSpPr>
          <p:nvPr>
            <p:ph type="sldNum" sz="quarter" idx="4"/>
          </p:nvPr>
        </p:nvSpPr>
        <p:spPr/>
        <p:txBody>
          <a:bodyPr/>
          <a:lstStyle/>
          <a:p>
            <a:fld id="{44D64833-0210-4999-B6BB-5BBCA76D12EA}" type="slidenum">
              <a:rPr lang="en-US" smtClean="0"/>
              <a:pPr/>
              <a:t>3</a:t>
            </a:fld>
            <a:endParaRPr lang="en-US"/>
          </a:p>
        </p:txBody>
      </p:sp>
      <p:sp>
        <p:nvSpPr>
          <p:cNvPr id="10" name="Date Placeholder 9"/>
          <p:cNvSpPr>
            <a:spLocks noGrp="1"/>
          </p:cNvSpPr>
          <p:nvPr>
            <p:ph type="dt" sz="half" idx="2"/>
          </p:nvPr>
        </p:nvSpPr>
        <p:spPr/>
        <p:txBody>
          <a:bodyPr/>
          <a:lstStyle/>
          <a:p>
            <a:fld id="{7C75F9CD-6D4E-484F-A503-8CABD6B7B676}" type="datetime1">
              <a:rPr lang="en-US" smtClean="0"/>
              <a:t>6/21/2024</a:t>
            </a:fld>
            <a:endParaRPr lang="en-US"/>
          </a:p>
        </p:txBody>
      </p:sp>
      <p:sp>
        <p:nvSpPr>
          <p:cNvPr id="11" name="Footer Placeholder 10"/>
          <p:cNvSpPr>
            <a:spLocks noGrp="1"/>
          </p:cNvSpPr>
          <p:nvPr>
            <p:ph type="ftr" sz="quarter" idx="3"/>
          </p:nvPr>
        </p:nvSpPr>
        <p:spPr/>
        <p:txBody>
          <a:bodyPr/>
          <a:lstStyle/>
          <a:p>
            <a:r>
              <a:rPr lang="en-US"/>
              <a:t>Salah Chaurize| Booster Operations</a:t>
            </a:r>
          </a:p>
        </p:txBody>
      </p:sp>
      <p:pic>
        <p:nvPicPr>
          <p:cNvPr id="6" name="Picture 5" descr="A screenshot of a computer&#10;&#10;Description automatically generated">
            <a:extLst>
              <a:ext uri="{FF2B5EF4-FFF2-40B4-BE49-F238E27FC236}">
                <a16:creationId xmlns:a16="http://schemas.microsoft.com/office/drawing/2014/main" id="{04B2FB4A-7E0A-DEB8-7B07-890B070D51DD}"/>
              </a:ext>
            </a:extLst>
          </p:cNvPr>
          <p:cNvPicPr>
            <a:picLocks noChangeAspect="1"/>
          </p:cNvPicPr>
          <p:nvPr/>
        </p:nvPicPr>
        <p:blipFill rotWithShape="1">
          <a:blip r:embed="rId2"/>
          <a:srcRect t="20805" b="12029"/>
          <a:stretch/>
        </p:blipFill>
        <p:spPr>
          <a:xfrm>
            <a:off x="981180" y="1175296"/>
            <a:ext cx="6876089" cy="3447280"/>
          </a:xfrm>
          <a:prstGeom prst="rect">
            <a:avLst/>
          </a:prstGeom>
        </p:spPr>
      </p:pic>
    </p:spTree>
    <p:extLst>
      <p:ext uri="{BB962C8B-B14F-4D97-AF65-F5344CB8AC3E}">
        <p14:creationId xmlns:p14="http://schemas.microsoft.com/office/powerpoint/2010/main" val="2767820181"/>
      </p:ext>
    </p:extLst>
  </p:cSld>
  <p:clrMapOvr>
    <a:masterClrMapping/>
  </p:clrMapOvr>
</p:sld>
</file>

<file path=ppt/theme/theme1.xml><?xml version="1.0" encoding="utf-8"?>
<a:theme xmlns:a="http://schemas.openxmlformats.org/drawingml/2006/main" name="Fermilab_PPT_0909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CFAC90C-D405-467E-A011-C0B2B971B342}" vid="{DE153BDE-7E99-452D-9790-6984145C2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C203C72B93814F96DFC3073A84224F" ma:contentTypeVersion="10" ma:contentTypeDescription="Create a new document." ma:contentTypeScope="" ma:versionID="2418498d37c8cffdcbe080b4d8ed13c8">
  <xsd:schema xmlns:xsd="http://www.w3.org/2001/XMLSchema" xmlns:xs="http://www.w3.org/2001/XMLSchema" xmlns:p="http://schemas.microsoft.com/office/2006/metadata/properties" xmlns:ns3="afe23a47-cfea-46e5-8725-31a64ec74212" targetNamespace="http://schemas.microsoft.com/office/2006/metadata/properties" ma:root="true" ma:fieldsID="b2e52ac3c75b36f167315b55996550b7" ns3:_="">
    <xsd:import namespace="afe23a47-cfea-46e5-8725-31a64ec742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23a47-cfea-46e5-8725-31a64ec74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D3041-9E55-4BBA-9AC1-BC7195310753}">
  <ds:schemaRefs>
    <ds:schemaRef ds:uri="afe23a47-cfea-46e5-8725-31a64ec7421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C5372FE-E164-4D91-854D-BCAFA1B3F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23a47-cfea-46e5-8725-31a64ec7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A7DF35-9256-4EB1-BD0C-6CF70B6E8A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Template>
  <TotalTime>11564</TotalTime>
  <Words>208</Words>
  <Application>Microsoft Office PowerPoint</Application>
  <PresentationFormat>On-screen Show (16:9)</PresentationFormat>
  <Paragraphs>45</Paragraphs>
  <Slides>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Courier New</vt:lpstr>
      <vt:lpstr>Helvetica</vt:lpstr>
      <vt:lpstr>Wingdings</vt:lpstr>
      <vt:lpstr>Fermilab_PPT_090915</vt:lpstr>
      <vt:lpstr>Office Theme</vt:lpstr>
      <vt:lpstr>Booster Operations  / June 14 - 21</vt:lpstr>
      <vt:lpstr>Summary</vt:lpstr>
      <vt:lpstr>Booster Studies-2024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 Job Status</dc:title>
  <dc:creator>John C Kuharik</dc:creator>
  <cp:lastModifiedBy>Salah J Chaurize</cp:lastModifiedBy>
  <cp:revision>115</cp:revision>
  <cp:lastPrinted>2014-01-20T19:40:21Z</cp:lastPrinted>
  <dcterms:created xsi:type="dcterms:W3CDTF">2021-08-20T13:25:13Z</dcterms:created>
  <dcterms:modified xsi:type="dcterms:W3CDTF">2024-06-21T13:57:53Z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0x0101000AC203C72B93814F96DFC3073A84224F</vt:lpwstr>
  </property>
</Properties>
</file>