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815" r:id="rId3"/>
    <p:sldId id="2818" r:id="rId4"/>
    <p:sldId id="311" r:id="rId5"/>
    <p:sldId id="2817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6" autoAdjust="0"/>
    <p:restoredTop sz="94658"/>
  </p:normalViewPr>
  <p:slideViewPr>
    <p:cSldViewPr snapToGrid="0" snapToObjects="1" showGuides="1">
      <p:cViewPr varScale="1">
        <p:scale>
          <a:sx n="145" d="100"/>
          <a:sy n="145" d="100"/>
        </p:scale>
        <p:origin x="176" y="42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21 June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465344" cy="719146"/>
          </a:xfrm>
        </p:spPr>
        <p:txBody>
          <a:bodyPr>
            <a:normAutofit fontScale="90000"/>
          </a:bodyPr>
          <a:lstStyle/>
          <a:p>
            <a:r>
              <a:rPr lang="en-US" sz="2175" dirty="0"/>
              <a:t>PIP-II Vacuum Systems Updates</a:t>
            </a:r>
            <a:br>
              <a:rPr lang="en-US" sz="2175" dirty="0"/>
            </a:br>
            <a:r>
              <a:rPr lang="en-US" sz="1500" dirty="0"/>
              <a:t>Lucy Nobrega (L3/CAM), Sherese Humphrey (Interim CAM), Alex Chen (Lead Vacuum Engineer), Rich Andrews (Chamber design), Eric Pirtle (Design)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6" y="985233"/>
            <a:ext cx="8625254" cy="3788990"/>
          </a:xfrm>
        </p:spPr>
        <p:txBody>
          <a:bodyPr lIns="0" tIns="0" rIns="0" bIns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1725" b="1" dirty="0">
                <a:cs typeface="Helvetica"/>
              </a:rPr>
              <a:t>Working on</a:t>
            </a:r>
          </a:p>
          <a:p>
            <a:r>
              <a:rPr lang="en-US" dirty="0">
                <a:cs typeface="Helvetica"/>
              </a:rPr>
              <a:t>Procurement of Warm Front End and Superconducting Linac vacuum equipment</a:t>
            </a:r>
          </a:p>
          <a:p>
            <a:r>
              <a:rPr lang="en-US" dirty="0">
                <a:cs typeface="Helvetica"/>
              </a:rPr>
              <a:t>Writing travelers and finalizing handoff documentation</a:t>
            </a:r>
          </a:p>
          <a:p>
            <a:pPr marL="230029" indent="-230029"/>
            <a:r>
              <a:rPr lang="en-US" dirty="0">
                <a:cs typeface="Helvetica"/>
              </a:rPr>
              <a:t>Final design for Beam Transfer Line and Beam Absorber line</a:t>
            </a:r>
          </a:p>
          <a:p>
            <a:pPr marL="683260" lvl="1" indent="-306705"/>
            <a:r>
              <a:rPr lang="en-US" sz="1400" dirty="0">
                <a:ea typeface="ＭＳ Ｐゴシック"/>
                <a:cs typeface="Helvetica"/>
              </a:rPr>
              <a:t>Detail BTL/BAL Vacuum CAD model and magnets interspaces configurations with input from stakeholders: </a:t>
            </a:r>
            <a:r>
              <a:rPr lang="en-US" sz="1400" dirty="0" err="1">
                <a:ea typeface="ＭＳ Ｐゴシック"/>
                <a:cs typeface="Helvetica"/>
              </a:rPr>
              <a:t>MagPS</a:t>
            </a:r>
            <a:r>
              <a:rPr lang="en-US" sz="1400" dirty="0">
                <a:ea typeface="ＭＳ Ｐゴシック"/>
                <a:cs typeface="Helvetica"/>
              </a:rPr>
              <a:t>, BI, BTL/BAL Installation</a:t>
            </a:r>
          </a:p>
          <a:p>
            <a:pPr marL="683260" lvl="1" indent="-306705"/>
            <a:r>
              <a:rPr lang="en-US" sz="1400" dirty="0">
                <a:cs typeface="Helvetica"/>
              </a:rPr>
              <a:t>Vacuum chamber design for dipole magnets (quantity 40) in coordination with </a:t>
            </a:r>
            <a:r>
              <a:rPr lang="en-US" sz="1400" dirty="0" err="1">
                <a:cs typeface="Helvetica"/>
              </a:rPr>
              <a:t>MagPS</a:t>
            </a:r>
            <a:endParaRPr lang="en-US" sz="1400" dirty="0">
              <a:cs typeface="Helvetica"/>
            </a:endParaRPr>
          </a:p>
          <a:p>
            <a:pPr marL="683260" lvl="1" indent="-306705"/>
            <a:r>
              <a:rPr lang="en-US" sz="1400" dirty="0">
                <a:ea typeface="ＭＳ Ｐゴシック"/>
                <a:cs typeface="Helvetica"/>
              </a:rPr>
              <a:t>Final design of interfaces with Beam Instrumentation devices, Booster vacuum, Beam Absorber Line</a:t>
            </a:r>
          </a:p>
          <a:p>
            <a:pPr marL="683260" lvl="1" indent="-306705"/>
            <a:r>
              <a:rPr lang="en-US" sz="1400" dirty="0">
                <a:ea typeface="ＭＳ Ｐゴシック"/>
                <a:cs typeface="Helvetica"/>
              </a:rPr>
              <a:t>Validation of equipment selection with vacuum pressure and structural simulations </a:t>
            </a:r>
            <a:endParaRPr lang="en-US" sz="1350" dirty="0">
              <a:ea typeface="ＭＳ Ｐゴシック"/>
              <a:cs typeface="Helvetica"/>
            </a:endParaRPr>
          </a:p>
          <a:p>
            <a:pPr marL="229877" indent="-230029"/>
            <a:r>
              <a:rPr lang="en-US" sz="1550" dirty="0">
                <a:ea typeface="ＭＳ Ｐゴシック"/>
                <a:cs typeface="Helvetica"/>
              </a:rPr>
              <a:t>Addressing review recommendation: review of vacuum analysis (K Duel)</a:t>
            </a:r>
          </a:p>
          <a:p>
            <a:pPr marL="229877" indent="-230029"/>
            <a:r>
              <a:rPr lang="en-US" sz="1550" dirty="0">
                <a:ea typeface="ＭＳ Ｐゴシック"/>
                <a:cs typeface="Helvetica"/>
              </a:rPr>
              <a:t>Finalizing designs of laserwire UHV chamber, commissioning cart, wide aperture BPM’s (D Krokosz)</a:t>
            </a:r>
          </a:p>
          <a:p>
            <a:pPr marL="229877" indent="-230029"/>
            <a:r>
              <a:rPr lang="en-US" sz="1550" dirty="0">
                <a:ea typeface="ＭＳ Ｐゴシック"/>
                <a:cs typeface="Helvetica"/>
              </a:rPr>
              <a:t>Finalizing design of laserwire optics and adjustment stages (T Price)</a:t>
            </a:r>
          </a:p>
          <a:p>
            <a:pPr marL="0" indent="0">
              <a:buNone/>
            </a:pPr>
            <a:r>
              <a:rPr lang="en-US" sz="1725" b="1" dirty="0">
                <a:cs typeface="Helvetica"/>
              </a:rPr>
              <a:t>Department resources needed</a:t>
            </a:r>
          </a:p>
          <a:p>
            <a:pPr marL="229877" indent="-230029"/>
            <a:r>
              <a:rPr lang="en-US" dirty="0">
                <a:cs typeface="Helvetica"/>
              </a:rPr>
              <a:t>Vacuum technician for acceptance testing and vacuum cart assembly (starting October)</a:t>
            </a:r>
          </a:p>
          <a:p>
            <a:pPr marL="229877" indent="-230029"/>
            <a:r>
              <a:rPr lang="en-US" dirty="0">
                <a:cs typeface="Helvetica"/>
              </a:rPr>
              <a:t>Fabrication Procurement: BTL dipole &amp; septum chambers</a:t>
            </a:r>
          </a:p>
          <a:p>
            <a:pPr marL="229877" indent="-230029"/>
            <a:r>
              <a:rPr lang="en-US" dirty="0">
                <a:cs typeface="Helvetica"/>
              </a:rPr>
              <a:t>Design/Drafting: BTL design &amp; integration (E Pirtle)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F3CAB-8AA1-3A95-9789-BD8A594354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98B55-940F-C7E6-ABE0-38A499CAC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73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81ABA-DA69-EB6D-E008-8CF5D190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 anchor="b">
            <a:normAutofit/>
          </a:bodyPr>
          <a:lstStyle/>
          <a:p>
            <a:r>
              <a:rPr lang="en-US"/>
              <a:t>PIP-II Vacuum Systems Updates (cont’d)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054BF-0D36-1B34-4C58-D18FBE467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6/21/2024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F4EF64-4683-73A1-A634-6F3495FA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1"/>
          <a:stretch/>
        </p:blipFill>
        <p:spPr>
          <a:xfrm>
            <a:off x="781781" y="728663"/>
            <a:ext cx="6124213" cy="3794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DB094D-6384-F30E-5EF1-24B9BA575399}"/>
              </a:ext>
            </a:extLst>
          </p:cNvPr>
          <p:cNvSpPr txBox="1"/>
          <p:nvPr/>
        </p:nvSpPr>
        <p:spPr>
          <a:xfrm rot="10800000" flipV="1">
            <a:off x="7133297" y="1556087"/>
            <a:ext cx="183759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</a:rPr>
              <a:t>Vacuum Systems, Machine Protection, LLRF, and HPRF System Interfaces Signal Diagram from Integrated Vacuum Systems Final Design Review (completed May 7, 2024)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022ED44-3772-345A-B3AC-7667BAA6A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041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FE237-EC67-4EE7-8103-B97600F7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4"/>
            <a:ext cx="5110600" cy="3794522"/>
          </a:xfrm>
        </p:spPr>
        <p:txBody>
          <a:bodyPr/>
          <a:lstStyle/>
          <a:p>
            <a:r>
              <a:rPr lang="en-US" dirty="0"/>
              <a:t>MSD personnel involved</a:t>
            </a:r>
          </a:p>
          <a:p>
            <a:pPr lvl="1"/>
            <a:r>
              <a:rPr lang="en-US" dirty="0"/>
              <a:t>Bob Donahue – engineering</a:t>
            </a:r>
          </a:p>
          <a:p>
            <a:pPr lvl="1"/>
            <a:r>
              <a:rPr lang="en-US" dirty="0"/>
              <a:t>JP Walano – drafting</a:t>
            </a:r>
          </a:p>
          <a:p>
            <a:pPr lvl="1"/>
            <a:r>
              <a:rPr lang="en-US" dirty="0"/>
              <a:t>Kevin Duel – drawing approver </a:t>
            </a:r>
          </a:p>
          <a:p>
            <a:pPr lvl="1"/>
            <a:r>
              <a:rPr lang="en-US" dirty="0"/>
              <a:t>Christine Ader – engineering note reviewer</a:t>
            </a:r>
          </a:p>
          <a:p>
            <a:r>
              <a:rPr lang="en-US" dirty="0"/>
              <a:t>PRR deliverables are complete</a:t>
            </a:r>
          </a:p>
          <a:p>
            <a:pPr lvl="1"/>
            <a:r>
              <a:rPr lang="en-US" dirty="0"/>
              <a:t>Engineering note approved and released</a:t>
            </a:r>
          </a:p>
          <a:p>
            <a:pPr lvl="1"/>
            <a:r>
              <a:rPr lang="en-US" dirty="0"/>
              <a:t>All drawings released</a:t>
            </a:r>
          </a:p>
          <a:p>
            <a:r>
              <a:rPr lang="en-US" dirty="0"/>
              <a:t>Upcoming:</a:t>
            </a:r>
          </a:p>
          <a:p>
            <a:pPr lvl="1"/>
            <a:r>
              <a:rPr lang="en-US" dirty="0"/>
              <a:t>PRR in July</a:t>
            </a:r>
          </a:p>
          <a:p>
            <a:pPr lvl="1"/>
            <a:r>
              <a:rPr lang="en-US" dirty="0"/>
              <a:t>Initiate procurements/fabrications after PRR complete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1BCF0-D586-4556-99DA-DB17DB6A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BTL Collimators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4EE62-04D2-2EB8-FA4E-AB6A828C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10" y="280306"/>
            <a:ext cx="2591827" cy="2030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10226-40B1-50C1-6302-F45DA050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8117" y="2438813"/>
            <a:ext cx="2630420" cy="199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8E9DB-A79B-0F50-B5CD-2A0A581D5F7B}"/>
              </a:ext>
            </a:extLst>
          </p:cNvPr>
          <p:cNvSpPr txBox="1"/>
          <p:nvPr/>
        </p:nvSpPr>
        <p:spPr>
          <a:xfrm>
            <a:off x="6985407" y="2004471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Horizontal collimator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C5D2E-3B9E-8636-7DFA-70C3188AC7B4}"/>
              </a:ext>
            </a:extLst>
          </p:cNvPr>
          <p:cNvSpPr txBox="1"/>
          <p:nvPr/>
        </p:nvSpPr>
        <p:spPr>
          <a:xfrm>
            <a:off x="7014308" y="4217718"/>
            <a:ext cx="138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Vertical collimator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288A860-E6BB-9286-8A64-338CC48312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9B41EBD-6DF5-008A-CE07-AB92657BC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15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9D866-C9A9-C9F7-CD64-3213CF219D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87552"/>
            <a:ext cx="4222945" cy="3535634"/>
          </a:xfrm>
        </p:spPr>
        <p:txBody>
          <a:bodyPr/>
          <a:lstStyle/>
          <a:p>
            <a:r>
              <a:rPr lang="en-US" sz="1400" dirty="0"/>
              <a:t>Primary Vacuum</a:t>
            </a:r>
          </a:p>
          <a:p>
            <a:pPr lvl="1"/>
            <a:r>
              <a:rPr lang="en-US" sz="1200" dirty="0"/>
              <a:t>Beamline vacuum drawings released and working on magnet beam tube drawing releasing and assembly structure</a:t>
            </a:r>
          </a:p>
          <a:p>
            <a:pPr lvl="1"/>
            <a:r>
              <a:rPr lang="en-US" sz="1200" dirty="0"/>
              <a:t>Kicker ceramic beam tube </a:t>
            </a:r>
            <a:r>
              <a:rPr lang="en-US" sz="1200" dirty="0" err="1"/>
              <a:t>TiN</a:t>
            </a:r>
            <a:r>
              <a:rPr lang="en-US" sz="1200" dirty="0"/>
              <a:t> coating outgassing tests completed in May and results are acceptable</a:t>
            </a:r>
          </a:p>
          <a:p>
            <a:pPr lvl="2"/>
            <a:r>
              <a:rPr lang="en-US" sz="1200" dirty="0"/>
              <a:t>Coating specific outgassing rate determined to be 3x10</a:t>
            </a:r>
            <a:r>
              <a:rPr lang="en-US" sz="1200" baseline="30000" dirty="0"/>
              <a:t>-10</a:t>
            </a:r>
            <a:r>
              <a:rPr lang="en-US" sz="1200" dirty="0"/>
              <a:t> Torr-L/s/cm</a:t>
            </a:r>
            <a:r>
              <a:rPr lang="en-US" sz="1200" baseline="30000" dirty="0"/>
              <a:t>2</a:t>
            </a:r>
          </a:p>
          <a:p>
            <a:pPr lvl="2"/>
            <a:r>
              <a:rPr lang="en-US" sz="1200" dirty="0"/>
              <a:t>Waiting for 12” long tube samples from vendor</a:t>
            </a:r>
          </a:p>
          <a:p>
            <a:pPr lvl="2"/>
            <a:r>
              <a:rPr lang="en-US" sz="1200" dirty="0"/>
              <a:t>Vendor tested process with glass tubes and results were satisfactory</a:t>
            </a:r>
          </a:p>
          <a:p>
            <a:pPr lvl="1"/>
            <a:r>
              <a:rPr lang="en-US" sz="1200" dirty="0"/>
              <a:t>Meeting with MI again soon to finalize relocation of components the LBNF beamline interferes with at MI-10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C44B-59C6-F7D6-9B70-253EAA63DBC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2455" y="987552"/>
            <a:ext cx="4215383" cy="3535634"/>
          </a:xfrm>
        </p:spPr>
        <p:txBody>
          <a:bodyPr/>
          <a:lstStyle/>
          <a:p>
            <a:r>
              <a:rPr lang="en-US" sz="1400" dirty="0"/>
              <a:t>Magnet Installation</a:t>
            </a:r>
          </a:p>
          <a:p>
            <a:pPr lvl="1"/>
            <a:r>
              <a:rPr lang="en-US" sz="1200" dirty="0"/>
              <a:t>Multiwire stand drawings and engineering note approved and released</a:t>
            </a:r>
          </a:p>
          <a:p>
            <a:pPr lvl="1"/>
            <a:r>
              <a:rPr lang="en-US" sz="1200" dirty="0"/>
              <a:t>Quad installation procedure writing in process</a:t>
            </a:r>
          </a:p>
          <a:p>
            <a:pPr lvl="1"/>
            <a:r>
              <a:rPr lang="en-US" sz="1200" dirty="0"/>
              <a:t>Corrector magnet installation fixture design engineering note writing in process</a:t>
            </a:r>
          </a:p>
          <a:p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D2AF97-98FC-2BC4-76A5-EB0F3DE6F8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6/21/2024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E8CF58-7DD0-6FC1-4510-53DD06D2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734730"/>
          </a:xfrm>
        </p:spPr>
        <p:txBody>
          <a:bodyPr/>
          <a:lstStyle/>
          <a:p>
            <a:r>
              <a:rPr lang="en-US" dirty="0"/>
              <a:t>LBNF Primary Vacuum and Magnet Installation</a:t>
            </a:r>
            <a:br>
              <a:rPr lang="en-US" dirty="0"/>
            </a:br>
            <a:r>
              <a:rPr lang="en-US" sz="1600" dirty="0"/>
              <a:t>Kevin Duel, Ty Funk, Monika Sadowski, Jason Morin, Matthew Volante, Peggy Jones, James Williams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CC9E8-0F64-CDFD-7A8B-4CFDE2D90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42794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399</TotalTime>
  <Words>476</Words>
  <Application>Microsoft Macintosh PowerPoint</Application>
  <PresentationFormat>On-screen Show (16:9)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Helvetica</vt:lpstr>
      <vt:lpstr>Fermilab_PPT_090915</vt:lpstr>
      <vt:lpstr>PowerPoint Presentation</vt:lpstr>
      <vt:lpstr>PIP-II Vacuum Systems Updates Lucy Nobrega (L3/CAM), Sherese Humphrey (Interim CAM), Alex Chen (Lead Vacuum Engineer), Rich Andrews (Chamber design), Eric Pirtle (Design)</vt:lpstr>
      <vt:lpstr>PIP-II Vacuum Systems Updates (cont’d)</vt:lpstr>
      <vt:lpstr>PIP-II BTL Collimators</vt:lpstr>
      <vt:lpstr>LBNF Primary Vacuum and Magnet Installation Kevin Duel, Ty Funk, Monika Sadowski, Jason Morin, Matthew Volante, Peggy Jones, James Williams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40</cp:revision>
  <cp:lastPrinted>2014-01-20T19:40:21Z</cp:lastPrinted>
  <dcterms:created xsi:type="dcterms:W3CDTF">2023-11-30T22:05:45Z</dcterms:created>
  <dcterms:modified xsi:type="dcterms:W3CDTF">2024-06-21T13:45:08Z</dcterms:modified>
</cp:coreProperties>
</file>