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1"/>
  </p:notesMasterIdLst>
  <p:handoutMasterIdLst>
    <p:handoutMasterId r:id="rId12"/>
  </p:handoutMasterIdLst>
  <p:sldIdLst>
    <p:sldId id="258" r:id="rId4"/>
    <p:sldId id="780" r:id="rId5"/>
    <p:sldId id="782" r:id="rId6"/>
    <p:sldId id="783" r:id="rId7"/>
    <p:sldId id="785" r:id="rId8"/>
    <p:sldId id="781" r:id="rId9"/>
    <p:sldId id="777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9"/>
    <p:restoredTop sz="94694"/>
  </p:normalViewPr>
  <p:slideViewPr>
    <p:cSldViewPr snapToGrid="0">
      <p:cViewPr varScale="1">
        <p:scale>
          <a:sx n="161" d="100"/>
          <a:sy n="161" d="100"/>
        </p:scale>
        <p:origin x="312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55E4E-0E5D-AC43-A3AC-242DF970E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52045-39C9-6042-90DA-F4B1DB6AD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C86726-5D70-E547-8BD0-DEBDC661EA55}" type="datetimeFigureOut">
              <a:rPr lang="en-US" altLang="en-US"/>
              <a:pPr>
                <a:defRPr/>
              </a:pPr>
              <a:t>6/24/24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F6CED-7554-064C-9674-BE4AAABFA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B7DF3-6896-A04F-A642-1039A70A68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7B843A-B77D-474D-B0E4-CC0F03874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F8C78F-A566-4A44-A235-2011F59ED0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6AB2A-9494-0D42-B522-0350CD5D2C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AF616A-0DD6-B74E-A79D-D0B13F9FF5A2}" type="datetimeFigureOut">
              <a:rPr lang="en-US" altLang="en-US"/>
              <a:pPr>
                <a:defRPr/>
              </a:pPr>
              <a:t>6/24/24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32FD86-6986-AD4C-B406-726EC50C0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09EDF-BC7D-6048-83D4-93A73E613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F6307-4377-F64B-8277-577EBE27FF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6DFEE-BEDA-AE44-BC06-C2103EDB4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93B673-9347-8147-8723-A83F5ADB2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79AF5CF-A088-D948-9F93-0DA0C5DAE1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7940-43F5-904B-91DB-83BB4DE3F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449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D1F645C-9D56-994D-8EA3-844474830D5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E733-6288-624E-8523-9A738BD9F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618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866"/>
            <a:ext cx="2057400" cy="445650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866"/>
            <a:ext cx="6019800" cy="445650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043DC2B-F959-4A4C-B7DA-3ADAE862917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8209-1D78-CE48-B1DA-01DF083B7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654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86C31CB-9CA5-EE46-AD70-45092C5EC75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8300-7EBF-CF48-98AB-19FA03585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32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BEF0330-08FE-1B40-AA6F-DFF83D77C8A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B341-97D3-1C49-B731-D6AD0C105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437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B5A750E-0E9F-C948-853B-70225A65A09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DD24-D8C5-F944-A592-E27E51130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51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41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41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B6E0062-DA33-0A4F-B59C-B70CF64FF7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720A-4DA7-5A4D-BB94-347889394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068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D222206-A853-5B46-B39B-394743C6D0B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B0237-6B9B-2943-9B54-FE02E06B6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123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45AC481-2DAF-E645-A5D1-1FEC3C28307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70707-78AC-7B41-9A02-AE9F08C0D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631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18D8E5C-5B37-F546-832D-0C69506B63C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08CF-CC07-6146-AD45-6B9A0F831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194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403200-67F2-1A41-BBAE-B0D704BA98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3A04-0D11-BD42-80F0-9E5FD3FA1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9743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962AA1D-6A13-A34A-8950-E51D0F461B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7B68-2272-274E-9641-914C411DA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61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282238E-0D79-0D42-9968-302B07C5BB5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CCE9-5BD8-8441-B102-AFC601164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000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06B0A57-AEF6-0C44-90D2-6B35FC80505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0ABD-2FE2-9B4D-8677-F2AAE7040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239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866"/>
            <a:ext cx="2057400" cy="455175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866"/>
            <a:ext cx="6019800" cy="455175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70AEF10-13E9-FB45-9527-D5AA80BA20A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2685-B196-EE4E-934D-3F35F0045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221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79B50F6-FC31-904F-BFBD-292FA9C3721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A599-BF7C-8240-9AE4-201E9C4D6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8212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34617FB-CEBD-224C-B215-930D8239B3F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C4686-B547-D647-B974-0D7DCE110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7335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BEED710-39E3-034B-9627-09B6157D085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64F4-E1D3-A54F-A9CB-9643ACB6E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835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F84E440-05ED-3546-B0B9-B630E848378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37A8-65B0-CA4E-AC54-26AC3A774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8987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08BAE69-3F8F-9E41-9E5F-B0B6A628CF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FFD2-098E-AB4A-8C22-B3085074C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077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C25D013-623E-AF4F-B6F7-ACA3D33A939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8523-992D-3944-B294-0B5BE69F9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4002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3D177DB-4AE9-9A46-BC93-08B959CDCD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62EB-6A09-FD43-A422-0A0BF15B5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112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10C188B-10C7-A740-AAD1-D66F8DF2063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E094-D26F-4140-BD9D-5D52DC9A5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973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8D9E856-4E2B-D547-B9FE-818CB30E159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37C6-ED77-7845-8D12-B78A1E5E9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5607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A553DFD-4C79-C94E-B7F4-87D8DD8DB7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2CFF-1B05-3142-BB33-6D5460B21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576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6D8758C-4AE6-8D41-8A30-58A0304D8B2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6FC6-4468-D44C-91D8-2957F631F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47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866"/>
            <a:ext cx="2057400" cy="5075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866"/>
            <a:ext cx="6019800" cy="5075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3ECBD51-FF91-FA4E-9B19-196180CA9C1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382C-38C6-1D46-9BA7-387E7AF76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90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2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2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7D18ABB-8BD8-C546-AA36-9DEC46F5DAB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243F-D13D-5A41-B34D-3CDD589A9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45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F97A327-7EBC-FE42-BB82-1E0F51B3D39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A5F4-A4BC-2242-9D63-5015375B8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478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2494574-82BF-5B40-922A-C8D654BA573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249C-895C-A84C-ACD6-B93AF02C6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383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DB3F789-2E78-774E-8EFE-130BC8E1270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899F-A344-9848-B60A-53F4628CC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216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50E4D84-3E58-EA49-AEF6-595EB33C279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82D5-7709-794E-8FA3-DC06ECE13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4012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22397AE-2C6C-BF47-9BFD-40F9F0E5F11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EBFB-CBD2-6D4C-918C-9AE6E58BE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7868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E6A4BF0-20B7-6D43-92F2-8A1CD1D70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263"/>
            <a:ext cx="8229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F03E6B4-099A-F240-975C-9FA784DC8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1725"/>
            <a:ext cx="8229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panose="020B06000405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Lucida Grande" panose="020B06000405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Lucida Grande" panose="020B06000405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Lucida Grande" panose="020B0600040502020204" pitchFamily="34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86868D-DCCE-094A-9AA5-448A343FA64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09025" y="4837113"/>
            <a:ext cx="309563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defRPr>
            </a:lvl1pPr>
          </a:lstStyle>
          <a:p>
            <a:pPr>
              <a:defRPr/>
            </a:pPr>
            <a:fld id="{CF040486-AFA0-2342-B0B3-4E5A000AB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9">
            <a:extLst>
              <a:ext uri="{FF2B5EF4-FFF2-40B4-BE49-F238E27FC236}">
                <a16:creationId xmlns:a16="http://schemas.microsoft.com/office/drawing/2014/main" id="{4452D4DF-3BA8-574B-AA80-A291A61B6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E876EC15-BE6D-B24A-BAE6-974864048E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2"/>
          <a:stretch>
            <a:fillRect/>
          </a:stretch>
        </p:blipFill>
        <p:spPr bwMode="auto">
          <a:xfrm>
            <a:off x="8139113" y="-15875"/>
            <a:ext cx="1004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Lucida Grande" panose="020B06000405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382588" indent="-342900" algn="l" rtl="0" eaLnBrk="0" fontAlgn="base" hangingPunct="0">
        <a:lnSpc>
          <a:spcPct val="120000"/>
        </a:lnSpc>
        <a:spcBef>
          <a:spcPts val="8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1pPr>
      <a:lvl2pPr marL="731838" indent="-28575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2pPr>
      <a:lvl3pPr marL="1131888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3pPr>
      <a:lvl4pPr marL="15890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4pPr>
      <a:lvl5pPr marL="20462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5pPr>
      <a:lvl6pPr marL="25034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2826517F-23B8-A343-86DD-63D0F35A1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12FCF19-71B6-9A40-82CB-F71633F8E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panose="020B06000405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Lucida Grande" panose="020B06000405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Lucida Grande" panose="020B06000405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Lucida Grande" panose="020B0600040502020204" pitchFamily="34" charset="0"/>
              </a:rPr>
              <a:t>Fifth level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AE03136-928C-B542-A5D1-B3B2BCDC96A2}"/>
              </a:ext>
            </a:extLst>
          </p:cNvPr>
          <p:cNvSpPr>
            <a:spLocks/>
          </p:cNvSpPr>
          <p:nvPr/>
        </p:nvSpPr>
        <p:spPr bwMode="auto">
          <a:xfrm>
            <a:off x="457200" y="4684713"/>
            <a:ext cx="2146300" cy="238125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19th December 2011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F3EF74B-5072-CE47-9D22-C22F2A61141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4425" y="4684713"/>
            <a:ext cx="309563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defRPr>
            </a:lvl1pPr>
          </a:lstStyle>
          <a:p>
            <a:pPr>
              <a:defRPr/>
            </a:pPr>
            <a:fld id="{320094C1-1B63-1147-B938-2A5A2035D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2FAC178C-9375-8B42-8619-838A8FB457BE}"/>
              </a:ext>
            </a:extLst>
          </p:cNvPr>
          <p:cNvSpPr>
            <a:spLocks/>
          </p:cNvSpPr>
          <p:nvPr/>
        </p:nvSpPr>
        <p:spPr bwMode="auto">
          <a:xfrm>
            <a:off x="3124200" y="4684713"/>
            <a:ext cx="2908300" cy="238125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Justin Evans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Lucida Grande" panose="020B06000405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382588" indent="-342900" algn="l" rtl="0" eaLnBrk="0" fontAlgn="base" hangingPunct="0">
        <a:lnSpc>
          <a:spcPct val="120000"/>
        </a:lnSpc>
        <a:spcBef>
          <a:spcPts val="8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1pPr>
      <a:lvl2pPr marL="731838" indent="-28575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2pPr>
      <a:lvl3pPr marL="1131888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3pPr>
      <a:lvl4pPr marL="15890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4pPr>
      <a:lvl5pPr marL="20462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5pPr>
      <a:lvl6pPr marL="25034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BA02D5F-998B-4A46-9EC9-68DC885FB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67CEB39-878C-DC4A-AD3D-AD83D9375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201977A-F3E6-D148-98C9-2C5DB956EA9A}"/>
              </a:ext>
            </a:extLst>
          </p:cNvPr>
          <p:cNvSpPr>
            <a:spLocks/>
          </p:cNvSpPr>
          <p:nvPr/>
        </p:nvSpPr>
        <p:spPr bwMode="auto">
          <a:xfrm>
            <a:off x="457200" y="4684713"/>
            <a:ext cx="214630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ea typeface="ＭＳ Ｐゴシック" panose="020B0600070205080204" pitchFamily="34" charset="-128"/>
              </a:rPr>
              <a:t>5th November 2010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FED55DCA-76A9-344E-95A6-C913728064BC}"/>
              </a:ext>
            </a:extLst>
          </p:cNvPr>
          <p:cNvSpPr>
            <a:spLocks/>
          </p:cNvSpPr>
          <p:nvPr/>
        </p:nvSpPr>
        <p:spPr bwMode="auto">
          <a:xfrm>
            <a:off x="3124200" y="4684713"/>
            <a:ext cx="290830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ea typeface="ＭＳ Ｐゴシック" panose="020B0600070205080204" pitchFamily="34" charset="-128"/>
              </a:rPr>
              <a:t>Justin Evans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2E2F058-7F01-3D44-94EC-3BB2D229D00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4684713"/>
            <a:ext cx="312737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B643986-4103-B447-B1B4-C803AE2D0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5607" name="Picture 6">
            <a:extLst>
              <a:ext uri="{FF2B5EF4-FFF2-40B4-BE49-F238E27FC236}">
                <a16:creationId xmlns:a16="http://schemas.microsoft.com/office/drawing/2014/main" id="{78D1FC42-8F10-314C-93C3-5A52E5055C45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>
            <a:extLst>
              <a:ext uri="{FF2B5EF4-FFF2-40B4-BE49-F238E27FC236}">
                <a16:creationId xmlns:a16="http://schemas.microsoft.com/office/drawing/2014/main" id="{1152AC19-0C67-534D-830A-16514EF118B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0"/>
            <a:ext cx="1978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>
            <a:extLst>
              <a:ext uri="{FF2B5EF4-FFF2-40B4-BE49-F238E27FC236}">
                <a16:creationId xmlns:a16="http://schemas.microsoft.com/office/drawing/2014/main" id="{BDED7AFE-22DB-A84C-A0FB-C3BCF851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0" b="83551"/>
          <a:stretch>
            <a:fillRect/>
          </a:stretch>
        </p:blipFill>
        <p:spPr bwMode="auto">
          <a:xfrm>
            <a:off x="7189788" y="-9525"/>
            <a:ext cx="19542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951B7BEA-F255-D343-905C-569172824E25}"/>
              </a:ext>
            </a:extLst>
          </p:cNvPr>
          <p:cNvSpPr>
            <a:spLocks/>
          </p:cNvSpPr>
          <p:nvPr/>
        </p:nvSpPr>
        <p:spPr bwMode="auto">
          <a:xfrm>
            <a:off x="457200" y="5387975"/>
            <a:ext cx="214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lnSpc>
                <a:spcPct val="120000"/>
              </a:lnSpc>
              <a:spcBef>
                <a:spcPts val="8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7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11th May 2012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57093C97-961F-0644-B535-03CCDC9FFA60}"/>
              </a:ext>
            </a:extLst>
          </p:cNvPr>
          <p:cNvSpPr>
            <a:spLocks/>
          </p:cNvSpPr>
          <p:nvPr/>
        </p:nvSpPr>
        <p:spPr bwMode="auto">
          <a:xfrm>
            <a:off x="114300" y="4641850"/>
            <a:ext cx="1689100" cy="127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8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7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id="{36B88989-74AD-7148-B14A-2D9CA5A49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" y="771525"/>
            <a:ext cx="8826500" cy="1308100"/>
          </a:xfrm>
        </p:spPr>
        <p:txBody>
          <a:bodyPr rIns="132080"/>
          <a:lstStyle/>
          <a:p>
            <a:pPr indent="0" eaLnBrk="1" hangingPunct="1"/>
            <a:r>
              <a:rPr lang="en-US" altLang="en-US" sz="4000" dirty="0"/>
              <a:t>APAs in ProtoDUNE-2</a:t>
            </a:r>
            <a:endParaRPr lang="en-US" altLang="en-US" sz="2000" dirty="0"/>
          </a:p>
        </p:txBody>
      </p:sp>
      <p:pic>
        <p:nvPicPr>
          <p:cNvPr id="39941" name="Picture 9">
            <a:extLst>
              <a:ext uri="{FF2B5EF4-FFF2-40B4-BE49-F238E27FC236}">
                <a16:creationId xmlns:a16="http://schemas.microsoft.com/office/drawing/2014/main" id="{EB100C79-9BE9-104B-9AFC-81D12DB1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9525"/>
            <a:ext cx="180181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2" name="Slide Number Placeholder 4">
            <a:extLst>
              <a:ext uri="{FF2B5EF4-FFF2-40B4-BE49-F238E27FC236}">
                <a16:creationId xmlns:a16="http://schemas.microsoft.com/office/drawing/2014/main" id="{33C13847-53B1-6549-A794-85A9F6D445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8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7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31CA290-4577-F748-B0DF-AEF68647A9AB}" type="slidenum">
              <a:rPr lang="en-US" altLang="en-US" sz="1400" smtClean="0"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56DE04BA-5F7A-7741-8694-86E6815AC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25"/>
            <a:ext cx="9144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">
            <a:extLst>
              <a:ext uri="{FF2B5EF4-FFF2-40B4-BE49-F238E27FC236}">
                <a16:creationId xmlns:a16="http://schemas.microsoft.com/office/drawing/2014/main" id="{7EBD8B4A-C11D-9447-845D-ED6D99015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-9525"/>
            <a:ext cx="13160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B6ABEC58-019E-6B4D-B09F-80C7A987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13" y="2127183"/>
            <a:ext cx="4416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Justin Evans, Pip Hamilton &amp; Brian Rebel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F2D09-06EE-9658-865E-5FAFC0A2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648" y="254407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24</a:t>
            </a:r>
            <a:r>
              <a:rPr lang="en-US" altLang="en-US" baseline="30000" dirty="0"/>
              <a:t>th</a:t>
            </a:r>
            <a:r>
              <a:rPr lang="en-US" altLang="en-US" dirty="0"/>
              <a:t> June 2024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A4B6-7DEE-F2E9-ABD5-F42D6527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ProtoDUNE-2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1B6A-9860-AEDD-ACE6-FB41DFCE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1725"/>
            <a:ext cx="4114800" cy="3677009"/>
          </a:xfrm>
        </p:spPr>
        <p:txBody>
          <a:bodyPr>
            <a:normAutofit fontScale="47500" lnSpcReduction="20000"/>
          </a:bodyPr>
          <a:lstStyle/>
          <a:p>
            <a:pPr marL="39688" indent="0">
              <a:buNone/>
            </a:pPr>
            <a:r>
              <a:rPr lang="en-US" dirty="0"/>
              <a:t>We have four APAs in ProtoDUNE-2</a:t>
            </a:r>
          </a:p>
          <a:p>
            <a:pPr lvl="1"/>
            <a:r>
              <a:rPr lang="en-US" dirty="0"/>
              <a:t>Two upper APAs and two lower APAs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All APAs were tested in the cold box prior to installation into ProtoDUNE-2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Pip Hamilton (Imperial) is our APA consortium lead on ProtoDUNE-2</a:t>
            </a:r>
          </a:p>
          <a:p>
            <a:pPr lvl="1"/>
            <a:r>
              <a:rPr lang="en-US" dirty="0"/>
              <a:t>Most of the information in this talk is provided by him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28AA2-0636-4B63-C78D-D04FF5369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0A71D-E159-AE5C-8D88-591620808C5C}"/>
              </a:ext>
            </a:extLst>
          </p:cNvPr>
          <p:cNvSpPr/>
          <p:nvPr/>
        </p:nvSpPr>
        <p:spPr bwMode="auto">
          <a:xfrm>
            <a:off x="5104737" y="1144532"/>
            <a:ext cx="2910178" cy="2775005"/>
          </a:xfrm>
          <a:prstGeom prst="rect">
            <a:avLst/>
          </a:prstGeom>
          <a:solidFill>
            <a:srgbClr val="BBE0E3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E964F6-98D5-F920-F6E7-D4BABCDBB289}"/>
              </a:ext>
            </a:extLst>
          </p:cNvPr>
          <p:cNvCxnSpPr/>
          <p:nvPr/>
        </p:nvCxnSpPr>
        <p:spPr bwMode="auto">
          <a:xfrm>
            <a:off x="6559062" y="1310054"/>
            <a:ext cx="0" cy="2461846"/>
          </a:xfrm>
          <a:prstGeom prst="line">
            <a:avLst/>
          </a:prstGeom>
          <a:solidFill>
            <a:srgbClr val="BBE0E3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B4D5E7-9808-E1A6-55E0-A1C1ADFF47EA}"/>
              </a:ext>
            </a:extLst>
          </p:cNvPr>
          <p:cNvCxnSpPr>
            <a:cxnSpLocks/>
          </p:cNvCxnSpPr>
          <p:nvPr/>
        </p:nvCxnSpPr>
        <p:spPr bwMode="auto">
          <a:xfrm>
            <a:off x="5401408" y="3033346"/>
            <a:ext cx="0" cy="738554"/>
          </a:xfrm>
          <a:prstGeom prst="line">
            <a:avLst/>
          </a:prstGeom>
          <a:solidFill>
            <a:srgbClr val="BBE0E3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3E59F7-CA98-8449-FDF9-72A57BEF3755}"/>
              </a:ext>
            </a:extLst>
          </p:cNvPr>
          <p:cNvCxnSpPr>
            <a:cxnSpLocks/>
          </p:cNvCxnSpPr>
          <p:nvPr/>
        </p:nvCxnSpPr>
        <p:spPr bwMode="auto">
          <a:xfrm>
            <a:off x="5407270" y="2202473"/>
            <a:ext cx="0" cy="738554"/>
          </a:xfrm>
          <a:prstGeom prst="line">
            <a:avLst/>
          </a:prstGeom>
          <a:solidFill>
            <a:srgbClr val="BBE0E3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7BE4F1-F65E-6CE8-6AFD-40396B382207}"/>
              </a:ext>
            </a:extLst>
          </p:cNvPr>
          <p:cNvCxnSpPr>
            <a:cxnSpLocks/>
          </p:cNvCxnSpPr>
          <p:nvPr/>
        </p:nvCxnSpPr>
        <p:spPr bwMode="auto">
          <a:xfrm>
            <a:off x="7743093" y="3033346"/>
            <a:ext cx="0" cy="738554"/>
          </a:xfrm>
          <a:prstGeom prst="line">
            <a:avLst/>
          </a:prstGeom>
          <a:solidFill>
            <a:srgbClr val="BBE0E3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2207D-1145-99A6-78F4-46CAD3F8AE15}"/>
              </a:ext>
            </a:extLst>
          </p:cNvPr>
          <p:cNvCxnSpPr>
            <a:cxnSpLocks/>
          </p:cNvCxnSpPr>
          <p:nvPr/>
        </p:nvCxnSpPr>
        <p:spPr bwMode="auto">
          <a:xfrm>
            <a:off x="7748955" y="2202473"/>
            <a:ext cx="0" cy="738554"/>
          </a:xfrm>
          <a:prstGeom prst="line">
            <a:avLst/>
          </a:prstGeom>
          <a:solidFill>
            <a:srgbClr val="BBE0E3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FC3EAE-4E4B-FA4E-CF2A-01C4ACA0759B}"/>
              </a:ext>
            </a:extLst>
          </p:cNvPr>
          <p:cNvSpPr txBox="1"/>
          <p:nvPr/>
        </p:nvSpPr>
        <p:spPr>
          <a:xfrm rot="16200000">
            <a:off x="5295176" y="3141012"/>
            <a:ext cx="67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APA 1</a:t>
            </a:r>
          </a:p>
          <a:p>
            <a:pPr algn="ctr"/>
            <a:r>
              <a:rPr lang="en-US" sz="1400" dirty="0"/>
              <a:t>upper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27695-EF49-C0CE-BB3B-0BE9CFCEFCC4}"/>
              </a:ext>
            </a:extLst>
          </p:cNvPr>
          <p:cNvSpPr txBox="1"/>
          <p:nvPr/>
        </p:nvSpPr>
        <p:spPr>
          <a:xfrm rot="16200000">
            <a:off x="5342794" y="2310139"/>
            <a:ext cx="67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APA 2</a:t>
            </a:r>
          </a:p>
          <a:p>
            <a:pPr algn="ctr"/>
            <a:r>
              <a:rPr lang="en-US" sz="1400" dirty="0"/>
              <a:t>upper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058DC-CCBE-D3CC-650F-706EF7F1991C}"/>
              </a:ext>
            </a:extLst>
          </p:cNvPr>
          <p:cNvSpPr txBox="1"/>
          <p:nvPr/>
        </p:nvSpPr>
        <p:spPr>
          <a:xfrm rot="16200000">
            <a:off x="7135667" y="3174685"/>
            <a:ext cx="671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APA 3</a:t>
            </a:r>
          </a:p>
          <a:p>
            <a:pPr algn="ctr"/>
            <a:r>
              <a:rPr lang="en-US" sz="1400" dirty="0"/>
              <a:t>lower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D8FE9-37EB-7775-3197-2AB24F353736}"/>
              </a:ext>
            </a:extLst>
          </p:cNvPr>
          <p:cNvSpPr txBox="1"/>
          <p:nvPr/>
        </p:nvSpPr>
        <p:spPr>
          <a:xfrm rot="16200000">
            <a:off x="7138068" y="2310139"/>
            <a:ext cx="671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APA 4</a:t>
            </a:r>
          </a:p>
          <a:p>
            <a:pPr algn="ctr"/>
            <a:r>
              <a:rPr lang="en-US" sz="1400" dirty="0"/>
              <a:t>lower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2C93F-2D45-5BD8-7582-3C4109FAF863}"/>
              </a:ext>
            </a:extLst>
          </p:cNvPr>
          <p:cNvSpPr txBox="1"/>
          <p:nvPr/>
        </p:nvSpPr>
        <p:spPr>
          <a:xfrm rot="16200000">
            <a:off x="5974607" y="2417859"/>
            <a:ext cx="861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Cathode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5E3124-5B11-E1D4-7582-11E5CA989690}"/>
              </a:ext>
            </a:extLst>
          </p:cNvPr>
          <p:cNvCxnSpPr>
            <a:cxnSpLocks/>
          </p:cNvCxnSpPr>
          <p:nvPr/>
        </p:nvCxnSpPr>
        <p:spPr bwMode="auto">
          <a:xfrm>
            <a:off x="6251285" y="3385038"/>
            <a:ext cx="413284" cy="1452075"/>
          </a:xfrm>
          <a:prstGeom prst="line">
            <a:avLst/>
          </a:prstGeom>
          <a:solidFill>
            <a:srgbClr val="BBE0E3"/>
          </a:solidFill>
          <a:ln w="34925" cap="flat" cmpd="sng" algn="ctr">
            <a:solidFill>
              <a:srgbClr val="0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3003F0D-DAEB-B7BA-F4C8-F4F8AC2C33E2}"/>
              </a:ext>
            </a:extLst>
          </p:cNvPr>
          <p:cNvSpPr txBox="1"/>
          <p:nvPr/>
        </p:nvSpPr>
        <p:spPr>
          <a:xfrm rot="15261328">
            <a:off x="6030416" y="4116951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16314724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21DB-998D-D218-409C-94F23CF5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cooldown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57CE-9432-6626-6142-3298F80E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17" y="1327868"/>
            <a:ext cx="3454842" cy="2756176"/>
          </a:xfrm>
        </p:spPr>
        <p:txBody>
          <a:bodyPr>
            <a:normAutofit fontScale="62500" lnSpcReduction="20000"/>
          </a:bodyPr>
          <a:lstStyle/>
          <a:p>
            <a:pPr marL="39688" indent="0">
              <a:buNone/>
            </a:pPr>
            <a:r>
              <a:rPr lang="en-US" dirty="0"/>
              <a:t>APA cooldown went smoothly with the temperature difference between top and bottom of any APA not going above 60</a:t>
            </a:r>
            <a:r>
              <a:rPr lang="en-US" baseline="30000" dirty="0"/>
              <a:t>o</a:t>
            </a:r>
            <a:r>
              <a:rPr lang="en-US" dirty="0"/>
              <a:t> C</a:t>
            </a:r>
          </a:p>
          <a:p>
            <a:pPr lvl="1"/>
            <a:r>
              <a:rPr lang="en-US" dirty="0"/>
              <a:t>Our requirement is to keep this below 100</a:t>
            </a:r>
            <a:r>
              <a:rPr lang="en-US" baseline="30000" dirty="0"/>
              <a:t>o</a:t>
            </a:r>
            <a:r>
              <a:rPr lang="en-US" dirty="0"/>
              <a:t>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C66A3-960A-1B9F-C08D-6B6980916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4AABC-3686-6F74-A7BA-67D5F129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62" y="968245"/>
            <a:ext cx="5276877" cy="3618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D86C5-4CDB-FA5B-A03D-04E5B6F67F02}"/>
              </a:ext>
            </a:extLst>
          </p:cNvPr>
          <p:cNvSpPr txBox="1"/>
          <p:nvPr/>
        </p:nvSpPr>
        <p:spPr>
          <a:xfrm>
            <a:off x="5224007" y="1709530"/>
            <a:ext cx="2941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Traces from various temperature sensors on APAs</a:t>
            </a:r>
          </a:p>
          <a:p>
            <a:endParaRPr lang="en-US" sz="1600" dirty="0"/>
          </a:p>
          <a:p>
            <a:r>
              <a:rPr lang="en-US" sz="1600" dirty="0"/>
              <a:t>Sensors at the bottom cool down first</a:t>
            </a:r>
          </a:p>
        </p:txBody>
      </p:sp>
    </p:spTree>
    <p:extLst>
      <p:ext uri="{BB962C8B-B14F-4D97-AF65-F5344CB8AC3E}">
        <p14:creationId xmlns:p14="http://schemas.microsoft.com/office/powerpoint/2010/main" val="16966475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53D0-CE79-1DD7-82ED-A1B569C5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86"/>
            <a:ext cx="8229600" cy="775799"/>
          </a:xfrm>
        </p:spPr>
        <p:txBody>
          <a:bodyPr/>
          <a:lstStyle/>
          <a:p>
            <a:r>
              <a:rPr lang="en-US" dirty="0"/>
              <a:t>Disconnected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41F32-6E83-0C06-9704-14B2E010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2" y="3077148"/>
            <a:ext cx="8686800" cy="2170092"/>
          </a:xfrm>
        </p:spPr>
        <p:txBody>
          <a:bodyPr>
            <a:normAutofit fontScale="32500" lnSpcReduction="20000"/>
          </a:bodyPr>
          <a:lstStyle/>
          <a:p>
            <a:pPr marL="39688" indent="0">
              <a:buNone/>
            </a:pPr>
            <a:r>
              <a:rPr lang="en-US" dirty="0"/>
              <a:t>In total ~34 channels of 10,240 have had some kind of issue (although some have recovered)</a:t>
            </a:r>
          </a:p>
          <a:p>
            <a:pPr lvl="1"/>
            <a:r>
              <a:rPr lang="en-US" dirty="0"/>
              <a:t>This is 0.3%, which is well within our 1% requirement</a:t>
            </a:r>
          </a:p>
          <a:p>
            <a:pPr marL="39688" indent="0">
              <a:buNone/>
            </a:pPr>
            <a:r>
              <a:rPr lang="en-US" dirty="0"/>
              <a:t>Possible causes for channels that disconnect during cool-down</a:t>
            </a:r>
          </a:p>
          <a:p>
            <a:pPr lvl="1"/>
            <a:r>
              <a:rPr lang="en-US" dirty="0"/>
              <a:t>Insufficient plating of the through holes for the Mill-Max pins such that the pin does not contact the sides of the hole well</a:t>
            </a:r>
          </a:p>
          <a:p>
            <a:pPr lvl="1"/>
            <a:r>
              <a:rPr lang="en-US" dirty="0"/>
              <a:t>Poor insertion of the Mill-Max pins (hard to come up with a scenario for this)</a:t>
            </a:r>
          </a:p>
          <a:p>
            <a:pPr lvl="1"/>
            <a:r>
              <a:rPr lang="en-US" dirty="0"/>
              <a:t>Problem with the CR board to CE adapter board connection</a:t>
            </a:r>
          </a:p>
          <a:p>
            <a:pPr lvl="1"/>
            <a:r>
              <a:rPr lang="en-US" dirty="0"/>
              <a:t>Problem with the CE adapter board connector solder joints for those channels (done by hand at PSL for these boards; now being done by selective solder machine)</a:t>
            </a:r>
          </a:p>
          <a:p>
            <a:pPr lvl="1"/>
            <a:r>
              <a:rPr lang="en-US" dirty="0"/>
              <a:t>Insufficient contact between the FEMB and CE adapter board connectors for those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61463-006B-84A5-1DD2-521E25141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9E69E-4644-5ECC-95CC-7E93D322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32" y="754246"/>
            <a:ext cx="7227736" cy="23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461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B313-E7FD-6762-9F6D-4EB1406C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loose material in TPC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1678-06BC-1764-9508-4810FB16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9816"/>
            <a:ext cx="5099538" cy="3827297"/>
          </a:xfrm>
        </p:spPr>
        <p:txBody>
          <a:bodyPr>
            <a:normAutofit fontScale="47500" lnSpcReduction="20000"/>
          </a:bodyPr>
          <a:lstStyle/>
          <a:p>
            <a:pPr marL="39688" indent="0">
              <a:buNone/>
            </a:pPr>
            <a:r>
              <a:rPr lang="en-US" dirty="0"/>
              <a:t>Intermittent shorts are being observed</a:t>
            </a:r>
          </a:p>
          <a:p>
            <a:pPr lvl="1"/>
            <a:r>
              <a:rPr lang="en-US" dirty="0"/>
              <a:t>Move around in the detector</a:t>
            </a:r>
          </a:p>
          <a:p>
            <a:pPr lvl="1"/>
            <a:r>
              <a:rPr lang="en-US" dirty="0"/>
              <a:t>Appear and reappear on timescales of days, with some correlation to circulation and field ramps</a:t>
            </a:r>
          </a:p>
          <a:p>
            <a:pPr lvl="1"/>
            <a:r>
              <a:rPr lang="en-US" dirty="0"/>
              <a:t>Sometimes between channels, sometimes whole layers</a:t>
            </a:r>
          </a:p>
          <a:p>
            <a:pPr marL="39688" indent="0">
              <a:buNone/>
            </a:pPr>
            <a:r>
              <a:rPr lang="en-US" dirty="0"/>
              <a:t>Currently the APA 1 G layer and the APA 4 U layer are shorted to ground</a:t>
            </a:r>
          </a:p>
          <a:p>
            <a:pPr lvl="1"/>
            <a:r>
              <a:rPr lang="en-US" dirty="0"/>
              <a:t>Drawing </a:t>
            </a:r>
            <a:r>
              <a:rPr lang="el-GR" dirty="0"/>
              <a:t>μ</a:t>
            </a:r>
            <a:r>
              <a:rPr lang="en-US" dirty="0"/>
              <a:t>A currents, which does not stop us from operating</a:t>
            </a:r>
          </a:p>
          <a:p>
            <a:pPr marL="39688" indent="0">
              <a:buNone/>
            </a:pPr>
            <a:r>
              <a:rPr lang="en-US" dirty="0"/>
              <a:t>Hypothesis is some small amount of conductive debris in the detector</a:t>
            </a:r>
          </a:p>
          <a:p>
            <a:pPr lvl="1"/>
            <a:r>
              <a:rPr lang="en-US" dirty="0"/>
              <a:t>Important to focus on minimizing the risk of any debris from our construction and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F96ED-6228-C90B-CF43-F8AFCD657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DA7E4-FAAF-D233-70ED-0C846865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50" y="896817"/>
            <a:ext cx="2658235" cy="41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9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8737-4C39-FB8A-1EF7-B2135FAA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60"/>
            <a:ext cx="8229600" cy="723045"/>
          </a:xfrm>
        </p:spPr>
        <p:txBody>
          <a:bodyPr/>
          <a:lstStyle/>
          <a:p>
            <a:r>
              <a:rPr lang="en-US" dirty="0"/>
              <a:t>APA 1 collection-layer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C335-6C78-6FFA-FF7B-E400F5D4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2" y="695686"/>
            <a:ext cx="4835770" cy="4281216"/>
          </a:xfrm>
        </p:spPr>
        <p:txBody>
          <a:bodyPr>
            <a:normAutofit fontScale="40000" lnSpcReduction="20000"/>
          </a:bodyPr>
          <a:lstStyle/>
          <a:p>
            <a:pPr marL="39688" indent="0">
              <a:buNone/>
            </a:pPr>
            <a:r>
              <a:rPr lang="en-US" dirty="0"/>
              <a:t>There is no bias voltage on the collection layer of APA 1</a:t>
            </a:r>
          </a:p>
          <a:p>
            <a:pPr lvl="1"/>
            <a:r>
              <a:rPr lang="en-US" dirty="0"/>
              <a:t>This means the last induction layer (V) is acting as the collection layer with unipolar signals, and there is very little signal on the collection (X) layer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Impedance measurements from the flange show that the loss of connection is between the HV cable and the APA itself</a:t>
            </a:r>
          </a:p>
          <a:p>
            <a:pPr lvl="1"/>
            <a:r>
              <a:rPr lang="en-US" dirty="0"/>
              <a:t>Potentially a bad SHV connection into the SHV board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Installation procedures will be reviewed to make the SHV connection step easier and add additional QC testing</a:t>
            </a:r>
          </a:p>
          <a:p>
            <a:pPr lvl="1"/>
            <a:r>
              <a:rPr lang="en-US" dirty="0"/>
              <a:t>Leave the CR board immediately in front of the SHV board off the APA until the SHV connection has been made</a:t>
            </a:r>
          </a:p>
          <a:p>
            <a:pPr lvl="1"/>
            <a:r>
              <a:rPr lang="en-US" dirty="0"/>
              <a:t>Add an additional visual QC step to this connection, and use impedance measurements to check </a:t>
            </a:r>
            <a:r>
              <a:rPr lang="en-US"/>
              <a:t>the connection</a:t>
            </a:r>
            <a:endParaRPr lang="en-US" dirty="0"/>
          </a:p>
          <a:p>
            <a:pPr lvl="1"/>
            <a:r>
              <a:rPr lang="en-US" dirty="0"/>
              <a:t>A redundant X-layer SHV connection is being considered, but this has associated electrical and mechanical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098D7-5FA9-0E38-0D67-1394E03D5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B3EFF-277F-E169-2C66-A252C276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53" y="990844"/>
            <a:ext cx="2978881" cy="39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60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EB92-8172-AA64-5797-CA5D07EA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AC00-1A77-BE46-597E-6D52376F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9688" indent="0">
              <a:buNone/>
            </a:pPr>
            <a:r>
              <a:rPr lang="en-US" dirty="0"/>
              <a:t>APAs 2, 3 and 4 are working well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APA 1 has an issue with the collection-layer bias voltage coming in</a:t>
            </a:r>
          </a:p>
          <a:p>
            <a:pPr lvl="1"/>
            <a:r>
              <a:rPr lang="en-US" dirty="0"/>
              <a:t>Issue is in between the HV cable and the APA itself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Disconnected channels are well within our requirements and will be monitored over the run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Possible conductive debris in the TPC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6CB9B-50A9-1562-F134-F677E62BD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4214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93706</TotalTime>
  <Pages>0</Pages>
  <Words>562</Words>
  <Characters>0</Characters>
  <Application>Microsoft Macintosh PowerPoint</Application>
  <PresentationFormat>On-screen Show (16:9)</PresentationFormat>
  <Lines>0</Lines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Grande</vt:lpstr>
      <vt:lpstr>Tahoma</vt:lpstr>
      <vt:lpstr>Wingdings</vt:lpstr>
      <vt:lpstr>Title &amp; Bullets copy</vt:lpstr>
      <vt:lpstr>Title &amp; Bullets</vt:lpstr>
      <vt:lpstr>Custom Design</vt:lpstr>
      <vt:lpstr>APAs in ProtoDUNE-2</vt:lpstr>
      <vt:lpstr>ProtoDUNE-2</vt:lpstr>
      <vt:lpstr>APA cooldown</vt:lpstr>
      <vt:lpstr>Disconnected channels</vt:lpstr>
      <vt:lpstr>Possible loose material in TPC</vt:lpstr>
      <vt:lpstr>APA 1 collection-layer bias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evansj</dc:creator>
  <cp:keywords/>
  <dc:description/>
  <cp:lastModifiedBy>Justin Evans</cp:lastModifiedBy>
  <cp:revision>2383</cp:revision>
  <cp:lastPrinted>2021-03-01T20:12:34Z</cp:lastPrinted>
  <dcterms:modified xsi:type="dcterms:W3CDTF">2024-06-24T13:20:11Z</dcterms:modified>
</cp:coreProperties>
</file>