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Source Code Pro"/>
      <p:regular r:id="rId31"/>
      <p:bold r:id="rId32"/>
      <p:italic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  <p:embeddedFont>
      <p:font typeface="Roboto Mon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bold.fntdata"/><Relationship Id="rId20" Type="http://schemas.openxmlformats.org/officeDocument/2006/relationships/slide" Target="slides/slide14.xml"/><Relationship Id="rId42" Type="http://schemas.openxmlformats.org/officeDocument/2006/relationships/font" Target="fonts/RobotoMono-boldItalic.fntdata"/><Relationship Id="rId41" Type="http://schemas.openxmlformats.org/officeDocument/2006/relationships/font" Target="fonts/RobotoMono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ourceCodePro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SourceCodePro-italic.fntdata"/><Relationship Id="rId10" Type="http://schemas.openxmlformats.org/officeDocument/2006/relationships/slide" Target="slides/slide4.xml"/><Relationship Id="rId32" Type="http://schemas.openxmlformats.org/officeDocument/2006/relationships/font" Target="fonts/SourceCodePro-bold.fntdata"/><Relationship Id="rId13" Type="http://schemas.openxmlformats.org/officeDocument/2006/relationships/slide" Target="slides/slide7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6.xml"/><Relationship Id="rId34" Type="http://schemas.openxmlformats.org/officeDocument/2006/relationships/font" Target="fonts/SourceCodePro-boldItalic.fntdata"/><Relationship Id="rId15" Type="http://schemas.openxmlformats.org/officeDocument/2006/relationships/slide" Target="slides/slide9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8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1.xml"/><Relationship Id="rId39" Type="http://schemas.openxmlformats.org/officeDocument/2006/relationships/font" Target="fonts/RobotoMono-regular.fntdata"/><Relationship Id="rId16" Type="http://schemas.openxmlformats.org/officeDocument/2006/relationships/slide" Target="slides/slide10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c1bdc6f57_2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5c1bdc6f57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5c1bdc6f57_2_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7880db584d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7880db584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786a93c07c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786a93c07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7880db584d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7880db584d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7880db584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7880db584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786a93c07c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786a93c07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880db584d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7880db584d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786a93c07c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786a93c07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ed64f6710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ed64f6710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786a93c07c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786a93c07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242390fc1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242390fc1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1955468b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1955468b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242390fc1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242390fc1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786a93c07c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786a93c07c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7880db584d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7880db584d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7880db584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7880db584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7880db584d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7880db584d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880db584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7880db584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a5052f9a1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a5052f9a1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86a93c07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786a93c07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86a93c07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786a93c07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86a93c07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786a93c07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880db584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7880db584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786a93c07c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786a93c07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28600" y="728730"/>
            <a:ext cx="867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1"/>
          <p:cNvSpPr txBox="1"/>
          <p:nvPr>
            <p:ph idx="2" type="body"/>
          </p:nvPr>
        </p:nvSpPr>
        <p:spPr>
          <a:xfrm>
            <a:off x="228600" y="2710800"/>
            <a:ext cx="867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22860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12"/>
          <p:cNvSpPr txBox="1"/>
          <p:nvPr>
            <p:ph idx="2" type="body"/>
          </p:nvPr>
        </p:nvSpPr>
        <p:spPr>
          <a:xfrm>
            <a:off x="467244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2"/>
          <p:cNvSpPr txBox="1"/>
          <p:nvPr>
            <p:ph idx="3" type="body"/>
          </p:nvPr>
        </p:nvSpPr>
        <p:spPr>
          <a:xfrm>
            <a:off x="4672440" y="271080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2"/>
          <p:cNvSpPr txBox="1"/>
          <p:nvPr>
            <p:ph idx="4" type="body"/>
          </p:nvPr>
        </p:nvSpPr>
        <p:spPr>
          <a:xfrm>
            <a:off x="228600" y="271080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228600" y="72873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3160800" y="72873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3"/>
          <p:cNvSpPr txBox="1"/>
          <p:nvPr>
            <p:ph idx="3" type="body"/>
          </p:nvPr>
        </p:nvSpPr>
        <p:spPr>
          <a:xfrm>
            <a:off x="6093000" y="72873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9" name="Google Shape;59;p13"/>
          <p:cNvSpPr txBox="1"/>
          <p:nvPr>
            <p:ph idx="4" type="body"/>
          </p:nvPr>
        </p:nvSpPr>
        <p:spPr>
          <a:xfrm>
            <a:off x="6093000" y="271080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0" name="Google Shape;60;p13"/>
          <p:cNvSpPr txBox="1"/>
          <p:nvPr>
            <p:ph idx="5" type="body"/>
          </p:nvPr>
        </p:nvSpPr>
        <p:spPr>
          <a:xfrm>
            <a:off x="3160800" y="271080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3"/>
          <p:cNvSpPr txBox="1"/>
          <p:nvPr>
            <p:ph idx="6" type="body"/>
          </p:nvPr>
        </p:nvSpPr>
        <p:spPr>
          <a:xfrm>
            <a:off x="228600" y="271080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>
            <a:alpha val="0"/>
          </a:schemeClr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41924" y="3722829"/>
            <a:ext cx="8499231" cy="1146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5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14-0218-16D.lr.jpg" id="74" name="Google Shape;74;p15"/>
          <p:cNvPicPr preferRelativeResize="0"/>
          <p:nvPr/>
        </p:nvPicPr>
        <p:blipFill rotWithShape="1">
          <a:blip r:embed="rId2">
            <a:alphaModFix/>
          </a:blip>
          <a:srcRect b="25769" l="0" r="0" t="25815"/>
          <a:stretch/>
        </p:blipFill>
        <p:spPr>
          <a:xfrm>
            <a:off x="-17762" y="612758"/>
            <a:ext cx="9189720" cy="2224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rmiLogoBar_DOE_KO_horiz.eps" id="75" name="Google Shape;7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761" y="187382"/>
            <a:ext cx="6758089" cy="22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Title &amp; Content">
  <p:cSld name="Logo Bottom: Title &amp;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228600" y="728663"/>
            <a:ext cx="8672513" cy="3794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527200" y="4797800"/>
            <a:ext cx="757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S. Bhat, Adding Observability to the Managed Tokens Service, Scientific Computing Monitoring Workshop, July 24, 2024</a:t>
            </a:r>
            <a:endParaRPr sz="10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Comparison">
  <p:cSld name="Logo Bottom: Comparis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692452" y="728663"/>
            <a:ext cx="4215383" cy="2725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3" type="body"/>
          </p:nvPr>
        </p:nvSpPr>
        <p:spPr>
          <a:xfrm>
            <a:off x="229365" y="3573826"/>
            <a:ext cx="4205476" cy="949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4" type="body"/>
          </p:nvPr>
        </p:nvSpPr>
        <p:spPr>
          <a:xfrm>
            <a:off x="4692450" y="3573826"/>
            <a:ext cx="4206239" cy="949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1" type="ftr"/>
          </p:nvPr>
        </p:nvSpPr>
        <p:spPr>
          <a:xfrm>
            <a:off x="1530602" y="4878160"/>
            <a:ext cx="626211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Content &amp; Caption">
  <p:cSld name="Logo Bottom: Content &amp;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228600" y="719137"/>
            <a:ext cx="3027894" cy="3767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2" type="body"/>
          </p:nvPr>
        </p:nvSpPr>
        <p:spPr>
          <a:xfrm>
            <a:off x="3542712" y="719138"/>
            <a:ext cx="5347605" cy="3767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1" type="ftr"/>
          </p:nvPr>
        </p:nvSpPr>
        <p:spPr>
          <a:xfrm>
            <a:off x="1530601" y="4878160"/>
            <a:ext cx="6262119" cy="187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8"/>
          <p:cNvSpPr txBox="1"/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Picture &amp; Caption">
  <p:cSld name="Logo Bottom: Picture &amp; 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>
            <p:ph idx="2" type="pic"/>
          </p:nvPr>
        </p:nvSpPr>
        <p:spPr>
          <a:xfrm>
            <a:off x="224073" y="728663"/>
            <a:ext cx="8686800" cy="2795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1" type="ftr"/>
          </p:nvPr>
        </p:nvSpPr>
        <p:spPr>
          <a:xfrm>
            <a:off x="1530603" y="4878160"/>
            <a:ext cx="625195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9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Layout">
  <p:cSld name="Picture Layou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1" type="ftr"/>
          </p:nvPr>
        </p:nvSpPr>
        <p:spPr>
          <a:xfrm>
            <a:off x="1530602" y="4878160"/>
            <a:ext cx="6260399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20"/>
          <p:cNvSpPr/>
          <p:nvPr>
            <p:ph idx="2" type="pic"/>
          </p:nvPr>
        </p:nvSpPr>
        <p:spPr>
          <a:xfrm>
            <a:off x="222250" y="190500"/>
            <a:ext cx="8675688" cy="435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Extra Logos">
  <p:cSld name="Logo Bottom: Extra Logo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1" type="ftr"/>
          </p:nvPr>
        </p:nvSpPr>
        <p:spPr>
          <a:xfrm>
            <a:off x="1530603" y="4878160"/>
            <a:ext cx="627227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1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4" name="Google Shape;114;p21"/>
          <p:cNvSpPr/>
          <p:nvPr>
            <p:ph idx="2" type="pic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1"/>
          <p:cNvSpPr/>
          <p:nvPr>
            <p:ph idx="3" type="pic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1"/>
          <p:cNvSpPr/>
          <p:nvPr>
            <p:ph idx="4" type="pic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1"/>
          <p:cNvSpPr/>
          <p:nvPr>
            <p:ph idx="5" type="pic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1"/>
          <p:cNvSpPr/>
          <p:nvPr>
            <p:ph idx="6" type="pic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7" type="pic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1"/>
          <p:cNvSpPr/>
          <p:nvPr>
            <p:ph idx="8" type="pic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1"/>
          <p:cNvSpPr/>
          <p:nvPr>
            <p:ph idx="9" type="pic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1"/>
          <p:cNvSpPr/>
          <p:nvPr>
            <p:ph idx="13" type="pic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1"/>
          <p:cNvSpPr/>
          <p:nvPr>
            <p:ph idx="14" type="pic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1"/>
          <p:cNvSpPr/>
          <p:nvPr>
            <p:ph idx="15" type="pic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1"/>
          <p:cNvSpPr/>
          <p:nvPr>
            <p:ph idx="16" type="pic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1"/>
          <p:cNvSpPr/>
          <p:nvPr>
            <p:ph idx="17" type="pic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1"/>
          <p:cNvSpPr/>
          <p:nvPr>
            <p:ph idx="18" type="pic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1"/>
          <p:cNvSpPr/>
          <p:nvPr>
            <p:ph idx="19" type="pic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28600" y="728730"/>
            <a:ext cx="86721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28600" y="728730"/>
            <a:ext cx="86721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228600" y="728730"/>
            <a:ext cx="42318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72440" y="728730"/>
            <a:ext cx="42318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228600" y="188730"/>
            <a:ext cx="86865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22860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228600" y="271080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8"/>
          <p:cNvSpPr txBox="1"/>
          <p:nvPr>
            <p:ph idx="3" type="body"/>
          </p:nvPr>
        </p:nvSpPr>
        <p:spPr>
          <a:xfrm>
            <a:off x="4672440" y="728730"/>
            <a:ext cx="42318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228600" y="728730"/>
            <a:ext cx="42318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67244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9"/>
          <p:cNvSpPr txBox="1"/>
          <p:nvPr>
            <p:ph idx="3" type="body"/>
          </p:nvPr>
        </p:nvSpPr>
        <p:spPr>
          <a:xfrm>
            <a:off x="4672440" y="271080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22860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" name="Google Shape;42;p10"/>
          <p:cNvSpPr txBox="1"/>
          <p:nvPr>
            <p:ph idx="2" type="body"/>
          </p:nvPr>
        </p:nvSpPr>
        <p:spPr>
          <a:xfrm>
            <a:off x="467244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228600" y="2710800"/>
            <a:ext cx="867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png"/><Relationship Id="rId2" Type="http://schemas.openxmlformats.org/officeDocument/2006/relationships/image" Target="../media/image2.jp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215640" y="4771980"/>
            <a:ext cx="7539000" cy="300"/>
          </a:xfrm>
          <a:prstGeom prst="straightConnector1">
            <a:avLst/>
          </a:prstGeom>
          <a:noFill/>
          <a:ln cap="flat" cmpd="sng" w="76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20640" y="4694220"/>
            <a:ext cx="820798" cy="1482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>
            <p:ph idx="1" type="body"/>
          </p:nvPr>
        </p:nvSpPr>
        <p:spPr>
          <a:xfrm>
            <a:off x="342000" y="3722760"/>
            <a:ext cx="84990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/>
          <p:nvPr/>
        </p:nvSpPr>
        <p:spPr>
          <a:xfrm>
            <a:off x="-17640" y="0"/>
            <a:ext cx="9189300" cy="672300"/>
          </a:xfrm>
          <a:prstGeom prst="rect">
            <a:avLst/>
          </a:prstGeom>
          <a:solidFill>
            <a:srgbClr val="004C97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>
            <p:ph idx="2" type="body"/>
          </p:nvPr>
        </p:nvSpPr>
        <p:spPr>
          <a:xfrm>
            <a:off x="342000" y="2963790"/>
            <a:ext cx="84990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0" spcFirstLastPara="1" rIns="900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25772" l="0" r="0" t="25820"/>
          <a:stretch/>
        </p:blipFill>
        <p:spPr>
          <a:xfrm>
            <a:off x="-17640" y="612630"/>
            <a:ext cx="9189363" cy="2224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640" y="187380"/>
            <a:ext cx="6757826" cy="2262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0"/>
          </a:schemeClr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0" type="dt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1530602" y="4878160"/>
            <a:ext cx="6260399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6450013" y="3358113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" name="Google Shape;67;p14"/>
          <p:cNvGrpSpPr/>
          <p:nvPr/>
        </p:nvGrpSpPr>
        <p:grpSpPr>
          <a:xfrm>
            <a:off x="215900" y="4694147"/>
            <a:ext cx="8699500" cy="148493"/>
            <a:chOff x="600217" y="6258863"/>
            <a:chExt cx="8297721" cy="188846"/>
          </a:xfrm>
        </p:grpSpPr>
        <p:cxnSp>
          <p:nvCxnSpPr>
            <p:cNvPr id="68" name="Google Shape;68;p14"/>
            <p:cNvCxnSpPr/>
            <p:nvPr/>
          </p:nvCxnSpPr>
          <p:spPr>
            <a:xfrm>
              <a:off x="600217" y="6357936"/>
              <a:ext cx="7190785" cy="0"/>
            </a:xfrm>
            <a:prstGeom prst="straightConnector1">
              <a:avLst/>
            </a:prstGeom>
            <a:noFill/>
            <a:ln cap="flat" cmpd="sng" w="76200">
              <a:solidFill>
                <a:srgbClr val="99D6EA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descr="FermiLogo_RGB_NALBlue.png" id="69" name="Google Shape;69;p14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landscape.fnal.gov/jaeger/trace/0eee23d1cfd43126e6dc3d2d184f9007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fifemon.fnal.gov/monitor/d/QOV9N_iIz/managed-tokens-service-time-since-last-token-push?orgId=1" TargetMode="External"/><Relationship Id="rId4" Type="http://schemas.openxmlformats.org/officeDocument/2006/relationships/hyperlink" Target="https://fifemon.fnal.gov/monitor/d/w4mAD_iIk/managed-tokens-service-time-since-credd-store" TargetMode="External"/><Relationship Id="rId5" Type="http://schemas.openxmlformats.org/officeDocument/2006/relationships/hyperlink" Target="https://fifemon.fnal.gov/monitor/d/bGDwH9mSz/managed-tokens-service-service-health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github.com/fermitools/managed-tokens" TargetMode="External"/><Relationship Id="rId4" Type="http://schemas.openxmlformats.org/officeDocument/2006/relationships/hyperlink" Target="https://fifewiki.fnal.gov/wiki/Managed_Tokens_Service" TargetMode="External"/><Relationship Id="rId9" Type="http://schemas.openxmlformats.org/officeDocument/2006/relationships/hyperlink" Target="https://opentelemetry.io/docs/" TargetMode="External"/><Relationship Id="rId5" Type="http://schemas.openxmlformats.org/officeDocument/2006/relationships/hyperlink" Target="https://grafana.com/docs/loki/latest/" TargetMode="External"/><Relationship Id="rId6" Type="http://schemas.openxmlformats.org/officeDocument/2006/relationships/hyperlink" Target="https://prometheus.io/" TargetMode="External"/><Relationship Id="rId7" Type="http://schemas.openxmlformats.org/officeDocument/2006/relationships/hyperlink" Target="https://prometheus.io/docs/practices/pushing/" TargetMode="External"/><Relationship Id="rId8" Type="http://schemas.openxmlformats.org/officeDocument/2006/relationships/hyperlink" Target="https://prometheus.io/docs/visualization/grafana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hyperlink" Target="https://github.com/fermitools/managed-tokens/blob/35f01fd29c3e21fcf5f80d1f4550f71ed9519d19/cmd/token-push/main.go#L244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github.com/prometheus/client_golang/prometheus" TargetMode="External"/><Relationship Id="rId4" Type="http://schemas.openxmlformats.org/officeDocument/2006/relationships/hyperlink" Target="http://github.com/prometheus/client_golang/prometheus/push" TargetMode="External"/><Relationship Id="rId5" Type="http://schemas.openxmlformats.org/officeDocument/2006/relationships/hyperlink" Target="https://github.com/fermitools/managed-tokens/blob/35f01fd29c3e21fcf5f80d1f4550f71ed9519d19/cmd/token-push/main.go#L310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landscape.fnal.gov/jaeger-collector/api/traces" TargetMode="External"/><Relationship Id="rId4" Type="http://schemas.openxmlformats.org/officeDocument/2006/relationships/hyperlink" Target="https://github.com/fermitools/managed-tokens/blob/main/internal/tracing/tracing.go" TargetMode="External"/><Relationship Id="rId5" Type="http://schemas.openxmlformats.org/officeDocument/2006/relationships/hyperlink" Target="https://github.com/fermitools/managed-tokens/blob/main/cmd/token-push/main.go#L393" TargetMode="External"/><Relationship Id="rId6" Type="http://schemas.openxmlformats.org/officeDocument/2006/relationships/hyperlink" Target="https://github.com/fermitools/managed-tokens/blob/35f01fd29c3e21fcf5f80d1f4550f71ed9519d19/internal/db/db.go#L177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fifemon.fnal.gov/monitor/explore?orgId=1&amp;left=%7B%22datasource%22:%22Loki%22,%22queries%22:%5B%7B%22refId%22:%22A%22,%22expr%22:%22%7Bapp%3D%5C%22managed-tokens%5C%22,command%3D%5C%22token-push%5C%22%7D%20%7C%20json%20%7C%20experiment%3D%5C%22gm2%5C%22%20AND%20role%3D%5C%22production%5C%22%22%7D%5D,%22range%22:%7B%22from%22:%22now-1h%22,%22to%22:%22now%22%7D%7D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213599" y="3872259"/>
            <a:ext cx="84993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en" sz="1800"/>
              <a:t>Shreyas Bhat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en" sz="1800"/>
              <a:t>Scientific Computing Monitoring Workshop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en" sz="1800"/>
              <a:t>July 24, 2024</a:t>
            </a:r>
            <a:endParaRPr sz="1800"/>
          </a:p>
        </p:txBody>
      </p:sp>
      <p:sp>
        <p:nvSpPr>
          <p:cNvPr id="139" name="Google Shape;139;p23"/>
          <p:cNvSpPr txBox="1"/>
          <p:nvPr>
            <p:ph idx="2" type="body"/>
          </p:nvPr>
        </p:nvSpPr>
        <p:spPr>
          <a:xfrm>
            <a:off x="121575" y="2963875"/>
            <a:ext cx="89574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Helvetica Neue"/>
              <a:buNone/>
            </a:pPr>
            <a:r>
              <a:rPr lang="en"/>
              <a:t>Adding Observability to the Managed Tokens Service</a:t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2964" y="4150426"/>
            <a:ext cx="1640221" cy="842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Metrics (2)</a:t>
            </a:r>
            <a:endParaRPr/>
          </a:p>
        </p:txBody>
      </p:sp>
      <p:sp>
        <p:nvSpPr>
          <p:cNvPr id="202" name="Google Shape;202;p32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139775"/>
            <a:ext cx="8991601" cy="2863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Tracing</a:t>
            </a:r>
            <a:endParaRPr/>
          </a:p>
        </p:txBody>
      </p:sp>
      <p:sp>
        <p:nvSpPr>
          <p:cNvPr id="209" name="Google Shape;209;p33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235800" y="446188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702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65"/>
              <a:buChar char="●"/>
            </a:pPr>
            <a:r>
              <a:rPr lang="en" sz="186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While metrics and logs give great insight into issues that crop up, </a:t>
            </a:r>
            <a:r>
              <a:rPr lang="en" sz="186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traces help visualize WHERE in the program flow something went wrong</a:t>
            </a:r>
            <a:endParaRPr sz="1865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65"/>
              <a:buFont typeface="Arial"/>
              <a:buChar char="●"/>
            </a:pPr>
            <a:r>
              <a:rPr lang="en" sz="186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Serve as a visual index rather than grepping through the logs</a:t>
            </a:r>
            <a:endParaRPr sz="1865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65"/>
              <a:buFont typeface="Arial"/>
              <a:buChar char="●"/>
            </a:pPr>
            <a:r>
              <a:rPr lang="en" sz="186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Then, for more details, you can go to the logs if needed</a:t>
            </a:r>
            <a:endParaRPr sz="1865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02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65"/>
              <a:buFont typeface="Arial"/>
              <a:buChar char="●"/>
            </a:pPr>
            <a:r>
              <a:rPr lang="en" sz="186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added OpenTelemetry tracing that gets sent to Landscape Jaeger Tracing collector</a:t>
            </a:r>
            <a:endParaRPr sz="1865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65"/>
              <a:buFont typeface="Arial"/>
              <a:buChar char="●"/>
            </a:pPr>
            <a:r>
              <a:rPr lang="en" sz="186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 example: </a:t>
            </a:r>
            <a:r>
              <a:rPr lang="en" sz="1865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https://landscape.fnal.gov/jaeger/trace/0eee23d1cfd43126e6dc3d2d184f9007</a:t>
            </a:r>
            <a:r>
              <a:rPr lang="en" sz="186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65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rgbClr val="59595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65">
                <a:solidFill>
                  <a:srgbClr val="59595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</a:t>
            </a:r>
            <a:endParaRPr sz="1865">
              <a:solidFill>
                <a:srgbClr val="59595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Tracing (2)</a:t>
            </a:r>
            <a:endParaRPr/>
          </a:p>
        </p:txBody>
      </p:sp>
      <p:sp>
        <p:nvSpPr>
          <p:cNvPr id="216" name="Google Shape;216;p34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2214"/>
            <a:ext cx="8839201" cy="3689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Tracing to visualize concurrency (3)</a:t>
            </a:r>
            <a:endParaRPr/>
          </a:p>
        </p:txBody>
      </p:sp>
      <p:sp>
        <p:nvSpPr>
          <p:cNvPr id="223" name="Google Shape;223;p35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4" name="Google Shape;2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07777"/>
            <a:ext cx="8839198" cy="312324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 txBox="1"/>
          <p:nvPr/>
        </p:nvSpPr>
        <p:spPr>
          <a:xfrm>
            <a:off x="190500" y="3940100"/>
            <a:ext cx="8763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see here that a </a:t>
            </a:r>
            <a:r>
              <a:rPr i="1" lang="en"/>
              <a:t>hypot-fife-test_production</a:t>
            </a:r>
            <a:r>
              <a:rPr lang="en"/>
              <a:t>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ServiceNotificationHandler</a:t>
            </a:r>
            <a:r>
              <a:rPr lang="en"/>
              <a:t> is launched concurrently and stays alive for almost the </a:t>
            </a:r>
            <a:r>
              <a:rPr lang="en"/>
              <a:t>entire</a:t>
            </a:r>
            <a:r>
              <a:rPr lang="en"/>
              <a:t> run - waiting for messages, like the one the previous slide’s error would have generated - you can SEE the concurrency!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Dashboards</a:t>
            </a:r>
            <a:endParaRPr/>
          </a:p>
        </p:txBody>
      </p:sp>
      <p:sp>
        <p:nvSpPr>
          <p:cNvPr id="231" name="Google Shape;231;p36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36"/>
          <p:cNvSpPr txBox="1"/>
          <p:nvPr/>
        </p:nvSpPr>
        <p:spPr>
          <a:xfrm>
            <a:off x="458525" y="1156300"/>
            <a:ext cx="7655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65">
              <a:solidFill>
                <a:srgbClr val="59595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311700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432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65"/>
              <a:buChar char="●"/>
            </a:pPr>
            <a:r>
              <a:rPr lang="en" sz="1665">
                <a:solidFill>
                  <a:srgbClr val="000000"/>
                </a:solidFill>
              </a:rPr>
              <a:t>Fifemon dashboards:</a:t>
            </a:r>
            <a:endParaRPr sz="1665">
              <a:solidFill>
                <a:srgbClr val="000000"/>
              </a:solidFill>
            </a:endParaRPr>
          </a:p>
          <a:p>
            <a:pPr indent="-31083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Char char="○"/>
            </a:pPr>
            <a:r>
              <a:rPr lang="en" sz="1665">
                <a:solidFill>
                  <a:srgbClr val="000000"/>
                </a:solidFill>
              </a:rPr>
              <a:t>Last token push by service/node: </a:t>
            </a:r>
            <a:r>
              <a:rPr lang="en" sz="1665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https://fifemon.fnal.gov/monitor/d/QOV9N_iIz/managed-tokens-service-time-since-last-token-push?orgId=1</a:t>
            </a:r>
            <a:r>
              <a:rPr lang="en" sz="1665">
                <a:solidFill>
                  <a:srgbClr val="000000"/>
                </a:solidFill>
              </a:rPr>
              <a:t> </a:t>
            </a:r>
            <a:endParaRPr sz="1665">
              <a:solidFill>
                <a:srgbClr val="000000"/>
              </a:solidFill>
            </a:endParaRPr>
          </a:p>
          <a:p>
            <a:pPr indent="-33432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5"/>
              <a:buChar char="○"/>
            </a:pPr>
            <a:r>
              <a:rPr lang="en" sz="1665">
                <a:solidFill>
                  <a:srgbClr val="000000"/>
                </a:solidFill>
              </a:rPr>
              <a:t>Last token store in credd by service/credd (with alerts after 3 hrs of failure): </a:t>
            </a:r>
            <a:r>
              <a:rPr lang="en" sz="1665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https://fifemon.fnal.gov/monitor/d/w4mAD_iIk/managed-tokens-service-time-since-credd-store</a:t>
            </a:r>
            <a:r>
              <a:rPr lang="en" sz="1665">
                <a:solidFill>
                  <a:srgbClr val="000000"/>
                </a:solidFill>
              </a:rPr>
              <a:t> </a:t>
            </a:r>
            <a:endParaRPr sz="1665">
              <a:solidFill>
                <a:srgbClr val="000000"/>
              </a:solidFill>
            </a:endParaRPr>
          </a:p>
          <a:p>
            <a:pPr indent="-33432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5"/>
              <a:buChar char="○"/>
            </a:pPr>
            <a:r>
              <a:rPr lang="en" sz="1665">
                <a:solidFill>
                  <a:srgbClr val="000000"/>
                </a:solidFill>
              </a:rPr>
              <a:t>Service Health Dashboard:  </a:t>
            </a:r>
            <a:r>
              <a:rPr lang="en" sz="1665" u="sng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https://fifemon.fnal.gov/monitor/d/bGDwH9mSz/managed-tokens-service-service-health</a:t>
            </a:r>
            <a:endParaRPr sz="166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Dashboards (2)</a:t>
            </a:r>
            <a:endParaRPr/>
          </a:p>
        </p:txBody>
      </p:sp>
      <p:sp>
        <p:nvSpPr>
          <p:cNvPr id="239" name="Google Shape;239;p37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" name="Google Shape;240;p37"/>
          <p:cNvSpPr txBox="1"/>
          <p:nvPr/>
        </p:nvSpPr>
        <p:spPr>
          <a:xfrm>
            <a:off x="458525" y="1156300"/>
            <a:ext cx="7655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65">
              <a:solidFill>
                <a:srgbClr val="59595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41" name="Google Shape;2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50" y="657850"/>
            <a:ext cx="7344498" cy="29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7850" y="1889775"/>
            <a:ext cx="6812077" cy="263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Alerting</a:t>
            </a:r>
            <a:endParaRPr/>
          </a:p>
        </p:txBody>
      </p:sp>
      <p:sp>
        <p:nvSpPr>
          <p:cNvPr id="248" name="Google Shape;248;p38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38"/>
          <p:cNvSpPr txBox="1"/>
          <p:nvPr>
            <p:ph idx="1" type="body"/>
          </p:nvPr>
        </p:nvSpPr>
        <p:spPr>
          <a:xfrm>
            <a:off x="235800" y="631038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300"/>
              <a:buChar char="●"/>
            </a:pPr>
            <a:r>
              <a:rPr lang="en" sz="2300"/>
              <a:t>Use dashboards to send alerts to #fifealerts Slack channel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Time since a token was stored in condor </a:t>
            </a:r>
            <a:r>
              <a:rPr i="1" lang="en" sz="2300"/>
              <a:t>credd</a:t>
            </a:r>
            <a:r>
              <a:rPr lang="en" sz="2300"/>
              <a:t> &gt; 3 hrs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Any stage from </a:t>
            </a:r>
            <a:r>
              <a:rPr i="1" lang="en" sz="2300"/>
              <a:t>refresh-uids-from-ferry</a:t>
            </a:r>
            <a:r>
              <a:rPr lang="en" sz="2300"/>
              <a:t> takes &gt; 5 min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Time since UIDs refreshed from FERRY &gt; 2 days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Also, original notifications from </a:t>
            </a:r>
            <a:r>
              <a:rPr i="1" lang="en" sz="2300"/>
              <a:t>token-push</a:t>
            </a:r>
            <a:r>
              <a:rPr lang="en" sz="2300"/>
              <a:t> itself: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Emails to stakeholders, FIFE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Abridged version sent to #fifealerts</a:t>
            </a:r>
            <a:endParaRPr sz="2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</p:txBody>
      </p:sp>
      <p:sp>
        <p:nvSpPr>
          <p:cNvPr id="255" name="Google Shape;255;p39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39"/>
          <p:cNvSpPr txBox="1"/>
          <p:nvPr>
            <p:ph idx="1" type="body"/>
          </p:nvPr>
        </p:nvSpPr>
        <p:spPr>
          <a:xfrm>
            <a:off x="235800" y="631038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300"/>
              <a:buChar char="●"/>
            </a:pPr>
            <a:r>
              <a:rPr lang="en" sz="2300"/>
              <a:t>Pretty much done - no major work left in adding observability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TODO:  Export traces to new Landscape OpenTelemetry collector rather than current Landscape Jaeger collector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One function change, since library APIs between Jaeger/OpenTelemetry are nearly-identical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Then rest of tracing code in </a:t>
            </a:r>
            <a:r>
              <a:rPr i="1" lang="en" sz="2300"/>
              <a:t>managed tokens</a:t>
            </a:r>
            <a:r>
              <a:rPr lang="en" sz="2300"/>
              <a:t> should seamlessly plug-in</a:t>
            </a:r>
            <a:endParaRPr sz="23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62" name="Google Shape;262;p40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40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6075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1850"/>
              <a:buChar char="●"/>
            </a:pPr>
            <a:r>
              <a:rPr lang="en" sz="1850">
                <a:solidFill>
                  <a:schemeClr val="accent6"/>
                </a:solidFill>
              </a:rPr>
              <a:t>Managed tokens service executables are multi-threaded with numerous concurrent operations running at any time</a:t>
            </a:r>
            <a:endParaRPr sz="1850">
              <a:solidFill>
                <a:schemeClr val="accent6"/>
              </a:solidFill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50"/>
              <a:buChar char="●"/>
            </a:pPr>
            <a:r>
              <a:rPr lang="en" sz="1850">
                <a:solidFill>
                  <a:schemeClr val="accent6"/>
                </a:solidFill>
              </a:rPr>
              <a:t>Adding observability has helped us pinpoint issues very quickly when they occur:</a:t>
            </a:r>
            <a:endParaRPr sz="1850">
              <a:solidFill>
                <a:schemeClr val="accent6"/>
              </a:solidFill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50"/>
              <a:buChar char="○"/>
            </a:pPr>
            <a:r>
              <a:rPr i="1" lang="en" sz="1850">
                <a:solidFill>
                  <a:schemeClr val="accent6"/>
                </a:solidFill>
              </a:rPr>
              <a:t>Alerting/dashboards</a:t>
            </a:r>
            <a:r>
              <a:rPr lang="en" sz="1850">
                <a:solidFill>
                  <a:schemeClr val="accent6"/>
                </a:solidFill>
              </a:rPr>
              <a:t> fed by </a:t>
            </a:r>
            <a:r>
              <a:rPr i="1" lang="en" sz="1850">
                <a:solidFill>
                  <a:schemeClr val="accent6"/>
                </a:solidFill>
              </a:rPr>
              <a:t>metrics</a:t>
            </a:r>
            <a:r>
              <a:rPr lang="en" sz="1850">
                <a:solidFill>
                  <a:schemeClr val="accent6"/>
                </a:solidFill>
              </a:rPr>
              <a:t> tells us that something went wrong</a:t>
            </a:r>
            <a:endParaRPr sz="1850">
              <a:solidFill>
                <a:schemeClr val="accent6"/>
              </a:solidFill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50"/>
              <a:buChar char="○"/>
            </a:pPr>
            <a:r>
              <a:rPr i="1" lang="en" sz="1850">
                <a:solidFill>
                  <a:schemeClr val="accent6"/>
                </a:solidFill>
              </a:rPr>
              <a:t>Traces</a:t>
            </a:r>
            <a:r>
              <a:rPr lang="en" sz="1850">
                <a:solidFill>
                  <a:schemeClr val="accent6"/>
                </a:solidFill>
              </a:rPr>
              <a:t> show us very quickly in which components of which executable the issue occurred</a:t>
            </a:r>
            <a:endParaRPr sz="1850">
              <a:solidFill>
                <a:schemeClr val="accent6"/>
              </a:solidFill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50"/>
              <a:buChar char="○"/>
            </a:pPr>
            <a:r>
              <a:rPr i="1" lang="en" sz="1850">
                <a:solidFill>
                  <a:schemeClr val="accent6"/>
                </a:solidFill>
              </a:rPr>
              <a:t>Logs</a:t>
            </a:r>
            <a:r>
              <a:rPr lang="en" sz="1850">
                <a:solidFill>
                  <a:schemeClr val="accent6"/>
                </a:solidFill>
              </a:rPr>
              <a:t> sent to Loki (INFO level) let us quickly find the exact operation within the relevant component that went wrong</a:t>
            </a:r>
            <a:endParaRPr sz="1850">
              <a:solidFill>
                <a:schemeClr val="accent6"/>
              </a:solidFill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50"/>
              <a:buChar char="○"/>
            </a:pPr>
            <a:r>
              <a:rPr lang="en" sz="1850">
                <a:solidFill>
                  <a:schemeClr val="accent6"/>
                </a:solidFill>
              </a:rPr>
              <a:t>Debug logs on the deployment machine can help us look at details of faulty operation</a:t>
            </a:r>
            <a:endParaRPr sz="1850">
              <a:solidFill>
                <a:schemeClr val="accent6"/>
              </a:solidFill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50"/>
              <a:buChar char="●"/>
            </a:pPr>
            <a:r>
              <a:rPr lang="en" sz="1850">
                <a:solidFill>
                  <a:schemeClr val="accent6"/>
                </a:solidFill>
              </a:rPr>
              <a:t>All of these components working together has saved a LOT of troubleshooting time</a:t>
            </a:r>
            <a:endParaRPr sz="185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spcBef>
                <a:spcPts val="48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Github repo:  </a:t>
            </a:r>
            <a:r>
              <a:rPr lang="en" sz="2300" u="sng">
                <a:solidFill>
                  <a:schemeClr val="hlink"/>
                </a:solidFill>
                <a:hlinkClick r:id="rId3"/>
              </a:rPr>
              <a:t>https://github.com/fermitools/managed-tokens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Wiki page: </a:t>
            </a:r>
            <a:r>
              <a:rPr lang="en" sz="2300" u="sng">
                <a:solidFill>
                  <a:schemeClr val="hlink"/>
                </a:solidFill>
                <a:hlinkClick r:id="rId4"/>
              </a:rPr>
              <a:t>https://fifewiki.fnal.gov/wiki/Managed_Tokens_Service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Loki: </a:t>
            </a:r>
            <a:r>
              <a:rPr lang="en" sz="2300" u="sng">
                <a:solidFill>
                  <a:schemeClr val="hlink"/>
                </a:solidFill>
                <a:hlinkClick r:id="rId5"/>
              </a:rPr>
              <a:t>https://grafana.com/docs/loki/latest/</a:t>
            </a:r>
            <a:r>
              <a:rPr lang="en" sz="2300"/>
              <a:t> 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Prometheus: </a:t>
            </a:r>
            <a:r>
              <a:rPr lang="en" sz="2300" u="sng">
                <a:solidFill>
                  <a:schemeClr val="hlink"/>
                </a:solidFill>
                <a:hlinkClick r:id="rId6"/>
              </a:rPr>
              <a:t>https://prometheus.io/</a:t>
            </a:r>
            <a:r>
              <a:rPr lang="en" sz="2300"/>
              <a:t> 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Prometheus Pushgateway:  </a:t>
            </a:r>
            <a:r>
              <a:rPr lang="en" sz="2300" u="sng">
                <a:solidFill>
                  <a:schemeClr val="hlink"/>
                </a:solidFill>
                <a:hlinkClick r:id="rId7"/>
              </a:rPr>
              <a:t>https://prometheus.io/docs/practices/pushing/</a:t>
            </a:r>
            <a:r>
              <a:rPr lang="en" sz="2300"/>
              <a:t> 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Using Metrics in Grafana: </a:t>
            </a:r>
            <a:r>
              <a:rPr lang="en" sz="2300" u="sng">
                <a:solidFill>
                  <a:schemeClr val="hlink"/>
                </a:solidFill>
                <a:hlinkClick r:id="rId8"/>
              </a:rPr>
              <a:t>https://prometheus.io/docs/visualization/grafana/</a:t>
            </a:r>
            <a:r>
              <a:rPr lang="en" sz="2300"/>
              <a:t> 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OpenTelemetry Tracing: </a:t>
            </a:r>
            <a:r>
              <a:rPr lang="en" sz="2300" u="sng">
                <a:solidFill>
                  <a:schemeClr val="hlink"/>
                </a:solidFill>
                <a:hlinkClick r:id="rId9"/>
              </a:rPr>
              <a:t>https://opentelemetry.io/docs/</a:t>
            </a:r>
            <a:r>
              <a:rPr lang="en" sz="2300"/>
              <a:t> </a:t>
            </a:r>
            <a:endParaRPr sz="2300"/>
          </a:p>
        </p:txBody>
      </p:sp>
      <p:sp>
        <p:nvSpPr>
          <p:cNvPr id="269" name="Google Shape;269;p41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70" name="Google Shape;270;p41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Store production vault tokens in condor </a:t>
            </a:r>
            <a:r>
              <a:rPr i="1" lang="en"/>
              <a:t>credds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Push production vault tokens to interactive nodes, keep them refreshed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Written in Go (performant, easy/safe concurrency, avoid Python “dependency hell”)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300"/>
              <a:t> </a:t>
            </a:r>
            <a:endParaRPr sz="2300"/>
          </a:p>
        </p:txBody>
      </p:sp>
      <p:sp>
        <p:nvSpPr>
          <p:cNvPr id="146" name="Google Shape;146;p24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Managed Tokens Service?</a:t>
            </a:r>
            <a:endParaRPr/>
          </a:p>
        </p:txBody>
      </p:sp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Thank you!</a:t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6" name="Google Shape;276;p42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2"/>
                </a:solidFill>
              </a:rPr>
              <a:t>Extra Slides</a:t>
            </a:r>
            <a:endParaRPr b="1" sz="3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2" name="Google Shape;282;p43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Loki Configuration with logrus</a:t>
            </a:r>
            <a:endParaRPr/>
          </a:p>
        </p:txBody>
      </p:sp>
      <p:sp>
        <p:nvSpPr>
          <p:cNvPr id="288" name="Google Shape;288;p44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9" name="Google Shape;28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2225"/>
            <a:ext cx="6471800" cy="30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750" y="3990000"/>
            <a:ext cx="371475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4"/>
          <p:cNvSpPr txBox="1"/>
          <p:nvPr/>
        </p:nvSpPr>
        <p:spPr>
          <a:xfrm>
            <a:off x="6699000" y="1904050"/>
            <a:ext cx="2216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to add loki hook to logrus logging library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Link to code on Github</a:t>
            </a:r>
            <a:endParaRPr/>
          </a:p>
        </p:txBody>
      </p:sp>
      <p:sp>
        <p:nvSpPr>
          <p:cNvPr id="292" name="Google Shape;292;p44"/>
          <p:cNvSpPr txBox="1"/>
          <p:nvPr/>
        </p:nvSpPr>
        <p:spPr>
          <a:xfrm>
            <a:off x="706975" y="4023250"/>
            <a:ext cx="626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Configuration for loki in managed tokens config file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Configuration to push metrics to pushgateway at http://fifelog.fnal.gov:9091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Set up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MetricsRegistry </a:t>
            </a:r>
            <a:r>
              <a:rPr lang="en"/>
              <a:t>using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prometheus Go client library</a:t>
            </a:r>
            <a:r>
              <a:rPr lang="en"/>
              <a:t> and </a:t>
            </a:r>
            <a:r>
              <a:rPr lang="en" u="sng">
                <a:solidFill>
                  <a:schemeClr val="hlink"/>
                </a:solidFill>
                <a:hlinkClick r:id="rId4"/>
              </a:rPr>
              <a:t>prometheus Go pushgateway library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Set up metrics in each executable, like </a:t>
            </a:r>
            <a:r>
              <a:rPr lang="en" u="sng">
                <a:solidFill>
                  <a:schemeClr val="hlink"/>
                </a:solidFill>
                <a:hlinkClick r:id="rId5"/>
              </a:rPr>
              <a:t>this</a:t>
            </a:r>
            <a:r>
              <a:rPr lang="en"/>
              <a:t> (link to Github)</a:t>
            </a:r>
            <a:endParaRPr/>
          </a:p>
        </p:txBody>
      </p:sp>
      <p:sp>
        <p:nvSpPr>
          <p:cNvPr id="298" name="Google Shape;298;p45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Prometheus configuration</a:t>
            </a:r>
            <a:endParaRPr/>
          </a:p>
        </p:txBody>
      </p:sp>
      <p:sp>
        <p:nvSpPr>
          <p:cNvPr id="299" name="Google Shape;299;p45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Configuration to export all traces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https://landscape.fnal.gov/jaeger-collector/api/traces</a:t>
            </a:r>
            <a:r>
              <a:rPr lang="en"/>
              <a:t> : note - there is now an OpenTelemetry-compatible trace collector that </a:t>
            </a:r>
            <a:r>
              <a:rPr lang="en"/>
              <a:t>should</a:t>
            </a:r>
            <a:r>
              <a:rPr lang="en"/>
              <a:t> be used instead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Set up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TracerProvider </a:t>
            </a:r>
            <a:r>
              <a:rPr lang="en"/>
              <a:t>to export traces </a:t>
            </a:r>
            <a:r>
              <a:rPr lang="en" u="sng">
                <a:solidFill>
                  <a:schemeClr val="hlink"/>
                </a:solidFill>
                <a:hlinkClick r:id="rId4"/>
              </a:rPr>
              <a:t>(example)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Set up executables to use this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TracerProvider</a:t>
            </a:r>
            <a:r>
              <a:rPr lang="en"/>
              <a:t> when creating new spans (</a:t>
            </a:r>
            <a:r>
              <a:rPr lang="en" u="sng">
                <a:solidFill>
                  <a:schemeClr val="hlink"/>
                </a:solidFill>
                <a:hlinkClick r:id="rId5"/>
              </a:rPr>
              <a:t>see here</a:t>
            </a:r>
            <a:r>
              <a:rPr lang="en"/>
              <a:t>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 each operation/function, start a new span (</a:t>
            </a:r>
            <a:r>
              <a:rPr lang="en" u="sng">
                <a:solidFill>
                  <a:schemeClr val="hlink"/>
                </a:solidFill>
                <a:hlinkClick r:id="rId6"/>
              </a:rPr>
              <a:t>example</a:t>
            </a:r>
            <a:r>
              <a:rPr lang="en"/>
              <a:t>)</a:t>
            </a:r>
            <a:endParaRPr/>
          </a:p>
        </p:txBody>
      </p:sp>
      <p:sp>
        <p:nvSpPr>
          <p:cNvPr id="305" name="Google Shape;305;p46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Tracing configuration</a:t>
            </a:r>
            <a:endParaRPr/>
          </a:p>
        </p:txBody>
      </p:sp>
      <p:sp>
        <p:nvSpPr>
          <p:cNvPr id="306" name="Google Shape;306;p46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the service fits in</a:t>
            </a:r>
            <a:endParaRPr/>
          </a:p>
        </p:txBody>
      </p:sp>
      <p:sp>
        <p:nvSpPr>
          <p:cNvPr id="153" name="Google Shape;153;p25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263" y="653925"/>
            <a:ext cx="5399474" cy="404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Executables of Managed Tokens Service</a:t>
            </a:r>
            <a:endParaRPr/>
          </a:p>
        </p:txBody>
      </p:sp>
      <p:sp>
        <p:nvSpPr>
          <p:cNvPr id="160" name="Google Shape;160;p26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6"/>
          <p:cNvSpPr txBox="1"/>
          <p:nvPr/>
        </p:nvSpPr>
        <p:spPr>
          <a:xfrm>
            <a:off x="311700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23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95"/>
              <a:buChar char="●"/>
            </a:pPr>
            <a:r>
              <a:rPr b="1" lang="en" sz="1695">
                <a:solidFill>
                  <a:srgbClr val="59595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token-push</a:t>
            </a:r>
            <a:r>
              <a:rPr b="1" lang="en" sz="1695">
                <a:solidFill>
                  <a:srgbClr val="595959"/>
                </a:solidFill>
              </a:rPr>
              <a:t>:  </a:t>
            </a:r>
            <a:endParaRPr b="1" sz="1695">
              <a:solidFill>
                <a:srgbClr val="595959"/>
              </a:solidFill>
            </a:endParaRPr>
          </a:p>
          <a:p>
            <a:pPr indent="-312893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7"/>
              <a:buChar char="○"/>
            </a:pPr>
            <a:r>
              <a:rPr lang="en" sz="1559">
                <a:solidFill>
                  <a:srgbClr val="595959"/>
                </a:solidFill>
              </a:rPr>
              <a:t>Stores vault token in HTCondor credd for experiment/role combination and push copies of vault token to interactive nodes</a:t>
            </a:r>
            <a:endParaRPr sz="1559">
              <a:solidFill>
                <a:srgbClr val="595959"/>
              </a:solidFill>
            </a:endParaRPr>
          </a:p>
          <a:p>
            <a:pPr indent="-312893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7"/>
              <a:buChar char="○"/>
            </a:pPr>
            <a:r>
              <a:rPr lang="en" sz="1559">
                <a:solidFill>
                  <a:srgbClr val="595959"/>
                </a:solidFill>
              </a:rPr>
              <a:t>Notifies experiment stakeholders and operators if there is any error</a:t>
            </a:r>
            <a:endParaRPr sz="1559">
              <a:solidFill>
                <a:srgbClr val="595959"/>
              </a:solidFill>
            </a:endParaRPr>
          </a:p>
          <a:p>
            <a:pPr indent="-32765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60"/>
              <a:buChar char="○"/>
            </a:pPr>
            <a:r>
              <a:rPr lang="en" sz="1559">
                <a:solidFill>
                  <a:srgbClr val="595959"/>
                </a:solidFill>
              </a:rPr>
              <a:t>Runs every hour.</a:t>
            </a:r>
            <a:endParaRPr sz="1559">
              <a:solidFill>
                <a:srgbClr val="595959"/>
              </a:solidFill>
            </a:endParaRPr>
          </a:p>
          <a:p>
            <a:pPr indent="-33623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95"/>
              <a:buChar char="●"/>
            </a:pPr>
            <a:r>
              <a:rPr b="1" lang="en" sz="1695">
                <a:solidFill>
                  <a:srgbClr val="59595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refresh-uids-from-ferry</a:t>
            </a:r>
            <a:r>
              <a:rPr b="1" lang="en" sz="1695">
                <a:solidFill>
                  <a:srgbClr val="595959"/>
                </a:solidFill>
              </a:rPr>
              <a:t>: </a:t>
            </a:r>
            <a:endParaRPr b="1" sz="1695">
              <a:solidFill>
                <a:srgbClr val="595959"/>
              </a:solidFill>
            </a:endParaRPr>
          </a:p>
          <a:p>
            <a:pPr indent="-328126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67"/>
              <a:buChar char="○"/>
            </a:pPr>
            <a:r>
              <a:rPr lang="en" sz="1567">
                <a:solidFill>
                  <a:srgbClr val="595959"/>
                </a:solidFill>
              </a:rPr>
              <a:t>Queries FERRY to pull down the applicable UIDs for the configured UNIX accounts</a:t>
            </a:r>
            <a:endParaRPr sz="1567">
              <a:solidFill>
                <a:srgbClr val="595959"/>
              </a:solidFill>
            </a:endParaRPr>
          </a:p>
          <a:p>
            <a:pPr indent="-328126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67"/>
              <a:buChar char="○"/>
            </a:pPr>
            <a:r>
              <a:rPr lang="en" sz="1567">
                <a:solidFill>
                  <a:srgbClr val="595959"/>
                </a:solidFill>
              </a:rPr>
              <a:t>Runs daily each morning</a:t>
            </a:r>
            <a:endParaRPr sz="1567">
              <a:solidFill>
                <a:srgbClr val="595959"/>
              </a:solidFill>
            </a:endParaRPr>
          </a:p>
          <a:p>
            <a:pPr indent="-33623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95"/>
              <a:buChar char="●"/>
            </a:pPr>
            <a:r>
              <a:rPr b="1" lang="en" sz="1695">
                <a:solidFill>
                  <a:srgbClr val="59595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run-onboarding-managed-tokens</a:t>
            </a:r>
            <a:r>
              <a:rPr b="1" lang="en" sz="1695">
                <a:solidFill>
                  <a:srgbClr val="595959"/>
                </a:solidFill>
              </a:rPr>
              <a:t>: </a:t>
            </a:r>
            <a:endParaRPr b="1" sz="1695">
              <a:solidFill>
                <a:srgbClr val="595959"/>
              </a:solidFill>
            </a:endParaRPr>
          </a:p>
          <a:p>
            <a:pPr indent="-328126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67"/>
              <a:buChar char="○"/>
            </a:pPr>
            <a:r>
              <a:rPr lang="en" sz="1567">
                <a:solidFill>
                  <a:srgbClr val="595959"/>
                </a:solidFill>
              </a:rPr>
              <a:t>O</a:t>
            </a:r>
            <a:r>
              <a:rPr lang="en" sz="1567">
                <a:solidFill>
                  <a:srgbClr val="595959"/>
                </a:solidFill>
              </a:rPr>
              <a:t>nboards a new experiment or experiment account to the Managed Tokens Service</a:t>
            </a:r>
            <a:endParaRPr sz="1567">
              <a:solidFill>
                <a:srgbClr val="595959"/>
              </a:solidFill>
            </a:endParaRPr>
          </a:p>
          <a:p>
            <a:pPr indent="-328126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67"/>
              <a:buChar char="○"/>
            </a:pPr>
            <a:r>
              <a:rPr lang="en" sz="1567">
                <a:solidFill>
                  <a:srgbClr val="595959"/>
                </a:solidFill>
              </a:rPr>
              <a:t>Run as needed</a:t>
            </a:r>
            <a:endParaRPr sz="1567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operation of </a:t>
            </a:r>
            <a:r>
              <a:rPr i="1" lang="en"/>
              <a:t>token-push</a:t>
            </a:r>
            <a:endParaRPr i="1"/>
          </a:p>
        </p:txBody>
      </p:sp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7"/>
          <p:cNvSpPr txBox="1"/>
          <p:nvPr/>
        </p:nvSpPr>
        <p:spPr>
          <a:xfrm>
            <a:off x="311700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AutoNum type="arabicPeriod"/>
            </a:pPr>
            <a:r>
              <a:rPr lang="en" sz="1800">
                <a:solidFill>
                  <a:srgbClr val="595959"/>
                </a:solidFill>
              </a:rPr>
              <a:t>Uses a kerberos service principal to authenticate to the Hashicorp vault server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AutoNum type="arabicPeriod"/>
            </a:pPr>
            <a:r>
              <a:rPr lang="en" sz="1800">
                <a:solidFill>
                  <a:srgbClr val="595959"/>
                </a:solidFill>
              </a:rPr>
              <a:t>Sets appropriate credkey in </a:t>
            </a:r>
            <a:r>
              <a:rPr lang="en" sz="1800">
                <a:solidFill>
                  <a:srgbClr val="59595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HTGETTOKENOPTS</a:t>
            </a:r>
            <a:r>
              <a:rPr lang="en" sz="1800">
                <a:solidFill>
                  <a:srgbClr val="595959"/>
                </a:solidFill>
              </a:rPr>
              <a:t> based on kerberos principal → Lets </a:t>
            </a:r>
            <a:r>
              <a:rPr lang="en" sz="1800">
                <a:solidFill>
                  <a:srgbClr val="59595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condor_vault_storer/htgettoken</a:t>
            </a:r>
            <a:r>
              <a:rPr lang="en" sz="1800">
                <a:solidFill>
                  <a:srgbClr val="595959"/>
                </a:solidFill>
              </a:rPr>
              <a:t> know where the refresh token is in the vault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AutoNum type="arabicPeriod"/>
            </a:pPr>
            <a:r>
              <a:rPr lang="en" sz="1800">
                <a:solidFill>
                  <a:srgbClr val="59595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condor_vault_storer</a:t>
            </a:r>
            <a:endParaRPr sz="1800">
              <a:solidFill>
                <a:srgbClr val="59595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AutoNum type="alphaLcPeriod"/>
            </a:pPr>
            <a:r>
              <a:rPr lang="en" sz="1600">
                <a:solidFill>
                  <a:srgbClr val="595959"/>
                </a:solidFill>
              </a:rPr>
              <a:t>Resets the refresh token in the vault and obtains a vault token</a:t>
            </a:r>
            <a:endParaRPr sz="1600">
              <a:solidFill>
                <a:srgbClr val="595959"/>
              </a:solidFill>
            </a:endParaRPr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AutoNum type="alphaLcPeriod"/>
            </a:pPr>
            <a:r>
              <a:rPr lang="en" sz="1600">
                <a:solidFill>
                  <a:srgbClr val="595959"/>
                </a:solidFill>
              </a:rPr>
              <a:t>Stores this vault token in the HTCondor </a:t>
            </a:r>
            <a:r>
              <a:rPr i="1" lang="en" sz="1600">
                <a:solidFill>
                  <a:srgbClr val="595959"/>
                </a:solidFill>
              </a:rPr>
              <a:t>credd</a:t>
            </a:r>
            <a:endParaRPr i="1" sz="1600">
              <a:solidFill>
                <a:srgbClr val="59595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AutoNum type="arabicPeriod"/>
            </a:pPr>
            <a:r>
              <a:rPr lang="en" sz="1800">
                <a:solidFill>
                  <a:srgbClr val="595959"/>
                </a:solidFill>
              </a:rPr>
              <a:t>Pushes this vault token to experiment interactive nodes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AutoNum type="arabicPeriod"/>
            </a:pPr>
            <a:r>
              <a:rPr lang="en" sz="1800">
                <a:solidFill>
                  <a:srgbClr val="595959"/>
                </a:solidFill>
              </a:rPr>
              <a:t>Notifies experiment stakeholders and/or operators if there is any error in any of the previous steps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Components to keep track of</a:t>
            </a:r>
            <a:endParaRPr/>
          </a:p>
        </p:txBody>
      </p:sp>
      <p:sp>
        <p:nvSpPr>
          <p:cNvPr id="174" name="Google Shape;174;p28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spcBef>
                <a:spcPts val="48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All of the operations on the last slide plus: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Configuration parsing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Local sqllite database reads/writes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Notification generation/sending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Most of these opera</a:t>
            </a:r>
            <a:r>
              <a:rPr lang="en" sz="2300"/>
              <a:t>t</a:t>
            </a:r>
            <a:r>
              <a:rPr lang="en" sz="2300"/>
              <a:t>ions (with exception of </a:t>
            </a:r>
            <a:r>
              <a:rPr lang="en" sz="2000">
                <a:solidFill>
                  <a:srgbClr val="59595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condor_vault_storer</a:t>
            </a:r>
            <a:r>
              <a:rPr lang="en" sz="2300">
                <a:solidFill>
                  <a:schemeClr val="accent6"/>
                </a:solidFill>
              </a:rPr>
              <a:t>) are done concurrently</a:t>
            </a:r>
            <a:endParaRPr sz="2300">
              <a:solidFill>
                <a:schemeClr val="accent6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Char char="●"/>
            </a:pPr>
            <a:r>
              <a:rPr lang="en" sz="2300">
                <a:solidFill>
                  <a:schemeClr val="accent6"/>
                </a:solidFill>
              </a:rPr>
              <a:t>How do we monitor all of this?</a:t>
            </a:r>
            <a:endParaRPr sz="23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Logs with Loki</a:t>
            </a:r>
            <a:endParaRPr/>
          </a:p>
        </p:txBody>
      </p:sp>
      <p:sp>
        <p:nvSpPr>
          <p:cNvPr id="181" name="Google Shape;181;p29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235800" y="631038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spcBef>
                <a:spcPts val="48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Standard</a:t>
            </a:r>
            <a:r>
              <a:rPr lang="en" sz="2300"/>
              <a:t> logs at </a:t>
            </a:r>
            <a:r>
              <a:rPr lang="en" sz="2300"/>
              <a:t>/var/log/managed-tokens on managed tokens machine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One regular log, one debug log per executable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But searching through those can be tedious: Send logs to </a:t>
            </a:r>
            <a:r>
              <a:rPr b="1" lang="en" sz="2300"/>
              <a:t>Loki</a:t>
            </a:r>
            <a:r>
              <a:rPr lang="en" sz="2300"/>
              <a:t> 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Char char="●"/>
            </a:pPr>
            <a:r>
              <a:rPr lang="en" sz="2300">
                <a:solidFill>
                  <a:schemeClr val="accent6"/>
                </a:solidFill>
              </a:rPr>
              <a:t>Queryable </a:t>
            </a:r>
            <a:r>
              <a:rPr lang="en" sz="2300" u="sng">
                <a:solidFill>
                  <a:schemeClr val="hlink"/>
                </a:solidFill>
                <a:hlinkClick r:id="rId3"/>
              </a:rPr>
              <a:t>log store FE</a:t>
            </a:r>
            <a:r>
              <a:rPr lang="en" sz="2300">
                <a:solidFill>
                  <a:schemeClr val="accent6"/>
                </a:solidFill>
              </a:rPr>
              <a:t> via LogQL:</a:t>
            </a:r>
            <a:endParaRPr sz="2300">
              <a:solidFill>
                <a:schemeClr val="accent6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Source Code Pro"/>
              <a:buChar char="○"/>
            </a:pPr>
            <a:r>
              <a:rPr lang="en" sz="180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{app="managed-tokens",command="token-push"} | json | experiment="gm2" AND role="production"</a:t>
            </a:r>
            <a:endParaRPr sz="18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Source Code Pro"/>
              <a:buChar char="●"/>
            </a:pPr>
            <a:r>
              <a:rPr lang="en" sz="2300">
                <a:solidFill>
                  <a:schemeClr val="accent6"/>
                </a:solidFill>
              </a:rPr>
              <a:t>Simply required adding a configured Loki hook to existing logging library - INFO and higher-level logs are sent to Loki</a:t>
            </a:r>
            <a:endParaRPr sz="180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Logs with Loki (2)</a:t>
            </a:r>
            <a:endParaRPr/>
          </a:p>
        </p:txBody>
      </p:sp>
      <p:sp>
        <p:nvSpPr>
          <p:cNvPr id="188" name="Google Shape;188;p30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2214"/>
            <a:ext cx="8839198" cy="3811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Metrics</a:t>
            </a:r>
            <a:endParaRPr/>
          </a:p>
        </p:txBody>
      </p:sp>
      <p:sp>
        <p:nvSpPr>
          <p:cNvPr id="195" name="Google Shape;195;p31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235800" y="446188"/>
            <a:ext cx="8672400" cy="3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702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65"/>
              <a:buChar char="●"/>
            </a:pPr>
            <a:r>
              <a:rPr lang="en" sz="186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Prometheus metrics pushed each run to a Landscape pushgateway </a:t>
            </a:r>
            <a:endParaRPr sz="2600">
              <a:solidFill>
                <a:schemeClr val="accent6"/>
              </a:solidFill>
            </a:endParaRPr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65"/>
              <a:buFont typeface="Arial"/>
              <a:buChar char="●"/>
            </a:pPr>
            <a:r>
              <a:rPr lang="en" sz="186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Standard prometheus setup is for web services; for batch processes like this, need to use </a:t>
            </a:r>
            <a:r>
              <a:rPr lang="en" sz="1865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pushgateway</a:t>
            </a:r>
            <a:r>
              <a:rPr lang="en" sz="186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: extra webserver that can receive metrics, then serves them to normal Prometheus server</a:t>
            </a:r>
            <a:endParaRPr sz="1865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65"/>
              <a:buFont typeface="Arial"/>
              <a:buChar char="●"/>
            </a:pPr>
            <a:r>
              <a:rPr lang="en" sz="186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Metrics</a:t>
            </a:r>
            <a:endParaRPr sz="1865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53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5"/>
              <a:buChar char="○"/>
            </a:pPr>
            <a:r>
              <a:rPr lang="en" sz="149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managed_tokens_stage_duration_seconds</a:t>
            </a:r>
            <a:r>
              <a:rPr lang="en" sz="14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Per executable, per stage (setup, processing, cleanup). How long each stage took to run.</a:t>
            </a:r>
            <a:endParaRPr sz="149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53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5"/>
              <a:buChar char="○"/>
            </a:pPr>
            <a:r>
              <a:rPr lang="en" sz="149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managed_tokens_last_ferry_refresh</a:t>
            </a:r>
            <a:r>
              <a:rPr lang="en" sz="14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Timestamp of when </a:t>
            </a:r>
            <a:r>
              <a:rPr lang="en" sz="1495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refresh-uids-from-ferry</a:t>
            </a:r>
            <a:r>
              <a:rPr lang="en" sz="14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executable last got information from FERRY.</a:t>
            </a:r>
            <a:endParaRPr sz="149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53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5"/>
              <a:buChar char="○"/>
            </a:pPr>
            <a:r>
              <a:rPr lang="en" sz="149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managed_tokens_failed_services_push_count</a:t>
            </a:r>
            <a:r>
              <a:rPr lang="en" sz="14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Count of how many services registered a failure to push a vault token to a node in the current run of </a:t>
            </a:r>
            <a:r>
              <a:rPr lang="en" sz="1495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token-push</a:t>
            </a:r>
            <a:r>
              <a:rPr lang="en" sz="14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Basically, a failure count.</a:t>
            </a:r>
            <a:endParaRPr sz="149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53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5"/>
              <a:buChar char="○"/>
            </a:pPr>
            <a:r>
              <a:rPr lang="en" sz="149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managed_tokens_last_token_push_timestamp</a:t>
            </a:r>
            <a:r>
              <a:rPr lang="en" sz="14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Timestamp of when </a:t>
            </a:r>
            <a:r>
              <a:rPr lang="en" sz="1495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token-push</a:t>
            </a:r>
            <a:r>
              <a:rPr lang="en" sz="14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last pushed a particular service vault token to a particular node.</a:t>
            </a:r>
            <a:endParaRPr sz="149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53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5"/>
              <a:buChar char="○"/>
            </a:pPr>
            <a:r>
              <a:rPr lang="en" sz="149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Managed_tokens_last_token_store_timestamp: </a:t>
            </a:r>
            <a:r>
              <a:rPr lang="en" sz="14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Timestamp of when </a:t>
            </a:r>
            <a:r>
              <a:rPr lang="en" sz="1495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token-push</a:t>
            </a:r>
            <a:r>
              <a:rPr lang="en" sz="14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last stored a particular service vault token in a particular credd.</a:t>
            </a:r>
            <a:endParaRPr sz="149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53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5"/>
              <a:buChar char="○"/>
            </a:pPr>
            <a:r>
              <a:rPr lang="en" sz="14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more!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