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Source Code Pro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SourceCodePr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SourceCodePr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1bdc6f57_2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5c1bdc6f57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5c1bdc6f57_2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86a93c07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86a93c07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86a93c07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86a93c07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86a93c07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86a93c07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42390fc1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42390fc1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42390fc1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42390fc1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6a93c07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86a93c07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86a93c07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86a93c0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86a93c07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86a93c07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1955468b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1955468b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1955468b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1955468b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5052f9a1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a5052f9a1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86a93c07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86a93c07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86a93c07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86a93c07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86a93c0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86a93c0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86a93c07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86a93c07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6a93c07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86a93c07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8600" y="72873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2"/>
          <p:cNvSpPr txBox="1"/>
          <p:nvPr>
            <p:ph idx="4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286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31608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60930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3"/>
          <p:cNvSpPr txBox="1"/>
          <p:nvPr>
            <p:ph idx="4" type="body"/>
          </p:nvPr>
        </p:nvSpPr>
        <p:spPr>
          <a:xfrm>
            <a:off x="60930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3"/>
          <p:cNvSpPr txBox="1"/>
          <p:nvPr>
            <p:ph idx="5" type="body"/>
          </p:nvPr>
        </p:nvSpPr>
        <p:spPr>
          <a:xfrm>
            <a:off x="31608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3"/>
          <p:cNvSpPr txBox="1"/>
          <p:nvPr>
            <p:ph idx="6" type="body"/>
          </p:nvPr>
        </p:nvSpPr>
        <p:spPr>
          <a:xfrm>
            <a:off x="2286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41924" y="3722829"/>
            <a:ext cx="8499231" cy="1146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14-0218-16D.lr.jpg" id="74" name="Google Shape;74;p15"/>
          <p:cNvPicPr preferRelativeResize="0"/>
          <p:nvPr/>
        </p:nvPicPr>
        <p:blipFill rotWithShape="1">
          <a:blip r:embed="rId2">
            <a:alphaModFix/>
          </a:blip>
          <a:srcRect b="25769" l="0" r="0" t="25815"/>
          <a:stretch/>
        </p:blipFill>
        <p:spPr>
          <a:xfrm>
            <a:off x="-17762" y="612758"/>
            <a:ext cx="9189720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miLogoBar_DOE_KO_horiz.eps"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61" y="187382"/>
            <a:ext cx="6758089" cy="2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">
  <p:cSld name="Logo Bottom: Title &amp;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27200" y="4797800"/>
            <a:ext cx="757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S. Bhat and M. Mengel, Distributed tracing for jobs: jobsub and beyond,Scientific Computing Monitoring Workshop, July 24, 2024</a:t>
            </a:r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mparison">
  <p:cSld name="Logo Bottom: 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92452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229365" y="3573826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692450" y="3573826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1530602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ntent &amp; Caption">
  <p:cSld name="Logo Bottom: Content &amp;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28600" y="719137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3542712" y="719138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1530601" y="4878160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Picture &amp; Caption">
  <p:cSld name="Logo Bottom: Picture &amp;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>
            <p:ph idx="2" type="pic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ayout">
  <p:cSld name="Picture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/>
          <p:nvPr>
            <p:ph idx="2" type="pic"/>
          </p:nvPr>
        </p:nvSpPr>
        <p:spPr>
          <a:xfrm>
            <a:off x="222250" y="190500"/>
            <a:ext cx="8675688" cy="435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Extra Logos">
  <p:cSld name="Logo Bottom: Extra Logo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1530603" y="4878160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21"/>
          <p:cNvSpPr/>
          <p:nvPr>
            <p:ph idx="2" type="pic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1"/>
          <p:cNvSpPr/>
          <p:nvPr>
            <p:ph idx="3" type="pic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1"/>
          <p:cNvSpPr/>
          <p:nvPr>
            <p:ph idx="4" type="pic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1"/>
          <p:cNvSpPr/>
          <p:nvPr>
            <p:ph idx="5" type="pic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1"/>
          <p:cNvSpPr/>
          <p:nvPr>
            <p:ph idx="6" type="pic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7" type="pic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1"/>
          <p:cNvSpPr/>
          <p:nvPr>
            <p:ph idx="8" type="pic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1"/>
          <p:cNvSpPr/>
          <p:nvPr>
            <p:ph idx="9" type="pic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/>
          <p:nvPr>
            <p:ph idx="13" type="pic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1"/>
          <p:cNvSpPr/>
          <p:nvPr>
            <p:ph idx="14" type="pic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1"/>
          <p:cNvSpPr/>
          <p:nvPr>
            <p:ph idx="15" type="pic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/>
          <p:nvPr>
            <p:ph idx="16" type="pic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1"/>
          <p:cNvSpPr/>
          <p:nvPr>
            <p:ph idx="17" type="pic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1"/>
          <p:cNvSpPr/>
          <p:nvPr>
            <p:ph idx="18" type="pic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1"/>
          <p:cNvSpPr/>
          <p:nvPr>
            <p:ph idx="19" type="pic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228600" y="188730"/>
            <a:ext cx="86865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9.png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215640" y="4771980"/>
            <a:ext cx="7539000" cy="300"/>
          </a:xfrm>
          <a:prstGeom prst="straightConnector1">
            <a:avLst/>
          </a:prstGeom>
          <a:noFill/>
          <a:ln cap="flat" cmpd="sng" w="76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20640" y="4694220"/>
            <a:ext cx="820798" cy="1482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idx="1" type="body"/>
          </p:nvPr>
        </p:nvSpPr>
        <p:spPr>
          <a:xfrm>
            <a:off x="342000" y="3722760"/>
            <a:ext cx="8499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/>
          <p:nvPr/>
        </p:nvSpPr>
        <p:spPr>
          <a:xfrm>
            <a:off x="-17640" y="0"/>
            <a:ext cx="9189300" cy="672300"/>
          </a:xfrm>
          <a:prstGeom prst="rect">
            <a:avLst/>
          </a:prstGeom>
          <a:solidFill>
            <a:srgbClr val="004C97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idx="2" type="body"/>
          </p:nvPr>
        </p:nvSpPr>
        <p:spPr>
          <a:xfrm>
            <a:off x="342000" y="2963790"/>
            <a:ext cx="8499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0" spcFirstLastPara="1" rIns="900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25772" l="0" r="0" t="25820"/>
          <a:stretch/>
        </p:blipFill>
        <p:spPr>
          <a:xfrm>
            <a:off x="-17640" y="612630"/>
            <a:ext cx="9189363" cy="22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40" y="187380"/>
            <a:ext cx="6757826" cy="22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450013" y="3358113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68" name="Google Shape;68;p14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cap="flat" cmpd="sng" w="76200">
              <a:solidFill>
                <a:srgbClr val="99D6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FermiLogo_RGB_NALBlue.png" id="69" name="Google Shape;69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andscape.fnal.gov/jaeger/trace/344f31d50a7c0c07f85f7bdd97f72f92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marcmengel/jobsub_lite" TargetMode="External"/><Relationship Id="rId4" Type="http://schemas.openxmlformats.org/officeDocument/2006/relationships/hyperlink" Target="https://cdcvs.fnal.gov/redmine/projects/jobsub/wiki/Jobsub_lite_Tasks" TargetMode="External"/><Relationship Id="rId5" Type="http://schemas.openxmlformats.org/officeDocument/2006/relationships/hyperlink" Target="https://fifewiki.fnal.gov/wiki/Getting_started_with_jobsub_lite" TargetMode="External"/><Relationship Id="rId6" Type="http://schemas.openxmlformats.org/officeDocument/2006/relationships/hyperlink" Target="https://opentelemetry.io/doc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fewiki.fnal.gov/wiki/Getting_started_with_jobsub_li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andscape.fnal.gov/jaeger/trace/58702552abacbdd980d89ff34ac7c63c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andscape.fnal.gov/jaeger/trace/a026cabdc37613c3c0f7933aa5c53a4d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telemetry.io/docs/concepts/observability-primer/#understanding-distributed-trac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21574" y="3817884"/>
            <a:ext cx="8499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Shreyas Bhat and Marc Mengel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on behalf of the Jobsub Team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Scientific Computing Monitoring Workshop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July 24, 2024</a:t>
            </a:r>
            <a:endParaRPr sz="1800"/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121575" y="2963875"/>
            <a:ext cx="89574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Helvetica Neue"/>
              <a:buNone/>
            </a:pPr>
            <a:r>
              <a:rPr lang="en"/>
              <a:t>Distributed tracing for jobs: jobsub and beyond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964" y="4150426"/>
            <a:ext cx="1640221" cy="8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INSIDE jobs! (2)</a:t>
            </a:r>
            <a:endParaRPr/>
          </a:p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https://landscape.fnal.gov/jaeger/trace/344f31d50a7c0c07f85f7bdd97f72f92</a:t>
            </a:r>
            <a:r>
              <a:rPr lang="en" sz="2100">
                <a:solidFill>
                  <a:schemeClr val="accent6"/>
                </a:solidFill>
              </a:rPr>
              <a:t> </a:t>
            </a:r>
            <a:endParaRPr sz="2100">
              <a:solidFill>
                <a:schemeClr val="accent6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50" y="1391750"/>
            <a:ext cx="7964727" cy="33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INSIDE jobs! (3)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Allows us to see:</a:t>
            </a:r>
            <a:endParaRPr sz="21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Exactly where job failed</a:t>
            </a:r>
            <a:endParaRPr sz="21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Any logs associated with that failure specifically</a:t>
            </a:r>
            <a:endParaRPr sz="21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Duration of failed function (i.e. was there a bottleneck/timeout that caused the failure?)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Users/software </a:t>
            </a:r>
            <a:r>
              <a:rPr lang="en" sz="2100">
                <a:solidFill>
                  <a:schemeClr val="accent6"/>
                </a:solidFill>
              </a:rPr>
              <a:t>developers can decide what is important to track/log</a:t>
            </a:r>
            <a:endParaRPr sz="21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Limit log noise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Can see entire flow of job workflow from submission through to job execution - very powerful</a:t>
            </a:r>
            <a:endParaRPr sz="21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This demonstration was done using a shell script that runs a Go executable (with the former setting ENVs and tracing instrumentation inside the latter)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Jobsub team will work on recipe to do this within pure shell scripts, subject to effort availability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Outside of that, we’re </a:t>
            </a:r>
            <a:r>
              <a:rPr lang="en" sz="2100">
                <a:solidFill>
                  <a:schemeClr val="accent6"/>
                </a:solidFill>
              </a:rPr>
              <a:t>happy</a:t>
            </a:r>
            <a:r>
              <a:rPr lang="en" sz="2100">
                <a:solidFill>
                  <a:schemeClr val="accent6"/>
                </a:solidFill>
              </a:rPr>
              <a:t> to share as much knowledge as we’ve got with anyone who’s interested</a:t>
            </a:r>
            <a:endParaRPr sz="21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Github repo: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https://github.com/fermitools/jobsub_lite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Roadmap: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https://cdcvs.fnal.gov/redmine/projects/jobsub/wiki/Jobsub_lite_Tasks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Getting Started: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https://fifewiki.fnal.gov/wiki/Getting_started_with_jobsub_lite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OpenTelemetry Tracing: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https://opentelemetry.io/docs/</a:t>
            </a:r>
            <a:r>
              <a:rPr lang="en"/>
              <a:t> </a:t>
            </a:r>
            <a:endParaRPr/>
          </a:p>
        </p:txBody>
      </p:sp>
      <p:sp>
        <p:nvSpPr>
          <p:cNvPr id="226" name="Google Shape;226;p3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Thank you!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The jobsub project team: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Shreyas Bhat,</a:t>
            </a:r>
            <a:r>
              <a:rPr lang="en" sz="1800">
                <a:solidFill>
                  <a:schemeClr val="accent6"/>
                </a:solidFill>
              </a:rPr>
              <a:t> Vito Di Benedetto, Lisa Goodenough, </a:t>
            </a:r>
            <a:r>
              <a:rPr lang="en" sz="1800"/>
              <a:t>Marc Mengel, Nick Peregonow, Kevin Retzke</a:t>
            </a:r>
            <a:endParaRPr sz="1800"/>
          </a:p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Extra Slides</a:t>
            </a:r>
            <a:endParaRPr b="1"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jobsub_submit tracing - failed sandbox file copy</a:t>
            </a:r>
            <a:endParaRPr/>
          </a:p>
        </p:txBody>
      </p:sp>
      <p:sp>
        <p:nvSpPr>
          <p:cNvPr id="245" name="Google Shape;245;p3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50" y="587100"/>
            <a:ext cx="8515051" cy="408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jobsub_submit tracing - good submit but bad job</a:t>
            </a:r>
            <a:endParaRPr/>
          </a:p>
        </p:txBody>
      </p:sp>
      <p:sp>
        <p:nvSpPr>
          <p:cNvPr id="252" name="Google Shape;252;p3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00" y="710474"/>
            <a:ext cx="8560998" cy="37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Software for job submission and monitoring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Tried to keep the most-used pieces of jobsub_client, strip out unnecessary parts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Client-only, installed on experiment interactive nodes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more info: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hlinkClick r:id="rId3"/>
              </a:rPr>
              <a:t>https://fifewiki.fnal.gov/wiki/Getting_started_with_jobsub_lite</a:t>
            </a:r>
            <a:r>
              <a:rPr lang="en" sz="2300"/>
              <a:t> </a:t>
            </a:r>
            <a:endParaRPr sz="2300"/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jobsub_lite</a:t>
            </a:r>
            <a:endParaRPr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Layout</a:t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00" y="407302"/>
            <a:ext cx="5771849" cy="432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28600" y="4336000"/>
            <a:ext cx="702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Original </a:t>
            </a:r>
            <a:r>
              <a:rPr lang="en" sz="1100"/>
              <a:t>Image Credit: J. Boyd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/>
              <a:t>jobsub_lite takes user command, converts it to HTCondor submission file (Job Definition File), and uses HTCondor python bindings to submit the job to a remote schedd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Following sub-operations handled by jobsub CLI: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Authentication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File upload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Job submission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Job management</a:t>
            </a:r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</a:t>
            </a:r>
            <a:endParaRPr/>
          </a:p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In previous client/server setup, had copious server logs </a:t>
            </a:r>
            <a:endParaRPr>
              <a:solidFill>
                <a:schemeClr val="accent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Now, no logs on client to help troubleshoot</a:t>
            </a:r>
            <a:endParaRPr>
              <a:solidFill>
                <a:schemeClr val="accent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Debug mode can only take you so far</a:t>
            </a:r>
            <a:endParaRPr>
              <a:solidFill>
                <a:schemeClr val="accent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If submission goes wrong - where in submission did error occur?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vs. now</a:t>
            </a:r>
            <a:endParaRPr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In jobsub_lite 1.4, we instrumented the jobsub_lite code to enable tracing of jobsub_lite functions</a:t>
            </a:r>
            <a:endParaRPr sz="2300">
              <a:solidFill>
                <a:schemeClr val="accent6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While clear error messages can be helpful, for troubleshooting, much easier to see a picture:</a:t>
            </a:r>
            <a:endParaRPr sz="2300">
              <a:solidFill>
                <a:schemeClr val="accent6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 u="sng">
                <a:solidFill>
                  <a:schemeClr val="hlink"/>
                </a:solidFill>
                <a:hlinkClick r:id="rId3"/>
              </a:rPr>
              <a:t>https://landscape.fnal.gov/jaeger/trace/58702552abacbdd980d89ff34ac7c63c</a:t>
            </a:r>
            <a:endParaRPr sz="23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Can see job submission processes</a:t>
            </a:r>
            <a:endParaRPr sz="2100">
              <a:solidFill>
                <a:schemeClr val="accent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</a:pPr>
            <a:r>
              <a:rPr lang="en" sz="2100">
                <a:solidFill>
                  <a:schemeClr val="accent6"/>
                </a:solidFill>
              </a:rPr>
              <a:t>We can see that job actually submitted, but all sandbox files didn’t get transferred properly (canned example where we Ctrl-C-ed)</a:t>
            </a:r>
            <a:endParaRPr sz="2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</a:rPr>
              <a:t>Cool!</a:t>
            </a:r>
            <a:endParaRPr sz="2300">
              <a:solidFill>
                <a:schemeClr val="accent6"/>
              </a:solidFill>
            </a:endParaRPr>
          </a:p>
        </p:txBody>
      </p:sp>
      <p:sp>
        <p:nvSpPr>
          <p:cNvPr id="171" name="Google Shape;171;p27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tracing!</a:t>
            </a:r>
            <a:endParaRPr/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Might get trace that looks like this:</a:t>
            </a:r>
            <a:endParaRPr sz="2300">
              <a:solidFill>
                <a:schemeClr val="accent6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○"/>
            </a:pPr>
            <a:r>
              <a:rPr lang="en" sz="2300" u="sng">
                <a:solidFill>
                  <a:schemeClr val="hlink"/>
                </a:solidFill>
                <a:hlinkClick r:id="rId3"/>
              </a:rPr>
              <a:t>https://landscape.fnal.gov/jaeger/trace/a026cabdc37613c3c0f7933aa5c53a4d</a:t>
            </a:r>
            <a:endParaRPr sz="2300">
              <a:solidFill>
                <a:schemeClr val="accent6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But job sandbox shows:</a:t>
            </a:r>
            <a:endParaRPr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</a:endParaRPr>
          </a:p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So what went wrong?  Can we look inside the jobs some other way than doing </a:t>
            </a:r>
            <a:endParaRPr sz="23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highlight>
                  <a:srgbClr val="CC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ifdh cp -D exelogs /pnfs/myexpt/scratch/users/mylogs</a:t>
            </a:r>
            <a:r>
              <a:rPr lang="en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something fails INSIDE our job?</a:t>
            </a:r>
            <a:endParaRPr/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00" y="2359450"/>
            <a:ext cx="7784000" cy="5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235800" y="56553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In all jobsub_lite jobs, we set an environment </a:t>
            </a:r>
            <a:r>
              <a:rPr lang="en" sz="2100">
                <a:solidFill>
                  <a:schemeClr val="accent6"/>
                </a:solidFill>
              </a:rPr>
              <a:t>variable</a:t>
            </a:r>
            <a:r>
              <a:rPr lang="en" sz="2100">
                <a:solidFill>
                  <a:schemeClr val="accent6"/>
                </a:solidFill>
              </a:rPr>
              <a:t> </a:t>
            </a:r>
            <a:r>
              <a:rPr lang="en" sz="2000">
                <a:solidFill>
                  <a:schemeClr val="dk2"/>
                </a:solidFill>
                <a:highlight>
                  <a:srgbClr val="D9D9D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TRACEPARENT</a:t>
            </a:r>
            <a:r>
              <a:rPr lang="en" sz="2100">
                <a:solidFill>
                  <a:schemeClr val="accent6"/>
                </a:solidFill>
              </a:rPr>
              <a:t> that holds a special Trace ID and Span ID for the jobsub_submit command that launched the job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If we can get our job executable to use that </a:t>
            </a:r>
            <a:r>
              <a:rPr lang="en" sz="1900">
                <a:solidFill>
                  <a:schemeClr val="dk2"/>
                </a:solidFill>
                <a:highlight>
                  <a:srgbClr val="D9D9D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TRACEPARENT</a:t>
            </a:r>
            <a:r>
              <a:rPr lang="en" sz="2100">
                <a:solidFill>
                  <a:schemeClr val="accent6"/>
                </a:solidFill>
              </a:rPr>
              <a:t>, can we continue the previous traces INTO the job?  Yes!!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export </a:t>
            </a:r>
            <a:r>
              <a:rPr lang="en" sz="1900">
                <a:solidFill>
                  <a:schemeClr val="dk2"/>
                </a:solidFill>
                <a:highlight>
                  <a:srgbClr val="D9D9D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OTEL_EXPORTER_OTLP_TRACES_ENDPOINT</a:t>
            </a:r>
            <a:r>
              <a:rPr lang="en" sz="2100">
                <a:solidFill>
                  <a:schemeClr val="accent6"/>
                </a:solidFill>
              </a:rPr>
              <a:t> to “https://landscape.fnal.gov/otlp/v1/traces” - tell any underlying instrumentation code where to send traces</a:t>
            </a:r>
            <a:endParaRPr sz="2100">
              <a:solidFill>
                <a:schemeClr val="accent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“</a:t>
            </a:r>
            <a:r>
              <a:rPr b="1" lang="en" sz="2100" u="sng">
                <a:solidFill>
                  <a:schemeClr val="accent6"/>
                </a:solidFill>
              </a:rPr>
              <a:t>Distributed tracing</a:t>
            </a:r>
            <a:r>
              <a:rPr lang="en" sz="2100">
                <a:solidFill>
                  <a:schemeClr val="accent6"/>
                </a:solidFill>
              </a:rPr>
              <a:t> lets you observe requests as they propagate through complex, distributed systems” - (Source: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https://opentelemetry.io/docs/concepts/observability-primer/#understanding-distributed-tracing</a:t>
            </a:r>
            <a:r>
              <a:rPr lang="en" sz="2100">
                <a:solidFill>
                  <a:schemeClr val="accent6"/>
                </a:solidFill>
              </a:rPr>
              <a:t>)</a:t>
            </a:r>
            <a:endParaRPr sz="2100">
              <a:solidFill>
                <a:schemeClr val="accent6"/>
              </a:solidFill>
            </a:endParaRPr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INSIDE jobs?!?</a:t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accent6"/>
                </a:solidFill>
              </a:rPr>
              <a:t>To demonstrate, here is test job that works…until it doesn’t.  What happened??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Job log stdout: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Job log stderr: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93" name="Google Shape;193;p3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INSIDE jobs!</a:t>
            </a:r>
            <a:endParaRPr/>
          </a:p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00" y="1592449"/>
            <a:ext cx="8450402" cy="12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550" y="2836400"/>
            <a:ext cx="6202506" cy="18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/>
          <p:nvPr/>
        </p:nvSpPr>
        <p:spPr>
          <a:xfrm>
            <a:off x="360650" y="1656500"/>
            <a:ext cx="8492700" cy="116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2459375" y="2852675"/>
            <a:ext cx="6285300" cy="1833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