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3" r:id="rId5"/>
    <p:sldId id="536" r:id="rId6"/>
    <p:sldId id="547" r:id="rId7"/>
    <p:sldId id="548" r:id="rId8"/>
    <p:sldId id="550" r:id="rId9"/>
    <p:sldId id="549" r:id="rId10"/>
    <p:sldId id="551" r:id="rId11"/>
  </p:sldIdLst>
  <p:sldSz cx="9144000" cy="6858000" type="screen4x3"/>
  <p:notesSz cx="6985000" cy="92837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54D81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689" autoAdjust="0"/>
    <p:restoredTop sz="96407" autoAdjust="0"/>
  </p:normalViewPr>
  <p:slideViewPr>
    <p:cSldViewPr snapToObjects="1" showGuides="1">
      <p:cViewPr varScale="1">
        <p:scale>
          <a:sx n="83" d="100"/>
          <a:sy n="83" d="100"/>
        </p:scale>
        <p:origin x="1435" y="7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24/06/2024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638675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7" tIns="46478" rIns="92957" bIns="4647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7" tIns="46478" rIns="92957" bIns="46478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7" tIns="46478" rIns="92957" bIns="46478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10549-985F-4707-9EA3-23C0B430853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47664" y="6316165"/>
            <a:ext cx="1872208" cy="4001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icloud.sharepoint.com/:x:/r/sites/APSTD/CS/projects/_layouts/15/Doc.aspx?sourcedoc=%7B2DD12113-07CA-4B4A-8B5C-3E82DF4BF11F%7D&amp;file=TS4%20action%20item%20list%20-%2011_30_2023.xlsx&amp;wdLOR=c9B02BFB5-9ABC-4DE2-A68E-BF810B1A35EF&amp;action=default&amp;mobileredirect=tru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4" y="2758707"/>
            <a:ext cx="7405533" cy="1534388"/>
          </a:xfrm>
        </p:spPr>
        <p:txBody>
          <a:bodyPr/>
          <a:lstStyle/>
          <a:p>
            <a:r>
              <a:rPr lang="en-GB" dirty="0"/>
              <a:t>302.4.04 – Cryo-assemblies Horizontal Test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Weekly status report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</a:t>
            </a:r>
          </a:p>
          <a:p>
            <a:r>
              <a:rPr lang="en-GB" dirty="0"/>
              <a:t>Jun 24</a:t>
            </a:r>
            <a:r>
              <a:rPr lang="en-GB" baseline="30000" dirty="0"/>
              <a:t>th</a:t>
            </a:r>
            <a:r>
              <a:rPr lang="en-GB" dirty="0"/>
              <a:t>, 2024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CA02 test 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5175856"/>
          </a:xfrm>
        </p:spPr>
        <p:txBody>
          <a:bodyPr>
            <a:normAutofit/>
          </a:bodyPr>
          <a:lstStyle/>
          <a:p>
            <a:r>
              <a:rPr lang="en-US" sz="2000" dirty="0"/>
              <a:t>Cryo-improvements at TS4 are complete, check details here:</a:t>
            </a:r>
          </a:p>
          <a:p>
            <a:pPr marL="400050" lvl="1" indent="0">
              <a:buNone/>
            </a:pPr>
            <a:r>
              <a:rPr lang="en-US" sz="18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TS4 action item list - 11_30_2023.xlsx (sharepoint.com)</a:t>
            </a:r>
            <a:endParaRPr lang="en-US" sz="18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2000" dirty="0"/>
              <a:t>Stand 4 ORC/Operation status</a:t>
            </a:r>
            <a:endParaRPr lang="en-US" sz="1800" dirty="0"/>
          </a:p>
          <a:p>
            <a:pPr lvl="1"/>
            <a:r>
              <a:rPr lang="en-US" sz="1800" dirty="0"/>
              <a:t>Cooldown permit is obtained </a:t>
            </a:r>
          </a:p>
          <a:p>
            <a:pPr lvl="1"/>
            <a:r>
              <a:rPr lang="en-US" sz="1800" dirty="0"/>
              <a:t>Addendum to the electrical ORC has been initiated for the helium line heater operation</a:t>
            </a:r>
            <a:endParaRPr lang="en-US" sz="18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2000" dirty="0"/>
              <a:t>Helium line heater installation is complete</a:t>
            </a:r>
          </a:p>
          <a:p>
            <a:pPr lvl="1"/>
            <a:r>
              <a:rPr lang="en-US" sz="1600" dirty="0"/>
              <a:t>All work completed - including installation of heaters and shelves for the heater controllers, running AC power, grounding the shelves and performing bond tests on them. </a:t>
            </a:r>
            <a:r>
              <a:rPr lang="en-US" sz="1600" dirty="0">
                <a:solidFill>
                  <a:srgbClr val="0000FF"/>
                </a:solidFill>
              </a:rPr>
              <a:t>The heaters will be insulated after safety walkthrough (if necessary)</a:t>
            </a:r>
          </a:p>
          <a:p>
            <a:pPr marL="457200" lvl="1" indent="0">
              <a:buNone/>
            </a:pPr>
            <a:r>
              <a:rPr lang="en-US" sz="1600" dirty="0"/>
              <a:t> </a:t>
            </a:r>
          </a:p>
          <a:p>
            <a:r>
              <a:rPr lang="en-US" sz="2000" dirty="0"/>
              <a:t>Stand 4 documentation </a:t>
            </a:r>
          </a:p>
          <a:p>
            <a:pPr lvl="1"/>
            <a:r>
              <a:rPr lang="en-US" sz="1800" dirty="0"/>
              <a:t>LQXFA/B-02 horizontal test traveler (464759) has been released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Test plan is ready for sign-off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8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CA02 transportation from ICBA to IB1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52736"/>
            <a:ext cx="7920000" cy="5391880"/>
          </a:xfrm>
        </p:spPr>
        <p:txBody>
          <a:bodyPr>
            <a:normAutofit/>
          </a:bodyPr>
          <a:lstStyle/>
          <a:p>
            <a:pPr lvl="1"/>
            <a:endParaRPr lang="en-US" sz="1800" dirty="0">
              <a:solidFill>
                <a:srgbClr val="0000FF"/>
              </a:solidFill>
            </a:endParaRPr>
          </a:p>
          <a:p>
            <a:pPr lvl="1"/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6" name="Picture 5" descr="A picture containing sky, truck, outdoor, road&#10;&#10;Description automatically generated">
            <a:extLst>
              <a:ext uri="{FF2B5EF4-FFF2-40B4-BE49-F238E27FC236}">
                <a16:creationId xmlns:a16="http://schemas.microsoft.com/office/drawing/2014/main" id="{A810B243-630C-7A88-6692-B5E094D7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81" y="836712"/>
            <a:ext cx="3613332" cy="2709999"/>
          </a:xfrm>
          <a:prstGeom prst="rect">
            <a:avLst/>
          </a:prstGeom>
        </p:spPr>
      </p:pic>
      <p:pic>
        <p:nvPicPr>
          <p:cNvPr id="10" name="Picture 9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CF86F523-98F0-F19F-78DE-0D78F81FE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73" y="839161"/>
            <a:ext cx="3613332" cy="2709999"/>
          </a:xfrm>
          <a:prstGeom prst="rect">
            <a:avLst/>
          </a:prstGeom>
        </p:spPr>
      </p:pic>
      <p:pic>
        <p:nvPicPr>
          <p:cNvPr id="12" name="Picture 11" descr="A picture containing building, miller&#10;&#10;Description automatically generated">
            <a:extLst>
              <a:ext uri="{FF2B5EF4-FFF2-40B4-BE49-F238E27FC236}">
                <a16:creationId xmlns:a16="http://schemas.microsoft.com/office/drawing/2014/main" id="{B62C4D32-DE41-0101-A9E4-3C0561761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73" y="3590395"/>
            <a:ext cx="3613332" cy="2709999"/>
          </a:xfrm>
          <a:prstGeom prst="rect">
            <a:avLst/>
          </a:prstGeom>
        </p:spPr>
      </p:pic>
      <p:pic>
        <p:nvPicPr>
          <p:cNvPr id="14" name="Picture 13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BE7EE82F-EE84-E287-8D65-BC42C2469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41" y="3607218"/>
            <a:ext cx="3613332" cy="2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222E-FFA0-1326-A4B4-B5E397F8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work at Staging area in IB1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88DE-0152-139B-486B-92A5FC1A3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8759"/>
            <a:ext cx="7920000" cy="4752529"/>
          </a:xfrm>
        </p:spPr>
        <p:txBody>
          <a:bodyPr>
            <a:normAutofit/>
          </a:bodyPr>
          <a:lstStyle/>
          <a:p>
            <a:r>
              <a:rPr lang="en-US" sz="2000" dirty="0"/>
              <a:t>Power leads trimmed to the required length; voltage taps installed on the leads </a:t>
            </a:r>
          </a:p>
          <a:p>
            <a:endParaRPr lang="en-US" sz="2000" dirty="0"/>
          </a:p>
          <a:p>
            <a:r>
              <a:rPr lang="en-US" sz="2000" dirty="0"/>
              <a:t>Verified location of sealing surfaces in the interconnect area</a:t>
            </a:r>
          </a:p>
          <a:p>
            <a:pPr lvl="1"/>
            <a:r>
              <a:rPr lang="en-US" sz="1800" dirty="0"/>
              <a:t>No spacers - double-side CF flanges are required in CA-02</a:t>
            </a:r>
          </a:p>
          <a:p>
            <a:endParaRPr lang="en-US" sz="2000" dirty="0"/>
          </a:p>
          <a:p>
            <a:r>
              <a:rPr lang="en-US" sz="2000" dirty="0"/>
              <a:t>Verified vacuum around the warm finger</a:t>
            </a:r>
          </a:p>
          <a:p>
            <a:endParaRPr lang="en-US" sz="2000" dirty="0"/>
          </a:p>
          <a:p>
            <a:r>
              <a:rPr lang="en-US" sz="2000" dirty="0"/>
              <a:t>Final electrical checkout, includes Hi-potting test at room temperature, checkout of the voltage taps, RTDs, protection heaters</a:t>
            </a:r>
          </a:p>
          <a:p>
            <a:endParaRPr lang="en-US" sz="2000" dirty="0"/>
          </a:p>
          <a:p>
            <a:r>
              <a:rPr lang="en-US" sz="2000" dirty="0"/>
              <a:t>Vacuum sleeve installed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DFDD7-8317-EC67-9520-EB5B274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F18B4-8A21-7E7D-66EA-FC3ACC1A5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3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E57F-E077-8EB1-16D0-0613620E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on Stand 4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4AB9ADA5-84C6-8578-F515-0916BC612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691" y="1052736"/>
            <a:ext cx="6542617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3FB2-1568-9ECD-8BA8-E1335679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6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E57F-E077-8EB1-16D0-0613620E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on Stand 4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3FB2-1568-9ECD-8BA8-E1335679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C9912C-7BE4-480A-4BCF-6E551FF7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704206"/>
            <a:ext cx="5376597" cy="4032448"/>
          </a:xfrm>
          <a:prstGeom prst="rect">
            <a:avLst/>
          </a:prstGeom>
        </p:spPr>
      </p:pic>
      <p:pic>
        <p:nvPicPr>
          <p:cNvPr id="15" name="Picture 1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658BDCA3-B091-8C0B-6A20-06837A99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80528" y="220826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DC79-3D29-8173-17C8-5D9BCA224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2F9B8-4255-DF79-5689-A6E380337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6752"/>
            <a:ext cx="7920000" cy="4824536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FB963C"/>
              </a:buClr>
              <a:defRPr/>
            </a:pPr>
            <a:r>
              <a:rPr lang="en-US" sz="2000" dirty="0">
                <a:solidFill>
                  <a:srgbClr val="5A5A5A"/>
                </a:solidFill>
                <a:latin typeface="Arial"/>
              </a:rPr>
              <a:t>F</a:t>
            </a:r>
            <a:r>
              <a:rPr lang="en-US" sz="2000" dirty="0">
                <a:solidFill>
                  <a:srgbClr val="5A5A5A"/>
                </a:solidFill>
              </a:rPr>
              <a:t>inal alignment at Stand 4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Done</a:t>
            </a:r>
          </a:p>
          <a:p>
            <a:pPr lvl="1">
              <a:buClr>
                <a:srgbClr val="FB963C"/>
              </a:buClr>
              <a:defRPr/>
            </a:pPr>
            <a:r>
              <a:rPr lang="en-US" sz="1900" dirty="0">
                <a:solidFill>
                  <a:srgbClr val="0000FF"/>
                </a:solidFill>
                <a:latin typeface="Arial"/>
              </a:rPr>
              <a:t>We have verbal confirmation only, survey report not received yet </a:t>
            </a:r>
          </a:p>
          <a:p>
            <a:pPr lvl="0"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Splicing leads, closing interconnect joints, installation of the thermal shields, closing insulating vacuum – </a:t>
            </a:r>
            <a:r>
              <a:rPr lang="en-US" sz="2000" dirty="0">
                <a:solidFill>
                  <a:srgbClr val="0000FF"/>
                </a:solidFill>
                <a:latin typeface="Arial"/>
                <a:ea typeface="Calibri" panose="020F0502020204030204" pitchFamily="34" charset="0"/>
              </a:rPr>
              <a:t>In progress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Final electrical </a:t>
            </a:r>
            <a:r>
              <a:rPr lang="en-US" sz="2000" dirty="0">
                <a:ea typeface="Calibri" panose="020F0502020204030204" pitchFamily="34" charset="0"/>
              </a:rPr>
              <a:t>checkouts at room temperature</a:t>
            </a:r>
          </a:p>
          <a:p>
            <a:pPr>
              <a:buClr>
                <a:srgbClr val="FB963C"/>
              </a:buClr>
              <a:defRPr/>
            </a:pPr>
            <a:endParaRPr lang="en-US" sz="20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Pump and backfill the helium lines, inspect the seals</a:t>
            </a:r>
          </a:p>
          <a:p>
            <a:pPr marL="0" indent="0">
              <a:buClr>
                <a:srgbClr val="FB963C"/>
              </a:buClr>
              <a:buNone/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Pump out of the insulation vacuum, verification of the q</a:t>
            </a:r>
            <a:r>
              <a:rPr lang="en-US" sz="2000" dirty="0">
                <a:ea typeface="Calibri" panose="020F0502020204030204" pitchFamily="34" charset="0"/>
              </a:rPr>
              <a:t>uench detection setup (could be done in parallel)</a:t>
            </a:r>
          </a:p>
          <a:p>
            <a:pPr>
              <a:buClr>
                <a:srgbClr val="FB963C"/>
              </a:buClr>
              <a:defRPr/>
            </a:pPr>
            <a:endParaRPr lang="en-US" sz="20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Room temperature magnetic measurements</a:t>
            </a:r>
          </a:p>
          <a:p>
            <a:pPr>
              <a:buClr>
                <a:srgbClr val="FB963C"/>
              </a:buClr>
              <a:defRPr/>
            </a:pPr>
            <a:endParaRPr lang="en-US" sz="16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r>
              <a:rPr lang="en-US" sz="2000" dirty="0">
                <a:latin typeface="Arial"/>
                <a:ea typeface="Calibri" panose="020F0502020204030204" pitchFamily="34" charset="0"/>
              </a:rPr>
              <a:t>Controlled </a:t>
            </a:r>
            <a:r>
              <a:rPr lang="en-US" sz="2000" dirty="0">
                <a:ea typeface="Calibri" panose="020F0502020204030204" pitchFamily="34" charset="0"/>
              </a:rPr>
              <a:t>cooldown</a:t>
            </a:r>
            <a:endParaRPr lang="en-US" sz="2000" dirty="0">
              <a:latin typeface="Arial"/>
              <a:ea typeface="Calibri" panose="020F0502020204030204" pitchFamily="34" charset="0"/>
            </a:endParaRPr>
          </a:p>
          <a:p>
            <a:pPr>
              <a:buClr>
                <a:srgbClr val="FB963C"/>
              </a:buClr>
              <a:defRPr/>
            </a:pPr>
            <a:endParaRPr lang="en-US" sz="2000" dirty="0">
              <a:latin typeface="Arial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66AE-0E66-7B34-3583-411FCE52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6675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58644</TotalTime>
  <Words>317</Words>
  <Application>Microsoft Office PowerPoint</Application>
  <PresentationFormat>On-screen Show (4:3)</PresentationFormat>
  <Paragraphs>54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Thème Office</vt:lpstr>
      <vt:lpstr>302.4.04 – Cryo-assemblies Horizontal Test  Weekly status report</vt:lpstr>
      <vt:lpstr>CA02 test preparations</vt:lpstr>
      <vt:lpstr>CA02 transportation from ICBA to IB1</vt:lpstr>
      <vt:lpstr>Preparation work at Staging area in IB1</vt:lpstr>
      <vt:lpstr>Installation on Stand 4</vt:lpstr>
      <vt:lpstr>Installation on Stand 4 (2)</vt:lpstr>
      <vt:lpstr>Next Steps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3349</cp:revision>
  <cp:lastPrinted>2023-02-13T15:02:26Z</cp:lastPrinted>
  <dcterms:created xsi:type="dcterms:W3CDTF">2016-03-23T12:58:39Z</dcterms:created>
  <dcterms:modified xsi:type="dcterms:W3CDTF">2024-06-24T13:53:23Z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