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60" r:id="rId3"/>
    <p:sldId id="266" r:id="rId4"/>
    <p:sldId id="262" r:id="rId5"/>
    <p:sldId id="263" r:id="rId6"/>
    <p:sldId id="264" r:id="rId7"/>
    <p:sldId id="26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5AE2E-1311-4697-964B-201CF5421BC6}"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864F8-79EA-4046-B183-2F259B758134}" type="slidenum">
              <a:rPr lang="en-US" smtClean="0"/>
              <a:t>‹#›</a:t>
            </a:fld>
            <a:endParaRPr lang="en-US"/>
          </a:p>
        </p:txBody>
      </p:sp>
    </p:spTree>
    <p:extLst>
      <p:ext uri="{BB962C8B-B14F-4D97-AF65-F5344CB8AC3E}">
        <p14:creationId xmlns:p14="http://schemas.microsoft.com/office/powerpoint/2010/main" val="1790928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16CA5-470E-146F-521C-6613D475AB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8BCF9E-7927-3028-9A5D-41A65FE4A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44BDC-6CD9-700D-BA4F-F7A407007A2B}"/>
              </a:ext>
            </a:extLst>
          </p:cNvPr>
          <p:cNvSpPr>
            <a:spLocks noGrp="1"/>
          </p:cNvSpPr>
          <p:nvPr>
            <p:ph type="dt" sz="half" idx="10"/>
          </p:nvPr>
        </p:nvSpPr>
        <p:spPr/>
        <p:txBody>
          <a:bodyPr/>
          <a:lstStyle/>
          <a:p>
            <a:r>
              <a:rPr lang="en-US"/>
              <a:t>6/7/2024</a:t>
            </a:r>
          </a:p>
        </p:txBody>
      </p:sp>
      <p:sp>
        <p:nvSpPr>
          <p:cNvPr id="5" name="Footer Placeholder 4">
            <a:extLst>
              <a:ext uri="{FF2B5EF4-FFF2-40B4-BE49-F238E27FC236}">
                <a16:creationId xmlns:a16="http://schemas.microsoft.com/office/drawing/2014/main" id="{5E4E8682-44C3-953E-6F29-04DEDA433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3A265-6E5C-A4FF-607F-56F1312D08F3}"/>
              </a:ext>
            </a:extLst>
          </p:cNvPr>
          <p:cNvSpPr>
            <a:spLocks noGrp="1"/>
          </p:cNvSpPr>
          <p:nvPr>
            <p:ph type="sldNum" sz="quarter" idx="12"/>
          </p:nvPr>
        </p:nvSpPr>
        <p:spPr/>
        <p:txBody>
          <a:bodyPr/>
          <a:lstStyle/>
          <a:p>
            <a:fld id="{6957BB9F-2ED3-4C2A-B7D2-D9E23D0A434B}" type="slidenum">
              <a:rPr lang="en-US" smtClean="0"/>
              <a:t>‹#›</a:t>
            </a:fld>
            <a:endParaRPr lang="en-US"/>
          </a:p>
        </p:txBody>
      </p:sp>
    </p:spTree>
    <p:extLst>
      <p:ext uri="{BB962C8B-B14F-4D97-AF65-F5344CB8AC3E}">
        <p14:creationId xmlns:p14="http://schemas.microsoft.com/office/powerpoint/2010/main" val="173012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CE35-25A2-9F37-3221-204BAE4DAE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DCFB3B-A8C3-3EF0-4C31-CB1E53F8E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80A50-97B3-FD5F-2045-609718D539F1}"/>
              </a:ext>
            </a:extLst>
          </p:cNvPr>
          <p:cNvSpPr>
            <a:spLocks noGrp="1"/>
          </p:cNvSpPr>
          <p:nvPr>
            <p:ph type="dt" sz="half" idx="10"/>
          </p:nvPr>
        </p:nvSpPr>
        <p:spPr/>
        <p:txBody>
          <a:bodyPr/>
          <a:lstStyle/>
          <a:p>
            <a:r>
              <a:rPr lang="en-US"/>
              <a:t>6/7/2024</a:t>
            </a:r>
          </a:p>
        </p:txBody>
      </p:sp>
      <p:sp>
        <p:nvSpPr>
          <p:cNvPr id="5" name="Footer Placeholder 4">
            <a:extLst>
              <a:ext uri="{FF2B5EF4-FFF2-40B4-BE49-F238E27FC236}">
                <a16:creationId xmlns:a16="http://schemas.microsoft.com/office/drawing/2014/main" id="{67D29D51-0A09-45C3-C140-B5DF82134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8AFFA-AF5B-2FC1-E3E5-49EA3A7552A6}"/>
              </a:ext>
            </a:extLst>
          </p:cNvPr>
          <p:cNvSpPr>
            <a:spLocks noGrp="1"/>
          </p:cNvSpPr>
          <p:nvPr>
            <p:ph type="sldNum" sz="quarter" idx="12"/>
          </p:nvPr>
        </p:nvSpPr>
        <p:spPr/>
        <p:txBody>
          <a:bodyPr/>
          <a:lstStyle/>
          <a:p>
            <a:fld id="{6957BB9F-2ED3-4C2A-B7D2-D9E23D0A434B}" type="slidenum">
              <a:rPr lang="en-US" smtClean="0"/>
              <a:t>‹#›</a:t>
            </a:fld>
            <a:endParaRPr lang="en-US"/>
          </a:p>
        </p:txBody>
      </p:sp>
    </p:spTree>
    <p:extLst>
      <p:ext uri="{BB962C8B-B14F-4D97-AF65-F5344CB8AC3E}">
        <p14:creationId xmlns:p14="http://schemas.microsoft.com/office/powerpoint/2010/main" val="201930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A8B0A3-C2E9-5070-84EA-4E0BEC66D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0DEA15-1A28-CBBB-D163-D43B942B0A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26EF9-B81A-CB92-76BC-80BAEFA248EC}"/>
              </a:ext>
            </a:extLst>
          </p:cNvPr>
          <p:cNvSpPr>
            <a:spLocks noGrp="1"/>
          </p:cNvSpPr>
          <p:nvPr>
            <p:ph type="dt" sz="half" idx="10"/>
          </p:nvPr>
        </p:nvSpPr>
        <p:spPr/>
        <p:txBody>
          <a:bodyPr/>
          <a:lstStyle/>
          <a:p>
            <a:r>
              <a:rPr lang="en-US"/>
              <a:t>6/7/2024</a:t>
            </a:r>
          </a:p>
        </p:txBody>
      </p:sp>
      <p:sp>
        <p:nvSpPr>
          <p:cNvPr id="5" name="Footer Placeholder 4">
            <a:extLst>
              <a:ext uri="{FF2B5EF4-FFF2-40B4-BE49-F238E27FC236}">
                <a16:creationId xmlns:a16="http://schemas.microsoft.com/office/drawing/2014/main" id="{949444FF-9BC2-249B-DBA9-04ED23784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C1865-97D5-11C1-B79B-F9D2EA4FB3A5}"/>
              </a:ext>
            </a:extLst>
          </p:cNvPr>
          <p:cNvSpPr>
            <a:spLocks noGrp="1"/>
          </p:cNvSpPr>
          <p:nvPr>
            <p:ph type="sldNum" sz="quarter" idx="12"/>
          </p:nvPr>
        </p:nvSpPr>
        <p:spPr/>
        <p:txBody>
          <a:bodyPr/>
          <a:lstStyle/>
          <a:p>
            <a:fld id="{6957BB9F-2ED3-4C2A-B7D2-D9E23D0A434B}" type="slidenum">
              <a:rPr lang="en-US" smtClean="0"/>
              <a:t>‹#›</a:t>
            </a:fld>
            <a:endParaRPr lang="en-US"/>
          </a:p>
        </p:txBody>
      </p:sp>
    </p:spTree>
    <p:extLst>
      <p:ext uri="{BB962C8B-B14F-4D97-AF65-F5344CB8AC3E}">
        <p14:creationId xmlns:p14="http://schemas.microsoft.com/office/powerpoint/2010/main" val="296576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D8F4-BE95-D815-A7DB-57E721389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2C53B-B08C-6CD5-D8D1-FC4367537E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A8BEA-03F0-C515-CF3E-E5F68EB035CF}"/>
              </a:ext>
            </a:extLst>
          </p:cNvPr>
          <p:cNvSpPr>
            <a:spLocks noGrp="1"/>
          </p:cNvSpPr>
          <p:nvPr>
            <p:ph type="dt" sz="half" idx="10"/>
          </p:nvPr>
        </p:nvSpPr>
        <p:spPr/>
        <p:txBody>
          <a:bodyPr/>
          <a:lstStyle/>
          <a:p>
            <a:r>
              <a:rPr lang="en-US"/>
              <a:t>6/7/2024</a:t>
            </a:r>
          </a:p>
        </p:txBody>
      </p:sp>
      <p:sp>
        <p:nvSpPr>
          <p:cNvPr id="5" name="Footer Placeholder 4">
            <a:extLst>
              <a:ext uri="{FF2B5EF4-FFF2-40B4-BE49-F238E27FC236}">
                <a16:creationId xmlns:a16="http://schemas.microsoft.com/office/drawing/2014/main" id="{B1E3EE25-4DB6-1CAE-EB96-E349A0D9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EB795E-389B-E622-F539-920F4E1E149A}"/>
              </a:ext>
            </a:extLst>
          </p:cNvPr>
          <p:cNvSpPr>
            <a:spLocks noGrp="1"/>
          </p:cNvSpPr>
          <p:nvPr>
            <p:ph type="sldNum" sz="quarter" idx="12"/>
          </p:nvPr>
        </p:nvSpPr>
        <p:spPr/>
        <p:txBody>
          <a:bodyPr/>
          <a:lstStyle/>
          <a:p>
            <a:fld id="{6957BB9F-2ED3-4C2A-B7D2-D9E23D0A434B}" type="slidenum">
              <a:rPr lang="en-US" smtClean="0"/>
              <a:t>‹#›</a:t>
            </a:fld>
            <a:endParaRPr lang="en-US"/>
          </a:p>
        </p:txBody>
      </p:sp>
    </p:spTree>
    <p:extLst>
      <p:ext uri="{BB962C8B-B14F-4D97-AF65-F5344CB8AC3E}">
        <p14:creationId xmlns:p14="http://schemas.microsoft.com/office/powerpoint/2010/main" val="6076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AA5BF-486A-4257-A8F5-E1046FBDA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5FCECB-3B80-6649-931D-60BB12E00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D20467-4354-8DB3-5EA9-865421987EDD}"/>
              </a:ext>
            </a:extLst>
          </p:cNvPr>
          <p:cNvSpPr>
            <a:spLocks noGrp="1"/>
          </p:cNvSpPr>
          <p:nvPr>
            <p:ph type="dt" sz="half" idx="10"/>
          </p:nvPr>
        </p:nvSpPr>
        <p:spPr/>
        <p:txBody>
          <a:bodyPr/>
          <a:lstStyle/>
          <a:p>
            <a:r>
              <a:rPr lang="en-US"/>
              <a:t>6/7/2024</a:t>
            </a:r>
          </a:p>
        </p:txBody>
      </p:sp>
      <p:sp>
        <p:nvSpPr>
          <p:cNvPr id="5" name="Footer Placeholder 4">
            <a:extLst>
              <a:ext uri="{FF2B5EF4-FFF2-40B4-BE49-F238E27FC236}">
                <a16:creationId xmlns:a16="http://schemas.microsoft.com/office/drawing/2014/main" id="{26C6154B-328F-6655-AB91-E71F8DD90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2FD07-B600-AE18-CE80-F1554AC9C1C2}"/>
              </a:ext>
            </a:extLst>
          </p:cNvPr>
          <p:cNvSpPr>
            <a:spLocks noGrp="1"/>
          </p:cNvSpPr>
          <p:nvPr>
            <p:ph type="sldNum" sz="quarter" idx="12"/>
          </p:nvPr>
        </p:nvSpPr>
        <p:spPr/>
        <p:txBody>
          <a:bodyPr/>
          <a:lstStyle/>
          <a:p>
            <a:fld id="{6957BB9F-2ED3-4C2A-B7D2-D9E23D0A434B}" type="slidenum">
              <a:rPr lang="en-US" smtClean="0"/>
              <a:t>‹#›</a:t>
            </a:fld>
            <a:endParaRPr lang="en-US"/>
          </a:p>
        </p:txBody>
      </p:sp>
    </p:spTree>
    <p:extLst>
      <p:ext uri="{BB962C8B-B14F-4D97-AF65-F5344CB8AC3E}">
        <p14:creationId xmlns:p14="http://schemas.microsoft.com/office/powerpoint/2010/main" val="427417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CF025-14E1-823A-FA62-121E578A3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EED5-B5F8-71B5-EC68-A9F1052E89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2FD5A4-537A-1EBB-1C7B-967B7FA8EF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E8C8A7-0EEC-710C-9B47-B6F15131F1D4}"/>
              </a:ext>
            </a:extLst>
          </p:cNvPr>
          <p:cNvSpPr>
            <a:spLocks noGrp="1"/>
          </p:cNvSpPr>
          <p:nvPr>
            <p:ph type="dt" sz="half" idx="10"/>
          </p:nvPr>
        </p:nvSpPr>
        <p:spPr/>
        <p:txBody>
          <a:bodyPr/>
          <a:lstStyle/>
          <a:p>
            <a:r>
              <a:rPr lang="en-US"/>
              <a:t>6/7/2024</a:t>
            </a:r>
          </a:p>
        </p:txBody>
      </p:sp>
      <p:sp>
        <p:nvSpPr>
          <p:cNvPr id="6" name="Footer Placeholder 5">
            <a:extLst>
              <a:ext uri="{FF2B5EF4-FFF2-40B4-BE49-F238E27FC236}">
                <a16:creationId xmlns:a16="http://schemas.microsoft.com/office/drawing/2014/main" id="{10E7CD6E-255E-C3E3-56A0-644F158B61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7C378-D4B6-C0E3-BA66-89316F06E327}"/>
              </a:ext>
            </a:extLst>
          </p:cNvPr>
          <p:cNvSpPr>
            <a:spLocks noGrp="1"/>
          </p:cNvSpPr>
          <p:nvPr>
            <p:ph type="sldNum" sz="quarter" idx="12"/>
          </p:nvPr>
        </p:nvSpPr>
        <p:spPr/>
        <p:txBody>
          <a:bodyPr/>
          <a:lstStyle/>
          <a:p>
            <a:fld id="{6957BB9F-2ED3-4C2A-B7D2-D9E23D0A434B}" type="slidenum">
              <a:rPr lang="en-US" smtClean="0"/>
              <a:t>‹#›</a:t>
            </a:fld>
            <a:endParaRPr lang="en-US"/>
          </a:p>
        </p:txBody>
      </p:sp>
    </p:spTree>
    <p:extLst>
      <p:ext uri="{BB962C8B-B14F-4D97-AF65-F5344CB8AC3E}">
        <p14:creationId xmlns:p14="http://schemas.microsoft.com/office/powerpoint/2010/main" val="1901866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09D9-A84A-0E3A-6746-BCE29DD8C5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AB8E83-6744-5EFD-0903-A8E635794C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175D31-2C48-547C-ACF3-98C6A767C6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874658-E801-7DF6-6B95-B350787499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0BF871-3F12-CD4C-84A4-9790F988DE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5EE719-CD09-315A-E859-243503522D2D}"/>
              </a:ext>
            </a:extLst>
          </p:cNvPr>
          <p:cNvSpPr>
            <a:spLocks noGrp="1"/>
          </p:cNvSpPr>
          <p:nvPr>
            <p:ph type="dt" sz="half" idx="10"/>
          </p:nvPr>
        </p:nvSpPr>
        <p:spPr/>
        <p:txBody>
          <a:bodyPr/>
          <a:lstStyle/>
          <a:p>
            <a:r>
              <a:rPr lang="en-US"/>
              <a:t>6/7/2024</a:t>
            </a:r>
          </a:p>
        </p:txBody>
      </p:sp>
      <p:sp>
        <p:nvSpPr>
          <p:cNvPr id="8" name="Footer Placeholder 7">
            <a:extLst>
              <a:ext uri="{FF2B5EF4-FFF2-40B4-BE49-F238E27FC236}">
                <a16:creationId xmlns:a16="http://schemas.microsoft.com/office/drawing/2014/main" id="{414120A1-0E85-DBEF-02D2-0549839D0F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A4B07F-0FB4-9335-D6EF-551047C1560C}"/>
              </a:ext>
            </a:extLst>
          </p:cNvPr>
          <p:cNvSpPr>
            <a:spLocks noGrp="1"/>
          </p:cNvSpPr>
          <p:nvPr>
            <p:ph type="sldNum" sz="quarter" idx="12"/>
          </p:nvPr>
        </p:nvSpPr>
        <p:spPr/>
        <p:txBody>
          <a:bodyPr/>
          <a:lstStyle/>
          <a:p>
            <a:fld id="{6957BB9F-2ED3-4C2A-B7D2-D9E23D0A434B}" type="slidenum">
              <a:rPr lang="en-US" smtClean="0"/>
              <a:t>‹#›</a:t>
            </a:fld>
            <a:endParaRPr lang="en-US"/>
          </a:p>
        </p:txBody>
      </p:sp>
    </p:spTree>
    <p:extLst>
      <p:ext uri="{BB962C8B-B14F-4D97-AF65-F5344CB8AC3E}">
        <p14:creationId xmlns:p14="http://schemas.microsoft.com/office/powerpoint/2010/main" val="230729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8AFE-F375-1303-E00C-3FF3264E5A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C8477D-6411-0AB0-27C4-96EBDE117032}"/>
              </a:ext>
            </a:extLst>
          </p:cNvPr>
          <p:cNvSpPr>
            <a:spLocks noGrp="1"/>
          </p:cNvSpPr>
          <p:nvPr>
            <p:ph type="dt" sz="half" idx="10"/>
          </p:nvPr>
        </p:nvSpPr>
        <p:spPr/>
        <p:txBody>
          <a:bodyPr/>
          <a:lstStyle/>
          <a:p>
            <a:r>
              <a:rPr lang="en-US"/>
              <a:t>6/7/2024</a:t>
            </a:r>
          </a:p>
        </p:txBody>
      </p:sp>
      <p:sp>
        <p:nvSpPr>
          <p:cNvPr id="4" name="Footer Placeholder 3">
            <a:extLst>
              <a:ext uri="{FF2B5EF4-FFF2-40B4-BE49-F238E27FC236}">
                <a16:creationId xmlns:a16="http://schemas.microsoft.com/office/drawing/2014/main" id="{F13EBBDF-A165-16E4-EC15-F4BF42B0A6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06B4E0-3CA6-65C9-77D7-F8099A2E15BE}"/>
              </a:ext>
            </a:extLst>
          </p:cNvPr>
          <p:cNvSpPr>
            <a:spLocks noGrp="1"/>
          </p:cNvSpPr>
          <p:nvPr>
            <p:ph type="sldNum" sz="quarter" idx="12"/>
          </p:nvPr>
        </p:nvSpPr>
        <p:spPr/>
        <p:txBody>
          <a:bodyPr/>
          <a:lstStyle/>
          <a:p>
            <a:fld id="{6957BB9F-2ED3-4C2A-B7D2-D9E23D0A434B}" type="slidenum">
              <a:rPr lang="en-US" smtClean="0"/>
              <a:t>‹#›</a:t>
            </a:fld>
            <a:endParaRPr lang="en-US"/>
          </a:p>
        </p:txBody>
      </p:sp>
    </p:spTree>
    <p:extLst>
      <p:ext uri="{BB962C8B-B14F-4D97-AF65-F5344CB8AC3E}">
        <p14:creationId xmlns:p14="http://schemas.microsoft.com/office/powerpoint/2010/main" val="1872660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3C5503-DE8B-44A6-1D32-2D67AB0C27C8}"/>
              </a:ext>
            </a:extLst>
          </p:cNvPr>
          <p:cNvSpPr>
            <a:spLocks noGrp="1"/>
          </p:cNvSpPr>
          <p:nvPr>
            <p:ph type="dt" sz="half" idx="10"/>
          </p:nvPr>
        </p:nvSpPr>
        <p:spPr/>
        <p:txBody>
          <a:bodyPr/>
          <a:lstStyle/>
          <a:p>
            <a:r>
              <a:rPr lang="en-US"/>
              <a:t>6/7/2024</a:t>
            </a:r>
          </a:p>
        </p:txBody>
      </p:sp>
      <p:sp>
        <p:nvSpPr>
          <p:cNvPr id="3" name="Footer Placeholder 2">
            <a:extLst>
              <a:ext uri="{FF2B5EF4-FFF2-40B4-BE49-F238E27FC236}">
                <a16:creationId xmlns:a16="http://schemas.microsoft.com/office/drawing/2014/main" id="{50C0B6FB-8226-6199-053D-87DC0F0C6A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4B7569-2AFD-1093-7C22-70CE438181C8}"/>
              </a:ext>
            </a:extLst>
          </p:cNvPr>
          <p:cNvSpPr>
            <a:spLocks noGrp="1"/>
          </p:cNvSpPr>
          <p:nvPr>
            <p:ph type="sldNum" sz="quarter" idx="12"/>
          </p:nvPr>
        </p:nvSpPr>
        <p:spPr/>
        <p:txBody>
          <a:bodyPr/>
          <a:lstStyle/>
          <a:p>
            <a:fld id="{6957BB9F-2ED3-4C2A-B7D2-D9E23D0A434B}" type="slidenum">
              <a:rPr lang="en-US" smtClean="0"/>
              <a:t>‹#›</a:t>
            </a:fld>
            <a:endParaRPr lang="en-US"/>
          </a:p>
        </p:txBody>
      </p:sp>
    </p:spTree>
    <p:extLst>
      <p:ext uri="{BB962C8B-B14F-4D97-AF65-F5344CB8AC3E}">
        <p14:creationId xmlns:p14="http://schemas.microsoft.com/office/powerpoint/2010/main" val="2671576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38B70-B445-1D9C-01E3-061361731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05CD8F-8DE9-1CEF-82C7-6727B92987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7D4B54-9C56-D62E-C960-E2A2F7D9D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211E5-D895-1A4D-7F67-539334E7E8A6}"/>
              </a:ext>
            </a:extLst>
          </p:cNvPr>
          <p:cNvSpPr>
            <a:spLocks noGrp="1"/>
          </p:cNvSpPr>
          <p:nvPr>
            <p:ph type="dt" sz="half" idx="10"/>
          </p:nvPr>
        </p:nvSpPr>
        <p:spPr/>
        <p:txBody>
          <a:bodyPr/>
          <a:lstStyle/>
          <a:p>
            <a:r>
              <a:rPr lang="en-US"/>
              <a:t>6/7/2024</a:t>
            </a:r>
          </a:p>
        </p:txBody>
      </p:sp>
      <p:sp>
        <p:nvSpPr>
          <p:cNvPr id="6" name="Footer Placeholder 5">
            <a:extLst>
              <a:ext uri="{FF2B5EF4-FFF2-40B4-BE49-F238E27FC236}">
                <a16:creationId xmlns:a16="http://schemas.microsoft.com/office/drawing/2014/main" id="{07E6AEB6-F786-C36B-1B2B-FAABE936D2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609DE-3658-D2E4-D2B4-2275547D2537}"/>
              </a:ext>
            </a:extLst>
          </p:cNvPr>
          <p:cNvSpPr>
            <a:spLocks noGrp="1"/>
          </p:cNvSpPr>
          <p:nvPr>
            <p:ph type="sldNum" sz="quarter" idx="12"/>
          </p:nvPr>
        </p:nvSpPr>
        <p:spPr/>
        <p:txBody>
          <a:bodyPr/>
          <a:lstStyle/>
          <a:p>
            <a:fld id="{6957BB9F-2ED3-4C2A-B7D2-D9E23D0A434B}" type="slidenum">
              <a:rPr lang="en-US" smtClean="0"/>
              <a:t>‹#›</a:t>
            </a:fld>
            <a:endParaRPr lang="en-US"/>
          </a:p>
        </p:txBody>
      </p:sp>
    </p:spTree>
    <p:extLst>
      <p:ext uri="{BB962C8B-B14F-4D97-AF65-F5344CB8AC3E}">
        <p14:creationId xmlns:p14="http://schemas.microsoft.com/office/powerpoint/2010/main" val="1682570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9920-E1FD-7377-0A50-D717AFCAC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28544-6804-B934-AC80-C151A7FBEC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254F87-D1A2-E296-0AF9-CA69CEC1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C686D4-CE56-9091-C94C-0C35DBBBA85F}"/>
              </a:ext>
            </a:extLst>
          </p:cNvPr>
          <p:cNvSpPr>
            <a:spLocks noGrp="1"/>
          </p:cNvSpPr>
          <p:nvPr>
            <p:ph type="dt" sz="half" idx="10"/>
          </p:nvPr>
        </p:nvSpPr>
        <p:spPr/>
        <p:txBody>
          <a:bodyPr/>
          <a:lstStyle/>
          <a:p>
            <a:r>
              <a:rPr lang="en-US"/>
              <a:t>6/7/2024</a:t>
            </a:r>
          </a:p>
        </p:txBody>
      </p:sp>
      <p:sp>
        <p:nvSpPr>
          <p:cNvPr id="6" name="Footer Placeholder 5">
            <a:extLst>
              <a:ext uri="{FF2B5EF4-FFF2-40B4-BE49-F238E27FC236}">
                <a16:creationId xmlns:a16="http://schemas.microsoft.com/office/drawing/2014/main" id="{D7B5296B-DCF7-0F35-CA25-28E8148FE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50A88-3533-4E9D-E2F4-339437CCE847}"/>
              </a:ext>
            </a:extLst>
          </p:cNvPr>
          <p:cNvSpPr>
            <a:spLocks noGrp="1"/>
          </p:cNvSpPr>
          <p:nvPr>
            <p:ph type="sldNum" sz="quarter" idx="12"/>
          </p:nvPr>
        </p:nvSpPr>
        <p:spPr/>
        <p:txBody>
          <a:bodyPr/>
          <a:lstStyle/>
          <a:p>
            <a:fld id="{6957BB9F-2ED3-4C2A-B7D2-D9E23D0A434B}" type="slidenum">
              <a:rPr lang="en-US" smtClean="0"/>
              <a:t>‹#›</a:t>
            </a:fld>
            <a:endParaRPr lang="en-US"/>
          </a:p>
        </p:txBody>
      </p:sp>
    </p:spTree>
    <p:extLst>
      <p:ext uri="{BB962C8B-B14F-4D97-AF65-F5344CB8AC3E}">
        <p14:creationId xmlns:p14="http://schemas.microsoft.com/office/powerpoint/2010/main" val="2611564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50BF7-F76F-AB4C-4C11-8FC0333B7A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7A8962-9DC5-5328-CD57-2DBE8CF080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FE248-09BD-92DF-A26B-7F098485FD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6/7/2024</a:t>
            </a:r>
          </a:p>
        </p:txBody>
      </p:sp>
      <p:sp>
        <p:nvSpPr>
          <p:cNvPr id="5" name="Footer Placeholder 4">
            <a:extLst>
              <a:ext uri="{FF2B5EF4-FFF2-40B4-BE49-F238E27FC236}">
                <a16:creationId xmlns:a16="http://schemas.microsoft.com/office/drawing/2014/main" id="{9C1CDAC8-E31D-B6BE-BC24-5B8885C32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E84AF5-7CB3-248E-2542-C8E17D8DFA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7BB9F-2ED3-4C2A-B7D2-D9E23D0A434B}" type="slidenum">
              <a:rPr lang="en-US" smtClean="0"/>
              <a:t>‹#›</a:t>
            </a:fld>
            <a:endParaRPr lang="en-US"/>
          </a:p>
        </p:txBody>
      </p:sp>
    </p:spTree>
    <p:extLst>
      <p:ext uri="{BB962C8B-B14F-4D97-AF65-F5344CB8AC3E}">
        <p14:creationId xmlns:p14="http://schemas.microsoft.com/office/powerpoint/2010/main" val="1955845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3933C-15BC-AE60-3EB9-01996FEA76B6}"/>
              </a:ext>
            </a:extLst>
          </p:cNvPr>
          <p:cNvSpPr>
            <a:spLocks noGrp="1"/>
          </p:cNvSpPr>
          <p:nvPr>
            <p:ph type="ctrTitle"/>
          </p:nvPr>
        </p:nvSpPr>
        <p:spPr/>
        <p:txBody>
          <a:bodyPr/>
          <a:lstStyle/>
          <a:p>
            <a:r>
              <a:rPr lang="en-US" dirty="0"/>
              <a:t>SAC webpage (draft)</a:t>
            </a:r>
          </a:p>
        </p:txBody>
      </p:sp>
      <p:sp>
        <p:nvSpPr>
          <p:cNvPr id="3" name="Subtitle 2">
            <a:extLst>
              <a:ext uri="{FF2B5EF4-FFF2-40B4-BE49-F238E27FC236}">
                <a16:creationId xmlns:a16="http://schemas.microsoft.com/office/drawing/2014/main" id="{3D0D479A-05CC-10CB-14CD-1A2768D42965}"/>
              </a:ext>
            </a:extLst>
          </p:cNvPr>
          <p:cNvSpPr>
            <a:spLocks noGrp="1"/>
          </p:cNvSpPr>
          <p:nvPr>
            <p:ph type="subTitle" idx="1"/>
          </p:nvPr>
        </p:nvSpPr>
        <p:spPr/>
        <p:txBody>
          <a:bodyPr/>
          <a:lstStyle/>
          <a:p>
            <a:r>
              <a:rPr lang="en-US" dirty="0"/>
              <a:t>Stoyan Stoynev</a:t>
            </a:r>
          </a:p>
        </p:txBody>
      </p:sp>
      <p:sp>
        <p:nvSpPr>
          <p:cNvPr id="5" name="Slide Number Placeholder 4">
            <a:extLst>
              <a:ext uri="{FF2B5EF4-FFF2-40B4-BE49-F238E27FC236}">
                <a16:creationId xmlns:a16="http://schemas.microsoft.com/office/drawing/2014/main" id="{6CDB005D-0978-3387-7AF9-5119FEB9FE4A}"/>
              </a:ext>
            </a:extLst>
          </p:cNvPr>
          <p:cNvSpPr>
            <a:spLocks noGrp="1"/>
          </p:cNvSpPr>
          <p:nvPr>
            <p:ph type="sldNum" sz="quarter" idx="12"/>
          </p:nvPr>
        </p:nvSpPr>
        <p:spPr/>
        <p:txBody>
          <a:bodyPr/>
          <a:lstStyle/>
          <a:p>
            <a:fld id="{6957BB9F-2ED3-4C2A-B7D2-D9E23D0A434B}" type="slidenum">
              <a:rPr lang="en-US" smtClean="0"/>
              <a:t>1</a:t>
            </a:fld>
            <a:endParaRPr lang="en-US"/>
          </a:p>
        </p:txBody>
      </p:sp>
      <p:sp>
        <p:nvSpPr>
          <p:cNvPr id="6" name="TextBox 5">
            <a:extLst>
              <a:ext uri="{FF2B5EF4-FFF2-40B4-BE49-F238E27FC236}">
                <a16:creationId xmlns:a16="http://schemas.microsoft.com/office/drawing/2014/main" id="{F5E417F1-5CC8-CE92-EA61-B9CA054E4AA1}"/>
              </a:ext>
            </a:extLst>
          </p:cNvPr>
          <p:cNvSpPr txBox="1"/>
          <p:nvPr/>
        </p:nvSpPr>
        <p:spPr>
          <a:xfrm>
            <a:off x="1134319" y="5984111"/>
            <a:ext cx="1300356" cy="369332"/>
          </a:xfrm>
          <a:prstGeom prst="rect">
            <a:avLst/>
          </a:prstGeom>
          <a:noFill/>
        </p:spPr>
        <p:txBody>
          <a:bodyPr wrap="none" rtlCol="0">
            <a:spAutoFit/>
          </a:bodyPr>
          <a:lstStyle/>
          <a:p>
            <a:r>
              <a:rPr lang="en-US" dirty="0"/>
              <a:t>06/25/2024</a:t>
            </a:r>
          </a:p>
        </p:txBody>
      </p:sp>
    </p:spTree>
    <p:extLst>
      <p:ext uri="{BB962C8B-B14F-4D97-AF65-F5344CB8AC3E}">
        <p14:creationId xmlns:p14="http://schemas.microsoft.com/office/powerpoint/2010/main" val="210406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E1A588-ECFD-C290-92B3-BF60492E4195}"/>
              </a:ext>
            </a:extLst>
          </p:cNvPr>
          <p:cNvSpPr txBox="1"/>
          <p:nvPr/>
        </p:nvSpPr>
        <p:spPr>
          <a:xfrm>
            <a:off x="2776968" y="181956"/>
            <a:ext cx="1374735" cy="461665"/>
          </a:xfrm>
          <a:prstGeom prst="rect">
            <a:avLst/>
          </a:prstGeom>
          <a:noFill/>
        </p:spPr>
        <p:txBody>
          <a:bodyPr wrap="none" rtlCol="0">
            <a:spAutoFit/>
          </a:bodyPr>
          <a:lstStyle/>
          <a:p>
            <a:r>
              <a:rPr lang="en-US" sz="2400" dirty="0"/>
              <a:t>Subpages</a:t>
            </a:r>
          </a:p>
        </p:txBody>
      </p:sp>
      <p:sp>
        <p:nvSpPr>
          <p:cNvPr id="3" name="TextBox 2">
            <a:extLst>
              <a:ext uri="{FF2B5EF4-FFF2-40B4-BE49-F238E27FC236}">
                <a16:creationId xmlns:a16="http://schemas.microsoft.com/office/drawing/2014/main" id="{C60EAF07-884B-8C25-4634-9AA2726FCA93}"/>
              </a:ext>
            </a:extLst>
          </p:cNvPr>
          <p:cNvSpPr txBox="1"/>
          <p:nvPr/>
        </p:nvSpPr>
        <p:spPr>
          <a:xfrm>
            <a:off x="644236" y="1099857"/>
            <a:ext cx="750526" cy="369332"/>
          </a:xfrm>
          <a:prstGeom prst="rect">
            <a:avLst/>
          </a:prstGeom>
          <a:noFill/>
        </p:spPr>
        <p:txBody>
          <a:bodyPr wrap="none" rtlCol="0">
            <a:spAutoFit/>
          </a:bodyPr>
          <a:lstStyle/>
          <a:p>
            <a:r>
              <a:rPr lang="en-US" b="1" dirty="0"/>
              <a:t>Home</a:t>
            </a:r>
          </a:p>
        </p:txBody>
      </p:sp>
      <p:sp>
        <p:nvSpPr>
          <p:cNvPr id="4" name="TextBox 3">
            <a:extLst>
              <a:ext uri="{FF2B5EF4-FFF2-40B4-BE49-F238E27FC236}">
                <a16:creationId xmlns:a16="http://schemas.microsoft.com/office/drawing/2014/main" id="{E0AA4F3B-2204-8644-E84A-6E03D2EE8A19}"/>
              </a:ext>
            </a:extLst>
          </p:cNvPr>
          <p:cNvSpPr txBox="1"/>
          <p:nvPr/>
        </p:nvSpPr>
        <p:spPr>
          <a:xfrm>
            <a:off x="9888681" y="1110248"/>
            <a:ext cx="1347613" cy="369332"/>
          </a:xfrm>
          <a:prstGeom prst="rect">
            <a:avLst/>
          </a:prstGeom>
          <a:noFill/>
        </p:spPr>
        <p:txBody>
          <a:bodyPr wrap="none" rtlCol="0">
            <a:spAutoFit/>
          </a:bodyPr>
          <a:lstStyle/>
          <a:p>
            <a:r>
              <a:rPr lang="en-US" b="1" dirty="0"/>
              <a:t>SAC internal</a:t>
            </a:r>
          </a:p>
        </p:txBody>
      </p:sp>
      <p:sp>
        <p:nvSpPr>
          <p:cNvPr id="7" name="Rectangle 6">
            <a:extLst>
              <a:ext uri="{FF2B5EF4-FFF2-40B4-BE49-F238E27FC236}">
                <a16:creationId xmlns:a16="http://schemas.microsoft.com/office/drawing/2014/main" id="{81F097DD-0D75-3FF9-659B-2ABEE3A33585}"/>
              </a:ext>
            </a:extLst>
          </p:cNvPr>
          <p:cNvSpPr/>
          <p:nvPr/>
        </p:nvSpPr>
        <p:spPr>
          <a:xfrm>
            <a:off x="542124" y="1099857"/>
            <a:ext cx="852638" cy="36933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2BF5758-9E8A-7644-5052-2769381FF109}"/>
              </a:ext>
            </a:extLst>
          </p:cNvPr>
          <p:cNvSpPr txBox="1"/>
          <p:nvPr/>
        </p:nvSpPr>
        <p:spPr>
          <a:xfrm>
            <a:off x="439881" y="1687927"/>
            <a:ext cx="11752119" cy="4247317"/>
          </a:xfrm>
          <a:prstGeom prst="rect">
            <a:avLst/>
          </a:prstGeom>
          <a:noFill/>
        </p:spPr>
        <p:txBody>
          <a:bodyPr wrap="square">
            <a:spAutoFit/>
          </a:bodyPr>
          <a:lstStyle/>
          <a:p>
            <a:r>
              <a:rPr lang="en-US" dirty="0"/>
              <a:t>The Scientist Advisory Council is formed with the charge to engage in open discussion on topics of interest for both short- and long-term plans for the laboratory’s research program. The council also discusses issues related to careers and professional development of the Fermilab scientific staff. The council meets regularly with the director. Meetings are typically every other week, members work on topics of interest throughout, often in coordination with other Offices in the Lab.</a:t>
            </a:r>
          </a:p>
          <a:p>
            <a:endParaRPr lang="en-US" dirty="0"/>
          </a:p>
          <a:p>
            <a:r>
              <a:rPr lang="en-US" dirty="0"/>
              <a:t>The council’s members are among the scientific staff with terms of two years; half of the group rotates out each year. At the beginning of September each year, the laboratory director solicits nominations via the “all-scientists” distribution list. The demographics being sought will be announced (i.e. number from each organizational unit). Self-nominations are accepted. Following the open nomination period, new council members are selected by the current council in consultation with the director. New terms begin October 1.</a:t>
            </a:r>
          </a:p>
          <a:p>
            <a:endParaRPr lang="en-US" dirty="0"/>
          </a:p>
          <a:p>
            <a:r>
              <a:rPr lang="en-US" u="sng" dirty="0"/>
              <a:t>Current members:</a:t>
            </a:r>
          </a:p>
          <a:p>
            <a:endParaRPr lang="en-US" u="sng" dirty="0"/>
          </a:p>
          <a:p>
            <a:endParaRPr lang="en-US" dirty="0"/>
          </a:p>
        </p:txBody>
      </p:sp>
      <p:sp>
        <p:nvSpPr>
          <p:cNvPr id="11" name="TextBox 10">
            <a:extLst>
              <a:ext uri="{FF2B5EF4-FFF2-40B4-BE49-F238E27FC236}">
                <a16:creationId xmlns:a16="http://schemas.microsoft.com/office/drawing/2014/main" id="{84667BBF-E9BF-A88D-B169-E1BE74D0111E}"/>
              </a:ext>
            </a:extLst>
          </p:cNvPr>
          <p:cNvSpPr txBox="1"/>
          <p:nvPr/>
        </p:nvSpPr>
        <p:spPr>
          <a:xfrm>
            <a:off x="2842390" y="4995974"/>
            <a:ext cx="2902352" cy="1754326"/>
          </a:xfrm>
          <a:prstGeom prst="rect">
            <a:avLst/>
          </a:prstGeom>
          <a:noFill/>
        </p:spPr>
        <p:txBody>
          <a:bodyPr wrap="square">
            <a:spAutoFit/>
          </a:bodyPr>
          <a:lstStyle/>
          <a:p>
            <a:r>
              <a:rPr lang="en-US" dirty="0"/>
              <a:t>Nilanjan Banerjee</a:t>
            </a:r>
          </a:p>
          <a:p>
            <a:r>
              <a:rPr lang="en-US" dirty="0"/>
              <a:t>Daniel Baxter</a:t>
            </a:r>
          </a:p>
          <a:p>
            <a:r>
              <a:rPr lang="en-US" dirty="0"/>
              <a:t>Jonathan </a:t>
            </a:r>
            <a:r>
              <a:rPr lang="en-US" dirty="0" err="1"/>
              <a:t>Eisch</a:t>
            </a:r>
            <a:endParaRPr lang="en-US" dirty="0"/>
          </a:p>
          <a:p>
            <a:r>
              <a:rPr lang="en-US" dirty="0"/>
              <a:t>Jim </a:t>
            </a:r>
            <a:r>
              <a:rPr lang="en-US" dirty="0" err="1"/>
              <a:t>Hirschauer</a:t>
            </a:r>
            <a:endParaRPr lang="en-US" dirty="0"/>
          </a:p>
          <a:p>
            <a:r>
              <a:rPr lang="en-US" dirty="0" err="1"/>
              <a:t>Sudeshna</a:t>
            </a:r>
            <a:r>
              <a:rPr lang="en-US" dirty="0"/>
              <a:t> Ganguly</a:t>
            </a:r>
          </a:p>
          <a:p>
            <a:r>
              <a:rPr lang="en-US" dirty="0"/>
              <a:t>Bianca </a:t>
            </a:r>
            <a:r>
              <a:rPr lang="en-US" dirty="0" err="1"/>
              <a:t>Giaccone</a:t>
            </a:r>
            <a:r>
              <a:rPr lang="en-US" dirty="0"/>
              <a:t> (past chair)</a:t>
            </a:r>
          </a:p>
        </p:txBody>
      </p:sp>
      <p:sp>
        <p:nvSpPr>
          <p:cNvPr id="12" name="TextBox 11">
            <a:extLst>
              <a:ext uri="{FF2B5EF4-FFF2-40B4-BE49-F238E27FC236}">
                <a16:creationId xmlns:a16="http://schemas.microsoft.com/office/drawing/2014/main" id="{8F555BA3-A3E7-F916-02E5-8175171AB410}"/>
              </a:ext>
            </a:extLst>
          </p:cNvPr>
          <p:cNvSpPr txBox="1"/>
          <p:nvPr/>
        </p:nvSpPr>
        <p:spPr>
          <a:xfrm>
            <a:off x="5744742" y="4995974"/>
            <a:ext cx="2902352" cy="1754326"/>
          </a:xfrm>
          <a:prstGeom prst="rect">
            <a:avLst/>
          </a:prstGeom>
          <a:noFill/>
        </p:spPr>
        <p:txBody>
          <a:bodyPr wrap="square">
            <a:spAutoFit/>
          </a:bodyPr>
          <a:lstStyle/>
          <a:p>
            <a:r>
              <a:rPr lang="en-US" dirty="0"/>
              <a:t>Kevin Lynch</a:t>
            </a:r>
          </a:p>
          <a:p>
            <a:r>
              <a:rPr lang="en-US" dirty="0"/>
              <a:t>Robyn </a:t>
            </a:r>
            <a:r>
              <a:rPr lang="en-US" dirty="0" err="1"/>
              <a:t>Madrak</a:t>
            </a:r>
            <a:r>
              <a:rPr lang="en-US" dirty="0"/>
              <a:t> Plant</a:t>
            </a:r>
          </a:p>
          <a:p>
            <a:r>
              <a:rPr lang="en-US" dirty="0"/>
              <a:t>Kellen McGee</a:t>
            </a:r>
          </a:p>
          <a:p>
            <a:r>
              <a:rPr lang="en-US" dirty="0"/>
              <a:t>Akshay Murthy</a:t>
            </a:r>
          </a:p>
          <a:p>
            <a:r>
              <a:rPr lang="en-US" dirty="0" err="1"/>
              <a:t>Vishvas</a:t>
            </a:r>
            <a:r>
              <a:rPr lang="en-US" dirty="0"/>
              <a:t> Pandey (co-chair)</a:t>
            </a:r>
          </a:p>
          <a:p>
            <a:r>
              <a:rPr lang="en-US" dirty="0" err="1"/>
              <a:t>Vaia</a:t>
            </a:r>
            <a:r>
              <a:rPr lang="en-US" dirty="0"/>
              <a:t> Papadimitriou</a:t>
            </a:r>
          </a:p>
        </p:txBody>
      </p:sp>
      <p:sp>
        <p:nvSpPr>
          <p:cNvPr id="13" name="TextBox 12">
            <a:extLst>
              <a:ext uri="{FF2B5EF4-FFF2-40B4-BE49-F238E27FC236}">
                <a16:creationId xmlns:a16="http://schemas.microsoft.com/office/drawing/2014/main" id="{A67CBDDE-0E8C-0238-50D4-032F47DAFF14}"/>
              </a:ext>
            </a:extLst>
          </p:cNvPr>
          <p:cNvSpPr txBox="1"/>
          <p:nvPr/>
        </p:nvSpPr>
        <p:spPr>
          <a:xfrm>
            <a:off x="8849767" y="4995974"/>
            <a:ext cx="2902352" cy="1200329"/>
          </a:xfrm>
          <a:prstGeom prst="rect">
            <a:avLst/>
          </a:prstGeom>
          <a:noFill/>
        </p:spPr>
        <p:txBody>
          <a:bodyPr wrap="square">
            <a:spAutoFit/>
          </a:bodyPr>
          <a:lstStyle/>
          <a:p>
            <a:r>
              <a:rPr lang="en-US" dirty="0"/>
              <a:t>Stephen Parke (co-chair)</a:t>
            </a:r>
          </a:p>
          <a:p>
            <a:r>
              <a:rPr lang="en-US" dirty="0" err="1"/>
              <a:t>Cristián</a:t>
            </a:r>
            <a:r>
              <a:rPr lang="en-US" dirty="0"/>
              <a:t> Peña</a:t>
            </a:r>
          </a:p>
          <a:p>
            <a:r>
              <a:rPr lang="en-US" dirty="0"/>
              <a:t>Stoyan Stoynev</a:t>
            </a:r>
          </a:p>
          <a:p>
            <a:r>
              <a:rPr lang="en-US" dirty="0"/>
              <a:t>Douglas Tucker</a:t>
            </a:r>
          </a:p>
        </p:txBody>
      </p:sp>
      <p:sp>
        <p:nvSpPr>
          <p:cNvPr id="15" name="TextBox 14">
            <a:extLst>
              <a:ext uri="{FF2B5EF4-FFF2-40B4-BE49-F238E27FC236}">
                <a16:creationId xmlns:a16="http://schemas.microsoft.com/office/drawing/2014/main" id="{32231201-2AFE-41E3-6406-9ADAC3FEBDD3}"/>
              </a:ext>
            </a:extLst>
          </p:cNvPr>
          <p:cNvSpPr txBox="1"/>
          <p:nvPr/>
        </p:nvSpPr>
        <p:spPr>
          <a:xfrm>
            <a:off x="1766454" y="1110248"/>
            <a:ext cx="2050946" cy="369332"/>
          </a:xfrm>
          <a:prstGeom prst="rect">
            <a:avLst/>
          </a:prstGeom>
          <a:noFill/>
        </p:spPr>
        <p:txBody>
          <a:bodyPr wrap="none" rtlCol="0">
            <a:spAutoFit/>
          </a:bodyPr>
          <a:lstStyle/>
          <a:p>
            <a:r>
              <a:rPr lang="en-US" b="1" dirty="0"/>
              <a:t>Meetings/Seminars</a:t>
            </a:r>
          </a:p>
        </p:txBody>
      </p:sp>
      <p:sp>
        <p:nvSpPr>
          <p:cNvPr id="17" name="TextBox 16">
            <a:extLst>
              <a:ext uri="{FF2B5EF4-FFF2-40B4-BE49-F238E27FC236}">
                <a16:creationId xmlns:a16="http://schemas.microsoft.com/office/drawing/2014/main" id="{CA338FDD-644E-BEC9-9E21-533FBB78DBA6}"/>
              </a:ext>
            </a:extLst>
          </p:cNvPr>
          <p:cNvSpPr txBox="1"/>
          <p:nvPr/>
        </p:nvSpPr>
        <p:spPr>
          <a:xfrm>
            <a:off x="4226404" y="1099856"/>
            <a:ext cx="1146211" cy="369332"/>
          </a:xfrm>
          <a:prstGeom prst="rect">
            <a:avLst/>
          </a:prstGeom>
          <a:noFill/>
        </p:spPr>
        <p:txBody>
          <a:bodyPr wrap="none" rtlCol="0">
            <a:spAutoFit/>
          </a:bodyPr>
          <a:lstStyle/>
          <a:p>
            <a:r>
              <a:rPr lang="en-US" b="1" dirty="0"/>
              <a:t>Resources</a:t>
            </a:r>
          </a:p>
        </p:txBody>
      </p:sp>
      <p:sp>
        <p:nvSpPr>
          <p:cNvPr id="19" name="Slide Number Placeholder 18">
            <a:extLst>
              <a:ext uri="{FF2B5EF4-FFF2-40B4-BE49-F238E27FC236}">
                <a16:creationId xmlns:a16="http://schemas.microsoft.com/office/drawing/2014/main" id="{4E221919-44FB-42DC-DF32-0301D6FAFE2D}"/>
              </a:ext>
            </a:extLst>
          </p:cNvPr>
          <p:cNvSpPr>
            <a:spLocks noGrp="1"/>
          </p:cNvSpPr>
          <p:nvPr>
            <p:ph type="sldNum" sz="quarter" idx="12"/>
          </p:nvPr>
        </p:nvSpPr>
        <p:spPr/>
        <p:txBody>
          <a:bodyPr/>
          <a:lstStyle/>
          <a:p>
            <a:fld id="{6957BB9F-2ED3-4C2A-B7D2-D9E23D0A434B}" type="slidenum">
              <a:rPr lang="en-US" smtClean="0"/>
              <a:t>2</a:t>
            </a:fld>
            <a:endParaRPr lang="en-US"/>
          </a:p>
        </p:txBody>
      </p:sp>
    </p:spTree>
    <p:extLst>
      <p:ext uri="{BB962C8B-B14F-4D97-AF65-F5344CB8AC3E}">
        <p14:creationId xmlns:p14="http://schemas.microsoft.com/office/powerpoint/2010/main" val="3456701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E1A588-ECFD-C290-92B3-BF60492E4195}"/>
              </a:ext>
            </a:extLst>
          </p:cNvPr>
          <p:cNvSpPr txBox="1"/>
          <p:nvPr/>
        </p:nvSpPr>
        <p:spPr>
          <a:xfrm>
            <a:off x="2776968" y="181956"/>
            <a:ext cx="1374735" cy="461665"/>
          </a:xfrm>
          <a:prstGeom prst="rect">
            <a:avLst/>
          </a:prstGeom>
          <a:noFill/>
        </p:spPr>
        <p:txBody>
          <a:bodyPr wrap="none" rtlCol="0">
            <a:spAutoFit/>
          </a:bodyPr>
          <a:lstStyle/>
          <a:p>
            <a:r>
              <a:rPr lang="en-US" sz="2400" dirty="0"/>
              <a:t>Subpages</a:t>
            </a:r>
          </a:p>
        </p:txBody>
      </p:sp>
      <p:sp>
        <p:nvSpPr>
          <p:cNvPr id="3" name="TextBox 2">
            <a:extLst>
              <a:ext uri="{FF2B5EF4-FFF2-40B4-BE49-F238E27FC236}">
                <a16:creationId xmlns:a16="http://schemas.microsoft.com/office/drawing/2014/main" id="{C60EAF07-884B-8C25-4634-9AA2726FCA93}"/>
              </a:ext>
            </a:extLst>
          </p:cNvPr>
          <p:cNvSpPr txBox="1"/>
          <p:nvPr/>
        </p:nvSpPr>
        <p:spPr>
          <a:xfrm>
            <a:off x="644236" y="1099857"/>
            <a:ext cx="750526" cy="369332"/>
          </a:xfrm>
          <a:prstGeom prst="rect">
            <a:avLst/>
          </a:prstGeom>
          <a:noFill/>
        </p:spPr>
        <p:txBody>
          <a:bodyPr wrap="none" rtlCol="0">
            <a:spAutoFit/>
          </a:bodyPr>
          <a:lstStyle/>
          <a:p>
            <a:r>
              <a:rPr lang="en-US" b="1" dirty="0"/>
              <a:t>Home</a:t>
            </a:r>
          </a:p>
        </p:txBody>
      </p:sp>
      <p:sp>
        <p:nvSpPr>
          <p:cNvPr id="4" name="TextBox 3">
            <a:extLst>
              <a:ext uri="{FF2B5EF4-FFF2-40B4-BE49-F238E27FC236}">
                <a16:creationId xmlns:a16="http://schemas.microsoft.com/office/drawing/2014/main" id="{E0AA4F3B-2204-8644-E84A-6E03D2EE8A19}"/>
              </a:ext>
            </a:extLst>
          </p:cNvPr>
          <p:cNvSpPr txBox="1"/>
          <p:nvPr/>
        </p:nvSpPr>
        <p:spPr>
          <a:xfrm>
            <a:off x="9888681" y="1110248"/>
            <a:ext cx="1347613" cy="369332"/>
          </a:xfrm>
          <a:prstGeom prst="rect">
            <a:avLst/>
          </a:prstGeom>
          <a:noFill/>
        </p:spPr>
        <p:txBody>
          <a:bodyPr wrap="none" rtlCol="0">
            <a:spAutoFit/>
          </a:bodyPr>
          <a:lstStyle/>
          <a:p>
            <a:r>
              <a:rPr lang="en-US" b="1" dirty="0"/>
              <a:t>SAC internal</a:t>
            </a:r>
          </a:p>
        </p:txBody>
      </p:sp>
      <p:sp>
        <p:nvSpPr>
          <p:cNvPr id="7" name="Rectangle 6">
            <a:extLst>
              <a:ext uri="{FF2B5EF4-FFF2-40B4-BE49-F238E27FC236}">
                <a16:creationId xmlns:a16="http://schemas.microsoft.com/office/drawing/2014/main" id="{81F097DD-0D75-3FF9-659B-2ABEE3A33585}"/>
              </a:ext>
            </a:extLst>
          </p:cNvPr>
          <p:cNvSpPr/>
          <p:nvPr/>
        </p:nvSpPr>
        <p:spPr>
          <a:xfrm>
            <a:off x="542124" y="1099857"/>
            <a:ext cx="852638" cy="36933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2231201-2AFE-41E3-6406-9ADAC3FEBDD3}"/>
              </a:ext>
            </a:extLst>
          </p:cNvPr>
          <p:cNvSpPr txBox="1"/>
          <p:nvPr/>
        </p:nvSpPr>
        <p:spPr>
          <a:xfrm>
            <a:off x="1766454" y="1110248"/>
            <a:ext cx="2050946" cy="369332"/>
          </a:xfrm>
          <a:prstGeom prst="rect">
            <a:avLst/>
          </a:prstGeom>
          <a:noFill/>
        </p:spPr>
        <p:txBody>
          <a:bodyPr wrap="none" rtlCol="0">
            <a:spAutoFit/>
          </a:bodyPr>
          <a:lstStyle/>
          <a:p>
            <a:r>
              <a:rPr lang="en-US" b="1" dirty="0"/>
              <a:t>Meetings/Seminars</a:t>
            </a:r>
          </a:p>
        </p:txBody>
      </p:sp>
      <p:sp>
        <p:nvSpPr>
          <p:cNvPr id="17" name="TextBox 16">
            <a:extLst>
              <a:ext uri="{FF2B5EF4-FFF2-40B4-BE49-F238E27FC236}">
                <a16:creationId xmlns:a16="http://schemas.microsoft.com/office/drawing/2014/main" id="{CA338FDD-644E-BEC9-9E21-533FBB78DBA6}"/>
              </a:ext>
            </a:extLst>
          </p:cNvPr>
          <p:cNvSpPr txBox="1"/>
          <p:nvPr/>
        </p:nvSpPr>
        <p:spPr>
          <a:xfrm>
            <a:off x="4226404" y="1099856"/>
            <a:ext cx="1146211" cy="369332"/>
          </a:xfrm>
          <a:prstGeom prst="rect">
            <a:avLst/>
          </a:prstGeom>
          <a:noFill/>
        </p:spPr>
        <p:txBody>
          <a:bodyPr wrap="none" rtlCol="0">
            <a:spAutoFit/>
          </a:bodyPr>
          <a:lstStyle/>
          <a:p>
            <a:r>
              <a:rPr lang="en-US" b="1" dirty="0"/>
              <a:t>Resources</a:t>
            </a:r>
          </a:p>
        </p:txBody>
      </p:sp>
      <p:sp>
        <p:nvSpPr>
          <p:cNvPr id="19" name="Slide Number Placeholder 18">
            <a:extLst>
              <a:ext uri="{FF2B5EF4-FFF2-40B4-BE49-F238E27FC236}">
                <a16:creationId xmlns:a16="http://schemas.microsoft.com/office/drawing/2014/main" id="{4E221919-44FB-42DC-DF32-0301D6FAFE2D}"/>
              </a:ext>
            </a:extLst>
          </p:cNvPr>
          <p:cNvSpPr>
            <a:spLocks noGrp="1"/>
          </p:cNvSpPr>
          <p:nvPr>
            <p:ph type="sldNum" sz="quarter" idx="12"/>
          </p:nvPr>
        </p:nvSpPr>
        <p:spPr/>
        <p:txBody>
          <a:bodyPr/>
          <a:lstStyle/>
          <a:p>
            <a:fld id="{6957BB9F-2ED3-4C2A-B7D2-D9E23D0A434B}" type="slidenum">
              <a:rPr lang="en-US" smtClean="0"/>
              <a:t>3</a:t>
            </a:fld>
            <a:endParaRPr lang="en-US"/>
          </a:p>
        </p:txBody>
      </p:sp>
      <p:pic>
        <p:nvPicPr>
          <p:cNvPr id="6" name="Picture 5">
            <a:extLst>
              <a:ext uri="{FF2B5EF4-FFF2-40B4-BE49-F238E27FC236}">
                <a16:creationId xmlns:a16="http://schemas.microsoft.com/office/drawing/2014/main" id="{B311CD84-8F6B-64B1-3DF2-1F23BC1927A2}"/>
              </a:ext>
            </a:extLst>
          </p:cNvPr>
          <p:cNvPicPr>
            <a:picLocks noChangeAspect="1"/>
          </p:cNvPicPr>
          <p:nvPr/>
        </p:nvPicPr>
        <p:blipFill>
          <a:blip r:embed="rId2"/>
          <a:stretch>
            <a:fillRect/>
          </a:stretch>
        </p:blipFill>
        <p:spPr>
          <a:xfrm>
            <a:off x="248695" y="1708359"/>
            <a:ext cx="11236294" cy="5013116"/>
          </a:xfrm>
          <a:prstGeom prst="rect">
            <a:avLst/>
          </a:prstGeom>
        </p:spPr>
      </p:pic>
    </p:spTree>
    <p:extLst>
      <p:ext uri="{BB962C8B-B14F-4D97-AF65-F5344CB8AC3E}">
        <p14:creationId xmlns:p14="http://schemas.microsoft.com/office/powerpoint/2010/main" val="4114782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E1A588-ECFD-C290-92B3-BF60492E4195}"/>
              </a:ext>
            </a:extLst>
          </p:cNvPr>
          <p:cNvSpPr txBox="1"/>
          <p:nvPr/>
        </p:nvSpPr>
        <p:spPr>
          <a:xfrm>
            <a:off x="2776968" y="181956"/>
            <a:ext cx="1374735" cy="461665"/>
          </a:xfrm>
          <a:prstGeom prst="rect">
            <a:avLst/>
          </a:prstGeom>
          <a:noFill/>
        </p:spPr>
        <p:txBody>
          <a:bodyPr wrap="none" rtlCol="0">
            <a:spAutoFit/>
          </a:bodyPr>
          <a:lstStyle/>
          <a:p>
            <a:r>
              <a:rPr lang="en-US" sz="2400" dirty="0"/>
              <a:t>Subpages</a:t>
            </a:r>
          </a:p>
        </p:txBody>
      </p:sp>
      <p:sp>
        <p:nvSpPr>
          <p:cNvPr id="3" name="TextBox 2">
            <a:extLst>
              <a:ext uri="{FF2B5EF4-FFF2-40B4-BE49-F238E27FC236}">
                <a16:creationId xmlns:a16="http://schemas.microsoft.com/office/drawing/2014/main" id="{C60EAF07-884B-8C25-4634-9AA2726FCA93}"/>
              </a:ext>
            </a:extLst>
          </p:cNvPr>
          <p:cNvSpPr txBox="1"/>
          <p:nvPr/>
        </p:nvSpPr>
        <p:spPr>
          <a:xfrm>
            <a:off x="644236" y="1099857"/>
            <a:ext cx="750526" cy="369332"/>
          </a:xfrm>
          <a:prstGeom prst="rect">
            <a:avLst/>
          </a:prstGeom>
          <a:noFill/>
        </p:spPr>
        <p:txBody>
          <a:bodyPr wrap="none" rtlCol="0">
            <a:spAutoFit/>
          </a:bodyPr>
          <a:lstStyle/>
          <a:p>
            <a:r>
              <a:rPr lang="en-US" b="1" dirty="0"/>
              <a:t>Home</a:t>
            </a:r>
          </a:p>
        </p:txBody>
      </p:sp>
      <p:sp>
        <p:nvSpPr>
          <p:cNvPr id="4" name="TextBox 3">
            <a:extLst>
              <a:ext uri="{FF2B5EF4-FFF2-40B4-BE49-F238E27FC236}">
                <a16:creationId xmlns:a16="http://schemas.microsoft.com/office/drawing/2014/main" id="{E0AA4F3B-2204-8644-E84A-6E03D2EE8A19}"/>
              </a:ext>
            </a:extLst>
          </p:cNvPr>
          <p:cNvSpPr txBox="1"/>
          <p:nvPr/>
        </p:nvSpPr>
        <p:spPr>
          <a:xfrm>
            <a:off x="9888681" y="1110248"/>
            <a:ext cx="1347613" cy="369332"/>
          </a:xfrm>
          <a:prstGeom prst="rect">
            <a:avLst/>
          </a:prstGeom>
          <a:noFill/>
        </p:spPr>
        <p:txBody>
          <a:bodyPr wrap="none" rtlCol="0">
            <a:spAutoFit/>
          </a:bodyPr>
          <a:lstStyle/>
          <a:p>
            <a:r>
              <a:rPr lang="en-US" b="1" dirty="0"/>
              <a:t>SAC internal</a:t>
            </a:r>
          </a:p>
        </p:txBody>
      </p:sp>
      <p:sp>
        <p:nvSpPr>
          <p:cNvPr id="6" name="TextBox 5">
            <a:extLst>
              <a:ext uri="{FF2B5EF4-FFF2-40B4-BE49-F238E27FC236}">
                <a16:creationId xmlns:a16="http://schemas.microsoft.com/office/drawing/2014/main" id="{5381D9FD-28AA-8AA3-E20C-AC3082119695}"/>
              </a:ext>
            </a:extLst>
          </p:cNvPr>
          <p:cNvSpPr txBox="1"/>
          <p:nvPr/>
        </p:nvSpPr>
        <p:spPr>
          <a:xfrm>
            <a:off x="1766454" y="1110248"/>
            <a:ext cx="2050946" cy="369332"/>
          </a:xfrm>
          <a:prstGeom prst="rect">
            <a:avLst/>
          </a:prstGeom>
          <a:noFill/>
        </p:spPr>
        <p:txBody>
          <a:bodyPr wrap="none" rtlCol="0">
            <a:spAutoFit/>
          </a:bodyPr>
          <a:lstStyle/>
          <a:p>
            <a:r>
              <a:rPr lang="en-US" b="1" dirty="0"/>
              <a:t>Meetings/Seminars</a:t>
            </a:r>
          </a:p>
        </p:txBody>
      </p:sp>
      <p:sp>
        <p:nvSpPr>
          <p:cNvPr id="7" name="Rectangle 6">
            <a:extLst>
              <a:ext uri="{FF2B5EF4-FFF2-40B4-BE49-F238E27FC236}">
                <a16:creationId xmlns:a16="http://schemas.microsoft.com/office/drawing/2014/main" id="{81F097DD-0D75-3FF9-659B-2ABEE3A33585}"/>
              </a:ext>
            </a:extLst>
          </p:cNvPr>
          <p:cNvSpPr/>
          <p:nvPr/>
        </p:nvSpPr>
        <p:spPr>
          <a:xfrm>
            <a:off x="1803766" y="1110247"/>
            <a:ext cx="2013634" cy="35894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3FDB08-C9F4-7069-199E-74ADF8A836E7}"/>
              </a:ext>
            </a:extLst>
          </p:cNvPr>
          <p:cNvSpPr txBox="1"/>
          <p:nvPr/>
        </p:nvSpPr>
        <p:spPr>
          <a:xfrm>
            <a:off x="1093770" y="1946207"/>
            <a:ext cx="4537076" cy="3970318"/>
          </a:xfrm>
          <a:prstGeom prst="rect">
            <a:avLst/>
          </a:prstGeom>
          <a:noFill/>
        </p:spPr>
        <p:txBody>
          <a:bodyPr wrap="none" rtlCol="0">
            <a:spAutoFit/>
          </a:bodyPr>
          <a:lstStyle/>
          <a:p>
            <a:r>
              <a:rPr lang="en-US" b="1" dirty="0"/>
              <a:t>(drop-down, direct links)</a:t>
            </a:r>
          </a:p>
          <a:p>
            <a:r>
              <a:rPr lang="en-US" dirty="0"/>
              <a:t>SAC organized</a:t>
            </a:r>
          </a:p>
          <a:p>
            <a:r>
              <a:rPr lang="en-US" dirty="0"/>
              <a:t>https://indico.fnal.gov/category/658/</a:t>
            </a:r>
          </a:p>
          <a:p>
            <a:endParaRPr lang="en-US" dirty="0"/>
          </a:p>
          <a:p>
            <a:r>
              <a:rPr lang="en-US" dirty="0"/>
              <a:t>All-hands meetings (tag)</a:t>
            </a:r>
          </a:p>
          <a:p>
            <a:r>
              <a:rPr lang="en-US" dirty="0"/>
              <a:t>https://inside.fnal.gov/tag/all-hands-meeting/</a:t>
            </a:r>
          </a:p>
          <a:p>
            <a:endParaRPr lang="en-US" dirty="0"/>
          </a:p>
          <a:p>
            <a:r>
              <a:rPr lang="en-US" dirty="0"/>
              <a:t>Wine and Cheese Seminar</a:t>
            </a:r>
          </a:p>
          <a:p>
            <a:r>
              <a:rPr lang="en-US" dirty="0"/>
              <a:t>https://indico.fnal.gov/category/1432/</a:t>
            </a:r>
          </a:p>
          <a:p>
            <a:endParaRPr lang="en-US" dirty="0"/>
          </a:p>
          <a:p>
            <a:r>
              <a:rPr lang="en-US" dirty="0"/>
              <a:t>Fermilab Theory Seminars</a:t>
            </a:r>
          </a:p>
          <a:p>
            <a:r>
              <a:rPr lang="en-US" dirty="0"/>
              <a:t>https://indico.fnal.gov/category/1434/</a:t>
            </a:r>
          </a:p>
          <a:p>
            <a:endParaRPr lang="en-US" dirty="0"/>
          </a:p>
          <a:p>
            <a:r>
              <a:rPr lang="en-US" dirty="0">
                <a:solidFill>
                  <a:srgbClr val="FF0000"/>
                </a:solidFill>
              </a:rPr>
              <a:t>Else?</a:t>
            </a:r>
          </a:p>
        </p:txBody>
      </p:sp>
      <p:sp>
        <p:nvSpPr>
          <p:cNvPr id="10" name="TextBox 9">
            <a:extLst>
              <a:ext uri="{FF2B5EF4-FFF2-40B4-BE49-F238E27FC236}">
                <a16:creationId xmlns:a16="http://schemas.microsoft.com/office/drawing/2014/main" id="{85455A96-2ADB-42C0-CACB-6F9CCDFBC402}"/>
              </a:ext>
            </a:extLst>
          </p:cNvPr>
          <p:cNvSpPr txBox="1"/>
          <p:nvPr/>
        </p:nvSpPr>
        <p:spPr>
          <a:xfrm>
            <a:off x="4226404" y="1099856"/>
            <a:ext cx="1146211" cy="369332"/>
          </a:xfrm>
          <a:prstGeom prst="rect">
            <a:avLst/>
          </a:prstGeom>
          <a:noFill/>
        </p:spPr>
        <p:txBody>
          <a:bodyPr wrap="none" rtlCol="0">
            <a:spAutoFit/>
          </a:bodyPr>
          <a:lstStyle/>
          <a:p>
            <a:r>
              <a:rPr lang="en-US" b="1" dirty="0"/>
              <a:t>Resources</a:t>
            </a:r>
          </a:p>
        </p:txBody>
      </p:sp>
      <p:sp>
        <p:nvSpPr>
          <p:cNvPr id="15" name="Slide Number Placeholder 14">
            <a:extLst>
              <a:ext uri="{FF2B5EF4-FFF2-40B4-BE49-F238E27FC236}">
                <a16:creationId xmlns:a16="http://schemas.microsoft.com/office/drawing/2014/main" id="{929359AC-463E-AB8D-E4F1-7A9CFCC0C60A}"/>
              </a:ext>
            </a:extLst>
          </p:cNvPr>
          <p:cNvSpPr>
            <a:spLocks noGrp="1"/>
          </p:cNvSpPr>
          <p:nvPr>
            <p:ph type="sldNum" sz="quarter" idx="12"/>
          </p:nvPr>
        </p:nvSpPr>
        <p:spPr/>
        <p:txBody>
          <a:bodyPr/>
          <a:lstStyle/>
          <a:p>
            <a:fld id="{6957BB9F-2ED3-4C2A-B7D2-D9E23D0A434B}" type="slidenum">
              <a:rPr lang="en-US" smtClean="0"/>
              <a:t>4</a:t>
            </a:fld>
            <a:endParaRPr lang="en-US"/>
          </a:p>
        </p:txBody>
      </p:sp>
    </p:spTree>
    <p:extLst>
      <p:ext uri="{BB962C8B-B14F-4D97-AF65-F5344CB8AC3E}">
        <p14:creationId xmlns:p14="http://schemas.microsoft.com/office/powerpoint/2010/main" val="1448043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E1A588-ECFD-C290-92B3-BF60492E4195}"/>
              </a:ext>
            </a:extLst>
          </p:cNvPr>
          <p:cNvSpPr txBox="1"/>
          <p:nvPr/>
        </p:nvSpPr>
        <p:spPr>
          <a:xfrm>
            <a:off x="2776968" y="181956"/>
            <a:ext cx="1374735" cy="461665"/>
          </a:xfrm>
          <a:prstGeom prst="rect">
            <a:avLst/>
          </a:prstGeom>
          <a:noFill/>
        </p:spPr>
        <p:txBody>
          <a:bodyPr wrap="none" rtlCol="0">
            <a:spAutoFit/>
          </a:bodyPr>
          <a:lstStyle/>
          <a:p>
            <a:r>
              <a:rPr lang="en-US" sz="2400" dirty="0"/>
              <a:t>Subpages</a:t>
            </a:r>
          </a:p>
        </p:txBody>
      </p:sp>
      <p:sp>
        <p:nvSpPr>
          <p:cNvPr id="3" name="TextBox 2">
            <a:extLst>
              <a:ext uri="{FF2B5EF4-FFF2-40B4-BE49-F238E27FC236}">
                <a16:creationId xmlns:a16="http://schemas.microsoft.com/office/drawing/2014/main" id="{C60EAF07-884B-8C25-4634-9AA2726FCA93}"/>
              </a:ext>
            </a:extLst>
          </p:cNvPr>
          <p:cNvSpPr txBox="1"/>
          <p:nvPr/>
        </p:nvSpPr>
        <p:spPr>
          <a:xfrm>
            <a:off x="644236" y="1099857"/>
            <a:ext cx="750526" cy="369332"/>
          </a:xfrm>
          <a:prstGeom prst="rect">
            <a:avLst/>
          </a:prstGeom>
          <a:noFill/>
        </p:spPr>
        <p:txBody>
          <a:bodyPr wrap="none" rtlCol="0">
            <a:spAutoFit/>
          </a:bodyPr>
          <a:lstStyle/>
          <a:p>
            <a:r>
              <a:rPr lang="en-US" b="1" dirty="0"/>
              <a:t>Home</a:t>
            </a:r>
          </a:p>
        </p:txBody>
      </p:sp>
      <p:sp>
        <p:nvSpPr>
          <p:cNvPr id="4" name="TextBox 3">
            <a:extLst>
              <a:ext uri="{FF2B5EF4-FFF2-40B4-BE49-F238E27FC236}">
                <a16:creationId xmlns:a16="http://schemas.microsoft.com/office/drawing/2014/main" id="{E0AA4F3B-2204-8644-E84A-6E03D2EE8A19}"/>
              </a:ext>
            </a:extLst>
          </p:cNvPr>
          <p:cNvSpPr txBox="1"/>
          <p:nvPr/>
        </p:nvSpPr>
        <p:spPr>
          <a:xfrm>
            <a:off x="9888681" y="1110248"/>
            <a:ext cx="1347613" cy="369332"/>
          </a:xfrm>
          <a:prstGeom prst="rect">
            <a:avLst/>
          </a:prstGeom>
          <a:noFill/>
        </p:spPr>
        <p:txBody>
          <a:bodyPr wrap="none" rtlCol="0">
            <a:spAutoFit/>
          </a:bodyPr>
          <a:lstStyle/>
          <a:p>
            <a:r>
              <a:rPr lang="en-US" b="1" dirty="0"/>
              <a:t>SAC internal</a:t>
            </a:r>
          </a:p>
        </p:txBody>
      </p:sp>
      <p:sp>
        <p:nvSpPr>
          <p:cNvPr id="5" name="TextBox 4">
            <a:extLst>
              <a:ext uri="{FF2B5EF4-FFF2-40B4-BE49-F238E27FC236}">
                <a16:creationId xmlns:a16="http://schemas.microsoft.com/office/drawing/2014/main" id="{A15B6641-F51C-D8E0-95D2-21B0F22F6ED1}"/>
              </a:ext>
            </a:extLst>
          </p:cNvPr>
          <p:cNvSpPr txBox="1"/>
          <p:nvPr/>
        </p:nvSpPr>
        <p:spPr>
          <a:xfrm>
            <a:off x="4226404" y="1099856"/>
            <a:ext cx="1146211" cy="369332"/>
          </a:xfrm>
          <a:prstGeom prst="rect">
            <a:avLst/>
          </a:prstGeom>
          <a:noFill/>
        </p:spPr>
        <p:txBody>
          <a:bodyPr wrap="none" rtlCol="0">
            <a:spAutoFit/>
          </a:bodyPr>
          <a:lstStyle/>
          <a:p>
            <a:r>
              <a:rPr lang="en-US" b="1" dirty="0"/>
              <a:t>Resources</a:t>
            </a:r>
          </a:p>
        </p:txBody>
      </p:sp>
      <p:sp>
        <p:nvSpPr>
          <p:cNvPr id="6" name="TextBox 5">
            <a:extLst>
              <a:ext uri="{FF2B5EF4-FFF2-40B4-BE49-F238E27FC236}">
                <a16:creationId xmlns:a16="http://schemas.microsoft.com/office/drawing/2014/main" id="{5381D9FD-28AA-8AA3-E20C-AC3082119695}"/>
              </a:ext>
            </a:extLst>
          </p:cNvPr>
          <p:cNvSpPr txBox="1"/>
          <p:nvPr/>
        </p:nvSpPr>
        <p:spPr>
          <a:xfrm>
            <a:off x="1766454" y="1110248"/>
            <a:ext cx="2050946" cy="369332"/>
          </a:xfrm>
          <a:prstGeom prst="rect">
            <a:avLst/>
          </a:prstGeom>
          <a:noFill/>
        </p:spPr>
        <p:txBody>
          <a:bodyPr wrap="none" rtlCol="0">
            <a:spAutoFit/>
          </a:bodyPr>
          <a:lstStyle/>
          <a:p>
            <a:r>
              <a:rPr lang="en-US" b="1" dirty="0"/>
              <a:t>Meetings/Seminars</a:t>
            </a:r>
          </a:p>
        </p:txBody>
      </p:sp>
      <p:sp>
        <p:nvSpPr>
          <p:cNvPr id="7" name="Rectangle 6">
            <a:extLst>
              <a:ext uri="{FF2B5EF4-FFF2-40B4-BE49-F238E27FC236}">
                <a16:creationId xmlns:a16="http://schemas.microsoft.com/office/drawing/2014/main" id="{81F097DD-0D75-3FF9-659B-2ABEE3A33585}"/>
              </a:ext>
            </a:extLst>
          </p:cNvPr>
          <p:cNvSpPr/>
          <p:nvPr/>
        </p:nvSpPr>
        <p:spPr>
          <a:xfrm>
            <a:off x="4226404" y="1122085"/>
            <a:ext cx="1146212" cy="36933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3FDB08-C9F4-7069-199E-74ADF8A836E7}"/>
              </a:ext>
            </a:extLst>
          </p:cNvPr>
          <p:cNvSpPr txBox="1"/>
          <p:nvPr/>
        </p:nvSpPr>
        <p:spPr>
          <a:xfrm>
            <a:off x="1093770" y="1946207"/>
            <a:ext cx="10301538" cy="5355312"/>
          </a:xfrm>
          <a:prstGeom prst="rect">
            <a:avLst/>
          </a:prstGeom>
          <a:noFill/>
        </p:spPr>
        <p:txBody>
          <a:bodyPr wrap="none" rtlCol="0">
            <a:spAutoFit/>
          </a:bodyPr>
          <a:lstStyle/>
          <a:p>
            <a:r>
              <a:rPr lang="en-US" b="1" dirty="0"/>
              <a:t>Mailing lists (drop down and a subpage)</a:t>
            </a:r>
          </a:p>
          <a:p>
            <a:endParaRPr lang="en-US" b="1" dirty="0"/>
          </a:p>
          <a:p>
            <a:r>
              <a:rPr lang="en-US" dirty="0"/>
              <a:t>SAC communicate to scientists through the following mailing lists: </a:t>
            </a:r>
          </a:p>
          <a:p>
            <a:r>
              <a:rPr lang="en-US" dirty="0" err="1"/>
              <a:t>fermi_scientists</a:t>
            </a:r>
            <a:r>
              <a:rPr lang="en-US" dirty="0"/>
              <a:t> fermi_scientists@fnal.gov</a:t>
            </a:r>
          </a:p>
          <a:p>
            <a:r>
              <a:rPr lang="en-US" dirty="0" err="1"/>
              <a:t>all_ra</a:t>
            </a:r>
            <a:r>
              <a:rPr lang="en-US" dirty="0"/>
              <a:t> all_ra@fnal.gov</a:t>
            </a:r>
          </a:p>
          <a:p>
            <a:r>
              <a:rPr lang="it-IT" dirty="0"/>
              <a:t>scientist_addendum scientist_addendum@listserv.fnal.gov</a:t>
            </a:r>
          </a:p>
          <a:p>
            <a:r>
              <a:rPr lang="it-IT" dirty="0"/>
              <a:t>SCIENTIST-EMERITI SCIENTIST-EMERITI@listserv.fnal.gov</a:t>
            </a:r>
          </a:p>
          <a:p>
            <a:endParaRPr lang="en-US" dirty="0"/>
          </a:p>
          <a:p>
            <a:r>
              <a:rPr lang="en-US" dirty="0"/>
              <a:t>Please make sure you are part of at least one of  those if you’d like to receive messages from SAC:</a:t>
            </a:r>
          </a:p>
          <a:p>
            <a:r>
              <a:rPr lang="en-US" dirty="0"/>
              <a:t>https://listserv.fnal.gov/users.asp</a:t>
            </a:r>
          </a:p>
          <a:p>
            <a:r>
              <a:rPr lang="en-US" dirty="0"/>
              <a:t>https://listserv.fnal.gov/</a:t>
            </a:r>
          </a:p>
          <a:p>
            <a:endParaRPr lang="en-US" dirty="0"/>
          </a:p>
          <a:p>
            <a:endParaRPr lang="en-US" dirty="0"/>
          </a:p>
          <a:p>
            <a:r>
              <a:rPr lang="en-US" dirty="0"/>
              <a:t>Typically, this will be taken care of without your explicit involvement but in rare cases the procedure will fail.</a:t>
            </a:r>
          </a:p>
          <a:p>
            <a:r>
              <a:rPr lang="en-US" dirty="0"/>
              <a:t>You could explicitly request to be included through listserv or listserv email (above). </a:t>
            </a:r>
          </a:p>
          <a:p>
            <a:r>
              <a:rPr lang="en-US" dirty="0"/>
              <a:t>You could also opt out of any given mail list membership. </a:t>
            </a:r>
          </a:p>
          <a:p>
            <a:endParaRPr lang="en-US" dirty="0"/>
          </a:p>
          <a:p>
            <a:endParaRPr lang="en-US" dirty="0"/>
          </a:p>
          <a:p>
            <a:r>
              <a:rPr lang="en-US" dirty="0"/>
              <a:t> </a:t>
            </a:r>
          </a:p>
        </p:txBody>
      </p:sp>
      <p:sp>
        <p:nvSpPr>
          <p:cNvPr id="9" name="TextBox 8">
            <a:extLst>
              <a:ext uri="{FF2B5EF4-FFF2-40B4-BE49-F238E27FC236}">
                <a16:creationId xmlns:a16="http://schemas.microsoft.com/office/drawing/2014/main" id="{DB2A98F1-6CF9-A9AF-7FC7-33AA1A8C3D24}"/>
              </a:ext>
            </a:extLst>
          </p:cNvPr>
          <p:cNvSpPr txBox="1"/>
          <p:nvPr/>
        </p:nvSpPr>
        <p:spPr>
          <a:xfrm>
            <a:off x="201486" y="1946207"/>
            <a:ext cx="442750" cy="369332"/>
          </a:xfrm>
          <a:prstGeom prst="rect">
            <a:avLst/>
          </a:prstGeom>
          <a:noFill/>
        </p:spPr>
        <p:txBody>
          <a:bodyPr wrap="none" rtlCol="0">
            <a:spAutoFit/>
          </a:bodyPr>
          <a:lstStyle/>
          <a:p>
            <a:r>
              <a:rPr lang="en-US" dirty="0">
                <a:solidFill>
                  <a:srgbClr val="C00000"/>
                </a:solidFill>
              </a:rPr>
              <a:t>(1)</a:t>
            </a:r>
          </a:p>
        </p:txBody>
      </p:sp>
      <p:sp>
        <p:nvSpPr>
          <p:cNvPr id="11" name="Slide Number Placeholder 10">
            <a:extLst>
              <a:ext uri="{FF2B5EF4-FFF2-40B4-BE49-F238E27FC236}">
                <a16:creationId xmlns:a16="http://schemas.microsoft.com/office/drawing/2014/main" id="{CA3B139C-30CA-7931-BD1C-116915471366}"/>
              </a:ext>
            </a:extLst>
          </p:cNvPr>
          <p:cNvSpPr>
            <a:spLocks noGrp="1"/>
          </p:cNvSpPr>
          <p:nvPr>
            <p:ph type="sldNum" sz="quarter" idx="12"/>
          </p:nvPr>
        </p:nvSpPr>
        <p:spPr/>
        <p:txBody>
          <a:bodyPr/>
          <a:lstStyle/>
          <a:p>
            <a:fld id="{6957BB9F-2ED3-4C2A-B7D2-D9E23D0A434B}" type="slidenum">
              <a:rPr lang="en-US" smtClean="0"/>
              <a:t>5</a:t>
            </a:fld>
            <a:endParaRPr lang="en-US"/>
          </a:p>
        </p:txBody>
      </p:sp>
    </p:spTree>
    <p:extLst>
      <p:ext uri="{BB962C8B-B14F-4D97-AF65-F5344CB8AC3E}">
        <p14:creationId xmlns:p14="http://schemas.microsoft.com/office/powerpoint/2010/main" val="2369565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E1A588-ECFD-C290-92B3-BF60492E4195}"/>
              </a:ext>
            </a:extLst>
          </p:cNvPr>
          <p:cNvSpPr txBox="1"/>
          <p:nvPr/>
        </p:nvSpPr>
        <p:spPr>
          <a:xfrm>
            <a:off x="2776968" y="181956"/>
            <a:ext cx="1374735" cy="461665"/>
          </a:xfrm>
          <a:prstGeom prst="rect">
            <a:avLst/>
          </a:prstGeom>
          <a:noFill/>
        </p:spPr>
        <p:txBody>
          <a:bodyPr wrap="none" rtlCol="0">
            <a:spAutoFit/>
          </a:bodyPr>
          <a:lstStyle/>
          <a:p>
            <a:r>
              <a:rPr lang="en-US" sz="2400" dirty="0"/>
              <a:t>Subpages</a:t>
            </a:r>
          </a:p>
        </p:txBody>
      </p:sp>
      <p:sp>
        <p:nvSpPr>
          <p:cNvPr id="3" name="TextBox 2">
            <a:extLst>
              <a:ext uri="{FF2B5EF4-FFF2-40B4-BE49-F238E27FC236}">
                <a16:creationId xmlns:a16="http://schemas.microsoft.com/office/drawing/2014/main" id="{C60EAF07-884B-8C25-4634-9AA2726FCA93}"/>
              </a:ext>
            </a:extLst>
          </p:cNvPr>
          <p:cNvSpPr txBox="1"/>
          <p:nvPr/>
        </p:nvSpPr>
        <p:spPr>
          <a:xfrm>
            <a:off x="644236" y="1099857"/>
            <a:ext cx="750526" cy="369332"/>
          </a:xfrm>
          <a:prstGeom prst="rect">
            <a:avLst/>
          </a:prstGeom>
          <a:noFill/>
        </p:spPr>
        <p:txBody>
          <a:bodyPr wrap="none" rtlCol="0">
            <a:spAutoFit/>
          </a:bodyPr>
          <a:lstStyle/>
          <a:p>
            <a:r>
              <a:rPr lang="en-US" b="1" dirty="0"/>
              <a:t>Home</a:t>
            </a:r>
          </a:p>
        </p:txBody>
      </p:sp>
      <p:sp>
        <p:nvSpPr>
          <p:cNvPr id="4" name="TextBox 3">
            <a:extLst>
              <a:ext uri="{FF2B5EF4-FFF2-40B4-BE49-F238E27FC236}">
                <a16:creationId xmlns:a16="http://schemas.microsoft.com/office/drawing/2014/main" id="{E0AA4F3B-2204-8644-E84A-6E03D2EE8A19}"/>
              </a:ext>
            </a:extLst>
          </p:cNvPr>
          <p:cNvSpPr txBox="1"/>
          <p:nvPr/>
        </p:nvSpPr>
        <p:spPr>
          <a:xfrm>
            <a:off x="9888681" y="1110248"/>
            <a:ext cx="1347613" cy="369332"/>
          </a:xfrm>
          <a:prstGeom prst="rect">
            <a:avLst/>
          </a:prstGeom>
          <a:noFill/>
        </p:spPr>
        <p:txBody>
          <a:bodyPr wrap="none" rtlCol="0">
            <a:spAutoFit/>
          </a:bodyPr>
          <a:lstStyle/>
          <a:p>
            <a:r>
              <a:rPr lang="en-US" b="1" dirty="0"/>
              <a:t>SAC internal</a:t>
            </a:r>
          </a:p>
        </p:txBody>
      </p:sp>
      <p:sp>
        <p:nvSpPr>
          <p:cNvPr id="6" name="TextBox 5">
            <a:extLst>
              <a:ext uri="{FF2B5EF4-FFF2-40B4-BE49-F238E27FC236}">
                <a16:creationId xmlns:a16="http://schemas.microsoft.com/office/drawing/2014/main" id="{5381D9FD-28AA-8AA3-E20C-AC3082119695}"/>
              </a:ext>
            </a:extLst>
          </p:cNvPr>
          <p:cNvSpPr txBox="1"/>
          <p:nvPr/>
        </p:nvSpPr>
        <p:spPr>
          <a:xfrm>
            <a:off x="1766454" y="1110248"/>
            <a:ext cx="2050946" cy="369332"/>
          </a:xfrm>
          <a:prstGeom prst="rect">
            <a:avLst/>
          </a:prstGeom>
          <a:noFill/>
        </p:spPr>
        <p:txBody>
          <a:bodyPr wrap="none" rtlCol="0">
            <a:spAutoFit/>
          </a:bodyPr>
          <a:lstStyle/>
          <a:p>
            <a:r>
              <a:rPr lang="en-US" b="1" dirty="0"/>
              <a:t>Meetings/Seminars</a:t>
            </a:r>
          </a:p>
        </p:txBody>
      </p:sp>
      <p:sp>
        <p:nvSpPr>
          <p:cNvPr id="8" name="TextBox 7">
            <a:extLst>
              <a:ext uri="{FF2B5EF4-FFF2-40B4-BE49-F238E27FC236}">
                <a16:creationId xmlns:a16="http://schemas.microsoft.com/office/drawing/2014/main" id="{DB3FDB08-C9F4-7069-199E-74ADF8A836E7}"/>
              </a:ext>
            </a:extLst>
          </p:cNvPr>
          <p:cNvSpPr txBox="1"/>
          <p:nvPr/>
        </p:nvSpPr>
        <p:spPr>
          <a:xfrm>
            <a:off x="1093770" y="1946207"/>
            <a:ext cx="6343275" cy="4247317"/>
          </a:xfrm>
          <a:prstGeom prst="rect">
            <a:avLst/>
          </a:prstGeom>
          <a:noFill/>
        </p:spPr>
        <p:txBody>
          <a:bodyPr wrap="none" rtlCol="0">
            <a:spAutoFit/>
          </a:bodyPr>
          <a:lstStyle/>
          <a:p>
            <a:r>
              <a:rPr lang="en-US" b="1" dirty="0"/>
              <a:t>Useful links (drop-down, subpage)</a:t>
            </a:r>
          </a:p>
          <a:p>
            <a:endParaRPr lang="en-US" dirty="0"/>
          </a:p>
          <a:p>
            <a:r>
              <a:rPr lang="en-US" dirty="0"/>
              <a:t>All FNAL committees/councils list </a:t>
            </a:r>
          </a:p>
          <a:p>
            <a:r>
              <a:rPr lang="en-US" dirty="0"/>
              <a:t>https://inside.fnal.gov/fermilab-at-work/committees-councils/</a:t>
            </a:r>
          </a:p>
          <a:p>
            <a:endParaRPr lang="en-US" dirty="0"/>
          </a:p>
          <a:p>
            <a:r>
              <a:rPr lang="en-US" dirty="0"/>
              <a:t>Internal to FNAL search (including externally inaccessible content)</a:t>
            </a:r>
          </a:p>
          <a:p>
            <a:r>
              <a:rPr lang="en-US" dirty="0"/>
              <a:t>https://insidesearch.fnal.gov/</a:t>
            </a:r>
          </a:p>
          <a:p>
            <a:endParaRPr lang="en-US" dirty="0"/>
          </a:p>
          <a:p>
            <a:r>
              <a:rPr lang="en-US" dirty="0"/>
              <a:t>FNAL access and badging:</a:t>
            </a:r>
          </a:p>
          <a:p>
            <a:r>
              <a:rPr lang="en-US" dirty="0"/>
              <a:t>https://get-connected.fnal.gov/accessandbadging/access/</a:t>
            </a:r>
          </a:p>
          <a:p>
            <a:endParaRPr lang="en-US" dirty="0"/>
          </a:p>
          <a:p>
            <a:r>
              <a:rPr lang="en-US" dirty="0" err="1"/>
              <a:t>Servicedesk</a:t>
            </a:r>
            <a:r>
              <a:rPr lang="en-US" dirty="0"/>
              <a:t>:</a:t>
            </a:r>
          </a:p>
          <a:p>
            <a:r>
              <a:rPr lang="en-US" dirty="0"/>
              <a:t>https://fermi.servicenowservices.com/</a:t>
            </a:r>
          </a:p>
          <a:p>
            <a:endParaRPr lang="en-US" dirty="0"/>
          </a:p>
          <a:p>
            <a:r>
              <a:rPr lang="en-US" dirty="0">
                <a:solidFill>
                  <a:srgbClr val="C00000"/>
                </a:solidFill>
              </a:rPr>
              <a:t>Else?</a:t>
            </a:r>
          </a:p>
        </p:txBody>
      </p:sp>
      <p:sp>
        <p:nvSpPr>
          <p:cNvPr id="9" name="TextBox 8">
            <a:extLst>
              <a:ext uri="{FF2B5EF4-FFF2-40B4-BE49-F238E27FC236}">
                <a16:creationId xmlns:a16="http://schemas.microsoft.com/office/drawing/2014/main" id="{B6589079-4D51-134D-71FC-31029F9329DE}"/>
              </a:ext>
            </a:extLst>
          </p:cNvPr>
          <p:cNvSpPr txBox="1"/>
          <p:nvPr/>
        </p:nvSpPr>
        <p:spPr>
          <a:xfrm>
            <a:off x="201486" y="1946207"/>
            <a:ext cx="442750" cy="369332"/>
          </a:xfrm>
          <a:prstGeom prst="rect">
            <a:avLst/>
          </a:prstGeom>
          <a:noFill/>
        </p:spPr>
        <p:txBody>
          <a:bodyPr wrap="none" rtlCol="0">
            <a:spAutoFit/>
          </a:bodyPr>
          <a:lstStyle/>
          <a:p>
            <a:r>
              <a:rPr lang="en-US" dirty="0">
                <a:solidFill>
                  <a:srgbClr val="C00000"/>
                </a:solidFill>
              </a:rPr>
              <a:t>(2)</a:t>
            </a:r>
          </a:p>
        </p:txBody>
      </p:sp>
      <p:sp>
        <p:nvSpPr>
          <p:cNvPr id="11" name="TextBox 10">
            <a:extLst>
              <a:ext uri="{FF2B5EF4-FFF2-40B4-BE49-F238E27FC236}">
                <a16:creationId xmlns:a16="http://schemas.microsoft.com/office/drawing/2014/main" id="{F0F4EBA8-9E46-C7FD-FE39-073AB2CD4D10}"/>
              </a:ext>
            </a:extLst>
          </p:cNvPr>
          <p:cNvSpPr txBox="1"/>
          <p:nvPr/>
        </p:nvSpPr>
        <p:spPr>
          <a:xfrm>
            <a:off x="4226404" y="1099856"/>
            <a:ext cx="1146211" cy="369332"/>
          </a:xfrm>
          <a:prstGeom prst="rect">
            <a:avLst/>
          </a:prstGeom>
          <a:noFill/>
        </p:spPr>
        <p:txBody>
          <a:bodyPr wrap="none" rtlCol="0">
            <a:spAutoFit/>
          </a:bodyPr>
          <a:lstStyle/>
          <a:p>
            <a:r>
              <a:rPr lang="en-US" b="1" dirty="0"/>
              <a:t>Resources</a:t>
            </a:r>
          </a:p>
        </p:txBody>
      </p:sp>
      <p:sp>
        <p:nvSpPr>
          <p:cNvPr id="13" name="Rectangle 12">
            <a:extLst>
              <a:ext uri="{FF2B5EF4-FFF2-40B4-BE49-F238E27FC236}">
                <a16:creationId xmlns:a16="http://schemas.microsoft.com/office/drawing/2014/main" id="{0A02526A-A0C7-76C4-8ABC-FEF84F3A6294}"/>
              </a:ext>
            </a:extLst>
          </p:cNvPr>
          <p:cNvSpPr/>
          <p:nvPr/>
        </p:nvSpPr>
        <p:spPr>
          <a:xfrm>
            <a:off x="4226404" y="1122085"/>
            <a:ext cx="1146212" cy="36933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904F6BC5-792D-D7EE-D084-14A7719CE321}"/>
              </a:ext>
            </a:extLst>
          </p:cNvPr>
          <p:cNvSpPr>
            <a:spLocks noGrp="1"/>
          </p:cNvSpPr>
          <p:nvPr>
            <p:ph type="sldNum" sz="quarter" idx="12"/>
          </p:nvPr>
        </p:nvSpPr>
        <p:spPr/>
        <p:txBody>
          <a:bodyPr/>
          <a:lstStyle/>
          <a:p>
            <a:fld id="{6957BB9F-2ED3-4C2A-B7D2-D9E23D0A434B}" type="slidenum">
              <a:rPr lang="en-US" smtClean="0"/>
              <a:t>6</a:t>
            </a:fld>
            <a:endParaRPr lang="en-US"/>
          </a:p>
        </p:txBody>
      </p:sp>
    </p:spTree>
    <p:extLst>
      <p:ext uri="{BB962C8B-B14F-4D97-AF65-F5344CB8AC3E}">
        <p14:creationId xmlns:p14="http://schemas.microsoft.com/office/powerpoint/2010/main" val="826903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E1A588-ECFD-C290-92B3-BF60492E4195}"/>
              </a:ext>
            </a:extLst>
          </p:cNvPr>
          <p:cNvSpPr txBox="1"/>
          <p:nvPr/>
        </p:nvSpPr>
        <p:spPr>
          <a:xfrm>
            <a:off x="2776968" y="181956"/>
            <a:ext cx="1374735" cy="461665"/>
          </a:xfrm>
          <a:prstGeom prst="rect">
            <a:avLst/>
          </a:prstGeom>
          <a:noFill/>
        </p:spPr>
        <p:txBody>
          <a:bodyPr wrap="none" rtlCol="0">
            <a:spAutoFit/>
          </a:bodyPr>
          <a:lstStyle/>
          <a:p>
            <a:r>
              <a:rPr lang="en-US" sz="2400" dirty="0"/>
              <a:t>Subpages</a:t>
            </a:r>
          </a:p>
        </p:txBody>
      </p:sp>
      <p:sp>
        <p:nvSpPr>
          <p:cNvPr id="3" name="TextBox 2">
            <a:extLst>
              <a:ext uri="{FF2B5EF4-FFF2-40B4-BE49-F238E27FC236}">
                <a16:creationId xmlns:a16="http://schemas.microsoft.com/office/drawing/2014/main" id="{C60EAF07-884B-8C25-4634-9AA2726FCA93}"/>
              </a:ext>
            </a:extLst>
          </p:cNvPr>
          <p:cNvSpPr txBox="1"/>
          <p:nvPr/>
        </p:nvSpPr>
        <p:spPr>
          <a:xfrm>
            <a:off x="644236" y="1099857"/>
            <a:ext cx="750526" cy="369332"/>
          </a:xfrm>
          <a:prstGeom prst="rect">
            <a:avLst/>
          </a:prstGeom>
          <a:noFill/>
        </p:spPr>
        <p:txBody>
          <a:bodyPr wrap="none" rtlCol="0">
            <a:spAutoFit/>
          </a:bodyPr>
          <a:lstStyle/>
          <a:p>
            <a:r>
              <a:rPr lang="en-US" b="1" dirty="0"/>
              <a:t>Home</a:t>
            </a:r>
          </a:p>
        </p:txBody>
      </p:sp>
      <p:sp>
        <p:nvSpPr>
          <p:cNvPr id="4" name="TextBox 3">
            <a:extLst>
              <a:ext uri="{FF2B5EF4-FFF2-40B4-BE49-F238E27FC236}">
                <a16:creationId xmlns:a16="http://schemas.microsoft.com/office/drawing/2014/main" id="{E0AA4F3B-2204-8644-E84A-6E03D2EE8A19}"/>
              </a:ext>
            </a:extLst>
          </p:cNvPr>
          <p:cNvSpPr txBox="1"/>
          <p:nvPr/>
        </p:nvSpPr>
        <p:spPr>
          <a:xfrm>
            <a:off x="9888681" y="1110248"/>
            <a:ext cx="1347613" cy="369332"/>
          </a:xfrm>
          <a:prstGeom prst="rect">
            <a:avLst/>
          </a:prstGeom>
          <a:noFill/>
        </p:spPr>
        <p:txBody>
          <a:bodyPr wrap="none" rtlCol="0">
            <a:spAutoFit/>
          </a:bodyPr>
          <a:lstStyle/>
          <a:p>
            <a:r>
              <a:rPr lang="en-US" b="1" dirty="0"/>
              <a:t>SAC internal</a:t>
            </a:r>
          </a:p>
        </p:txBody>
      </p:sp>
      <p:sp>
        <p:nvSpPr>
          <p:cNvPr id="6" name="TextBox 5">
            <a:extLst>
              <a:ext uri="{FF2B5EF4-FFF2-40B4-BE49-F238E27FC236}">
                <a16:creationId xmlns:a16="http://schemas.microsoft.com/office/drawing/2014/main" id="{5381D9FD-28AA-8AA3-E20C-AC3082119695}"/>
              </a:ext>
            </a:extLst>
          </p:cNvPr>
          <p:cNvSpPr txBox="1"/>
          <p:nvPr/>
        </p:nvSpPr>
        <p:spPr>
          <a:xfrm>
            <a:off x="1766454" y="1110248"/>
            <a:ext cx="2050946" cy="369332"/>
          </a:xfrm>
          <a:prstGeom prst="rect">
            <a:avLst/>
          </a:prstGeom>
          <a:noFill/>
        </p:spPr>
        <p:txBody>
          <a:bodyPr wrap="none" rtlCol="0">
            <a:spAutoFit/>
          </a:bodyPr>
          <a:lstStyle/>
          <a:p>
            <a:r>
              <a:rPr lang="en-US" b="1" dirty="0"/>
              <a:t>Meetings/Seminars</a:t>
            </a:r>
          </a:p>
        </p:txBody>
      </p:sp>
      <p:sp>
        <p:nvSpPr>
          <p:cNvPr id="7" name="Rectangle 6">
            <a:extLst>
              <a:ext uri="{FF2B5EF4-FFF2-40B4-BE49-F238E27FC236}">
                <a16:creationId xmlns:a16="http://schemas.microsoft.com/office/drawing/2014/main" id="{81F097DD-0D75-3FF9-659B-2ABEE3A33585}"/>
              </a:ext>
            </a:extLst>
          </p:cNvPr>
          <p:cNvSpPr/>
          <p:nvPr/>
        </p:nvSpPr>
        <p:spPr>
          <a:xfrm>
            <a:off x="9805401" y="1110249"/>
            <a:ext cx="1430894" cy="36933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EA22D11-3C0D-F8F6-E05E-85AFDFD750E4}"/>
              </a:ext>
            </a:extLst>
          </p:cNvPr>
          <p:cNvSpPr txBox="1"/>
          <p:nvPr/>
        </p:nvSpPr>
        <p:spPr>
          <a:xfrm>
            <a:off x="1093770" y="1946207"/>
            <a:ext cx="7651582" cy="3693319"/>
          </a:xfrm>
          <a:prstGeom prst="rect">
            <a:avLst/>
          </a:prstGeom>
          <a:noFill/>
        </p:spPr>
        <p:txBody>
          <a:bodyPr wrap="none" rtlCol="0">
            <a:spAutoFit/>
          </a:bodyPr>
          <a:lstStyle/>
          <a:p>
            <a:endParaRPr lang="en-US" dirty="0"/>
          </a:p>
          <a:p>
            <a:r>
              <a:rPr lang="en-US" dirty="0"/>
              <a:t>Bi-weekly meetings</a:t>
            </a:r>
          </a:p>
          <a:p>
            <a:r>
              <a:rPr lang="en-US" dirty="0"/>
              <a:t>https://indico.fnal.gov/category/905/</a:t>
            </a:r>
          </a:p>
          <a:p>
            <a:endParaRPr lang="en-US" dirty="0"/>
          </a:p>
          <a:p>
            <a:r>
              <a:rPr lang="en-US" dirty="0"/>
              <a:t>SAC </a:t>
            </a:r>
            <a:r>
              <a:rPr lang="en-US" dirty="0" err="1"/>
              <a:t>Fermipoint</a:t>
            </a:r>
            <a:r>
              <a:rPr lang="en-US" dirty="0"/>
              <a:t> site</a:t>
            </a:r>
          </a:p>
          <a:p>
            <a:r>
              <a:rPr lang="en-US" dirty="0"/>
              <a:t>https://fermipoint.fnal.gov/org/ood/dir/sac/SitePages/Home.aspx</a:t>
            </a:r>
          </a:p>
          <a:p>
            <a:endParaRPr lang="en-US" dirty="0"/>
          </a:p>
          <a:p>
            <a:r>
              <a:rPr lang="en-US" dirty="0" err="1"/>
              <a:t>WorldPress</a:t>
            </a:r>
            <a:r>
              <a:rPr lang="en-US" dirty="0"/>
              <a:t> (web site editing):</a:t>
            </a:r>
          </a:p>
          <a:p>
            <a:r>
              <a:rPr lang="en-US" dirty="0"/>
              <a:t>https://fermi.servicenowservices.com/kb_view.do?sysparm_article=KB0011811</a:t>
            </a:r>
          </a:p>
          <a:p>
            <a:endParaRPr lang="en-US" b="1" dirty="0"/>
          </a:p>
          <a:p>
            <a:endParaRPr lang="en-US" dirty="0"/>
          </a:p>
          <a:p>
            <a:endParaRPr lang="en-US" dirty="0"/>
          </a:p>
          <a:p>
            <a:r>
              <a:rPr lang="en-US" dirty="0"/>
              <a:t> </a:t>
            </a:r>
          </a:p>
        </p:txBody>
      </p:sp>
      <p:sp>
        <p:nvSpPr>
          <p:cNvPr id="12" name="TextBox 11">
            <a:extLst>
              <a:ext uri="{FF2B5EF4-FFF2-40B4-BE49-F238E27FC236}">
                <a16:creationId xmlns:a16="http://schemas.microsoft.com/office/drawing/2014/main" id="{062674EC-EE67-9DAF-171F-3A05D5DE3AC0}"/>
              </a:ext>
            </a:extLst>
          </p:cNvPr>
          <p:cNvSpPr txBox="1"/>
          <p:nvPr/>
        </p:nvSpPr>
        <p:spPr>
          <a:xfrm>
            <a:off x="4226404" y="1099856"/>
            <a:ext cx="1146211" cy="369332"/>
          </a:xfrm>
          <a:prstGeom prst="rect">
            <a:avLst/>
          </a:prstGeom>
          <a:noFill/>
        </p:spPr>
        <p:txBody>
          <a:bodyPr wrap="none" rtlCol="0">
            <a:spAutoFit/>
          </a:bodyPr>
          <a:lstStyle/>
          <a:p>
            <a:r>
              <a:rPr lang="en-US" b="1" dirty="0"/>
              <a:t>Resources</a:t>
            </a:r>
          </a:p>
        </p:txBody>
      </p:sp>
      <p:sp>
        <p:nvSpPr>
          <p:cNvPr id="14" name="Slide Number Placeholder 13">
            <a:extLst>
              <a:ext uri="{FF2B5EF4-FFF2-40B4-BE49-F238E27FC236}">
                <a16:creationId xmlns:a16="http://schemas.microsoft.com/office/drawing/2014/main" id="{7C83E623-4763-A48D-22F1-BC9C4BDE1C97}"/>
              </a:ext>
            </a:extLst>
          </p:cNvPr>
          <p:cNvSpPr>
            <a:spLocks noGrp="1"/>
          </p:cNvSpPr>
          <p:nvPr>
            <p:ph type="sldNum" sz="quarter" idx="12"/>
          </p:nvPr>
        </p:nvSpPr>
        <p:spPr/>
        <p:txBody>
          <a:bodyPr/>
          <a:lstStyle/>
          <a:p>
            <a:fld id="{6957BB9F-2ED3-4C2A-B7D2-D9E23D0A434B}" type="slidenum">
              <a:rPr lang="en-US" smtClean="0"/>
              <a:t>7</a:t>
            </a:fld>
            <a:endParaRPr lang="en-US"/>
          </a:p>
        </p:txBody>
      </p:sp>
    </p:spTree>
    <p:extLst>
      <p:ext uri="{BB962C8B-B14F-4D97-AF65-F5344CB8AC3E}">
        <p14:creationId xmlns:p14="http://schemas.microsoft.com/office/powerpoint/2010/main" val="4249718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642</Words>
  <Application>Microsoft Office PowerPoint</Application>
  <PresentationFormat>Widescreen</PresentationFormat>
  <Paragraphs>124</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SAC webpage (draft)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 webpage (draft)</dc:title>
  <dc:creator>Stoyan Emilov Stoynev</dc:creator>
  <cp:lastModifiedBy>Stoyan Emilov Stoynev</cp:lastModifiedBy>
  <cp:revision>14</cp:revision>
  <dcterms:created xsi:type="dcterms:W3CDTF">2024-06-07T14:00:41Z</dcterms:created>
  <dcterms:modified xsi:type="dcterms:W3CDTF">2024-06-25T18:59:29Z</dcterms:modified>
</cp:coreProperties>
</file>