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88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8" r:id="rId8"/>
    <p:sldId id="279" r:id="rId9"/>
    <p:sldId id="278" r:id="rId10"/>
    <p:sldId id="283" r:id="rId11"/>
    <p:sldId id="282" r:id="rId12"/>
    <p:sldId id="280" r:id="rId13"/>
    <p:sldId id="281" r:id="rId14"/>
    <p:sldId id="274" r:id="rId15"/>
    <p:sldId id="275" r:id="rId16"/>
    <p:sldId id="284" r:id="rId17"/>
    <p:sldId id="285" r:id="rId18"/>
    <p:sldId id="286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B65A1F"/>
    <a:srgbClr val="E95125"/>
    <a:srgbClr val="3C5A77"/>
    <a:srgbClr val="BC5F2B"/>
    <a:srgbClr val="32547A"/>
    <a:srgbClr val="B8561A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8" y="51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75EE-CEC1-453F-952F-8E816B688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49" y="6016032"/>
            <a:ext cx="2230306" cy="4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B4391-88D5-44BB-9E33-52F25B9E5F82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F33B64-714D-4B72-A777-192CF3AFE073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192024" marR="0" lvl="0" indent="-198882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63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C43DEA-3207-46FD-9AF7-63D27552804D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7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831728-CEDC-4F8D-A6CE-69A3D6806A5E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B146E4-F432-4B4F-A471-AA943CE17698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03DB4E-9431-42E2-929B-F541E2E5B879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3C5A77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B25EE1-AD45-43ED-A0E4-21B9701D96F2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747C6-5E07-4338-B9E5-C1EEA74E66C5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7571"/>
            <a:ext cx="8229600" cy="80204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5" y="1109620"/>
            <a:ext cx="8315901" cy="24731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4025" y="3582784"/>
            <a:ext cx="8232775" cy="281269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54A3FE-B0D3-43B1-B9D6-FFBDBC13DD5F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5" y="1207771"/>
            <a:ext cx="8302047" cy="243273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4025" y="3814617"/>
            <a:ext cx="8232775" cy="243272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74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8F5FAE-FE36-4137-BC22-DB38C5113BC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3D0664-81D5-423A-B7AF-221772AAF8B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77E33C-5ED1-4FDD-A34C-70F132BB55A6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C0148-D230-4D05-AA86-461F15F62F91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5E9ADE-0BA3-489E-81E6-3C542AC53A75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40E9EF-64C4-4DB1-8C74-9C79BBF8387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987BCA-8D7D-47DC-8933-CEE7714CD68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19" y="6510346"/>
            <a:ext cx="1109235" cy="237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7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1A0FF7-4E95-4D59-A93F-31F219648623}" type="datetime1">
              <a:rPr lang="en-US" smtClean="0">
                <a:latin typeface="Helvetica"/>
                <a:cs typeface="Helvetica"/>
              </a:rPr>
              <a:t>7/1/2024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DUNEsw and LArSoft in Spack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658D2-0058-48DD-B273-75D1C04326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16" y="6489522"/>
            <a:ext cx="1214908" cy="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ICEBERG: Status and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5" y="3843002"/>
            <a:ext cx="8221663" cy="1894310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>
                <a:solidFill>
                  <a:schemeClr val="accent1">
                    <a:lumMod val="50000"/>
                  </a:schemeClr>
                </a:solidFill>
              </a:rPr>
              <a:t>Shekhar Mishra</a:t>
            </a:r>
          </a:p>
          <a:p>
            <a:r>
              <a:rPr lang="en-GB" dirty="0"/>
              <a:t>Neutrino Division, Fermilab</a:t>
            </a:r>
          </a:p>
          <a:p>
            <a:endParaRPr lang="en-GB" dirty="0"/>
          </a:p>
          <a:p>
            <a:r>
              <a:rPr lang="en-GB" dirty="0"/>
              <a:t> </a:t>
            </a: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900" dirty="0"/>
              <a:t>06/26/2024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172BFC-8B07-B426-D641-8E76D3E0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</a:t>
            </a:r>
            <a:r>
              <a:rPr lang="en-US" dirty="0" err="1"/>
              <a:t>V</a:t>
            </a:r>
            <a:r>
              <a:rPr lang="en-US" baseline="-25000" dirty="0" err="1"/>
              <a:t>refp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refn</a:t>
            </a:r>
            <a:r>
              <a:rPr lang="en-US" dirty="0"/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6E800A-530A-7115-DD2A-9FB5327F264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28375" y="1208088"/>
            <a:ext cx="7884074" cy="507047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76E43-37B9-0414-A967-09DDD4EB29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044B1-BC67-63B8-EE33-E4EF7D3D5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205204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A871-9100-98D6-2D7E-E6983F5C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Event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6C792-3AF3-AEF0-C7CD-EAAC2F2684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59379-84E8-4E63-ADE6-540AD6BCE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A3951D-075B-DBD2-25C5-E595018F688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86339" y="1173671"/>
            <a:ext cx="7720502" cy="247332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BC4EB8-F219-3108-4665-92BEB136752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86339" y="3852863"/>
            <a:ext cx="7771323" cy="2511425"/>
          </a:xfrm>
        </p:spPr>
      </p:pic>
    </p:spTree>
    <p:extLst>
      <p:ext uri="{BB962C8B-B14F-4D97-AF65-F5344CB8AC3E}">
        <p14:creationId xmlns:p14="http://schemas.microsoft.com/office/powerpoint/2010/main" val="231073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2097-64B8-D0FB-7A10-BDB002F7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Cosmic, Pulser Run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1D82D-0830-9C47-52E4-F612C6F51C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CD517-2856-BC9B-1446-C04BC2F6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6D72A8-687B-E88C-D0F8-B359D8107F1B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33675" y="1230870"/>
            <a:ext cx="7690594" cy="247332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397364-9822-F129-482A-0904B039390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57200" y="3825445"/>
            <a:ext cx="8232775" cy="2636109"/>
          </a:xfrm>
        </p:spPr>
      </p:pic>
    </p:spTree>
    <p:extLst>
      <p:ext uri="{BB962C8B-B14F-4D97-AF65-F5344CB8AC3E}">
        <p14:creationId xmlns:p14="http://schemas.microsoft.com/office/powerpoint/2010/main" val="331275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87590-AC7F-AF8E-9BCF-92C64292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Pulser Settings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D3F2E2-557D-3178-3F79-144D0F644AD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,,"Pulser (DAC=0x00 to 0x3F in 1-bit steps)",7.8 mV/fC,Single-ended,1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0x3F in 1-bit steps)",7.8 mV/fC,Single-ended,2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0x3F in 1-bit steps)",7.8 mV/fC,Single-ended,3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0x3F in 1-bit steps)",14 mV/fC,Single-ended,1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0x3F in 1-bit steps)",14 mV/fC,Single-ended,2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0x3F in 1-bit steps)",14 mV/fC,Single-ended,3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0x20 in 1-bit steps)",25 mV/fC,Single-ended,1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0x20 in 1-bit steps)",25 mV/fC,Single-ended,2 us,0.5 </a:t>
            </a:r>
            <a:r>
              <a:rPr lang="en-US" dirty="0" err="1"/>
              <a:t>nA,Split</a:t>
            </a:r>
            <a:endParaRPr lang="en-US" dirty="0"/>
          </a:p>
          <a:p>
            <a:r>
              <a:rPr lang="en-US" dirty="0"/>
              <a:t>,,"Pulser (DAC=0x00 to 0x20 in 1-bit steps)",25 mV/fC,Single-ended,3 us,0.5 </a:t>
            </a:r>
            <a:r>
              <a:rPr lang="en-US" dirty="0" err="1"/>
              <a:t>nA,Split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F1E32-E724-D7D8-9B09-05507F6A41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78869-7527-40CC-5D2E-0D9BCFAD5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310346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75B8F-1783-166B-9C82-E5AC4F9D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Study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322085-28CF-C4D5-7A09-D9BAD821F7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7" y="1207770"/>
            <a:ext cx="8232774" cy="5187712"/>
          </a:xfrm>
        </p:spPr>
        <p:txBody>
          <a:bodyPr>
            <a:normAutofit fontScale="55000" lnSpcReduction="20000"/>
          </a:bodyPr>
          <a:lstStyle/>
          <a:p>
            <a:pPr marL="448056" indent="-457200">
              <a:buFont typeface="+mj-lt"/>
              <a:buAutoNum type="arabicPeriod"/>
            </a:pPr>
            <a:r>
              <a:rPr lang="en-US" dirty="0"/>
              <a:t>Measure Individual Channel Linearity (INL) using pulser data.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the precision of individual channel gain (LArASIC + </a:t>
            </a:r>
            <a:r>
              <a:rPr lang="en-US" dirty="0" err="1"/>
              <a:t>ColdADC</a:t>
            </a:r>
            <a:r>
              <a:rPr lang="en-US" dirty="0"/>
              <a:t>; e-/LSB) using pulser data.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Measure and decide the optimal gain setting: 14 mV/</a:t>
            </a:r>
            <a:r>
              <a:rPr lang="en-US" dirty="0" err="1"/>
              <a:t>fC</a:t>
            </a:r>
            <a:r>
              <a:rPr lang="en-US" dirty="0"/>
              <a:t> or 7.8 mV/</a:t>
            </a:r>
            <a:r>
              <a:rPr lang="en-US" dirty="0" err="1"/>
              <a:t>fC</a:t>
            </a:r>
            <a:r>
              <a:rPr lang="en-US" dirty="0"/>
              <a:t>  or 25 mV/</a:t>
            </a:r>
            <a:r>
              <a:rPr lang="en-US" dirty="0" err="1"/>
              <a:t>fC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optimal baseline for collection plane: 200+ mV </a:t>
            </a:r>
            <a:r>
              <a:rPr lang="en-US" dirty="0">
                <a:solidFill>
                  <a:srgbClr val="FF0000"/>
                </a:solidFill>
              </a:rPr>
              <a:t>(Done)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Study shaping time effect on ENC (1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sec vs 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sec vs 3 </a:t>
            </a:r>
            <a:r>
              <a:rPr lang="en-US" dirty="0" err="1"/>
              <a:t>usec</a:t>
            </a:r>
            <a:r>
              <a:rPr lang="en-US" dirty="0"/>
              <a:t>) 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Measure cross talks. (14 mV/</a:t>
            </a:r>
            <a:r>
              <a:rPr lang="en-US" dirty="0" err="1"/>
              <a:t>fC</a:t>
            </a:r>
            <a:r>
              <a:rPr lang="en-US" dirty="0"/>
              <a:t>, DAC 15, single and diff pulse)  DAC 0 – 63 (32 for 25 mV/</a:t>
            </a:r>
            <a:r>
              <a:rPr lang="en-US" dirty="0" err="1"/>
              <a:t>fC</a:t>
            </a:r>
            <a:r>
              <a:rPr lang="en-US" dirty="0"/>
              <a:t>)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4400" dirty="0"/>
              <a:t>/</a:t>
            </a:r>
            <a:r>
              <a:rPr lang="en-US" sz="4400" dirty="0" err="1"/>
              <a:t>nvme</a:t>
            </a:r>
            <a:r>
              <a:rPr lang="en-US" sz="4400" dirty="0"/>
              <a:t>/</a:t>
            </a:r>
            <a:r>
              <a:rPr lang="en-US" sz="4400" dirty="0" err="1"/>
              <a:t>dunecet</a:t>
            </a:r>
            <a:r>
              <a:rPr lang="en-US" sz="4400" dirty="0"/>
              <a:t>/</a:t>
            </a:r>
            <a:r>
              <a:rPr lang="en-US" sz="4400" dirty="0" err="1"/>
              <a:t>dropbox</a:t>
            </a:r>
            <a:r>
              <a:rPr lang="en-US" sz="4400" dirty="0"/>
              <a:t>/*.hdf5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4400" dirty="0"/>
              <a:t>/nmve2/</a:t>
            </a:r>
            <a:r>
              <a:rPr lang="en-US" sz="4400" dirty="0" err="1"/>
              <a:t>dunecet</a:t>
            </a:r>
            <a:r>
              <a:rPr lang="en-US" sz="4400" dirty="0"/>
              <a:t>/decoded-hdf5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optimal </a:t>
            </a:r>
            <a:r>
              <a:rPr lang="en-US" dirty="0" err="1"/>
              <a:t>ColdADC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baseline="-25000" dirty="0"/>
              <a:t> </a:t>
            </a:r>
            <a:r>
              <a:rPr lang="en-US" dirty="0"/>
              <a:t>settings. </a:t>
            </a:r>
            <a:r>
              <a:rPr lang="en-US" dirty="0">
                <a:solidFill>
                  <a:srgbClr val="FF0000"/>
                </a:solidFill>
              </a:rPr>
              <a:t>(Done)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Learn to use particle interaction in LAr to determine absolute calibration of the TPC + Electronics response (MeV/LSB-tick)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MIP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endParaRPr lang="en-US" dirty="0"/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Michel electrons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Ar-39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DUNE-FD2-PD: Integration of DAPHNE-V3 in Ethernet DUNE-DAQ</a:t>
            </a:r>
          </a:p>
          <a:p>
            <a:pPr lvl="1"/>
            <a:r>
              <a:rPr lang="en-US" dirty="0"/>
              <a:t>Spy-Buffer (Data Taken and Analyzed)</a:t>
            </a:r>
          </a:p>
          <a:p>
            <a:pPr lvl="1"/>
            <a:r>
              <a:rPr lang="en-US" dirty="0"/>
              <a:t>Starting on FELIX DAQ</a:t>
            </a:r>
          </a:p>
        </p:txBody>
      </p:sp>
    </p:spTree>
    <p:extLst>
      <p:ext uri="{BB962C8B-B14F-4D97-AF65-F5344CB8AC3E}">
        <p14:creationId xmlns:p14="http://schemas.microsoft.com/office/powerpoint/2010/main" val="32551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EB07E2-41AC-53E7-689A-2D6C51AE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Cryogenic Cycle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CBF9B9-70B3-BF08-709C-55BCDF41EC6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50221"/>
            <a:ext cx="8232775" cy="438620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F7003-7B2B-81C2-B2C2-F7DFBEA6D8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A8032-ECD8-21D2-531C-7EE7F0084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374669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3988C6-BB12-0150-850C-BB97C565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 LAr Lifetime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760FBE6-76EB-4257-88AD-266269E6764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867069"/>
            <a:ext cx="8232775" cy="375251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74E96-2F73-708E-4196-9B58E9E89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CF036-CEE1-C41B-6C23-3A227D969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208197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B05DDA-6648-F8F0-A837-18DCBDD6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ICEBERG:TPC Power Turn 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CB36AD-FE13-89D9-0133-FB9529DEDC2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63624"/>
            <a:ext cx="8232775" cy="42976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3C1B8-6D2B-530A-5744-CC6F28E7E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B7BDF-7465-8DD4-8F52-FA4AB2717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345803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89339C-68EE-230C-0253-0D5E8F38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TPC Current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94C342-42F3-771F-664F-85527C25DC6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2087728"/>
            <a:ext cx="8232775" cy="331119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4E352-CBE7-1C97-5154-ED39B68FD2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638AC-750C-663D-45DD-BA06013F4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412442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53384E-8435-6EBD-649E-E729BD9D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Cosmic Track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96B98F-B51D-D7A0-64C5-01A625EC94E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147075" y="1208088"/>
            <a:ext cx="4846674" cy="507047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0800F-DCD2-E9C5-2854-1DDFA89B5D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326F0-BC56-DAB9-D574-05AE035A9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318151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7AE42-7B19-9C1B-3FD1-A37D898C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Photon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233AD-CE1A-44C1-914D-3C75B198AE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C28B7-0B9A-D35A-12E4-92BC3F249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818E252-8349-0E95-2A01-46ECF60FBD9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69900" y="1577996"/>
            <a:ext cx="3990975" cy="343689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32CEF5A-FFE6-E916-C604-67F9737E2E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4695825" y="1575161"/>
            <a:ext cx="3990975" cy="3442566"/>
          </a:xfrm>
        </p:spPr>
      </p:pic>
    </p:spTree>
    <p:extLst>
      <p:ext uri="{BB962C8B-B14F-4D97-AF65-F5344CB8AC3E}">
        <p14:creationId xmlns:p14="http://schemas.microsoft.com/office/powerpoint/2010/main" val="300129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E5CF4-A889-78B3-4DFE-751439C8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Determine Optimal </a:t>
            </a:r>
            <a:r>
              <a:rPr lang="en-US" sz="3600" dirty="0" err="1"/>
              <a:t>ColdADC</a:t>
            </a:r>
            <a:r>
              <a:rPr lang="en-US" sz="3600" dirty="0"/>
              <a:t> </a:t>
            </a:r>
            <a:r>
              <a:rPr lang="en-US" sz="3600" dirty="0" err="1"/>
              <a:t>Vref</a:t>
            </a:r>
            <a:r>
              <a:rPr lang="en-US" sz="3600" dirty="0"/>
              <a:t> settings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596B6E-84A1-07A3-C986-5C28BCD9F2A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Goal:</a:t>
            </a:r>
            <a:r>
              <a:rPr lang="en-US" dirty="0"/>
              <a:t> Expand dynamic range to 1.8V and changes 200 mV to about 2000 for both single ended and differential without moving 900mV.</a:t>
            </a:r>
          </a:p>
          <a:p>
            <a:pPr marL="0" indent="0">
              <a:buNone/>
            </a:pPr>
            <a:r>
              <a:rPr lang="en-US" dirty="0"/>
              <a:t>Study: Adjust </a:t>
            </a:r>
            <a:r>
              <a:rPr lang="en-US" u="sng" dirty="0" err="1"/>
              <a:t>Vcmi</a:t>
            </a:r>
            <a:r>
              <a:rPr lang="en-US" u="sng" dirty="0"/>
              <a:t>,</a:t>
            </a:r>
            <a:r>
              <a:rPr lang="en-US" dirty="0"/>
              <a:t> </a:t>
            </a:r>
            <a:r>
              <a:rPr lang="en-US" u="sng" dirty="0" err="1"/>
              <a:t>Vrefp</a:t>
            </a:r>
            <a:r>
              <a:rPr lang="en-US" dirty="0"/>
              <a:t> and </a:t>
            </a:r>
            <a:r>
              <a:rPr lang="en-US" u="sng" dirty="0" err="1"/>
              <a:t>Vrefn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Summary: Adjust only </a:t>
            </a:r>
            <a:r>
              <a:rPr lang="en-US" dirty="0" err="1"/>
              <a:t>Vrefp</a:t>
            </a:r>
            <a:r>
              <a:rPr lang="en-US" dirty="0"/>
              <a:t> and </a:t>
            </a:r>
            <a:r>
              <a:rPr lang="en-US" dirty="0" err="1"/>
              <a:t>Vrefn</a:t>
            </a:r>
            <a:r>
              <a:rPr lang="en-US" dirty="0"/>
              <a:t> </a:t>
            </a:r>
          </a:p>
          <a:p>
            <a:pPr marL="285306" lvl="1" indent="0">
              <a:buNone/>
            </a:pP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coldadc_settings": {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"reg_0": 35,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"reg_24": 240,    (223)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"reg_25": 34,      (51)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"reg_26": 137,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"reg_27": 103,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"reg_29": 39,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"reg_30": 39,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"reg_4": 59</a:t>
            </a:r>
            <a:br>
              <a:rPr lang="nn-NO" dirty="0"/>
            </a:br>
            <a:r>
              <a:rPr lang="nn-NO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},</a:t>
            </a:r>
          </a:p>
          <a:p>
            <a:pPr marL="0" indent="0">
              <a:buNone/>
            </a:pPr>
            <a:r>
              <a:rPr lang="nn-NO" dirty="0">
                <a:solidFill>
                  <a:srgbClr val="1D1C1D"/>
                </a:solidFill>
                <a:latin typeface="Slack-Lato"/>
              </a:rPr>
              <a:t>This is accmoplised by editing iceberg_wib.json before the nanorc configuration generation.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A0B47-3118-E999-206A-552E5BE9AA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740FA41-6081-4E4C-9142-3BA839E96ED8}" type="datetime1">
              <a:rPr lang="en-US" smtClean="0">
                <a:latin typeface="Helvetica"/>
                <a:cs typeface="Helvetica"/>
              </a:rPr>
              <a:t>7/1/2024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3984D-13A5-56EF-1027-5ADE47FA5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DUNEsw and LArSoft in Spack</a:t>
            </a:r>
          </a:p>
        </p:txBody>
      </p:sp>
    </p:spTree>
    <p:extLst>
      <p:ext uri="{BB962C8B-B14F-4D97-AF65-F5344CB8AC3E}">
        <p14:creationId xmlns:p14="http://schemas.microsoft.com/office/powerpoint/2010/main" val="74085195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AADB4B9-A60F-46BE-A1C7-6C672FFC4446}" vid="{C504EFBB-F8AA-4EFD-BF6E-E6698C545D2E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AADB4B9-A60F-46BE-A1C7-6C672FFC4446}" vid="{3B3AE025-AAC1-4742-A77B-FB62DDC75934}"/>
    </a:ext>
  </a:extLst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C60A01E4-0FB0-4AF5-9900-B5934F47DE3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B68C081FD3C4BB8DBD060B16A2FAE" ma:contentTypeVersion="18" ma:contentTypeDescription="Create a new document." ma:contentTypeScope="" ma:versionID="37408ed162512ed2d04197351276701c">
  <xsd:schema xmlns:xsd="http://www.w3.org/2001/XMLSchema" xmlns:xs="http://www.w3.org/2001/XMLSchema" xmlns:p="http://schemas.microsoft.com/office/2006/metadata/properties" xmlns:ns1="http://schemas.microsoft.com/sharepoint/v3" xmlns:ns3="95aa3261-09b1-43cf-9cb8-d6f81c1041d3" xmlns:ns4="2332de55-4c53-45e3-ae4f-25b9e370f3a6" targetNamespace="http://schemas.microsoft.com/office/2006/metadata/properties" ma:root="true" ma:fieldsID="5fdabf8cf7f5159438e1a5ad2bb519ba" ns1:_="" ns3:_="" ns4:_="">
    <xsd:import namespace="http://schemas.microsoft.com/sharepoint/v3"/>
    <xsd:import namespace="95aa3261-09b1-43cf-9cb8-d6f81c1041d3"/>
    <xsd:import namespace="2332de55-4c53-45e3-ae4f-25b9e370f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a3261-09b1-43cf-9cb8-d6f81c1041d3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2de55-4c53-45e3-ae4f-25b9e370f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332de55-4c53-45e3-ae4f-25b9e370f3a6" xsi:nil="true"/>
  </documentManagement>
</p:properties>
</file>

<file path=customXml/itemProps1.xml><?xml version="1.0" encoding="utf-8"?>
<ds:datastoreItem xmlns:ds="http://schemas.openxmlformats.org/officeDocument/2006/customXml" ds:itemID="{259B0221-E46B-4FE7-A39D-F66A98BC9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57E6C-D6CC-4A4F-A15B-CD8A6C97D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aa3261-09b1-43cf-9cb8-d6f81c1041d3"/>
    <ds:schemaRef ds:uri="2332de55-4c53-45e3-ae4f-25b9e370f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973D0-52FE-4526-B204-EE31E3B3769F}">
  <ds:schemaRefs>
    <ds:schemaRef ds:uri="http://purl.org/dc/terms/"/>
    <ds:schemaRef ds:uri="95aa3261-09b1-43cf-9cb8-d6f81c1041d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332de55-4c53-45e3-ae4f-25b9e370f3a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12361</TotalTime>
  <Words>698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Slack-Lato</vt:lpstr>
      <vt:lpstr>Symbol</vt:lpstr>
      <vt:lpstr>Dune Template_051215</vt:lpstr>
      <vt:lpstr>LBNF Content-Footer Theme</vt:lpstr>
      <vt:lpstr>1_LBNF Content-Footer Theme</vt:lpstr>
      <vt:lpstr>ICEBERG: Status and Plan</vt:lpstr>
      <vt:lpstr>ICEBERG: Study Plan</vt:lpstr>
      <vt:lpstr>ICEBERG: Cryogenic Cycle </vt:lpstr>
      <vt:lpstr>ICEBERG LAr Lifetime</vt:lpstr>
      <vt:lpstr>ICEBERG:TPC Power Turn ON</vt:lpstr>
      <vt:lpstr>ICEBERG: TPC Current</vt:lpstr>
      <vt:lpstr>ICEBERG: Cosmic Track</vt:lpstr>
      <vt:lpstr>ICEBERG: Photon</vt:lpstr>
      <vt:lpstr>Determine Optimal ColdADC Vref settings </vt:lpstr>
      <vt:lpstr>Adjusted Vrefp and Vrefn </vt:lpstr>
      <vt:lpstr>Cosmic Event</vt:lpstr>
      <vt:lpstr>Cosmic, Pulser Run</vt:lpstr>
      <vt:lpstr>Pulser Settings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ICEBERG:</dc:title>
  <dc:subject/>
  <dc:creator>Shekhar Mishra</dc:creator>
  <cp:keywords/>
  <dc:description>Modified by A. Weber</dc:description>
  <cp:lastModifiedBy>C. Shekhar Mishra</cp:lastModifiedBy>
  <cp:revision>19</cp:revision>
  <cp:lastPrinted>2020-02-21T18:35:20Z</cp:lastPrinted>
  <dcterms:created xsi:type="dcterms:W3CDTF">2021-01-05T16:27:47Z</dcterms:created>
  <dcterms:modified xsi:type="dcterms:W3CDTF">2024-07-01T15:48:59Z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0x01010030EB68C081FD3C4BB8DBD060B16A2FAE</vt:lpwstr>
  </property>
</Properties>
</file>