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
  </p:notesMasterIdLst>
  <p:handoutMasterIdLst>
    <p:handoutMasterId r:id="rId5"/>
  </p:handoutMasterIdLst>
  <p:sldIdLst>
    <p:sldId id="257" r:id="rId2"/>
    <p:sldId id="258" r:id="rId3"/>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userDrawn="1">
          <p15:clr>
            <a:srgbClr val="A4A3A4"/>
          </p15:clr>
        </p15:guide>
        <p15:guide id="2" orient="horz" pos="476" userDrawn="1">
          <p15:clr>
            <a:srgbClr val="A4A3A4"/>
          </p15:clr>
        </p15:guide>
        <p15:guide id="3" orient="horz" pos="1443" userDrawn="1">
          <p15:clr>
            <a:srgbClr val="A4A3A4"/>
          </p15:clr>
        </p15:guide>
        <p15:guide id="4" orient="horz" pos="966" userDrawn="1">
          <p15:clr>
            <a:srgbClr val="A4A3A4"/>
          </p15:clr>
        </p15:guide>
        <p15:guide id="5" orient="horz" pos="1876" userDrawn="1">
          <p15:clr>
            <a:srgbClr val="A4A3A4"/>
          </p15:clr>
        </p15:guide>
        <p15:guide id="6" orient="horz" pos="3616" userDrawn="1">
          <p15:clr>
            <a:srgbClr val="A4A3A4"/>
          </p15:clr>
        </p15:guide>
        <p15:guide id="7" pos="2920" userDrawn="1">
          <p15:clr>
            <a:srgbClr val="A4A3A4"/>
          </p15:clr>
        </p15:guide>
        <p15:guide id="8" pos="2917" userDrawn="1">
          <p15:clr>
            <a:srgbClr val="A4A3A4"/>
          </p15:clr>
        </p15:guide>
        <p15:guide id="9" pos="6701" userDrawn="1">
          <p15:clr>
            <a:srgbClr val="A4A3A4"/>
          </p15:clr>
        </p15:guide>
        <p15:guide id="10" pos="3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125"/>
    <a:srgbClr val="F37C23"/>
    <a:srgbClr val="3C5A77"/>
    <a:srgbClr val="BC5F2B"/>
    <a:srgbClr val="32547A"/>
    <a:srgbClr val="B8561A"/>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8" autoAdjust="0"/>
    <p:restoredTop sz="96327"/>
  </p:normalViewPr>
  <p:slideViewPr>
    <p:cSldViewPr snapToGrid="0" snapToObjects="1">
      <p:cViewPr varScale="1">
        <p:scale>
          <a:sx n="113" d="100"/>
          <a:sy n="113" d="100"/>
        </p:scale>
        <p:origin x="216" y="488"/>
      </p:cViewPr>
      <p:guideLst>
        <p:guide orient="horz" pos="4204"/>
        <p:guide orient="horz" pos="476"/>
        <p:guide orient="horz" pos="1443"/>
        <p:guide orient="horz" pos="966"/>
        <p:guide orient="horz" pos="1876"/>
        <p:guide orient="horz" pos="3616"/>
        <p:guide pos="2920"/>
        <p:guide pos="2917"/>
        <p:guide pos="6701"/>
        <p:guide pos="3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7/8/24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7/8/24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14" name="Title 1"/>
          <p:cNvSpPr>
            <a:spLocks noGrp="1"/>
          </p:cNvSpPr>
          <p:nvPr>
            <p:ph type="title"/>
          </p:nvPr>
        </p:nvSpPr>
        <p:spPr>
          <a:xfrm>
            <a:off x="605368" y="462518"/>
            <a:ext cx="109728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605373" y="1207770"/>
            <a:ext cx="10977028"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dirty="0"/>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605368" y="1207770"/>
            <a:ext cx="532100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6261400" y="1215721"/>
            <a:ext cx="532100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521483"/>
            <a:ext cx="5338140"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6244261" y="5521483"/>
            <a:ext cx="5338140"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11"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2"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626745" y="1206941"/>
            <a:ext cx="532100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6261400" y="1206941"/>
            <a:ext cx="532100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609600" y="1238251"/>
            <a:ext cx="109728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8"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9"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12192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7"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9"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340612"/>
            <a:ext cx="402336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4955118" y="1208366"/>
            <a:ext cx="6613023"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10"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2"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626746" y="1206941"/>
            <a:ext cx="4006220"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7" y="1227137"/>
            <a:ext cx="109728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609605" y="5839748"/>
            <a:ext cx="10972795"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609605" y="458988"/>
            <a:ext cx="109728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5" name="Footer Placeholder 4"/>
          <p:cNvSpPr>
            <a:spLocks noGrp="1"/>
          </p:cNvSpPr>
          <p:nvPr>
            <p:ph type="ftr" sz="quarter" idx="3"/>
          </p:nvPr>
        </p:nvSpPr>
        <p:spPr>
          <a:xfrm>
            <a:off x="2503713" y="6549548"/>
            <a:ext cx="6523352"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Presenter Name | Presentation Title </a:t>
            </a:r>
            <a:endParaRPr lang="en-GB" dirty="0"/>
          </a:p>
        </p:txBody>
      </p:sp>
      <p:sp>
        <p:nvSpPr>
          <p:cNvPr id="6"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609600" y="6357635"/>
            <a:ext cx="109728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E06A3AFF-646B-5740-ADD0-C375F9F838B4}"/>
              </a:ext>
            </a:extLst>
          </p:cNvPr>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10740978" y="6431056"/>
            <a:ext cx="871051" cy="357942"/>
          </a:xfrm>
          <a:prstGeom prst="rect">
            <a:avLst/>
          </a:prstGeom>
        </p:spPr>
      </p:pic>
      <p:pic>
        <p:nvPicPr>
          <p:cNvPr id="2" name="Picture 1">
            <a:extLst>
              <a:ext uri="{FF2B5EF4-FFF2-40B4-BE49-F238E27FC236}">
                <a16:creationId xmlns:a16="http://schemas.microsoft.com/office/drawing/2014/main" id="{157CCC1A-DA12-A5D2-40AF-CA51F1AF59C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409555" y="6513523"/>
            <a:ext cx="1220820" cy="23074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a:t>Running Experiments:</a:t>
            </a:r>
          </a:p>
        </p:txBody>
      </p:sp>
      <p:sp>
        <p:nvSpPr>
          <p:cNvPr id="5" name="Content Placeholder 4"/>
          <p:cNvSpPr>
            <a:spLocks noGrp="1"/>
          </p:cNvSpPr>
          <p:nvPr>
            <p:ph idx="11"/>
          </p:nvPr>
        </p:nvSpPr>
        <p:spPr/>
        <p:txBody>
          <a:bodyPr>
            <a:normAutofit fontScale="85000" lnSpcReduction="20000"/>
          </a:bodyPr>
          <a:lstStyle/>
          <a:p>
            <a:r>
              <a:rPr lang="en-GB" dirty="0">
                <a:solidFill>
                  <a:schemeClr val="tx2"/>
                </a:solidFill>
                <a:latin typeface="Helvetica" pitchFamily="2" charset="0"/>
              </a:rPr>
              <a:t>NP02</a:t>
            </a:r>
          </a:p>
          <a:p>
            <a:pPr lvl="1"/>
            <a:r>
              <a:rPr lang="en-US" sz="1600" b="0" i="0" u="none" strike="noStrike" dirty="0">
                <a:solidFill>
                  <a:schemeClr val="tx2"/>
                </a:solidFill>
                <a:effectLst/>
                <a:latin typeface="Helvetica" pitchFamily="2" charset="0"/>
              </a:rPr>
              <a:t>TDE re-installed (moved from chimney test area to NP02) </a:t>
            </a:r>
          </a:p>
          <a:p>
            <a:pPr lvl="1"/>
            <a:r>
              <a:rPr lang="en-US" sz="1600" b="0" i="0" u="none" strike="noStrike" dirty="0">
                <a:solidFill>
                  <a:schemeClr val="tx2"/>
                </a:solidFill>
                <a:effectLst/>
                <a:latin typeface="Helvetica" pitchFamily="2" charset="0"/>
              </a:rPr>
              <a:t>data links from crates to DAQ room tested, all up and running. </a:t>
            </a:r>
          </a:p>
          <a:p>
            <a:pPr lvl="1"/>
            <a:r>
              <a:rPr lang="en-US" sz="1600" b="0" i="0" u="none" strike="noStrike" dirty="0">
                <a:solidFill>
                  <a:schemeClr val="tx2"/>
                </a:solidFill>
                <a:effectLst/>
                <a:latin typeface="Helvetica" pitchFamily="2" charset="0"/>
              </a:rPr>
              <a:t>Noise mitigation campaign starting next weeks</a:t>
            </a:r>
          </a:p>
          <a:p>
            <a:r>
              <a:rPr lang="en-US" dirty="0">
                <a:solidFill>
                  <a:schemeClr val="tx2"/>
                </a:solidFill>
                <a:latin typeface="Helvetica" pitchFamily="2" charset="0"/>
              </a:rPr>
              <a:t>NP04</a:t>
            </a:r>
          </a:p>
          <a:p>
            <a:pPr lvl="1">
              <a:spcBef>
                <a:spcPts val="0"/>
              </a:spcBef>
            </a:pPr>
            <a:r>
              <a:rPr lang="en-US" sz="1600" b="0" i="0" u="none" strike="noStrike" dirty="0">
                <a:solidFill>
                  <a:schemeClr val="tx2"/>
                </a:solidFill>
                <a:effectLst/>
                <a:latin typeface="Helvetica" pitchFamily="2" charset="0"/>
              </a:rPr>
              <a:t>PDS Firmware development continues but not fully integrated</a:t>
            </a:r>
          </a:p>
          <a:p>
            <a:pPr lvl="1">
              <a:spcBef>
                <a:spcPts val="0"/>
              </a:spcBef>
            </a:pPr>
            <a:endParaRPr lang="en-US" sz="1600" b="0" i="0" u="none" strike="noStrike" dirty="0">
              <a:solidFill>
                <a:schemeClr val="tx2"/>
              </a:solidFill>
              <a:effectLst/>
              <a:latin typeface="Helvetica" pitchFamily="2" charset="0"/>
            </a:endParaRPr>
          </a:p>
          <a:p>
            <a:pPr lvl="1">
              <a:spcBef>
                <a:spcPts val="0"/>
              </a:spcBef>
            </a:pPr>
            <a:r>
              <a:rPr lang="en-US" sz="1600" b="0" i="0" u="none" strike="noStrike" dirty="0">
                <a:solidFill>
                  <a:schemeClr val="tx2"/>
                </a:solidFill>
                <a:effectLst/>
                <a:latin typeface="Helvetica" pitchFamily="2" charset="0"/>
              </a:rPr>
              <a:t>CRT readout tested last week with all 4 modules, some failures but not on the readout side, throughput testing at 10, 30, 40 and 50 Hz within the beam frame with significant difficulties (how much missing data is seen in the offline?). </a:t>
            </a:r>
          </a:p>
          <a:p>
            <a:pPr lvl="1">
              <a:spcBef>
                <a:spcPts val="0"/>
              </a:spcBef>
            </a:pPr>
            <a:endParaRPr lang="en-US" sz="1600" b="0" i="0" u="none" strike="noStrike" dirty="0">
              <a:solidFill>
                <a:schemeClr val="tx2"/>
              </a:solidFill>
              <a:effectLst/>
              <a:latin typeface="Helvetica" pitchFamily="2" charset="0"/>
            </a:endParaRPr>
          </a:p>
          <a:p>
            <a:pPr lvl="1">
              <a:spcBef>
                <a:spcPts val="0"/>
              </a:spcBef>
            </a:pPr>
            <a:r>
              <a:rPr lang="en-US" sz="1600" b="0" i="0" u="none" strike="noStrike" dirty="0">
                <a:solidFill>
                  <a:schemeClr val="tx2"/>
                </a:solidFill>
                <a:effectLst/>
                <a:latin typeface="Helvetica" pitchFamily="2" charset="0"/>
              </a:rPr>
              <a:t>HV and LV ramped down for Cold Electronics to take calibrations Monday</a:t>
            </a:r>
          </a:p>
          <a:p>
            <a:pPr lvl="1">
              <a:spcBef>
                <a:spcPts val="0"/>
              </a:spcBef>
            </a:pPr>
            <a:r>
              <a:rPr lang="en-US" sz="1600" b="0" i="0" u="none" strike="noStrike" dirty="0">
                <a:solidFill>
                  <a:schemeClr val="tx2"/>
                </a:solidFill>
                <a:effectLst/>
                <a:latin typeface="Helvetica" pitchFamily="2" charset="0"/>
              </a:rPr>
              <a:t>Beam comes back on 10 July at 1800 CERN time .  </a:t>
            </a:r>
          </a:p>
          <a:p>
            <a:pPr lvl="1">
              <a:spcBef>
                <a:spcPts val="0"/>
              </a:spcBef>
            </a:pPr>
            <a:r>
              <a:rPr lang="en-US" sz="1600" b="0" i="0" u="none" strike="noStrike" dirty="0">
                <a:solidFill>
                  <a:schemeClr val="tx2"/>
                </a:solidFill>
                <a:effectLst/>
                <a:latin typeface="Helvetica" pitchFamily="2" charset="0"/>
              </a:rPr>
              <a:t>coordination meeting tomorrow at 1500 CERN time.</a:t>
            </a:r>
            <a:endParaRPr lang="en-US" b="0" i="0" u="none" strike="noStrike" dirty="0">
              <a:solidFill>
                <a:schemeClr val="tx2"/>
              </a:solidFill>
              <a:effectLst/>
              <a:latin typeface="Helvetica" pitchFamily="2" charset="0"/>
            </a:endParaRPr>
          </a:p>
          <a:p>
            <a:r>
              <a:rPr lang="en-US" dirty="0">
                <a:latin typeface="Helvetica" pitchFamily="2" charset="0"/>
              </a:rPr>
              <a:t>2x2/Minerva</a:t>
            </a:r>
          </a:p>
          <a:p>
            <a:pPr lvl="1"/>
            <a:r>
              <a:rPr lang="en-US" dirty="0">
                <a:latin typeface="Helvetica" pitchFamily="2" charset="0"/>
              </a:rPr>
              <a:t>Charge and light readout now going to tape.   Fermilab beam ends on July 12.</a:t>
            </a:r>
          </a:p>
          <a:p>
            <a:r>
              <a:rPr lang="en-US" dirty="0">
                <a:latin typeface="Helvetica" pitchFamily="2" charset="0"/>
              </a:rPr>
              <a:t>Iceberg</a:t>
            </a:r>
          </a:p>
          <a:p>
            <a:pPr lvl="1"/>
            <a:r>
              <a:rPr lang="en-US" dirty="0">
                <a:latin typeface="Helvetica" pitchFamily="2" charset="0"/>
              </a:rPr>
              <a:t>Pending modifications of metadata script to generate their metadata</a:t>
            </a:r>
            <a:br>
              <a:rPr lang="en-US" dirty="0"/>
            </a:br>
            <a:br>
              <a:rPr lang="en-US" dirty="0"/>
            </a:br>
            <a:endParaRPr lang="en-GB" dirty="0"/>
          </a:p>
        </p:txBody>
      </p:sp>
      <p:sp>
        <p:nvSpPr>
          <p:cNvPr id="3" name="Date Placeholder 2"/>
          <p:cNvSpPr>
            <a:spLocks noGrp="1"/>
          </p:cNvSpPr>
          <p:nvPr>
            <p:ph type="dt" sz="half" idx="2"/>
          </p:nvPr>
        </p:nvSpPr>
        <p:spPr/>
        <p:txBody>
          <a:bodyPr/>
          <a:lstStyle/>
          <a:p>
            <a:pPr>
              <a:defRPr/>
            </a:pP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de-DE"/>
              <a:t>Presenter Name | Presentation Title </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1</a:t>
            </a:fld>
            <a:endParaRPr lang="en-US" dirty="0"/>
          </a:p>
        </p:txBody>
      </p:sp>
    </p:spTree>
    <p:extLst>
      <p:ext uri="{BB962C8B-B14F-4D97-AF65-F5344CB8AC3E}">
        <p14:creationId xmlns:p14="http://schemas.microsoft.com/office/powerpoint/2010/main" val="1905254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Management</a:t>
            </a:r>
          </a:p>
        </p:txBody>
      </p:sp>
      <p:sp>
        <p:nvSpPr>
          <p:cNvPr id="8" name="Content Placeholder 7">
            <a:extLst>
              <a:ext uri="{FF2B5EF4-FFF2-40B4-BE49-F238E27FC236}">
                <a16:creationId xmlns:a16="http://schemas.microsoft.com/office/drawing/2014/main" id="{8DBC4FCC-64D0-D533-7276-3FCB5554C675}"/>
              </a:ext>
            </a:extLst>
          </p:cNvPr>
          <p:cNvSpPr>
            <a:spLocks noGrp="1"/>
          </p:cNvSpPr>
          <p:nvPr>
            <p:ph idx="11"/>
          </p:nvPr>
        </p:nvSpPr>
        <p:spPr/>
        <p:txBody>
          <a:bodyPr/>
          <a:lstStyle/>
          <a:p>
            <a:r>
              <a:rPr lang="en-US" dirty="0"/>
              <a:t>Problems with EHN-1 to EOS transfer ongoing.  </a:t>
            </a:r>
            <a:r>
              <a:rPr lang="en-US"/>
              <a:t>Ticket open</a:t>
            </a:r>
            <a:endParaRPr lang="en-US" dirty="0"/>
          </a:p>
          <a:p>
            <a:endParaRPr lang="en-US" dirty="0"/>
          </a:p>
        </p:txBody>
      </p:sp>
      <p:sp>
        <p:nvSpPr>
          <p:cNvPr id="3" name="Date Placeholder 2"/>
          <p:cNvSpPr>
            <a:spLocks noGrp="1"/>
          </p:cNvSpPr>
          <p:nvPr>
            <p:ph type="dt" sz="half" idx="2"/>
          </p:nvPr>
        </p:nvSpPr>
        <p:spPr/>
        <p:txBody>
          <a:bodyPr/>
          <a:lstStyle/>
          <a:p>
            <a:pPr>
              <a:defRPr/>
            </a:pP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de-DE"/>
              <a:t>Presenter Name | Presentation Title </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pic>
        <p:nvPicPr>
          <p:cNvPr id="10" name="Picture 9" descr="A graph with numbers and a number of days&#10;&#10;Description automatically generated with medium confidence">
            <a:extLst>
              <a:ext uri="{FF2B5EF4-FFF2-40B4-BE49-F238E27FC236}">
                <a16:creationId xmlns:a16="http://schemas.microsoft.com/office/drawing/2014/main" id="{479307DC-3CAD-0ABA-7B44-3365A014A39A}"/>
              </a:ext>
            </a:extLst>
          </p:cNvPr>
          <p:cNvPicPr>
            <a:picLocks noChangeAspect="1"/>
          </p:cNvPicPr>
          <p:nvPr/>
        </p:nvPicPr>
        <p:blipFill>
          <a:blip r:embed="rId2"/>
          <a:stretch>
            <a:fillRect/>
          </a:stretch>
        </p:blipFill>
        <p:spPr>
          <a:xfrm>
            <a:off x="801511" y="2437324"/>
            <a:ext cx="7772400" cy="3212906"/>
          </a:xfrm>
          <a:prstGeom prst="rect">
            <a:avLst/>
          </a:prstGeom>
        </p:spPr>
      </p:pic>
    </p:spTree>
    <p:extLst>
      <p:ext uri="{BB962C8B-B14F-4D97-AF65-F5344CB8AC3E}">
        <p14:creationId xmlns:p14="http://schemas.microsoft.com/office/powerpoint/2010/main" val="931360521"/>
      </p:ext>
    </p:extLst>
  </p:cSld>
  <p:clrMapOvr>
    <a:masterClrMapping/>
  </p:clrMapOvr>
</p:sld>
</file>

<file path=ppt/theme/theme1.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_DUNE_Fermilab_Widescreen_template_2023" id="{D990F060-D425-0B4A-8542-2D8CD20902B4}" vid="{A3D7B5D6-6B49-1B46-A05C-A643F6BE6B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 Template_051215</Template>
  <TotalTime>7</TotalTime>
  <Words>178</Words>
  <Application>Microsoft Macintosh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Lucida Grande</vt:lpstr>
      <vt:lpstr>LBNF Content-Footer Theme</vt:lpstr>
      <vt:lpstr>Running Experiments:</vt:lpstr>
      <vt:lpstr>Data Management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Steven C Timm</dc:creator>
  <cp:keywords/>
  <dc:description>Modified by A. Weber</dc:description>
  <cp:lastModifiedBy>Steven C Timm</cp:lastModifiedBy>
  <cp:revision>1</cp:revision>
  <dcterms:created xsi:type="dcterms:W3CDTF">2024-07-08T14:19:37Z</dcterms:created>
  <dcterms:modified xsi:type="dcterms:W3CDTF">2024-07-08T14:26:48Z</dcterms:modified>
  <cp:category/>
</cp:coreProperties>
</file>