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4" r:id="rId2"/>
  </p:sldMasterIdLst>
  <p:notesMasterIdLst>
    <p:notesMasterId r:id="rId22"/>
  </p:notesMasterIdLst>
  <p:sldIdLst>
    <p:sldId id="257" r:id="rId3"/>
    <p:sldId id="281" r:id="rId4"/>
    <p:sldId id="282" r:id="rId5"/>
    <p:sldId id="2813" r:id="rId6"/>
    <p:sldId id="283" r:id="rId7"/>
    <p:sldId id="284" r:id="rId8"/>
    <p:sldId id="2814" r:id="rId9"/>
    <p:sldId id="2803" r:id="rId10"/>
    <p:sldId id="285" r:id="rId11"/>
    <p:sldId id="2808" r:id="rId12"/>
    <p:sldId id="2806" r:id="rId13"/>
    <p:sldId id="259" r:id="rId14"/>
    <p:sldId id="2804" r:id="rId15"/>
    <p:sldId id="2807" r:id="rId16"/>
    <p:sldId id="2802" r:id="rId17"/>
    <p:sldId id="286" r:id="rId18"/>
    <p:sldId id="2809" r:id="rId19"/>
    <p:sldId id="2811" r:id="rId20"/>
    <p:sldId id="281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31" autoAdjust="0"/>
    <p:restoredTop sz="94696"/>
  </p:normalViewPr>
  <p:slideViewPr>
    <p:cSldViewPr snapToGrid="0">
      <p:cViewPr varScale="1">
        <p:scale>
          <a:sx n="105" d="100"/>
          <a:sy n="105" d="100"/>
        </p:scale>
        <p:origin x="11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28T00:09:29.8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2,'81'-2,"88"4,-152 1,-1 0,0 1,19 7,35 8,-41-14,14 2,-1-2,45 1,-68-5,0 0,25 7,32 2,17-10,-39-1,0 3,62 9,-75-6,1-2,53-2,-83-1,7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28T00:09:42.5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22,'138'3,"143"-6,-207-7,-45 5,54-2,646 8,-712-1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28T00:09:49.6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1,'36'0,"28"0,113 13,137 17,-238-22,-56-4,-1-2,1 0,-1-2,1 0,0-1,37-7,-35 5,0 0,0 1,0 1,25 2,-26 0,1-1,-1-1,1-1,24-4,-29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28T00:10:51.5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1,'209'18,"-194"-16,88 17,-66-10,62 5,18-5,98 3,303-12,-501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28T00:10:59.2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22,'1'1,"-1"0,0 0,1 0,-1 0,1 0,-1 0,1 0,0-1,-1 1,1 0,0 0,-1-1,1 1,0-1,0 1,0-1,0 1,-1-1,1 1,0-1,0 1,0-1,0 0,0 0,0 0,0 1,2-1,32 3,-31-3,219 4,87 6,-61-2,-162-9,145 18,-69 2,174-3,-131-9,627 0,-471-10,-225 4,355-14,-135 6,-84 5,-242-1,-1-2,56-15,-50 10,52-7,397-11,-339 17,3 0,-103 14,65 10,-102-11,36 4,-2 0,-1 1,65 21,-58-14,-28-10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28T00:11:03.0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1 126,'24'-1,"0"0,0-1,0-1,0-2,26-8,-9 5,-1 1,1 2,0 2,0 2,53 5,-3-2,624-20,-691 17,506-28,400 13,-587 19,627-3,-746-11,-4 0,663 12,-851 1,44 7,33 2,-50-12,86 5,-111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28T00:11:19.8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0,'313'16,"-176"-10,46 6,199 33,1048-19,-1041-27,-70-20,-12-1,-7 23,351-13,69 1,-436 14,-164-4,319 14,47-2,-293-14,78 20,-163-10,134-7,-92-2,-4-1,155 6,-207 6,73 3,97 4,-192-11,97-4,-103-3,-1 3,73 11,-70-5,-49-6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682D0-96FE-4821-A891-50B8A1917216}" type="datetimeFigureOut">
              <a:rPr lang="en-US" smtClean="0"/>
              <a:t>7/22/24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BFD52-EFC5-44BE-AD15-B5C459E657B8}" type="slidenum">
              <a:rPr lang="en-US" smtClean="0"/>
              <a:t>‹#›</a:t>
            </a:fld>
            <a:endParaRPr lang="en-US"/>
          </a:p>
        </p:txBody>
      </p:sp>
    </p:spTree>
    <p:extLst>
      <p:ext uri="{BB962C8B-B14F-4D97-AF65-F5344CB8AC3E}">
        <p14:creationId xmlns:p14="http://schemas.microsoft.com/office/powerpoint/2010/main" val="3300185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FBFD52-EFC5-44BE-AD15-B5C459E657B8}" type="slidenum">
              <a:rPr lang="en-US" smtClean="0"/>
              <a:t>7</a:t>
            </a:fld>
            <a:endParaRPr lang="en-US"/>
          </a:p>
        </p:txBody>
      </p:sp>
    </p:spTree>
    <p:extLst>
      <p:ext uri="{BB962C8B-B14F-4D97-AF65-F5344CB8AC3E}">
        <p14:creationId xmlns:p14="http://schemas.microsoft.com/office/powerpoint/2010/main" val="973020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52B327-8A74-4F7B-98AF-4C63498F1914}" type="datetime1">
              <a:rPr lang="en-US" smtClean="0"/>
              <a:t>7/22/24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356982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98424-044C-42BC-9561-F03D43A28B11}" type="datetime1">
              <a:rPr lang="en-US" smtClean="0"/>
              <a:t>7/22/24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1157672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DA74F9-05B6-4FD7-9ED7-1265696F21CA}" type="datetime1">
              <a:rPr lang="en-US" smtClean="0"/>
              <a:t>7/22/24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2881985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1243584"/>
            <a:ext cx="8108950" cy="5065523"/>
          </a:xfrm>
        </p:spPr>
        <p:txBody>
          <a:bodyPr/>
          <a:lstStyle>
            <a:lvl1pPr>
              <a:buClr>
                <a:srgbClr val="981E32"/>
              </a:buClr>
              <a:defRPr/>
            </a:lvl1pPr>
            <a:lvl2pPr>
              <a:buClr>
                <a:srgbClr val="981E32"/>
              </a:buClr>
              <a:buSzPct val="120000"/>
              <a:defRPr/>
            </a:lvl2pPr>
            <a:lvl3pPr>
              <a:buClr>
                <a:srgbClr val="981E32"/>
              </a:buClr>
              <a:buSzPct val="120000"/>
              <a:defRPr b="0"/>
            </a:lvl3pPr>
            <a:lvl4pPr>
              <a:buClr>
                <a:srgbClr val="981E32"/>
              </a:buClr>
              <a:buSzPct val="120000"/>
              <a:defRPr/>
            </a:lvl4pPr>
            <a:lvl5pPr>
              <a:buClr>
                <a:srgbClr val="981E32"/>
              </a:buCl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3504070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1243584"/>
            <a:ext cx="3886200" cy="5065523"/>
          </a:xfrm>
        </p:spPr>
        <p:txBody>
          <a:bodyPr/>
          <a:lstStyle>
            <a:lvl1pPr>
              <a:buClr>
                <a:srgbClr val="981E32"/>
              </a:buClr>
              <a:defRPr/>
            </a:lvl1pPr>
            <a:lvl2pPr>
              <a:buClr>
                <a:srgbClr val="981E32"/>
              </a:buClr>
              <a:buSzPct val="120000"/>
              <a:defRPr/>
            </a:lvl2pPr>
            <a:lvl3pPr>
              <a:buClr>
                <a:srgbClr val="981E32"/>
              </a:buClr>
              <a:buSzPct val="120000"/>
              <a:defRPr/>
            </a:lvl3pPr>
            <a:lvl4pPr>
              <a:buClr>
                <a:srgbClr val="981E32"/>
              </a:buClr>
              <a:buSzPct val="120000"/>
              <a:defRPr/>
            </a:lvl4pPr>
            <a:lvl5pPr>
              <a:buClr>
                <a:srgbClr val="981E32"/>
              </a:buCl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Content Placeholder 15"/>
          <p:cNvSpPr>
            <a:spLocks noGrp="1"/>
          </p:cNvSpPr>
          <p:nvPr>
            <p:ph sz="quarter" idx="15"/>
          </p:nvPr>
        </p:nvSpPr>
        <p:spPr>
          <a:xfrm>
            <a:off x="4648200" y="1252730"/>
            <a:ext cx="3886200" cy="5065523"/>
          </a:xfrm>
        </p:spPr>
        <p:txBody>
          <a:bodyPr/>
          <a:lstStyle>
            <a:lvl1pPr>
              <a:buClr>
                <a:srgbClr val="981E32"/>
              </a:buClr>
              <a:defRPr/>
            </a:lvl1pPr>
            <a:lvl2pPr>
              <a:buClr>
                <a:srgbClr val="981E32"/>
              </a:buClr>
              <a:buSzPct val="120000"/>
              <a:defRPr/>
            </a:lvl2pPr>
            <a:lvl3pPr>
              <a:buClr>
                <a:srgbClr val="981E32"/>
              </a:buClr>
              <a:buSzPct val="120000"/>
              <a:defRPr/>
            </a:lvl3pPr>
            <a:lvl4pPr>
              <a:buClr>
                <a:srgbClr val="981E32"/>
              </a:buClr>
              <a:buSzPct val="120000"/>
              <a:defRPr/>
            </a:lvl4pPr>
            <a:lvl5pPr>
              <a:buClr>
                <a:srgbClr val="981E32"/>
              </a:buCl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699493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line headlin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a:t>Click icon to add picture</a:t>
            </a:r>
            <a:endParaRPr lang="en-CA" dirty="0"/>
          </a:p>
        </p:txBody>
      </p:sp>
      <p:sp>
        <p:nvSpPr>
          <p:cNvPr id="11" name="Picture Placeholder 4"/>
          <p:cNvSpPr>
            <a:spLocks noGrp="1"/>
          </p:cNvSpPr>
          <p:nvPr>
            <p:ph type="pic" sz="quarter" idx="16"/>
          </p:nvPr>
        </p:nvSpPr>
        <p:spPr>
          <a:xfrm>
            <a:off x="3646488" y="3886201"/>
            <a:ext cx="2442340" cy="2432051"/>
          </a:xfrm>
        </p:spPr>
        <p:txBody>
          <a:bodyPr/>
          <a:lstStyle/>
          <a:p>
            <a:r>
              <a:rPr lang="en-US"/>
              <a:t>Click icon to add picture</a:t>
            </a:r>
            <a:endParaRPr lang="en-CA" dirty="0"/>
          </a:p>
        </p:txBody>
      </p:sp>
      <p:sp>
        <p:nvSpPr>
          <p:cNvPr id="13" name="Picture Placeholder 4"/>
          <p:cNvSpPr>
            <a:spLocks noGrp="1"/>
          </p:cNvSpPr>
          <p:nvPr>
            <p:ph type="pic" sz="quarter" idx="17"/>
          </p:nvPr>
        </p:nvSpPr>
        <p:spPr>
          <a:xfrm>
            <a:off x="6242954" y="1243584"/>
            <a:ext cx="2442340" cy="5065523"/>
          </a:xfrm>
        </p:spPr>
        <p:txBody>
          <a:bodyPr/>
          <a:lstStyle/>
          <a:p>
            <a:r>
              <a:rPr lang="en-US"/>
              <a:t>Click icon to add picture</a:t>
            </a:r>
            <a:endParaRPr lang="en-CA" dirty="0"/>
          </a:p>
        </p:txBody>
      </p:sp>
      <p:sp>
        <p:nvSpPr>
          <p:cNvPr id="3" name="Content Placeholder 2"/>
          <p:cNvSpPr>
            <a:spLocks noGrp="1"/>
          </p:cNvSpPr>
          <p:nvPr>
            <p:ph sz="quarter" idx="18"/>
          </p:nvPr>
        </p:nvSpPr>
        <p:spPr>
          <a:xfrm>
            <a:off x="457202" y="1243584"/>
            <a:ext cx="3013075" cy="5065523"/>
          </a:xfrm>
        </p:spPr>
        <p:txBody>
          <a:bodyPr/>
          <a:lstStyle>
            <a:lvl2pPr>
              <a:buSzPct val="120000"/>
              <a:defRPr/>
            </a:lvl2pPr>
            <a:lvl3pPr>
              <a:buSzPct val="120000"/>
              <a:defRPr/>
            </a:lvl3pPr>
            <a:lvl4pPr>
              <a:buSzPct val="120000"/>
              <a:defRPr/>
            </a:lvl4pPr>
            <a:lvl5pP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1190103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Chart on right">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3" name="Chart Placeholder 2"/>
          <p:cNvSpPr>
            <a:spLocks noGrp="1"/>
          </p:cNvSpPr>
          <p:nvPr>
            <p:ph type="chart" sz="quarter" idx="15"/>
          </p:nvPr>
        </p:nvSpPr>
        <p:spPr>
          <a:xfrm>
            <a:off x="6007100" y="1243584"/>
            <a:ext cx="2667000" cy="5065523"/>
          </a:xfrm>
        </p:spPr>
        <p:txBody>
          <a:bodyPr/>
          <a:lstStyle/>
          <a:p>
            <a:r>
              <a:rPr lang="en-US"/>
              <a:t>Click icon to add chart</a:t>
            </a:r>
            <a:endParaRPr lang="en-CA" dirty="0"/>
          </a:p>
        </p:txBody>
      </p:sp>
      <p:sp>
        <p:nvSpPr>
          <p:cNvPr id="5" name="Content Placeholder 4"/>
          <p:cNvSpPr>
            <a:spLocks noGrp="1"/>
          </p:cNvSpPr>
          <p:nvPr>
            <p:ph sz="quarter" idx="16"/>
          </p:nvPr>
        </p:nvSpPr>
        <p:spPr>
          <a:xfrm>
            <a:off x="457201" y="1243584"/>
            <a:ext cx="5484812" cy="5065523"/>
          </a:xfrm>
        </p:spPr>
        <p:txBody>
          <a:bodyPr/>
          <a:lstStyle>
            <a:lvl2pPr>
              <a:buSzPct val="120000"/>
              <a:defRPr/>
            </a:lvl2pPr>
            <a:lvl3pPr>
              <a:buSzPct val="120000"/>
              <a:defRPr/>
            </a:lvl3pPr>
            <a:lvl4pPr>
              <a:buSzPct val="120000"/>
              <a:defRPr/>
            </a:lvl4pPr>
            <a:lvl5pP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3921609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6858000"/>
          </a:xfrm>
        </p:spPr>
        <p:txBody>
          <a:bodyPr lIns="432000"/>
          <a:lstStyle>
            <a:lvl1pPr>
              <a:defRPr b="1" baseline="0">
                <a:solidFill>
                  <a:srgbClr val="FF0000"/>
                </a:solidFill>
              </a:defRPr>
            </a:lvl1pPr>
          </a:lstStyle>
          <a:p>
            <a:br>
              <a:rPr lang="en-CA" dirty="0"/>
            </a:br>
            <a:br>
              <a:rPr lang="en-CA" dirty="0"/>
            </a:br>
            <a:br>
              <a:rPr lang="en-CA" dirty="0"/>
            </a:br>
            <a:br>
              <a:rPr lang="en-CA" dirty="0"/>
            </a:br>
            <a:br>
              <a:rPr lang="en-CA" dirty="0"/>
            </a:br>
            <a:br>
              <a:rPr lang="en-CA" dirty="0"/>
            </a:br>
            <a:r>
              <a:rPr lang="en-CA" dirty="0"/>
              <a:t>***INSTRUCTIONS ON HOW TO APPLY IMAGE MASKING TO SLIDE LAYOUT***</a:t>
            </a:r>
            <a:br>
              <a:rPr lang="en-CA" dirty="0"/>
            </a:br>
            <a:r>
              <a:rPr lang="en-CA" dirty="0"/>
              <a:t>STEP 1: Click icon to insert image</a:t>
            </a:r>
            <a:br>
              <a:rPr lang="en-CA" dirty="0"/>
            </a:br>
            <a:r>
              <a:rPr lang="en-CA" dirty="0"/>
              <a:t>STEP 2: Once image is inserted, right-click image, and choose ‘Send to Back’</a:t>
            </a:r>
          </a:p>
        </p:txBody>
      </p:sp>
      <p:sp>
        <p:nvSpPr>
          <p:cNvPr id="4" name="Title 3"/>
          <p:cNvSpPr>
            <a:spLocks noGrp="1"/>
          </p:cNvSpPr>
          <p:nvPr>
            <p:ph type="title"/>
          </p:nvPr>
        </p:nvSpPr>
        <p:spPr/>
        <p:txBody>
          <a:bodyPr/>
          <a:lstStyle/>
          <a:p>
            <a:r>
              <a:rPr lang="en-US"/>
              <a:t>Click to edit Master title style</a:t>
            </a:r>
            <a:endParaRPr lang="en-CA" dirty="0"/>
          </a:p>
        </p:txBody>
      </p:sp>
    </p:spTree>
    <p:extLst>
      <p:ext uri="{BB962C8B-B14F-4D97-AF65-F5344CB8AC3E}">
        <p14:creationId xmlns:p14="http://schemas.microsoft.com/office/powerpoint/2010/main" val="3036536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8434" y="6196869"/>
            <a:ext cx="2275566" cy="66113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40197"/>
            <a:ext cx="1973584" cy="717805"/>
          </a:xfrm>
          <a:prstGeom prst="rect">
            <a:avLst/>
          </a:prstGeom>
        </p:spPr>
      </p:pic>
      <p:sp>
        <p:nvSpPr>
          <p:cNvPr id="2" name="Title 1"/>
          <p:cNvSpPr>
            <a:spLocks noGrp="1"/>
          </p:cNvSpPr>
          <p:nvPr>
            <p:ph type="ctrTitle"/>
          </p:nvPr>
        </p:nvSpPr>
        <p:spPr>
          <a:xfrm>
            <a:off x="557215" y="536578"/>
            <a:ext cx="8008937" cy="2246313"/>
          </a:xfrm>
        </p:spPr>
        <p:txBody>
          <a:bodyPr anchor="b" anchorCtr="0">
            <a:noAutofit/>
          </a:bodyPr>
          <a:lstStyle>
            <a:lvl1pPr>
              <a:defRPr sz="5733" b="1">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57215" y="3646171"/>
            <a:ext cx="7989887" cy="2187703"/>
          </a:xfrm>
        </p:spPr>
        <p:txBody>
          <a:bodyPr>
            <a:noAutofit/>
          </a:bodyPr>
          <a:lstStyle>
            <a:lvl1pPr marL="0" indent="0" algn="l">
              <a:lnSpc>
                <a:spcPct val="110000"/>
              </a:lnSpc>
              <a:buNone/>
              <a:defRPr sz="2133" b="0">
                <a:solidFill>
                  <a:schemeClr val="tx1"/>
                </a:solidFill>
                <a:latin typeface="Arial" pitchFamily="34"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CA" dirty="0"/>
          </a:p>
        </p:txBody>
      </p:sp>
      <p:sp>
        <p:nvSpPr>
          <p:cNvPr id="15" name="Text Placeholder 14"/>
          <p:cNvSpPr>
            <a:spLocks noGrp="1"/>
          </p:cNvSpPr>
          <p:nvPr>
            <p:ph type="body" sz="quarter" idx="11" hasCustomPrompt="1"/>
          </p:nvPr>
        </p:nvSpPr>
        <p:spPr>
          <a:xfrm>
            <a:off x="557215" y="2755014"/>
            <a:ext cx="8008937" cy="635889"/>
          </a:xfrm>
        </p:spPr>
        <p:txBody>
          <a:bodyPr>
            <a:noAutofit/>
          </a:bodyPr>
          <a:lstStyle>
            <a:lvl1pPr>
              <a:lnSpc>
                <a:spcPct val="100000"/>
              </a:lnSpc>
              <a:defRPr sz="5600" b="0">
                <a:solidFill>
                  <a:schemeClr val="tx1"/>
                </a:solidFill>
                <a:latin typeface="Arial" pitchFamily="34" charset="0"/>
                <a:cs typeface="Arial" pitchFamily="34" charset="0"/>
              </a:defRPr>
            </a:lvl1pPr>
          </a:lstStyle>
          <a:p>
            <a:pPr lvl="0"/>
            <a:r>
              <a:rPr lang="en-CA" dirty="0"/>
              <a:t>Click to edit Master subtitle style</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3500"/>
            <a:ext cx="9158400" cy="6868800"/>
          </a:xfrm>
          <a:prstGeom prst="rect">
            <a:avLst/>
          </a:prstGeom>
        </p:spPr>
      </p:pic>
    </p:spTree>
    <p:extLst>
      <p:ext uri="{BB962C8B-B14F-4D97-AF65-F5344CB8AC3E}">
        <p14:creationId xmlns:p14="http://schemas.microsoft.com/office/powerpoint/2010/main" val="4012433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1243584"/>
            <a:ext cx="8108950" cy="5065523"/>
          </a:xfrm>
        </p:spPr>
        <p:txBody>
          <a:bodyPr/>
          <a:lstStyle>
            <a:lvl1pPr>
              <a:buClr>
                <a:srgbClr val="981E32"/>
              </a:buClr>
              <a:defRPr/>
            </a:lvl1pPr>
            <a:lvl2pPr>
              <a:buClr>
                <a:srgbClr val="981E32"/>
              </a:buClr>
              <a:buSzPct val="120000"/>
              <a:defRPr/>
            </a:lvl2pPr>
            <a:lvl3pPr>
              <a:buClr>
                <a:srgbClr val="981E32"/>
              </a:buClr>
              <a:buSzPct val="120000"/>
              <a:defRPr b="0"/>
            </a:lvl3pPr>
            <a:lvl4pPr>
              <a:buClr>
                <a:srgbClr val="981E32"/>
              </a:buClr>
              <a:buSzPct val="120000"/>
              <a:defRPr/>
            </a:lvl4pPr>
            <a:lvl5pPr>
              <a:buClr>
                <a:srgbClr val="981E32"/>
              </a:buCl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3686714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1243584"/>
            <a:ext cx="3886200" cy="5065523"/>
          </a:xfrm>
        </p:spPr>
        <p:txBody>
          <a:bodyPr/>
          <a:lstStyle>
            <a:lvl1pPr>
              <a:buClr>
                <a:srgbClr val="981E32"/>
              </a:buClr>
              <a:defRPr/>
            </a:lvl1pPr>
            <a:lvl2pPr>
              <a:buClr>
                <a:srgbClr val="981E32"/>
              </a:buClr>
              <a:buSzPct val="120000"/>
              <a:defRPr/>
            </a:lvl2pPr>
            <a:lvl3pPr>
              <a:buClr>
                <a:srgbClr val="981E32"/>
              </a:buClr>
              <a:buSzPct val="120000"/>
              <a:defRPr/>
            </a:lvl3pPr>
            <a:lvl4pPr>
              <a:buClr>
                <a:srgbClr val="981E32"/>
              </a:buClr>
              <a:buSzPct val="120000"/>
              <a:defRPr/>
            </a:lvl4pPr>
            <a:lvl5pPr>
              <a:buClr>
                <a:srgbClr val="981E32"/>
              </a:buCl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Content Placeholder 15"/>
          <p:cNvSpPr>
            <a:spLocks noGrp="1"/>
          </p:cNvSpPr>
          <p:nvPr>
            <p:ph sz="quarter" idx="15"/>
          </p:nvPr>
        </p:nvSpPr>
        <p:spPr>
          <a:xfrm>
            <a:off x="4648200" y="1252730"/>
            <a:ext cx="3886200" cy="5065523"/>
          </a:xfrm>
        </p:spPr>
        <p:txBody>
          <a:bodyPr/>
          <a:lstStyle>
            <a:lvl1pPr>
              <a:buClr>
                <a:srgbClr val="981E32"/>
              </a:buClr>
              <a:defRPr/>
            </a:lvl1pPr>
            <a:lvl2pPr>
              <a:buClr>
                <a:srgbClr val="981E32"/>
              </a:buClr>
              <a:buSzPct val="120000"/>
              <a:defRPr/>
            </a:lvl2pPr>
            <a:lvl3pPr>
              <a:buClr>
                <a:srgbClr val="981E32"/>
              </a:buClr>
              <a:buSzPct val="120000"/>
              <a:defRPr/>
            </a:lvl3pPr>
            <a:lvl4pPr>
              <a:buClr>
                <a:srgbClr val="981E32"/>
              </a:buClr>
              <a:buSzPct val="120000"/>
              <a:defRPr/>
            </a:lvl4pPr>
            <a:lvl5pPr>
              <a:buClr>
                <a:srgbClr val="981E32"/>
              </a:buCl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702497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089A5A-2A8D-4AE6-A2AB-3F09154726DF}" type="datetime1">
              <a:rPr lang="en-US" smtClean="0"/>
              <a:t>7/22/24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36294-2849-48A8-8531-5354CF3095D2}" type="slidenum">
              <a:rPr lang="en-US" smtClean="0"/>
              <a:pPr/>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Tree>
    <p:extLst>
      <p:ext uri="{BB962C8B-B14F-4D97-AF65-F5344CB8AC3E}">
        <p14:creationId xmlns:p14="http://schemas.microsoft.com/office/powerpoint/2010/main" val="768690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a:t>Click icon to add picture</a:t>
            </a:r>
            <a:endParaRPr lang="en-CA" dirty="0"/>
          </a:p>
        </p:txBody>
      </p:sp>
      <p:sp>
        <p:nvSpPr>
          <p:cNvPr id="11" name="Picture Placeholder 4"/>
          <p:cNvSpPr>
            <a:spLocks noGrp="1"/>
          </p:cNvSpPr>
          <p:nvPr>
            <p:ph type="pic" sz="quarter" idx="16"/>
          </p:nvPr>
        </p:nvSpPr>
        <p:spPr>
          <a:xfrm>
            <a:off x="3646488" y="3886201"/>
            <a:ext cx="2442340" cy="2432051"/>
          </a:xfrm>
        </p:spPr>
        <p:txBody>
          <a:bodyPr/>
          <a:lstStyle/>
          <a:p>
            <a:r>
              <a:rPr lang="en-US"/>
              <a:t>Click icon to add picture</a:t>
            </a:r>
            <a:endParaRPr lang="en-CA" dirty="0"/>
          </a:p>
        </p:txBody>
      </p:sp>
      <p:sp>
        <p:nvSpPr>
          <p:cNvPr id="13" name="Picture Placeholder 4"/>
          <p:cNvSpPr>
            <a:spLocks noGrp="1"/>
          </p:cNvSpPr>
          <p:nvPr>
            <p:ph type="pic" sz="quarter" idx="17"/>
          </p:nvPr>
        </p:nvSpPr>
        <p:spPr>
          <a:xfrm>
            <a:off x="6242954" y="1243584"/>
            <a:ext cx="2442340" cy="5065523"/>
          </a:xfrm>
        </p:spPr>
        <p:txBody>
          <a:bodyPr/>
          <a:lstStyle/>
          <a:p>
            <a:r>
              <a:rPr lang="en-US"/>
              <a:t>Click icon to add picture</a:t>
            </a:r>
            <a:endParaRPr lang="en-CA" dirty="0"/>
          </a:p>
        </p:txBody>
      </p:sp>
      <p:sp>
        <p:nvSpPr>
          <p:cNvPr id="3" name="Content Placeholder 2"/>
          <p:cNvSpPr>
            <a:spLocks noGrp="1"/>
          </p:cNvSpPr>
          <p:nvPr>
            <p:ph sz="quarter" idx="18"/>
          </p:nvPr>
        </p:nvSpPr>
        <p:spPr>
          <a:xfrm>
            <a:off x="457202" y="1243584"/>
            <a:ext cx="3013075" cy="5065523"/>
          </a:xfrm>
        </p:spPr>
        <p:txBody>
          <a:bodyPr/>
          <a:lstStyle>
            <a:lvl2pPr>
              <a:buSzPct val="120000"/>
              <a:defRPr/>
            </a:lvl2pPr>
            <a:lvl3pPr>
              <a:buSzPct val="120000"/>
              <a:defRPr/>
            </a:lvl3pPr>
            <a:lvl4pPr>
              <a:buSzPct val="120000"/>
              <a:defRPr/>
            </a:lvl4pPr>
            <a:lvl5pP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868908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3" name="Chart Placeholder 2"/>
          <p:cNvSpPr>
            <a:spLocks noGrp="1"/>
          </p:cNvSpPr>
          <p:nvPr>
            <p:ph type="chart" sz="quarter" idx="15"/>
          </p:nvPr>
        </p:nvSpPr>
        <p:spPr>
          <a:xfrm>
            <a:off x="6007100" y="1243584"/>
            <a:ext cx="2667000" cy="5065523"/>
          </a:xfrm>
        </p:spPr>
        <p:txBody>
          <a:bodyPr/>
          <a:lstStyle/>
          <a:p>
            <a:r>
              <a:rPr lang="en-US"/>
              <a:t>Click icon to add chart</a:t>
            </a:r>
            <a:endParaRPr lang="en-CA" dirty="0"/>
          </a:p>
        </p:txBody>
      </p:sp>
      <p:sp>
        <p:nvSpPr>
          <p:cNvPr id="5" name="Content Placeholder 4"/>
          <p:cNvSpPr>
            <a:spLocks noGrp="1"/>
          </p:cNvSpPr>
          <p:nvPr>
            <p:ph sz="quarter" idx="16"/>
          </p:nvPr>
        </p:nvSpPr>
        <p:spPr>
          <a:xfrm>
            <a:off x="457201" y="1243584"/>
            <a:ext cx="5484812" cy="5065523"/>
          </a:xfrm>
        </p:spPr>
        <p:txBody>
          <a:bodyPr/>
          <a:lstStyle>
            <a:lvl2pPr>
              <a:buSzPct val="120000"/>
              <a:defRPr/>
            </a:lvl2pPr>
            <a:lvl3pPr>
              <a:buSzPct val="120000"/>
              <a:defRPr/>
            </a:lvl3pPr>
            <a:lvl4pPr>
              <a:buSzPct val="120000"/>
              <a:defRPr/>
            </a:lvl4pPr>
            <a:lvl5pP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1652208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6858000"/>
          </a:xfrm>
        </p:spPr>
        <p:txBody>
          <a:bodyPr lIns="432000"/>
          <a:lstStyle>
            <a:lvl1pPr>
              <a:defRPr b="1" baseline="0">
                <a:solidFill>
                  <a:srgbClr val="FF0000"/>
                </a:solidFill>
              </a:defRPr>
            </a:lvl1pPr>
          </a:lstStyle>
          <a:p>
            <a:br>
              <a:rPr lang="en-CA" dirty="0"/>
            </a:br>
            <a:br>
              <a:rPr lang="en-CA" dirty="0"/>
            </a:br>
            <a:br>
              <a:rPr lang="en-CA" dirty="0"/>
            </a:br>
            <a:br>
              <a:rPr lang="en-CA" dirty="0"/>
            </a:br>
            <a:br>
              <a:rPr lang="en-CA" dirty="0"/>
            </a:br>
            <a:br>
              <a:rPr lang="en-CA" dirty="0"/>
            </a:br>
            <a:r>
              <a:rPr lang="en-CA" dirty="0"/>
              <a:t>***INSTRUCTIONS ON HOW TO APPLY IMAGE MASKING TO SLIDE LAYOUT***</a:t>
            </a:r>
            <a:br>
              <a:rPr lang="en-CA" dirty="0"/>
            </a:br>
            <a:r>
              <a:rPr lang="en-CA" dirty="0"/>
              <a:t>STEP 1: Click icon to insert image</a:t>
            </a:r>
            <a:br>
              <a:rPr lang="en-CA" dirty="0"/>
            </a:br>
            <a:r>
              <a:rPr lang="en-CA" dirty="0"/>
              <a:t>STEP 2: Once image is inserted, right-click image, and choose ‘Send to Back’</a:t>
            </a:r>
          </a:p>
        </p:txBody>
      </p:sp>
      <p:sp>
        <p:nvSpPr>
          <p:cNvPr id="4" name="Title 3"/>
          <p:cNvSpPr>
            <a:spLocks noGrp="1"/>
          </p:cNvSpPr>
          <p:nvPr>
            <p:ph type="title"/>
          </p:nvPr>
        </p:nvSpPr>
        <p:spPr/>
        <p:txBody>
          <a:bodyPr/>
          <a:lstStyle/>
          <a:p>
            <a:r>
              <a:rPr lang="en-US"/>
              <a:t>Click to edit Master title style</a:t>
            </a:r>
            <a:endParaRPr lang="en-CA" dirty="0"/>
          </a:p>
        </p:txBody>
      </p:sp>
    </p:spTree>
    <p:extLst>
      <p:ext uri="{BB962C8B-B14F-4D97-AF65-F5344CB8AC3E}">
        <p14:creationId xmlns:p14="http://schemas.microsoft.com/office/powerpoint/2010/main" val="2011251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26FC82-5F5A-4A88-B223-C21DED131C52}" type="datetimeFigureOut">
              <a:rPr lang="en-US" smtClean="0"/>
              <a:t>7/22/24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1924258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26FC82-5F5A-4A88-B223-C21DED131C52}" type="datetimeFigureOut">
              <a:rPr lang="en-US" smtClean="0"/>
              <a:t>7/22/24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1549451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26FC82-5F5A-4A88-B223-C21DED131C52}" type="datetimeFigureOut">
              <a:rPr lang="en-US" smtClean="0"/>
              <a:t>7/22/24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1683049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26FC82-5F5A-4A88-B223-C21DED131C52}" type="datetimeFigureOut">
              <a:rPr lang="en-US" smtClean="0"/>
              <a:t>7/22/24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912510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26FC82-5F5A-4A88-B223-C21DED131C52}" type="datetimeFigureOut">
              <a:rPr lang="en-US" smtClean="0"/>
              <a:t>7/22/24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1868250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26FC82-5F5A-4A88-B223-C21DED131C52}" type="datetimeFigureOut">
              <a:rPr lang="en-US" smtClean="0"/>
              <a:t>7/22/24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145769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6FC82-5F5A-4A88-B223-C21DED131C52}" type="datetimeFigureOut">
              <a:rPr lang="en-US" smtClean="0"/>
              <a:t>7/22/24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3716976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02CC51-E9C8-40F4-99DD-9E9B38695DD1}" type="datetime1">
              <a:rPr lang="en-US" smtClean="0"/>
              <a:t>7/22/24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2148544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26FC82-5F5A-4A88-B223-C21DED131C52}" type="datetimeFigureOut">
              <a:rPr lang="en-US" smtClean="0"/>
              <a:t>7/22/24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33553383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26FC82-5F5A-4A88-B223-C21DED131C52}" type="datetimeFigureOut">
              <a:rPr lang="en-US" smtClean="0"/>
              <a:t>7/22/24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3866012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26FC82-5F5A-4A88-B223-C21DED131C52}" type="datetimeFigureOut">
              <a:rPr lang="en-US" smtClean="0"/>
              <a:t>7/22/24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1868944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26FC82-5F5A-4A88-B223-C21DED131C52}" type="datetimeFigureOut">
              <a:rPr lang="en-US" smtClean="0"/>
              <a:t>7/22/24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1908546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8434" y="6196869"/>
            <a:ext cx="2275566" cy="66113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40197"/>
            <a:ext cx="1973584" cy="717805"/>
          </a:xfrm>
          <a:prstGeom prst="rect">
            <a:avLst/>
          </a:prstGeom>
        </p:spPr>
      </p:pic>
      <p:sp>
        <p:nvSpPr>
          <p:cNvPr id="2" name="Title 1"/>
          <p:cNvSpPr>
            <a:spLocks noGrp="1"/>
          </p:cNvSpPr>
          <p:nvPr>
            <p:ph type="ctrTitle"/>
          </p:nvPr>
        </p:nvSpPr>
        <p:spPr>
          <a:xfrm>
            <a:off x="557215" y="536578"/>
            <a:ext cx="8008937" cy="2246313"/>
          </a:xfrm>
        </p:spPr>
        <p:txBody>
          <a:bodyPr anchor="b" anchorCtr="0">
            <a:noAutofit/>
          </a:bodyPr>
          <a:lstStyle>
            <a:lvl1pPr>
              <a:defRPr sz="5733" b="1">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57215" y="3646171"/>
            <a:ext cx="7989887" cy="2187703"/>
          </a:xfrm>
        </p:spPr>
        <p:txBody>
          <a:bodyPr>
            <a:noAutofit/>
          </a:bodyPr>
          <a:lstStyle>
            <a:lvl1pPr marL="0" indent="0" algn="l">
              <a:lnSpc>
                <a:spcPct val="110000"/>
              </a:lnSpc>
              <a:buNone/>
              <a:defRPr sz="2133" b="0">
                <a:solidFill>
                  <a:schemeClr val="tx1"/>
                </a:solidFill>
                <a:latin typeface="Arial" pitchFamily="34"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CA" dirty="0"/>
          </a:p>
        </p:txBody>
      </p:sp>
      <p:sp>
        <p:nvSpPr>
          <p:cNvPr id="15" name="Text Placeholder 14"/>
          <p:cNvSpPr>
            <a:spLocks noGrp="1"/>
          </p:cNvSpPr>
          <p:nvPr>
            <p:ph type="body" sz="quarter" idx="11" hasCustomPrompt="1"/>
          </p:nvPr>
        </p:nvSpPr>
        <p:spPr>
          <a:xfrm>
            <a:off x="557215" y="2755014"/>
            <a:ext cx="8008937" cy="635889"/>
          </a:xfrm>
        </p:spPr>
        <p:txBody>
          <a:bodyPr>
            <a:noAutofit/>
          </a:bodyPr>
          <a:lstStyle>
            <a:lvl1pPr>
              <a:lnSpc>
                <a:spcPct val="100000"/>
              </a:lnSpc>
              <a:defRPr sz="5600" b="0">
                <a:solidFill>
                  <a:schemeClr val="tx1"/>
                </a:solidFill>
                <a:latin typeface="Arial" pitchFamily="34" charset="0"/>
                <a:cs typeface="Arial" pitchFamily="34" charset="0"/>
              </a:defRPr>
            </a:lvl1pPr>
          </a:lstStyle>
          <a:p>
            <a:pPr lvl="0"/>
            <a:r>
              <a:rPr lang="en-CA" dirty="0"/>
              <a:t>Click to edit Master subtitle style</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3500"/>
            <a:ext cx="9158400" cy="6868800"/>
          </a:xfrm>
          <a:prstGeom prst="rect">
            <a:avLst/>
          </a:prstGeom>
        </p:spPr>
      </p:pic>
    </p:spTree>
    <p:extLst>
      <p:ext uri="{BB962C8B-B14F-4D97-AF65-F5344CB8AC3E}">
        <p14:creationId xmlns:p14="http://schemas.microsoft.com/office/powerpoint/2010/main" val="56945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495F8A-9920-403D-A3FE-0BB25D0C49BE}" type="datetime1">
              <a:rPr lang="en-US" smtClean="0"/>
              <a:t>7/22/24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36294-2849-48A8-8531-5354CF3095D2}" type="slidenum">
              <a:rPr lang="en-US" smtClean="0"/>
              <a:pPr/>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Tree>
    <p:extLst>
      <p:ext uri="{BB962C8B-B14F-4D97-AF65-F5344CB8AC3E}">
        <p14:creationId xmlns:p14="http://schemas.microsoft.com/office/powerpoint/2010/main" val="353664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95E760-6700-4AD5-B415-8AD3CB6E305A}" type="datetime1">
              <a:rPr lang="en-US" smtClean="0"/>
              <a:t>7/22/24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2332593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961058-4C01-4BFC-B103-34898151DF58}" type="datetime1">
              <a:rPr lang="en-US" smtClean="0"/>
              <a:t>7/22/24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1359589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1E6BF-258D-4CB5-B929-126C2097711B}" type="datetime1">
              <a:rPr lang="en-US" smtClean="0"/>
              <a:t>7/22/24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312618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3CD09EF-A4CF-4135-96D1-493EC917F836}" type="datetime1">
              <a:rPr lang="en-US" smtClean="0"/>
              <a:t>7/22/24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691996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B576B33-5849-4031-9F91-5BBC38576A5B}" type="datetime1">
              <a:rPr lang="en-US" smtClean="0"/>
              <a:t>7/22/24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1660126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11B0D912-05CE-426A-A901-463CDBDF5136}" type="datetime1">
              <a:rPr lang="en-US" smtClean="0"/>
              <a:t>7/22/24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30709660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26FC82-5F5A-4A88-B223-C21DED131C52}" type="datetimeFigureOut">
              <a:rPr lang="en-US" smtClean="0"/>
              <a:t>7/22/24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E780054-66C4-417B-AF1B-D8265686AE2D}" type="slidenum">
              <a:rPr lang="en-US" smtClean="0"/>
              <a:t>‹#›</a:t>
            </a:fld>
            <a:endParaRPr lang="en-US"/>
          </a:p>
        </p:txBody>
      </p:sp>
    </p:spTree>
    <p:extLst>
      <p:ext uri="{BB962C8B-B14F-4D97-AF65-F5344CB8AC3E}">
        <p14:creationId xmlns:p14="http://schemas.microsoft.com/office/powerpoint/2010/main" val="13185074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1.png"/><Relationship Id="rId2" Type="http://schemas.openxmlformats.org/officeDocument/2006/relationships/image" Target="../media/image6.jpg"/><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customXml" Target="../ink/ink4.xml"/><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579D682-FF9F-44DD-94D6-5D3A25E4C67D}"/>
              </a:ext>
            </a:extLst>
          </p:cNvPr>
          <p:cNvSpPr>
            <a:spLocks noGrp="1"/>
          </p:cNvSpPr>
          <p:nvPr>
            <p:ph type="subTitle" idx="1"/>
          </p:nvPr>
        </p:nvSpPr>
        <p:spPr/>
        <p:txBody>
          <a:bodyPr/>
          <a:lstStyle/>
          <a:p>
            <a:r>
              <a:rPr lang="en-US" dirty="0"/>
              <a:t>Wes Craddock </a:t>
            </a:r>
          </a:p>
          <a:p>
            <a:r>
              <a:rPr lang="en-US" dirty="0"/>
              <a:t>Corrected and Revised  July 22, 2024</a:t>
            </a:r>
          </a:p>
        </p:txBody>
      </p:sp>
      <p:sp>
        <p:nvSpPr>
          <p:cNvPr id="6" name="Text Placeholder 5">
            <a:extLst>
              <a:ext uri="{FF2B5EF4-FFF2-40B4-BE49-F238E27FC236}">
                <a16:creationId xmlns:a16="http://schemas.microsoft.com/office/drawing/2014/main" id="{9A646307-A9F7-4078-869D-9CE55956F66E}"/>
              </a:ext>
            </a:extLst>
          </p:cNvPr>
          <p:cNvSpPr>
            <a:spLocks noGrp="1"/>
          </p:cNvSpPr>
          <p:nvPr>
            <p:ph type="body" sz="quarter" idx="11"/>
          </p:nvPr>
        </p:nvSpPr>
        <p:spPr/>
        <p:txBody>
          <a:bodyPr/>
          <a:lstStyle/>
          <a:p>
            <a:pPr marL="0" indent="0">
              <a:buNone/>
            </a:pPr>
            <a:r>
              <a:rPr lang="en-US" sz="4267" dirty="0"/>
              <a:t>UPDATES – Steel and Coils </a:t>
            </a:r>
          </a:p>
        </p:txBody>
      </p:sp>
    </p:spTree>
    <p:extLst>
      <p:ext uri="{BB962C8B-B14F-4D97-AF65-F5344CB8AC3E}">
        <p14:creationId xmlns:p14="http://schemas.microsoft.com/office/powerpoint/2010/main" val="1706138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lose-up of a stack of colorful bars&#10;&#10;Description automatically generated">
            <a:extLst>
              <a:ext uri="{FF2B5EF4-FFF2-40B4-BE49-F238E27FC236}">
                <a16:creationId xmlns:a16="http://schemas.microsoft.com/office/drawing/2014/main" id="{53D04EBD-1786-3BD9-178F-0716CD9B68EA}"/>
              </a:ext>
            </a:extLst>
          </p:cNvPr>
          <p:cNvPicPr>
            <a:picLocks noChangeAspect="1"/>
          </p:cNvPicPr>
          <p:nvPr/>
        </p:nvPicPr>
        <p:blipFill rotWithShape="1">
          <a:blip r:embed="rId2">
            <a:extLst>
              <a:ext uri="{28A0092B-C50C-407E-A947-70E740481C1C}">
                <a14:useLocalDpi xmlns:a14="http://schemas.microsoft.com/office/drawing/2010/main" val="0"/>
              </a:ext>
            </a:extLst>
          </a:blip>
          <a:srcRect l="26301" r="13150"/>
          <a:stretch/>
        </p:blipFill>
        <p:spPr>
          <a:xfrm>
            <a:off x="-1" y="1519752"/>
            <a:ext cx="4802614" cy="3738045"/>
          </a:xfrm>
          <a:prstGeom prst="rect">
            <a:avLst/>
          </a:prstGeom>
        </p:spPr>
      </p:pic>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fontScale="90000"/>
          </a:bodyPr>
          <a:lstStyle/>
          <a:p>
            <a:r>
              <a:rPr lang="en-US" dirty="0"/>
              <a:t>Coil Manufacture and Design </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179882" y="1600202"/>
            <a:ext cx="8851691" cy="4525963"/>
          </a:xfrm>
        </p:spPr>
        <p:txBody>
          <a:bodyPr>
            <a:normAutofit/>
          </a:bodyPr>
          <a:lstStyle/>
          <a:p>
            <a:pPr marL="0" indent="0" algn="ctr">
              <a:buNone/>
            </a:pPr>
            <a:r>
              <a:rPr lang="en-US" sz="3900" b="1" dirty="0"/>
              <a:t>      </a:t>
            </a:r>
          </a:p>
          <a:p>
            <a:endParaRPr lang="en-US" dirty="0"/>
          </a:p>
          <a:p>
            <a:pPr marL="0" indent="0">
              <a:buNone/>
            </a:pPr>
            <a:endParaRPr lang="en-US" sz="3300" dirty="0"/>
          </a:p>
          <a:p>
            <a:pPr marL="0" indent="0">
              <a:buNone/>
            </a:pPr>
            <a:endParaRPr lang="en-US" dirty="0"/>
          </a:p>
          <a:p>
            <a:pPr marL="0" indent="0">
              <a:buNone/>
            </a:pPr>
            <a:r>
              <a:rPr lang="en-US" sz="3200" dirty="0"/>
              <a:t>	</a:t>
            </a:r>
          </a:p>
          <a:p>
            <a:pPr marL="0" indent="0">
              <a:buNone/>
            </a:pPr>
            <a:endParaRPr lang="en-US" b="1"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10" name="TextBox 9">
            <a:extLst>
              <a:ext uri="{FF2B5EF4-FFF2-40B4-BE49-F238E27FC236}">
                <a16:creationId xmlns:a16="http://schemas.microsoft.com/office/drawing/2014/main" id="{ADA82E25-9C7E-4F6E-674C-9A08D1E86D52}"/>
              </a:ext>
            </a:extLst>
          </p:cNvPr>
          <p:cNvSpPr txBox="1"/>
          <p:nvPr/>
        </p:nvSpPr>
        <p:spPr>
          <a:xfrm>
            <a:off x="0" y="5257797"/>
            <a:ext cx="4717702" cy="461665"/>
          </a:xfrm>
          <a:prstGeom prst="rect">
            <a:avLst/>
          </a:prstGeom>
          <a:solidFill>
            <a:schemeClr val="bg1"/>
          </a:solidFill>
          <a:ln>
            <a:noFill/>
          </a:ln>
        </p:spPr>
        <p:txBody>
          <a:bodyPr wrap="none" rtlCol="0">
            <a:spAutoFit/>
          </a:bodyPr>
          <a:lstStyle/>
          <a:p>
            <a:r>
              <a:rPr lang="en-US" sz="2400" b="1" dirty="0"/>
              <a:t>Current Input/Output Corner Detail</a:t>
            </a:r>
          </a:p>
        </p:txBody>
      </p:sp>
      <p:pic>
        <p:nvPicPr>
          <p:cNvPr id="7" name="Picture 6" descr="A close up of a stack of green and pink boards&#10;&#10;Description automatically generated">
            <a:extLst>
              <a:ext uri="{FF2B5EF4-FFF2-40B4-BE49-F238E27FC236}">
                <a16:creationId xmlns:a16="http://schemas.microsoft.com/office/drawing/2014/main" id="{D53468A5-C791-4CCF-354C-71DB96AFD123}"/>
              </a:ext>
            </a:extLst>
          </p:cNvPr>
          <p:cNvPicPr>
            <a:picLocks noChangeAspect="1"/>
          </p:cNvPicPr>
          <p:nvPr/>
        </p:nvPicPr>
        <p:blipFill rotWithShape="1">
          <a:blip r:embed="rId3">
            <a:extLst>
              <a:ext uri="{28A0092B-C50C-407E-A947-70E740481C1C}">
                <a14:useLocalDpi xmlns:a14="http://schemas.microsoft.com/office/drawing/2010/main" val="0"/>
              </a:ext>
            </a:extLst>
          </a:blip>
          <a:srcRect l="21155" t="-654" r="26354" b="654"/>
          <a:stretch/>
        </p:blipFill>
        <p:spPr>
          <a:xfrm>
            <a:off x="4870950" y="2844466"/>
            <a:ext cx="4093168" cy="3674897"/>
          </a:xfrm>
          <a:prstGeom prst="rect">
            <a:avLst/>
          </a:prstGeom>
        </p:spPr>
      </p:pic>
      <p:sp>
        <p:nvSpPr>
          <p:cNvPr id="12" name="TextBox 11">
            <a:extLst>
              <a:ext uri="{FF2B5EF4-FFF2-40B4-BE49-F238E27FC236}">
                <a16:creationId xmlns:a16="http://schemas.microsoft.com/office/drawing/2014/main" id="{CC33B673-88DB-9B00-699A-56E2CB004898}"/>
              </a:ext>
            </a:extLst>
          </p:cNvPr>
          <p:cNvSpPr txBox="1"/>
          <p:nvPr/>
        </p:nvSpPr>
        <p:spPr>
          <a:xfrm>
            <a:off x="4978348" y="1844588"/>
            <a:ext cx="4149406" cy="830997"/>
          </a:xfrm>
          <a:prstGeom prst="rect">
            <a:avLst/>
          </a:prstGeom>
          <a:solidFill>
            <a:schemeClr val="bg1"/>
          </a:solidFill>
          <a:ln>
            <a:noFill/>
          </a:ln>
        </p:spPr>
        <p:txBody>
          <a:bodyPr wrap="none" rtlCol="0">
            <a:spAutoFit/>
          </a:bodyPr>
          <a:lstStyle/>
          <a:p>
            <a:r>
              <a:rPr lang="en-US" sz="2400" b="1" dirty="0"/>
              <a:t>Current Corner Detail</a:t>
            </a:r>
          </a:p>
          <a:p>
            <a:r>
              <a:rPr lang="en-US" sz="2400" b="1" dirty="0"/>
              <a:t>(opposite from Current In/Out)</a:t>
            </a:r>
          </a:p>
        </p:txBody>
      </p:sp>
      <p:cxnSp>
        <p:nvCxnSpPr>
          <p:cNvPr id="4" name="Straight Arrow Connector 3">
            <a:extLst>
              <a:ext uri="{FF2B5EF4-FFF2-40B4-BE49-F238E27FC236}">
                <a16:creationId xmlns:a16="http://schemas.microsoft.com/office/drawing/2014/main" id="{4DAC6FFE-63F3-CA15-42FF-966EA9D4A5EF}"/>
              </a:ext>
            </a:extLst>
          </p:cNvPr>
          <p:cNvCxnSpPr>
            <a:cxnSpLocks/>
          </p:cNvCxnSpPr>
          <p:nvPr/>
        </p:nvCxnSpPr>
        <p:spPr>
          <a:xfrm flipV="1">
            <a:off x="6229702" y="5391898"/>
            <a:ext cx="1214390" cy="81870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678906A-E8B2-2F37-1107-DE4D3D44E2F7}"/>
              </a:ext>
            </a:extLst>
          </p:cNvPr>
          <p:cNvSpPr txBox="1"/>
          <p:nvPr/>
        </p:nvSpPr>
        <p:spPr>
          <a:xfrm>
            <a:off x="5271405" y="6179706"/>
            <a:ext cx="3567796" cy="646331"/>
          </a:xfrm>
          <a:prstGeom prst="rect">
            <a:avLst/>
          </a:prstGeom>
          <a:noFill/>
        </p:spPr>
        <p:txBody>
          <a:bodyPr wrap="square" rtlCol="0">
            <a:spAutoFit/>
          </a:bodyPr>
          <a:lstStyle/>
          <a:p>
            <a:r>
              <a:rPr lang="en-US" b="1" dirty="0"/>
              <a:t>Notice double sided machining on plank end and G-10 step mismatch</a:t>
            </a:r>
          </a:p>
        </p:txBody>
      </p:sp>
      <p:cxnSp>
        <p:nvCxnSpPr>
          <p:cNvPr id="11" name="Straight Arrow Connector 10">
            <a:extLst>
              <a:ext uri="{FF2B5EF4-FFF2-40B4-BE49-F238E27FC236}">
                <a16:creationId xmlns:a16="http://schemas.microsoft.com/office/drawing/2014/main" id="{893C630B-0D92-A5E8-3FC6-41A1E9350572}"/>
              </a:ext>
            </a:extLst>
          </p:cNvPr>
          <p:cNvCxnSpPr>
            <a:cxnSpLocks/>
          </p:cNvCxnSpPr>
          <p:nvPr/>
        </p:nvCxnSpPr>
        <p:spPr>
          <a:xfrm flipV="1">
            <a:off x="7662333" y="4207984"/>
            <a:ext cx="547354" cy="207040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542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fontScale="90000"/>
          </a:bodyPr>
          <a:lstStyle/>
          <a:p>
            <a:r>
              <a:rPr lang="en-US" dirty="0"/>
              <a:t>Coil Manufacture and Design </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179882" y="1600202"/>
            <a:ext cx="8851691" cy="4525963"/>
          </a:xfrm>
        </p:spPr>
        <p:txBody>
          <a:bodyPr>
            <a:normAutofit/>
          </a:bodyPr>
          <a:lstStyle/>
          <a:p>
            <a:pPr marL="0" indent="0" algn="ctr">
              <a:buNone/>
            </a:pPr>
            <a:r>
              <a:rPr lang="en-US" sz="3900" b="1" dirty="0"/>
              <a:t>      </a:t>
            </a:r>
          </a:p>
          <a:p>
            <a:endParaRPr lang="en-US" dirty="0"/>
          </a:p>
          <a:p>
            <a:pPr marL="0" indent="0">
              <a:buNone/>
            </a:pPr>
            <a:endParaRPr lang="en-US" sz="3300" dirty="0"/>
          </a:p>
          <a:p>
            <a:pPr marL="0" indent="0">
              <a:buNone/>
            </a:pPr>
            <a:endParaRPr lang="en-US" dirty="0"/>
          </a:p>
          <a:p>
            <a:pPr marL="0" indent="0">
              <a:buNone/>
            </a:pPr>
            <a:r>
              <a:rPr lang="en-US" sz="3200" dirty="0"/>
              <a:t>	</a:t>
            </a:r>
          </a:p>
          <a:p>
            <a:pPr marL="0" indent="0">
              <a:buNone/>
            </a:pPr>
            <a:endParaRPr lang="en-US" b="1"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cxnSp>
        <p:nvCxnSpPr>
          <p:cNvPr id="4" name="Straight Arrow Connector 3">
            <a:extLst>
              <a:ext uri="{FF2B5EF4-FFF2-40B4-BE49-F238E27FC236}">
                <a16:creationId xmlns:a16="http://schemas.microsoft.com/office/drawing/2014/main" id="{4DAC6FFE-63F3-CA15-42FF-966EA9D4A5EF}"/>
              </a:ext>
            </a:extLst>
          </p:cNvPr>
          <p:cNvCxnSpPr>
            <a:cxnSpLocks/>
          </p:cNvCxnSpPr>
          <p:nvPr/>
        </p:nvCxnSpPr>
        <p:spPr>
          <a:xfrm flipH="1">
            <a:off x="3065211" y="5970997"/>
            <a:ext cx="1731364" cy="22216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678906A-E8B2-2F37-1107-DE4D3D44E2F7}"/>
              </a:ext>
            </a:extLst>
          </p:cNvPr>
          <p:cNvSpPr txBox="1"/>
          <p:nvPr/>
        </p:nvSpPr>
        <p:spPr>
          <a:xfrm>
            <a:off x="4796575" y="5756833"/>
            <a:ext cx="2820900" cy="369332"/>
          </a:xfrm>
          <a:prstGeom prst="rect">
            <a:avLst/>
          </a:prstGeom>
          <a:noFill/>
        </p:spPr>
        <p:txBody>
          <a:bodyPr wrap="none" rtlCol="0">
            <a:spAutoFit/>
          </a:bodyPr>
          <a:lstStyle/>
          <a:p>
            <a:r>
              <a:rPr lang="en-US" b="1" dirty="0"/>
              <a:t>Input and Output Terminals</a:t>
            </a:r>
          </a:p>
        </p:txBody>
      </p:sp>
      <p:pic>
        <p:nvPicPr>
          <p:cNvPr id="3" name="Picture 2" descr="A long brown wire&#10;&#10;Description automatically generated with medium confidence">
            <a:extLst>
              <a:ext uri="{FF2B5EF4-FFF2-40B4-BE49-F238E27FC236}">
                <a16:creationId xmlns:a16="http://schemas.microsoft.com/office/drawing/2014/main" id="{12B02BC5-A671-235F-1F57-5D1B7DF85BAF}"/>
              </a:ext>
            </a:extLst>
          </p:cNvPr>
          <p:cNvPicPr>
            <a:picLocks noChangeAspect="1"/>
          </p:cNvPicPr>
          <p:nvPr/>
        </p:nvPicPr>
        <p:blipFill rotWithShape="1">
          <a:blip r:embed="rId2">
            <a:extLst>
              <a:ext uri="{28A0092B-C50C-407E-A947-70E740481C1C}">
                <a14:useLocalDpi xmlns:a14="http://schemas.microsoft.com/office/drawing/2010/main" val="0"/>
              </a:ext>
            </a:extLst>
          </a:blip>
          <a:srcRect l="18981" t="50000" r="4722" b="12108"/>
          <a:stretch/>
        </p:blipFill>
        <p:spPr>
          <a:xfrm>
            <a:off x="0" y="4493302"/>
            <a:ext cx="9025237" cy="2267262"/>
          </a:xfrm>
          <a:prstGeom prst="rect">
            <a:avLst/>
          </a:prstGeom>
        </p:spPr>
      </p:pic>
      <p:pic>
        <p:nvPicPr>
          <p:cNvPr id="7" name="Picture 6" descr="A long shot of a person&#10;&#10;Description automatically generated">
            <a:extLst>
              <a:ext uri="{FF2B5EF4-FFF2-40B4-BE49-F238E27FC236}">
                <a16:creationId xmlns:a16="http://schemas.microsoft.com/office/drawing/2014/main" id="{A48918FD-1411-1FF1-954A-24FF1834D0AB}"/>
              </a:ext>
            </a:extLst>
          </p:cNvPr>
          <p:cNvPicPr>
            <a:picLocks noChangeAspect="1"/>
          </p:cNvPicPr>
          <p:nvPr/>
        </p:nvPicPr>
        <p:blipFill rotWithShape="1">
          <a:blip r:embed="rId3">
            <a:extLst>
              <a:ext uri="{28A0092B-C50C-407E-A947-70E740481C1C}">
                <a14:useLocalDpi xmlns:a14="http://schemas.microsoft.com/office/drawing/2010/main" val="0"/>
              </a:ext>
            </a:extLst>
          </a:blip>
          <a:srcRect l="28242" t="20895" r="4999" b="50000"/>
          <a:stretch/>
        </p:blipFill>
        <p:spPr>
          <a:xfrm>
            <a:off x="112427" y="1061728"/>
            <a:ext cx="8887637" cy="1959964"/>
          </a:xfrm>
          <a:prstGeom prst="rect">
            <a:avLst/>
          </a:prstGeom>
        </p:spPr>
      </p:pic>
      <p:pic>
        <p:nvPicPr>
          <p:cNvPr id="8" name="Picture 7" descr="A close-up of a piece of wood&#10;&#10;Description automatically generated">
            <a:extLst>
              <a:ext uri="{FF2B5EF4-FFF2-40B4-BE49-F238E27FC236}">
                <a16:creationId xmlns:a16="http://schemas.microsoft.com/office/drawing/2014/main" id="{2829F099-D6A7-307E-124B-8B6661E9D8E4}"/>
              </a:ext>
            </a:extLst>
          </p:cNvPr>
          <p:cNvPicPr>
            <a:picLocks noChangeAspect="1"/>
          </p:cNvPicPr>
          <p:nvPr/>
        </p:nvPicPr>
        <p:blipFill rotWithShape="1">
          <a:blip r:embed="rId4">
            <a:extLst>
              <a:ext uri="{28A0092B-C50C-407E-A947-70E740481C1C}">
                <a14:useLocalDpi xmlns:a14="http://schemas.microsoft.com/office/drawing/2010/main" val="0"/>
              </a:ext>
            </a:extLst>
          </a:blip>
          <a:srcRect l="35982" t="22379" r="1525" b="41273"/>
          <a:stretch/>
        </p:blipFill>
        <p:spPr>
          <a:xfrm>
            <a:off x="3132665" y="3227739"/>
            <a:ext cx="5554135" cy="1634067"/>
          </a:xfrm>
          <a:prstGeom prst="rect">
            <a:avLst/>
          </a:prstGeom>
        </p:spPr>
      </p:pic>
      <p:cxnSp>
        <p:nvCxnSpPr>
          <p:cNvPr id="11" name="Straight Arrow Connector 10">
            <a:extLst>
              <a:ext uri="{FF2B5EF4-FFF2-40B4-BE49-F238E27FC236}">
                <a16:creationId xmlns:a16="http://schemas.microsoft.com/office/drawing/2014/main" id="{893C630B-0D92-A5E8-3FC6-41A1E9350572}"/>
              </a:ext>
            </a:extLst>
          </p:cNvPr>
          <p:cNvCxnSpPr>
            <a:cxnSpLocks/>
            <a:stCxn id="10" idx="3"/>
          </p:cNvCxnSpPr>
          <p:nvPr/>
        </p:nvCxnSpPr>
        <p:spPr>
          <a:xfrm>
            <a:off x="2717801" y="3890665"/>
            <a:ext cx="965200" cy="150893"/>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DA82E25-9C7E-4F6E-674C-9A08D1E86D52}"/>
              </a:ext>
            </a:extLst>
          </p:cNvPr>
          <p:cNvSpPr txBox="1"/>
          <p:nvPr/>
        </p:nvSpPr>
        <p:spPr>
          <a:xfrm>
            <a:off x="645636" y="3429000"/>
            <a:ext cx="2072165" cy="923330"/>
          </a:xfrm>
          <a:prstGeom prst="rect">
            <a:avLst/>
          </a:prstGeom>
          <a:solidFill>
            <a:schemeClr val="bg1"/>
          </a:solidFill>
          <a:ln>
            <a:noFill/>
          </a:ln>
        </p:spPr>
        <p:txBody>
          <a:bodyPr wrap="square" rtlCol="0">
            <a:spAutoFit/>
          </a:bodyPr>
          <a:lstStyle/>
          <a:p>
            <a:r>
              <a:rPr lang="en-US" b="1" dirty="0"/>
              <a:t>Bar Machined End At Both Ends – Bolt holes not shown</a:t>
            </a:r>
          </a:p>
        </p:txBody>
      </p:sp>
      <p:sp>
        <p:nvSpPr>
          <p:cNvPr id="14" name="TextBox 13">
            <a:extLst>
              <a:ext uri="{FF2B5EF4-FFF2-40B4-BE49-F238E27FC236}">
                <a16:creationId xmlns:a16="http://schemas.microsoft.com/office/drawing/2014/main" id="{323FA1F7-16A6-9DC4-99F8-EAEB1E3DC70E}"/>
              </a:ext>
            </a:extLst>
          </p:cNvPr>
          <p:cNvSpPr txBox="1"/>
          <p:nvPr/>
        </p:nvSpPr>
        <p:spPr>
          <a:xfrm>
            <a:off x="496523" y="5546835"/>
            <a:ext cx="2072165" cy="923330"/>
          </a:xfrm>
          <a:prstGeom prst="rect">
            <a:avLst/>
          </a:prstGeom>
          <a:solidFill>
            <a:schemeClr val="bg1"/>
          </a:solidFill>
          <a:ln>
            <a:noFill/>
          </a:ln>
        </p:spPr>
        <p:txBody>
          <a:bodyPr wrap="square" rtlCol="0">
            <a:spAutoFit/>
          </a:bodyPr>
          <a:lstStyle/>
          <a:p>
            <a:r>
              <a:rPr lang="en-US" b="1" dirty="0"/>
              <a:t>Bars Formed Into Plank (Skip welds not shown)</a:t>
            </a:r>
          </a:p>
        </p:txBody>
      </p:sp>
    </p:spTree>
    <p:extLst>
      <p:ext uri="{BB962C8B-B14F-4D97-AF65-F5344CB8AC3E}">
        <p14:creationId xmlns:p14="http://schemas.microsoft.com/office/powerpoint/2010/main" val="3017987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ng yellow stick with a black handle&#10;&#10;Description automatically generated with medium confidence">
            <a:extLst>
              <a:ext uri="{FF2B5EF4-FFF2-40B4-BE49-F238E27FC236}">
                <a16:creationId xmlns:a16="http://schemas.microsoft.com/office/drawing/2014/main" id="{5D43AE86-43BB-B3FF-4FB6-0696709BD941}"/>
              </a:ext>
            </a:extLst>
          </p:cNvPr>
          <p:cNvPicPr>
            <a:picLocks noChangeAspect="1"/>
          </p:cNvPicPr>
          <p:nvPr/>
        </p:nvPicPr>
        <p:blipFill rotWithShape="1">
          <a:blip r:embed="rId2">
            <a:extLst>
              <a:ext uri="{28A0092B-C50C-407E-A947-70E740481C1C}">
                <a14:useLocalDpi xmlns:a14="http://schemas.microsoft.com/office/drawing/2010/main" val="0"/>
              </a:ext>
            </a:extLst>
          </a:blip>
          <a:srcRect l="66841" t="45810" r="15345" b="29636"/>
          <a:stretch/>
        </p:blipFill>
        <p:spPr>
          <a:xfrm>
            <a:off x="2792954" y="3987385"/>
            <a:ext cx="3558091" cy="2480872"/>
          </a:xfrm>
          <a:prstGeom prst="rect">
            <a:avLst/>
          </a:prstGeom>
        </p:spPr>
      </p:pic>
      <p:pic>
        <p:nvPicPr>
          <p:cNvPr id="5" name="Picture 4" descr="A long yellow pencil on a grey background&#10;&#10;Description automatically generated">
            <a:extLst>
              <a:ext uri="{FF2B5EF4-FFF2-40B4-BE49-F238E27FC236}">
                <a16:creationId xmlns:a16="http://schemas.microsoft.com/office/drawing/2014/main" id="{F8587281-3C5D-BA32-12F3-0E612220FA38}"/>
              </a:ext>
            </a:extLst>
          </p:cNvPr>
          <p:cNvPicPr>
            <a:picLocks noChangeAspect="1"/>
          </p:cNvPicPr>
          <p:nvPr/>
        </p:nvPicPr>
        <p:blipFill rotWithShape="1">
          <a:blip r:embed="rId3">
            <a:extLst>
              <a:ext uri="{28A0092B-C50C-407E-A947-70E740481C1C}">
                <a14:useLocalDpi xmlns:a14="http://schemas.microsoft.com/office/drawing/2010/main" val="0"/>
              </a:ext>
            </a:extLst>
          </a:blip>
          <a:srcRect l="26475" t="19130" r="13033" b="29501"/>
          <a:stretch/>
        </p:blipFill>
        <p:spPr>
          <a:xfrm>
            <a:off x="352268" y="89941"/>
            <a:ext cx="8811806" cy="3785016"/>
          </a:xfrm>
          <a:prstGeom prst="rect">
            <a:avLst/>
          </a:prstGeom>
        </p:spPr>
      </p:pic>
      <p:sp>
        <p:nvSpPr>
          <p:cNvPr id="10" name="TextBox 9">
            <a:extLst>
              <a:ext uri="{FF2B5EF4-FFF2-40B4-BE49-F238E27FC236}">
                <a16:creationId xmlns:a16="http://schemas.microsoft.com/office/drawing/2014/main" id="{D250BF72-A283-702A-560F-3FE47F8E5762}"/>
              </a:ext>
            </a:extLst>
          </p:cNvPr>
          <p:cNvSpPr txBox="1"/>
          <p:nvPr/>
        </p:nvSpPr>
        <p:spPr>
          <a:xfrm>
            <a:off x="1127731" y="2547034"/>
            <a:ext cx="4007379" cy="646331"/>
          </a:xfrm>
          <a:prstGeom prst="rect">
            <a:avLst/>
          </a:prstGeom>
          <a:solidFill>
            <a:schemeClr val="bg1"/>
          </a:solidFill>
        </p:spPr>
        <p:txBody>
          <a:bodyPr wrap="none" rtlCol="0">
            <a:spAutoFit/>
          </a:bodyPr>
          <a:lstStyle/>
          <a:p>
            <a:r>
              <a:rPr lang="en-US" b="1" dirty="0"/>
              <a:t>Need 32 Plates 1” X 9.17” X 71” long</a:t>
            </a:r>
          </a:p>
          <a:p>
            <a:r>
              <a:rPr lang="en-US" b="1" dirty="0"/>
              <a:t>Need 16 Plates 1” X 9.17” X 144” long</a:t>
            </a:r>
          </a:p>
        </p:txBody>
      </p:sp>
      <p:sp>
        <p:nvSpPr>
          <p:cNvPr id="11" name="TextBox 10">
            <a:extLst>
              <a:ext uri="{FF2B5EF4-FFF2-40B4-BE49-F238E27FC236}">
                <a16:creationId xmlns:a16="http://schemas.microsoft.com/office/drawing/2014/main" id="{973BBC66-81DE-AE89-2B5F-2A4E17750C0D}"/>
              </a:ext>
            </a:extLst>
          </p:cNvPr>
          <p:cNvSpPr txBox="1"/>
          <p:nvPr/>
        </p:nvSpPr>
        <p:spPr>
          <a:xfrm>
            <a:off x="2880194" y="6398726"/>
            <a:ext cx="3033844" cy="369332"/>
          </a:xfrm>
          <a:prstGeom prst="rect">
            <a:avLst/>
          </a:prstGeom>
          <a:noFill/>
        </p:spPr>
        <p:txBody>
          <a:bodyPr wrap="none" rtlCol="0">
            <a:spAutoFit/>
          </a:bodyPr>
          <a:lstStyle/>
          <a:p>
            <a:r>
              <a:rPr lang="en-US" b="1" dirty="0"/>
              <a:t>Typical at both ends of bars</a:t>
            </a:r>
          </a:p>
        </p:txBody>
      </p:sp>
      <p:sp>
        <p:nvSpPr>
          <p:cNvPr id="2" name="TextBox 1">
            <a:extLst>
              <a:ext uri="{FF2B5EF4-FFF2-40B4-BE49-F238E27FC236}">
                <a16:creationId xmlns:a16="http://schemas.microsoft.com/office/drawing/2014/main" id="{B661EF1E-EF86-84CD-46E6-5F8FEA5F4820}"/>
              </a:ext>
            </a:extLst>
          </p:cNvPr>
          <p:cNvSpPr txBox="1"/>
          <p:nvPr/>
        </p:nvSpPr>
        <p:spPr>
          <a:xfrm>
            <a:off x="6513036" y="4766156"/>
            <a:ext cx="2072165" cy="923330"/>
          </a:xfrm>
          <a:prstGeom prst="rect">
            <a:avLst/>
          </a:prstGeom>
          <a:solidFill>
            <a:schemeClr val="bg1"/>
          </a:solidFill>
          <a:ln>
            <a:noFill/>
          </a:ln>
        </p:spPr>
        <p:txBody>
          <a:bodyPr wrap="square" rtlCol="0">
            <a:spAutoFit/>
          </a:bodyPr>
          <a:lstStyle/>
          <a:p>
            <a:r>
              <a:rPr lang="en-US" b="1" dirty="0"/>
              <a:t>Plate Machined End At Both Ends – Bolt holes not shown</a:t>
            </a:r>
          </a:p>
        </p:txBody>
      </p:sp>
    </p:spTree>
    <p:extLst>
      <p:ext uri="{BB962C8B-B14F-4D97-AF65-F5344CB8AC3E}">
        <p14:creationId xmlns:p14="http://schemas.microsoft.com/office/powerpoint/2010/main" val="4139396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ng yellow pencil on a grey background&#10;&#10;Description automatically generated">
            <a:extLst>
              <a:ext uri="{FF2B5EF4-FFF2-40B4-BE49-F238E27FC236}">
                <a16:creationId xmlns:a16="http://schemas.microsoft.com/office/drawing/2014/main" id="{80121D68-7981-EB36-CADA-51631A1FD900}"/>
              </a:ext>
            </a:extLst>
          </p:cNvPr>
          <p:cNvPicPr>
            <a:picLocks noChangeAspect="1"/>
          </p:cNvPicPr>
          <p:nvPr/>
        </p:nvPicPr>
        <p:blipFill rotWithShape="1">
          <a:blip r:embed="rId2">
            <a:extLst>
              <a:ext uri="{28A0092B-C50C-407E-A947-70E740481C1C}">
                <a14:useLocalDpi xmlns:a14="http://schemas.microsoft.com/office/drawing/2010/main" val="0"/>
              </a:ext>
            </a:extLst>
          </a:blip>
          <a:srcRect l="26475" t="19130" r="13033" b="29501"/>
          <a:stretch/>
        </p:blipFill>
        <p:spPr>
          <a:xfrm>
            <a:off x="114319" y="1047469"/>
            <a:ext cx="8993820" cy="3863198"/>
          </a:xfrm>
          <a:prstGeom prst="rect">
            <a:avLst/>
          </a:prstGeom>
        </p:spPr>
      </p:pic>
      <p:pic>
        <p:nvPicPr>
          <p:cNvPr id="3" name="Picture 2" descr="Long yellow stick with a black handle&#10;&#10;Description automatically generated with medium confidence">
            <a:extLst>
              <a:ext uri="{FF2B5EF4-FFF2-40B4-BE49-F238E27FC236}">
                <a16:creationId xmlns:a16="http://schemas.microsoft.com/office/drawing/2014/main" id="{70D95D40-B8FC-3168-3045-0ADC52C82DFC}"/>
              </a:ext>
            </a:extLst>
          </p:cNvPr>
          <p:cNvPicPr>
            <a:picLocks noChangeAspect="1"/>
          </p:cNvPicPr>
          <p:nvPr/>
        </p:nvPicPr>
        <p:blipFill rotWithShape="1">
          <a:blip r:embed="rId3">
            <a:extLst>
              <a:ext uri="{28A0092B-C50C-407E-A947-70E740481C1C}">
                <a14:useLocalDpi xmlns:a14="http://schemas.microsoft.com/office/drawing/2010/main" val="0"/>
              </a:ext>
            </a:extLst>
          </a:blip>
          <a:srcRect l="66841" t="45810" r="15345" b="29636"/>
          <a:stretch/>
        </p:blipFill>
        <p:spPr>
          <a:xfrm>
            <a:off x="562024" y="3592049"/>
            <a:ext cx="3558091" cy="2480872"/>
          </a:xfrm>
          <a:prstGeom prst="rect">
            <a:avLst/>
          </a:prstGeom>
        </p:spPr>
      </p:pic>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fontScale="90000"/>
          </a:bodyPr>
          <a:lstStyle/>
          <a:p>
            <a:r>
              <a:rPr lang="en-US" dirty="0"/>
              <a:t>Coil Manufacture and Design </a:t>
            </a:r>
          </a:p>
        </p:txBody>
      </p:sp>
      <p:cxnSp>
        <p:nvCxnSpPr>
          <p:cNvPr id="11" name="Straight Arrow Connector 10">
            <a:extLst>
              <a:ext uri="{FF2B5EF4-FFF2-40B4-BE49-F238E27FC236}">
                <a16:creationId xmlns:a16="http://schemas.microsoft.com/office/drawing/2014/main" id="{893C630B-0D92-A5E8-3FC6-41A1E9350572}"/>
              </a:ext>
            </a:extLst>
          </p:cNvPr>
          <p:cNvCxnSpPr>
            <a:cxnSpLocks/>
          </p:cNvCxnSpPr>
          <p:nvPr/>
        </p:nvCxnSpPr>
        <p:spPr>
          <a:xfrm flipH="1">
            <a:off x="2703957" y="4601652"/>
            <a:ext cx="1473851" cy="461665"/>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115EAC2-6FFD-3B3C-6EF2-841E3C0DAD21}"/>
              </a:ext>
            </a:extLst>
          </p:cNvPr>
          <p:cNvSpPr txBox="1"/>
          <p:nvPr/>
        </p:nvSpPr>
        <p:spPr>
          <a:xfrm>
            <a:off x="5005186" y="1998523"/>
            <a:ext cx="4007379" cy="646331"/>
          </a:xfrm>
          <a:prstGeom prst="rect">
            <a:avLst/>
          </a:prstGeom>
          <a:solidFill>
            <a:schemeClr val="bg1"/>
          </a:solidFill>
        </p:spPr>
        <p:txBody>
          <a:bodyPr wrap="none" rtlCol="0">
            <a:spAutoFit/>
          </a:bodyPr>
          <a:lstStyle/>
          <a:p>
            <a:r>
              <a:rPr lang="en-US" b="1" dirty="0"/>
              <a:t>Need 32 Plates 1” X 9.17” X 71” long</a:t>
            </a:r>
          </a:p>
          <a:p>
            <a:r>
              <a:rPr lang="en-US" b="1" dirty="0"/>
              <a:t>Need 16 Plates 1” X 9.17” X 144” long</a:t>
            </a:r>
          </a:p>
        </p:txBody>
      </p:sp>
      <p:sp>
        <p:nvSpPr>
          <p:cNvPr id="14" name="TextBox 13">
            <a:extLst>
              <a:ext uri="{FF2B5EF4-FFF2-40B4-BE49-F238E27FC236}">
                <a16:creationId xmlns:a16="http://schemas.microsoft.com/office/drawing/2014/main" id="{F69FC842-CFBB-F150-41F6-6E20B689EA42}"/>
              </a:ext>
            </a:extLst>
          </p:cNvPr>
          <p:cNvSpPr txBox="1"/>
          <p:nvPr/>
        </p:nvSpPr>
        <p:spPr>
          <a:xfrm>
            <a:off x="4235502" y="4192498"/>
            <a:ext cx="2072165" cy="923330"/>
          </a:xfrm>
          <a:prstGeom prst="rect">
            <a:avLst/>
          </a:prstGeom>
          <a:solidFill>
            <a:schemeClr val="bg1"/>
          </a:solidFill>
          <a:ln>
            <a:noFill/>
          </a:ln>
        </p:spPr>
        <p:txBody>
          <a:bodyPr wrap="square" rtlCol="0">
            <a:spAutoFit/>
          </a:bodyPr>
          <a:lstStyle/>
          <a:p>
            <a:r>
              <a:rPr lang="en-US" b="1" dirty="0"/>
              <a:t>Plate Machined End At Both Ends – Bolt holes not shown</a:t>
            </a:r>
          </a:p>
        </p:txBody>
      </p:sp>
      <p:sp>
        <p:nvSpPr>
          <p:cNvPr id="10" name="TextBox 9">
            <a:extLst>
              <a:ext uri="{FF2B5EF4-FFF2-40B4-BE49-F238E27FC236}">
                <a16:creationId xmlns:a16="http://schemas.microsoft.com/office/drawing/2014/main" id="{ADA82E25-9C7E-4F6E-674C-9A08D1E86D52}"/>
              </a:ext>
            </a:extLst>
          </p:cNvPr>
          <p:cNvSpPr txBox="1"/>
          <p:nvPr/>
        </p:nvSpPr>
        <p:spPr>
          <a:xfrm>
            <a:off x="1936095" y="1184101"/>
            <a:ext cx="6911572" cy="369332"/>
          </a:xfrm>
          <a:prstGeom prst="rect">
            <a:avLst/>
          </a:prstGeom>
          <a:solidFill>
            <a:schemeClr val="bg1"/>
          </a:solidFill>
          <a:ln>
            <a:noFill/>
          </a:ln>
        </p:spPr>
        <p:txBody>
          <a:bodyPr wrap="none" rtlCol="0">
            <a:spAutoFit/>
          </a:bodyPr>
          <a:lstStyle/>
          <a:p>
            <a:r>
              <a:rPr lang="en-US" b="1" dirty="0">
                <a:solidFill>
                  <a:srgbClr val="FF0000"/>
                </a:solidFill>
              </a:rPr>
              <a:t>End Plates at Cross Over on End Opposite to Current Input/Output End</a:t>
            </a:r>
          </a:p>
        </p:txBody>
      </p:sp>
    </p:spTree>
    <p:extLst>
      <p:ext uri="{BB962C8B-B14F-4D97-AF65-F5344CB8AC3E}">
        <p14:creationId xmlns:p14="http://schemas.microsoft.com/office/powerpoint/2010/main" val="2202314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fontScale="90000"/>
          </a:bodyPr>
          <a:lstStyle/>
          <a:p>
            <a:r>
              <a:rPr lang="en-US" dirty="0"/>
              <a:t>Coil Manufacture and Design </a:t>
            </a:r>
          </a:p>
        </p:txBody>
      </p:sp>
      <p:sp>
        <p:nvSpPr>
          <p:cNvPr id="13" name="TextBox 12">
            <a:extLst>
              <a:ext uri="{FF2B5EF4-FFF2-40B4-BE49-F238E27FC236}">
                <a16:creationId xmlns:a16="http://schemas.microsoft.com/office/drawing/2014/main" id="{F115EAC2-6FFD-3B3C-6EF2-841E3C0DAD21}"/>
              </a:ext>
            </a:extLst>
          </p:cNvPr>
          <p:cNvSpPr txBox="1"/>
          <p:nvPr/>
        </p:nvSpPr>
        <p:spPr>
          <a:xfrm>
            <a:off x="4702236" y="1641042"/>
            <a:ext cx="4007379" cy="646331"/>
          </a:xfrm>
          <a:prstGeom prst="rect">
            <a:avLst/>
          </a:prstGeom>
          <a:solidFill>
            <a:schemeClr val="bg1"/>
          </a:solidFill>
        </p:spPr>
        <p:txBody>
          <a:bodyPr wrap="none" rtlCol="0">
            <a:spAutoFit/>
          </a:bodyPr>
          <a:lstStyle/>
          <a:p>
            <a:r>
              <a:rPr lang="en-US" b="1" dirty="0"/>
              <a:t>Need 32 Plates 1” X 9.17” X 71” long</a:t>
            </a:r>
          </a:p>
          <a:p>
            <a:r>
              <a:rPr lang="en-US" b="1" dirty="0"/>
              <a:t>Need 16 Plates 1” X 9.17” X 144” long</a:t>
            </a:r>
          </a:p>
        </p:txBody>
      </p:sp>
      <p:pic>
        <p:nvPicPr>
          <p:cNvPr id="2" name="Picture 1">
            <a:extLst>
              <a:ext uri="{FF2B5EF4-FFF2-40B4-BE49-F238E27FC236}">
                <a16:creationId xmlns:a16="http://schemas.microsoft.com/office/drawing/2014/main" id="{00972B6B-6B5D-3C7D-76D2-461B4E10D59C}"/>
              </a:ext>
            </a:extLst>
          </p:cNvPr>
          <p:cNvPicPr>
            <a:picLocks noChangeAspect="1"/>
          </p:cNvPicPr>
          <p:nvPr/>
        </p:nvPicPr>
        <p:blipFill rotWithShape="1">
          <a:blip r:embed="rId2">
            <a:extLst>
              <a:ext uri="{28A0092B-C50C-407E-A947-70E740481C1C}">
                <a14:useLocalDpi xmlns:a14="http://schemas.microsoft.com/office/drawing/2010/main" val="0"/>
              </a:ext>
            </a:extLst>
          </a:blip>
          <a:srcRect l="26561" t="18042" r="14409" b="32246"/>
          <a:stretch/>
        </p:blipFill>
        <p:spPr>
          <a:xfrm>
            <a:off x="434385" y="1096616"/>
            <a:ext cx="8515802" cy="3627621"/>
          </a:xfrm>
          <a:prstGeom prst="rect">
            <a:avLst/>
          </a:prstGeom>
        </p:spPr>
      </p:pic>
      <p:pic>
        <p:nvPicPr>
          <p:cNvPr id="6" name="Picture 5" descr="A yellow pencil with a black background&#10;&#10;Description automatically generated with medium confidence">
            <a:extLst>
              <a:ext uri="{FF2B5EF4-FFF2-40B4-BE49-F238E27FC236}">
                <a16:creationId xmlns:a16="http://schemas.microsoft.com/office/drawing/2014/main" id="{3A0A1BBF-A3E2-AD24-3495-0A3FC53C0114}"/>
              </a:ext>
            </a:extLst>
          </p:cNvPr>
          <p:cNvPicPr>
            <a:picLocks noChangeAspect="1"/>
          </p:cNvPicPr>
          <p:nvPr/>
        </p:nvPicPr>
        <p:blipFill rotWithShape="1">
          <a:blip r:embed="rId3">
            <a:extLst>
              <a:ext uri="{28A0092B-C50C-407E-A947-70E740481C1C}">
                <a14:useLocalDpi xmlns:a14="http://schemas.microsoft.com/office/drawing/2010/main" val="0"/>
              </a:ext>
            </a:extLst>
          </a:blip>
          <a:srcRect l="23362" t="24316" r="19097" b="33876"/>
          <a:stretch/>
        </p:blipFill>
        <p:spPr>
          <a:xfrm>
            <a:off x="73182" y="4579150"/>
            <a:ext cx="5261548" cy="1933731"/>
          </a:xfrm>
          <a:prstGeom prst="rect">
            <a:avLst/>
          </a:prstGeom>
        </p:spPr>
      </p:pic>
      <p:sp>
        <p:nvSpPr>
          <p:cNvPr id="10" name="TextBox 9">
            <a:extLst>
              <a:ext uri="{FF2B5EF4-FFF2-40B4-BE49-F238E27FC236}">
                <a16:creationId xmlns:a16="http://schemas.microsoft.com/office/drawing/2014/main" id="{ADA82E25-9C7E-4F6E-674C-9A08D1E86D52}"/>
              </a:ext>
            </a:extLst>
          </p:cNvPr>
          <p:cNvSpPr txBox="1"/>
          <p:nvPr/>
        </p:nvSpPr>
        <p:spPr>
          <a:xfrm>
            <a:off x="1775228" y="1247165"/>
            <a:ext cx="5326458" cy="369332"/>
          </a:xfrm>
          <a:prstGeom prst="rect">
            <a:avLst/>
          </a:prstGeom>
          <a:solidFill>
            <a:schemeClr val="bg1"/>
          </a:solidFill>
          <a:ln>
            <a:noFill/>
          </a:ln>
        </p:spPr>
        <p:txBody>
          <a:bodyPr wrap="none" rtlCol="0">
            <a:spAutoFit/>
          </a:bodyPr>
          <a:lstStyle/>
          <a:p>
            <a:r>
              <a:rPr lang="en-US" b="1" dirty="0">
                <a:solidFill>
                  <a:srgbClr val="FF0000"/>
                </a:solidFill>
              </a:rPr>
              <a:t>End Plates at Cross Over on Current Input/Output End</a:t>
            </a:r>
          </a:p>
        </p:txBody>
      </p:sp>
      <p:sp>
        <p:nvSpPr>
          <p:cNvPr id="8" name="TextBox 7">
            <a:extLst>
              <a:ext uri="{FF2B5EF4-FFF2-40B4-BE49-F238E27FC236}">
                <a16:creationId xmlns:a16="http://schemas.microsoft.com/office/drawing/2014/main" id="{240184EF-1F47-6B7A-12BB-EAD4F0852407}"/>
              </a:ext>
            </a:extLst>
          </p:cNvPr>
          <p:cNvSpPr txBox="1"/>
          <p:nvPr/>
        </p:nvSpPr>
        <p:spPr>
          <a:xfrm>
            <a:off x="4137615" y="1916450"/>
            <a:ext cx="4572000" cy="646331"/>
          </a:xfrm>
          <a:prstGeom prst="rect">
            <a:avLst/>
          </a:prstGeom>
          <a:solidFill>
            <a:schemeClr val="bg1"/>
          </a:solidFill>
        </p:spPr>
        <p:txBody>
          <a:bodyPr wrap="square">
            <a:spAutoFit/>
          </a:bodyPr>
          <a:lstStyle/>
          <a:p>
            <a:r>
              <a:rPr lang="en-US" b="1" dirty="0"/>
              <a:t>Need 32 Plates 1” X 9.17” X 71” long</a:t>
            </a:r>
          </a:p>
          <a:p>
            <a:r>
              <a:rPr lang="en-US" b="1" dirty="0"/>
              <a:t>Need 16 Plates 1” X 9.17” X 144” long</a:t>
            </a:r>
            <a:endParaRPr lang="en-US" dirty="0"/>
          </a:p>
        </p:txBody>
      </p:sp>
      <p:pic>
        <p:nvPicPr>
          <p:cNvPr id="4" name="Picture 3" descr="Long yellow stick with a black handle&#10;&#10;Description automatically generated with medium confidence">
            <a:extLst>
              <a:ext uri="{FF2B5EF4-FFF2-40B4-BE49-F238E27FC236}">
                <a16:creationId xmlns:a16="http://schemas.microsoft.com/office/drawing/2014/main" id="{1575E4EC-5774-D5BE-E7AF-19D4A87CA478}"/>
              </a:ext>
            </a:extLst>
          </p:cNvPr>
          <p:cNvPicPr>
            <a:picLocks noChangeAspect="1"/>
          </p:cNvPicPr>
          <p:nvPr/>
        </p:nvPicPr>
        <p:blipFill rotWithShape="1">
          <a:blip r:embed="rId4">
            <a:extLst>
              <a:ext uri="{28A0092B-C50C-407E-A947-70E740481C1C}">
                <a14:useLocalDpi xmlns:a14="http://schemas.microsoft.com/office/drawing/2010/main" val="0"/>
              </a:ext>
            </a:extLst>
          </a:blip>
          <a:srcRect l="66841" t="45810" r="15345" b="29636"/>
          <a:stretch/>
        </p:blipFill>
        <p:spPr>
          <a:xfrm>
            <a:off x="4572000" y="4342496"/>
            <a:ext cx="3558091" cy="2480872"/>
          </a:xfrm>
          <a:prstGeom prst="rect">
            <a:avLst/>
          </a:prstGeom>
        </p:spPr>
      </p:pic>
      <p:sp>
        <p:nvSpPr>
          <p:cNvPr id="9" name="TextBox 8">
            <a:extLst>
              <a:ext uri="{FF2B5EF4-FFF2-40B4-BE49-F238E27FC236}">
                <a16:creationId xmlns:a16="http://schemas.microsoft.com/office/drawing/2014/main" id="{1BB515B0-8419-03BC-4078-E38D18519508}"/>
              </a:ext>
            </a:extLst>
          </p:cNvPr>
          <p:cNvSpPr txBox="1"/>
          <p:nvPr/>
        </p:nvSpPr>
        <p:spPr>
          <a:xfrm>
            <a:off x="4780760" y="6319286"/>
            <a:ext cx="3598101" cy="369332"/>
          </a:xfrm>
          <a:prstGeom prst="rect">
            <a:avLst/>
          </a:prstGeom>
          <a:solidFill>
            <a:schemeClr val="bg1"/>
          </a:solidFill>
        </p:spPr>
        <p:txBody>
          <a:bodyPr wrap="none" rtlCol="0">
            <a:spAutoFit/>
          </a:bodyPr>
          <a:lstStyle/>
          <a:p>
            <a:r>
              <a:rPr lang="en-US" b="1" dirty="0"/>
              <a:t>Typical at Current In/Out end of bar</a:t>
            </a:r>
          </a:p>
        </p:txBody>
      </p:sp>
      <p:sp>
        <p:nvSpPr>
          <p:cNvPr id="12" name="TextBox 11">
            <a:extLst>
              <a:ext uri="{FF2B5EF4-FFF2-40B4-BE49-F238E27FC236}">
                <a16:creationId xmlns:a16="http://schemas.microsoft.com/office/drawing/2014/main" id="{30DD35E9-5FDA-A662-047B-4B575032BE26}"/>
              </a:ext>
            </a:extLst>
          </p:cNvPr>
          <p:cNvSpPr txBox="1"/>
          <p:nvPr/>
        </p:nvSpPr>
        <p:spPr>
          <a:xfrm>
            <a:off x="336532" y="6002584"/>
            <a:ext cx="2703497" cy="369332"/>
          </a:xfrm>
          <a:prstGeom prst="rect">
            <a:avLst/>
          </a:prstGeom>
          <a:solidFill>
            <a:schemeClr val="bg1"/>
          </a:solidFill>
        </p:spPr>
        <p:txBody>
          <a:bodyPr wrap="none" rtlCol="0">
            <a:spAutoFit/>
          </a:bodyPr>
          <a:lstStyle/>
          <a:p>
            <a:r>
              <a:rPr lang="en-US" b="1" dirty="0"/>
              <a:t>Typical at other end of bar</a:t>
            </a:r>
          </a:p>
        </p:txBody>
      </p:sp>
      <p:sp>
        <p:nvSpPr>
          <p:cNvPr id="14" name="TextBox 13">
            <a:extLst>
              <a:ext uri="{FF2B5EF4-FFF2-40B4-BE49-F238E27FC236}">
                <a16:creationId xmlns:a16="http://schemas.microsoft.com/office/drawing/2014/main" id="{F69FC842-CFBB-F150-41F6-6E20B689EA42}"/>
              </a:ext>
            </a:extLst>
          </p:cNvPr>
          <p:cNvSpPr txBox="1"/>
          <p:nvPr/>
        </p:nvSpPr>
        <p:spPr>
          <a:xfrm>
            <a:off x="3156024" y="4268663"/>
            <a:ext cx="2470750" cy="646331"/>
          </a:xfrm>
          <a:prstGeom prst="rect">
            <a:avLst/>
          </a:prstGeom>
          <a:solidFill>
            <a:schemeClr val="bg1"/>
          </a:solidFill>
          <a:ln>
            <a:noFill/>
          </a:ln>
        </p:spPr>
        <p:txBody>
          <a:bodyPr wrap="square" rtlCol="0">
            <a:spAutoFit/>
          </a:bodyPr>
          <a:lstStyle/>
          <a:p>
            <a:r>
              <a:rPr lang="en-US" b="1" dirty="0"/>
              <a:t>Plate Machined Ends </a:t>
            </a:r>
          </a:p>
          <a:p>
            <a:r>
              <a:rPr lang="en-US" b="1" dirty="0"/>
              <a:t>Bolt holes not shown</a:t>
            </a:r>
          </a:p>
        </p:txBody>
      </p:sp>
    </p:spTree>
    <p:extLst>
      <p:ext uri="{BB962C8B-B14F-4D97-AF65-F5344CB8AC3E}">
        <p14:creationId xmlns:p14="http://schemas.microsoft.com/office/powerpoint/2010/main" val="703620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a:bodyPr>
          <a:lstStyle/>
          <a:p>
            <a:r>
              <a:rPr lang="en-US" dirty="0"/>
              <a:t>Required Plates for 6 Coils</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269823" y="1600202"/>
            <a:ext cx="8566879" cy="4525963"/>
          </a:xfrm>
        </p:spPr>
        <p:txBody>
          <a:bodyPr>
            <a:normAutofit/>
          </a:bodyPr>
          <a:lstStyle/>
          <a:p>
            <a:pPr marL="0" indent="0">
              <a:buNone/>
            </a:pPr>
            <a:r>
              <a:rPr lang="en-US" sz="4400" b="1" dirty="0"/>
              <a:t>      </a:t>
            </a:r>
          </a:p>
          <a:p>
            <a:pPr marL="0" indent="0">
              <a:buNone/>
            </a:pPr>
            <a:endParaRPr lang="en-US" dirty="0"/>
          </a:p>
          <a:p>
            <a:endParaRPr lang="en-US" dirty="0"/>
          </a:p>
          <a:p>
            <a:pPr marL="0" indent="0">
              <a:buNone/>
            </a:pPr>
            <a:endParaRPr lang="en-US" sz="3300" dirty="0"/>
          </a:p>
          <a:p>
            <a:pPr marL="0" indent="0">
              <a:buNone/>
            </a:pPr>
            <a:endParaRPr lang="en-US" dirty="0"/>
          </a:p>
          <a:p>
            <a:pPr marL="0" indent="0">
              <a:buNone/>
            </a:pPr>
            <a:r>
              <a:rPr lang="en-US" sz="3200" dirty="0"/>
              <a:t>	</a:t>
            </a:r>
          </a:p>
          <a:p>
            <a:pPr marL="0" indent="0">
              <a:buNone/>
            </a:pPr>
            <a:endParaRPr lang="en-US" b="1"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2" name="TextBox 1">
            <a:extLst>
              <a:ext uri="{FF2B5EF4-FFF2-40B4-BE49-F238E27FC236}">
                <a16:creationId xmlns:a16="http://schemas.microsoft.com/office/drawing/2014/main" id="{AA37D480-B79F-39F5-F878-635739DE811C}"/>
              </a:ext>
            </a:extLst>
          </p:cNvPr>
          <p:cNvSpPr txBox="1"/>
          <p:nvPr/>
        </p:nvSpPr>
        <p:spPr>
          <a:xfrm>
            <a:off x="285657" y="1302672"/>
            <a:ext cx="8702399" cy="5324535"/>
          </a:xfrm>
          <a:prstGeom prst="rect">
            <a:avLst/>
          </a:prstGeom>
          <a:noFill/>
        </p:spPr>
        <p:txBody>
          <a:bodyPr wrap="square" rtlCol="0">
            <a:spAutoFit/>
          </a:bodyPr>
          <a:lstStyle/>
          <a:p>
            <a:r>
              <a:rPr lang="en-US" sz="3000" b="1" dirty="0"/>
              <a:t>Two Center Coils:  </a:t>
            </a:r>
          </a:p>
          <a:p>
            <a:r>
              <a:rPr lang="en-US" sz="2000" b="1" dirty="0"/>
              <a:t>Outside Length = 7.5 m, Inside Length = 7.1 m</a:t>
            </a:r>
          </a:p>
          <a:p>
            <a:r>
              <a:rPr lang="en-US" sz="2000" b="1" dirty="0"/>
              <a:t>Outside Width = 3.65 m, Inside Width = 3.29 m</a:t>
            </a:r>
          </a:p>
          <a:p>
            <a:r>
              <a:rPr lang="en-US" sz="2000" b="1" u="sng" dirty="0"/>
              <a:t>Need 32 plates 1” X 295” and 32 plates 1” X 144”</a:t>
            </a:r>
          </a:p>
          <a:p>
            <a:r>
              <a:rPr lang="en-US" sz="2000" b="1" dirty="0"/>
              <a:t> </a:t>
            </a:r>
          </a:p>
          <a:p>
            <a:r>
              <a:rPr lang="en-US" sz="3000" b="1" dirty="0"/>
              <a:t>4 Outer Coils</a:t>
            </a:r>
          </a:p>
          <a:p>
            <a:r>
              <a:rPr lang="en-US" sz="2000" b="1" dirty="0"/>
              <a:t>Outside Length = 7.5 m, Inside Length = 7.1 m</a:t>
            </a:r>
          </a:p>
          <a:p>
            <a:r>
              <a:rPr lang="en-US" sz="2000" b="1" dirty="0"/>
              <a:t>Outside Width = 1.8 m, Inside Width = 1.44 m</a:t>
            </a:r>
          </a:p>
          <a:p>
            <a:r>
              <a:rPr lang="en-US" sz="2000" b="1" u="sng" dirty="0"/>
              <a:t>Need 64 plates 1” X 295” and 64 plates 1” X 71”</a:t>
            </a:r>
          </a:p>
          <a:p>
            <a:endParaRPr lang="en-US" sz="2000" b="1" u="sng" dirty="0"/>
          </a:p>
          <a:p>
            <a:r>
              <a:rPr lang="en-US" sz="3000" b="1" dirty="0">
                <a:solidFill>
                  <a:srgbClr val="FF0000"/>
                </a:solidFill>
              </a:rPr>
              <a:t>Total Plates Needed</a:t>
            </a:r>
          </a:p>
          <a:p>
            <a:r>
              <a:rPr lang="en-US" sz="2000" b="1" dirty="0"/>
              <a:t>96 plates 1” X 295”                  576 bars </a:t>
            </a:r>
          </a:p>
          <a:p>
            <a:r>
              <a:rPr lang="en-US" sz="2000" b="1" dirty="0"/>
              <a:t>32 plates 1” X 144”</a:t>
            </a:r>
          </a:p>
          <a:p>
            <a:r>
              <a:rPr lang="en-US" sz="2000" b="1" dirty="0"/>
              <a:t>64 plates 1” X 71”</a:t>
            </a:r>
          </a:p>
          <a:p>
            <a:r>
              <a:rPr lang="en-US" sz="2800" b="1" dirty="0">
                <a:solidFill>
                  <a:srgbClr val="FF0000"/>
                </a:solidFill>
              </a:rPr>
              <a:t>Total</a:t>
            </a:r>
            <a:r>
              <a:rPr lang="en-US" sz="3000" b="1" dirty="0">
                <a:solidFill>
                  <a:srgbClr val="FF0000"/>
                </a:solidFill>
              </a:rPr>
              <a:t> Mass of All Plates  = 50,480 kg = 111,130 </a:t>
            </a:r>
            <a:r>
              <a:rPr lang="en-US" sz="3000" b="1" dirty="0" err="1">
                <a:solidFill>
                  <a:srgbClr val="FF0000"/>
                </a:solidFill>
              </a:rPr>
              <a:t>lbs</a:t>
            </a:r>
            <a:endParaRPr lang="en-US" sz="3000" b="1" dirty="0">
              <a:solidFill>
                <a:srgbClr val="FF0000"/>
              </a:solidFill>
            </a:endParaRPr>
          </a:p>
        </p:txBody>
      </p:sp>
      <p:sp>
        <p:nvSpPr>
          <p:cNvPr id="7" name="Arrow: Right 6">
            <a:extLst>
              <a:ext uri="{FF2B5EF4-FFF2-40B4-BE49-F238E27FC236}">
                <a16:creationId xmlns:a16="http://schemas.microsoft.com/office/drawing/2014/main" id="{3686E0D2-DA65-F011-4B13-94861A5C3B65}"/>
              </a:ext>
            </a:extLst>
          </p:cNvPr>
          <p:cNvSpPr/>
          <p:nvPr/>
        </p:nvSpPr>
        <p:spPr>
          <a:xfrm>
            <a:off x="2578310" y="5169330"/>
            <a:ext cx="659566" cy="2882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7288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fontScale="90000"/>
          </a:bodyPr>
          <a:lstStyle/>
          <a:p>
            <a:r>
              <a:rPr lang="en-US" dirty="0"/>
              <a:t>Coil Manufacture and Design </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67537" y="979970"/>
            <a:ext cx="8890000" cy="5878030"/>
          </a:xfrm>
        </p:spPr>
        <p:txBody>
          <a:bodyPr>
            <a:normAutofit fontScale="25000" lnSpcReduction="20000"/>
          </a:bodyPr>
          <a:lstStyle/>
          <a:p>
            <a:r>
              <a:rPr lang="en-US" sz="7200" b="1" dirty="0"/>
              <a:t>Vendor for Copper Planks and Bars for Planks:  </a:t>
            </a:r>
          </a:p>
          <a:p>
            <a:pPr marL="0" indent="0">
              <a:buNone/>
            </a:pPr>
            <a:r>
              <a:rPr lang="en-US" sz="7200" b="1" dirty="0"/>
              <a:t>        </a:t>
            </a:r>
            <a:r>
              <a:rPr lang="en-US" sz="8000" b="1" dirty="0">
                <a:solidFill>
                  <a:srgbClr val="FF0000"/>
                </a:solidFill>
              </a:rPr>
              <a:t>Copper and Brass Sales  </a:t>
            </a:r>
            <a:r>
              <a:rPr lang="en-US" sz="7200" b="1" dirty="0"/>
              <a:t>-- Division of TKMNA, </a:t>
            </a:r>
            <a:r>
              <a:rPr lang="en-US" sz="7200" b="1" dirty="0" err="1"/>
              <a:t>Thyssenkrup</a:t>
            </a:r>
            <a:endParaRPr lang="en-US" sz="7200" b="1" dirty="0"/>
          </a:p>
          <a:p>
            <a:r>
              <a:rPr lang="en-US" sz="7200" b="1" dirty="0"/>
              <a:t>Copper and Brass Sales functions like a Ryerson  -- Sourcing materials from manufacturers and machining from outside vendors (Some in house machining?)</a:t>
            </a:r>
            <a:endParaRPr lang="en-US" sz="7200" dirty="0"/>
          </a:p>
          <a:p>
            <a:pPr marL="0" indent="0">
              <a:buNone/>
            </a:pPr>
            <a:endParaRPr lang="en-US" sz="7200" b="1" dirty="0"/>
          </a:p>
          <a:p>
            <a:r>
              <a:rPr lang="en-US" sz="9600" b="1" dirty="0">
                <a:solidFill>
                  <a:srgbClr val="FF0000"/>
                </a:solidFill>
              </a:rPr>
              <a:t>Bulk ETP copper price = $7.50 /</a:t>
            </a:r>
            <a:r>
              <a:rPr lang="en-US" sz="9600" b="1" dirty="0" err="1">
                <a:solidFill>
                  <a:srgbClr val="FF0000"/>
                </a:solidFill>
              </a:rPr>
              <a:t>lb</a:t>
            </a:r>
            <a:r>
              <a:rPr lang="en-US" sz="9600" b="1" dirty="0">
                <a:solidFill>
                  <a:srgbClr val="FF0000"/>
                </a:solidFill>
              </a:rPr>
              <a:t>  </a:t>
            </a:r>
          </a:p>
          <a:p>
            <a:r>
              <a:rPr lang="en-US" sz="9600" b="1" dirty="0">
                <a:solidFill>
                  <a:srgbClr val="FF0000"/>
                </a:solidFill>
              </a:rPr>
              <a:t>Total Bulk Copper Price = $833,500</a:t>
            </a:r>
          </a:p>
          <a:p>
            <a:endParaRPr lang="en-US" sz="11200" b="1" dirty="0">
              <a:solidFill>
                <a:srgbClr val="FF0000"/>
              </a:solidFill>
            </a:endParaRPr>
          </a:p>
          <a:p>
            <a:r>
              <a:rPr lang="en-US" sz="8000" b="1" dirty="0"/>
              <a:t>G10-FR 3/32” thick sheets  = $29,799 Interstate Plastics</a:t>
            </a:r>
          </a:p>
          <a:p>
            <a:r>
              <a:rPr lang="en-US" sz="8000" b="1" dirty="0"/>
              <a:t>Waiting for finished machined bar and plank prices from Copper and Brass Sales</a:t>
            </a:r>
          </a:p>
          <a:p>
            <a:pPr marL="0" indent="0">
              <a:buNone/>
            </a:pPr>
            <a:endParaRPr lang="en-US" sz="7200" b="1" dirty="0"/>
          </a:p>
          <a:p>
            <a:r>
              <a:rPr lang="en-US" sz="7200" b="1" dirty="0"/>
              <a:t>Can only supply in ETP copper bars without purchasing oversees.  Length is the issue.</a:t>
            </a:r>
          </a:p>
          <a:p>
            <a:pPr marL="0" indent="0">
              <a:buNone/>
            </a:pPr>
            <a:endParaRPr lang="en-US" sz="7200" b="1" dirty="0"/>
          </a:p>
          <a:p>
            <a:r>
              <a:rPr lang="en-US" sz="7200" b="1" dirty="0"/>
              <a:t>Will supply end planks in ETP copper.  Maybe possible to get OFHC in US through Revere.  Revere is the big gorilla for copper in the US.</a:t>
            </a:r>
          </a:p>
          <a:p>
            <a:endParaRPr lang="en-US" sz="7200" b="1" dirty="0"/>
          </a:p>
          <a:p>
            <a:r>
              <a:rPr lang="en-US" sz="7200" b="1" dirty="0"/>
              <a:t>No luck in contacting </a:t>
            </a:r>
            <a:r>
              <a:rPr lang="en-US" sz="7200" b="1" dirty="0" err="1"/>
              <a:t>Luvato</a:t>
            </a:r>
            <a:r>
              <a:rPr lang="en-US" sz="7200" b="1" dirty="0"/>
              <a:t> for OFHC Copper.  I never had luck in contacting </a:t>
            </a:r>
            <a:r>
              <a:rPr lang="en-US" sz="7200" b="1" dirty="0" err="1"/>
              <a:t>Luvato</a:t>
            </a:r>
            <a:r>
              <a:rPr lang="en-US" sz="7200" b="1" dirty="0"/>
              <a:t>.</a:t>
            </a:r>
          </a:p>
          <a:p>
            <a:pPr marL="0" indent="0">
              <a:buNone/>
            </a:pPr>
            <a:endParaRPr lang="en-US" sz="7200" b="1" dirty="0"/>
          </a:p>
          <a:p>
            <a:r>
              <a:rPr lang="en-US" sz="7200" b="1" dirty="0"/>
              <a:t>Contacts:  Glenn Kreis  (local and very eager to get this PO)</a:t>
            </a:r>
          </a:p>
          <a:p>
            <a:endParaRPr lang="en-US" sz="7200" dirty="0"/>
          </a:p>
          <a:p>
            <a:pPr marL="0" indent="0">
              <a:buNone/>
            </a:pPr>
            <a:endParaRPr lang="en-US" sz="3300" dirty="0"/>
          </a:p>
          <a:p>
            <a:pPr marL="0" indent="0">
              <a:buNone/>
            </a:pPr>
            <a:endParaRPr lang="en-US" dirty="0"/>
          </a:p>
          <a:p>
            <a:pPr marL="0" indent="0">
              <a:buNone/>
            </a:pPr>
            <a:r>
              <a:rPr lang="en-US" sz="3200" dirty="0"/>
              <a:t>	</a:t>
            </a:r>
          </a:p>
          <a:p>
            <a:pPr marL="0" indent="0">
              <a:buNone/>
            </a:pPr>
            <a:endParaRPr lang="en-US" b="1"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421990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fontScale="90000"/>
          </a:bodyPr>
          <a:lstStyle/>
          <a:p>
            <a:r>
              <a:rPr lang="en-US" dirty="0"/>
              <a:t>Coil Manufacture and Design </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110067" y="1600202"/>
            <a:ext cx="8890000" cy="4525963"/>
          </a:xfrm>
        </p:spPr>
        <p:txBody>
          <a:bodyPr>
            <a:normAutofit fontScale="25000" lnSpcReduction="20000"/>
          </a:bodyPr>
          <a:lstStyle/>
          <a:p>
            <a:pPr marL="0" indent="0" algn="ctr">
              <a:buNone/>
            </a:pPr>
            <a:r>
              <a:rPr lang="en-US" sz="4400" b="1" dirty="0"/>
              <a:t>ETP vs OFHC</a:t>
            </a:r>
          </a:p>
          <a:p>
            <a:pPr algn="just"/>
            <a:r>
              <a:rPr lang="en-US" sz="8000" b="1" dirty="0"/>
              <a:t>ETP copper is 90% of the electrical copper used in the US.</a:t>
            </a:r>
          </a:p>
          <a:p>
            <a:pPr marL="0" indent="0" algn="just">
              <a:buNone/>
            </a:pPr>
            <a:endParaRPr lang="en-US" sz="8000" b="1" dirty="0"/>
          </a:p>
          <a:p>
            <a:pPr algn="just"/>
            <a:r>
              <a:rPr lang="en-US" sz="8000" b="1" dirty="0"/>
              <a:t>ETP is much easier to get</a:t>
            </a:r>
          </a:p>
          <a:p>
            <a:pPr algn="just"/>
            <a:endParaRPr lang="en-US" sz="8000" b="1" dirty="0"/>
          </a:p>
          <a:p>
            <a:pPr algn="just"/>
            <a:r>
              <a:rPr lang="en-US" sz="8000" b="1" dirty="0"/>
              <a:t>ETP has the same electrical conductivity as OFHC</a:t>
            </a:r>
          </a:p>
          <a:p>
            <a:pPr marL="0" indent="0" algn="just">
              <a:buNone/>
            </a:pPr>
            <a:endParaRPr lang="en-US" sz="8000" b="1" dirty="0"/>
          </a:p>
          <a:p>
            <a:pPr algn="just"/>
            <a:r>
              <a:rPr lang="en-US" sz="8000" b="1" dirty="0"/>
              <a:t>OFHC is much easier to weld and braze</a:t>
            </a:r>
          </a:p>
          <a:p>
            <a:pPr marL="0" indent="0" algn="just">
              <a:buNone/>
            </a:pPr>
            <a:endParaRPr lang="en-US" sz="8000" b="1" dirty="0"/>
          </a:p>
          <a:p>
            <a:pPr algn="just"/>
            <a:r>
              <a:rPr lang="en-US" sz="8000" b="1" dirty="0"/>
              <a:t>ETP is a bit easier to machine than OFHC</a:t>
            </a:r>
          </a:p>
          <a:p>
            <a:pPr marL="0" indent="0" algn="just">
              <a:buNone/>
            </a:pPr>
            <a:endParaRPr lang="en-US" sz="8000" b="1" dirty="0"/>
          </a:p>
          <a:p>
            <a:pPr algn="just"/>
            <a:r>
              <a:rPr lang="en-US" sz="8000" b="1" dirty="0"/>
              <a:t>ETP has oxygen in it.  This makes welding and brazing more difficult.  A TIG welding/brazing method will be used.  Silicon-bronze and other alloys are recommended.</a:t>
            </a:r>
          </a:p>
          <a:p>
            <a:pPr marL="0" indent="0" algn="just">
              <a:buNone/>
            </a:pPr>
            <a:endParaRPr lang="en-US" sz="8000" b="1" dirty="0"/>
          </a:p>
          <a:p>
            <a:pPr algn="just"/>
            <a:r>
              <a:rPr lang="en-US" sz="8000" b="1" dirty="0"/>
              <a:t>Need to buy ETP samples with different filler rods and have Bob Conley try them out.  Material cost ~ $400 and 1 day of Bobs time.</a:t>
            </a:r>
          </a:p>
          <a:p>
            <a:pPr marL="0" indent="0">
              <a:buNone/>
            </a:pPr>
            <a:r>
              <a:rPr lang="en-US" sz="4400" b="1" dirty="0"/>
              <a:t>        </a:t>
            </a:r>
            <a:endParaRPr lang="en-US" b="1"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373812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110067" y="1072887"/>
            <a:ext cx="8890000" cy="1921930"/>
          </a:xfrm>
          <a:solidFill>
            <a:schemeClr val="bg1"/>
          </a:solidFill>
        </p:spPr>
        <p:txBody>
          <a:bodyPr>
            <a:normAutofit lnSpcReduction="10000"/>
          </a:bodyPr>
          <a:lstStyle/>
          <a:p>
            <a:r>
              <a:rPr lang="en-US" sz="2000" b="1" dirty="0"/>
              <a:t>ANSYS thermal analysis aluminum bar with 1 pass 5/8” OD copper tubing using thermal flow element 116.</a:t>
            </a:r>
          </a:p>
          <a:p>
            <a:r>
              <a:rPr lang="en-US" sz="2000" b="1" dirty="0"/>
              <a:t>Heat flux on one surface of aluminum cooling plate of center coil = 3750 watts with 3 GPM water at 22 C inlet</a:t>
            </a:r>
          </a:p>
          <a:p>
            <a:r>
              <a:rPr lang="en-US" sz="2000" b="1" dirty="0"/>
              <a:t>Result: Max plate temp = 31.3 C, Max Tube temp = 29.4 C, Outlet water temp = 26.6 C</a:t>
            </a:r>
          </a:p>
          <a:p>
            <a:pPr marL="0" indent="0">
              <a:buNone/>
            </a:pPr>
            <a:endParaRPr lang="en-US" dirty="0"/>
          </a:p>
          <a:p>
            <a:pPr marL="0" indent="0">
              <a:buNone/>
            </a:pPr>
            <a:endParaRPr lang="en-US" dirty="0"/>
          </a:p>
          <a:p>
            <a:pPr marL="0" indent="0">
              <a:buNone/>
            </a:pPr>
            <a:endParaRPr lang="en-US" dirty="0"/>
          </a:p>
          <a:p>
            <a:endParaRPr lang="en-US" dirty="0"/>
          </a:p>
        </p:txBody>
      </p:sp>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a:bodyPr>
          <a:lstStyle/>
          <a:p>
            <a:r>
              <a:rPr lang="en-US" dirty="0"/>
              <a:t>Coil Thermal Analysis</a:t>
            </a:r>
          </a:p>
        </p:txBody>
      </p:sp>
      <p:pic>
        <p:nvPicPr>
          <p:cNvPr id="7" name="Picture 6">
            <a:extLst>
              <a:ext uri="{FF2B5EF4-FFF2-40B4-BE49-F238E27FC236}">
                <a16:creationId xmlns:a16="http://schemas.microsoft.com/office/drawing/2014/main" id="{CA3F8093-C8DA-CB8B-5681-C2039B99657B}"/>
              </a:ext>
            </a:extLst>
          </p:cNvPr>
          <p:cNvPicPr>
            <a:picLocks noChangeAspect="1"/>
          </p:cNvPicPr>
          <p:nvPr/>
        </p:nvPicPr>
        <p:blipFill rotWithShape="1">
          <a:blip r:embed="rId2"/>
          <a:srcRect r="7575" b="23415"/>
          <a:stretch/>
        </p:blipFill>
        <p:spPr>
          <a:xfrm>
            <a:off x="110067" y="3863183"/>
            <a:ext cx="5257800" cy="2658534"/>
          </a:xfrm>
          <a:prstGeom prst="rect">
            <a:avLst/>
          </a:prstGeom>
        </p:spPr>
      </p:pic>
      <p:pic>
        <p:nvPicPr>
          <p:cNvPr id="9" name="Picture 8">
            <a:extLst>
              <a:ext uri="{FF2B5EF4-FFF2-40B4-BE49-F238E27FC236}">
                <a16:creationId xmlns:a16="http://schemas.microsoft.com/office/drawing/2014/main" id="{A94A5E7D-E022-C1CA-1C5D-1B190999589D}"/>
              </a:ext>
            </a:extLst>
          </p:cNvPr>
          <p:cNvPicPr>
            <a:picLocks noChangeAspect="1"/>
          </p:cNvPicPr>
          <p:nvPr/>
        </p:nvPicPr>
        <p:blipFill rotWithShape="1">
          <a:blip r:embed="rId3"/>
          <a:srcRect r="10274" b="29351"/>
          <a:stretch/>
        </p:blipFill>
        <p:spPr>
          <a:xfrm>
            <a:off x="3443685" y="2724444"/>
            <a:ext cx="5471716" cy="2629016"/>
          </a:xfrm>
          <a:prstGeom prst="rect">
            <a:avLst/>
          </a:prstGeom>
        </p:spPr>
      </p:pic>
    </p:spTree>
    <p:extLst>
      <p:ext uri="{BB962C8B-B14F-4D97-AF65-F5344CB8AC3E}">
        <p14:creationId xmlns:p14="http://schemas.microsoft.com/office/powerpoint/2010/main" val="2423745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127000" y="1309710"/>
            <a:ext cx="8890000" cy="1921930"/>
          </a:xfrm>
          <a:solidFill>
            <a:schemeClr val="bg1"/>
          </a:solidFill>
        </p:spPr>
        <p:txBody>
          <a:bodyPr>
            <a:normAutofit fontScale="25000" lnSpcReduction="20000"/>
          </a:bodyPr>
          <a:lstStyle/>
          <a:p>
            <a:r>
              <a:rPr lang="en-US" sz="8000" b="1" dirty="0"/>
              <a:t>Need full analysis with conductor, G-10 insulator, contact resistance at all surfaces, conductor package side plates, and heat transfer into water.</a:t>
            </a:r>
          </a:p>
          <a:p>
            <a:endParaRPr lang="en-US" sz="8000" b="1" dirty="0"/>
          </a:p>
          <a:p>
            <a:r>
              <a:rPr lang="en-US" sz="8000" b="1" dirty="0"/>
              <a:t>Can get full length aluminum extrusions from Western Extrusions in TX.  Contact is Gary </a:t>
            </a:r>
            <a:r>
              <a:rPr lang="en-US" sz="8000" b="1" dirty="0" err="1"/>
              <a:t>Bacher</a:t>
            </a:r>
            <a:r>
              <a:rPr lang="en-US" sz="8000" b="1" dirty="0"/>
              <a:t>.  Waiting </a:t>
            </a:r>
            <a:r>
              <a:rPr lang="en-US" sz="8000" b="1"/>
              <a:t>for prices.</a:t>
            </a:r>
            <a:endParaRPr lang="en-US" sz="8000" b="1" dirty="0"/>
          </a:p>
          <a:p>
            <a:pPr marL="0" indent="0">
              <a:buNone/>
            </a:pPr>
            <a:endParaRPr lang="en-US" sz="8000" b="1" dirty="0"/>
          </a:p>
          <a:p>
            <a:r>
              <a:rPr lang="en-US" sz="8000" b="1" dirty="0"/>
              <a:t>Cold plates from QATS Advanced Thermal Solutions in Massachusetts.  They only have a 6 foot bed for milling.  So we would or QATS would have to send the plates from Western Extrusion to a larger machine shop.  They could press the tubes in full length with one up and back pass.  Right now this seems to be a sufficient length.</a:t>
            </a:r>
          </a:p>
          <a:p>
            <a:pPr marL="0" indent="0">
              <a:buNone/>
            </a:pPr>
            <a:endParaRPr lang="en-US" sz="8000" b="1" dirty="0"/>
          </a:p>
          <a:p>
            <a:r>
              <a:rPr lang="en-US" sz="8000" b="1" dirty="0"/>
              <a:t>The cooling plates will be connected in a series parallel arrangement to optimize pressure drop, cooling and ensure the flow is turbulent.</a:t>
            </a:r>
          </a:p>
          <a:p>
            <a:pPr marL="0" indent="0">
              <a:buNone/>
            </a:pPr>
            <a:r>
              <a:rPr lang="en-US" sz="8000" b="1" dirty="0"/>
              <a:t> </a:t>
            </a:r>
          </a:p>
          <a:p>
            <a:r>
              <a:rPr lang="en-US" sz="8000" b="1" dirty="0"/>
              <a:t>The cooling plates will be part of the structure of the straps going around the coil            </a:t>
            </a:r>
          </a:p>
          <a:p>
            <a:pPr marL="0" indent="0">
              <a:buNone/>
            </a:pPr>
            <a:endParaRPr lang="en-US" dirty="0"/>
          </a:p>
          <a:p>
            <a:pPr marL="0" indent="0">
              <a:buNone/>
            </a:pPr>
            <a:endParaRPr lang="en-US" dirty="0"/>
          </a:p>
          <a:p>
            <a:pPr marL="0" indent="0">
              <a:buNone/>
            </a:pPr>
            <a:endParaRPr lang="en-US" dirty="0"/>
          </a:p>
          <a:p>
            <a:endParaRPr lang="en-US" dirty="0"/>
          </a:p>
        </p:txBody>
      </p:sp>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a:bodyPr>
          <a:lstStyle/>
          <a:p>
            <a:r>
              <a:rPr lang="en-US" dirty="0"/>
              <a:t>Coil Thermal Analysis</a:t>
            </a:r>
          </a:p>
        </p:txBody>
      </p:sp>
    </p:spTree>
    <p:extLst>
      <p:ext uri="{BB962C8B-B14F-4D97-AF65-F5344CB8AC3E}">
        <p14:creationId xmlns:p14="http://schemas.microsoft.com/office/powerpoint/2010/main" val="64263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lstStyle/>
          <a:p>
            <a:r>
              <a:rPr lang="en-US" dirty="0"/>
              <a:t>Steel Plates</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p:txBody>
          <a:bodyPr>
            <a:normAutofit fontScale="55000" lnSpcReduction="20000"/>
          </a:bodyPr>
          <a:lstStyle/>
          <a:p>
            <a:r>
              <a:rPr lang="en-US" b="1" dirty="0">
                <a:solidFill>
                  <a:srgbClr val="FF0000"/>
                </a:solidFill>
              </a:rPr>
              <a:t>I propose that we select Nucor Steel for our steel plates and have the plates water jet cut by a separate company.</a:t>
            </a:r>
          </a:p>
          <a:p>
            <a:endParaRPr lang="en-US" dirty="0"/>
          </a:p>
          <a:p>
            <a:r>
              <a:rPr lang="en-US" b="1" dirty="0"/>
              <a:t>Nucor Steel is a good choice for steel.  It is the largest steel company in the US by market capitalization and almost certainly the most modern.</a:t>
            </a:r>
          </a:p>
          <a:p>
            <a:r>
              <a:rPr lang="en-US" dirty="0"/>
              <a:t>Nucor Steel has three plate mills in the US.  They are in Tuscaloosa AL, Hertford NC, and Brandenburg KT.</a:t>
            </a:r>
          </a:p>
          <a:p>
            <a:r>
              <a:rPr lang="en-US" b="1" dirty="0"/>
              <a:t>The Kentucky plant should be our choice.  </a:t>
            </a:r>
            <a:r>
              <a:rPr lang="en-US" dirty="0"/>
              <a:t>It is the most modern (it is still in the process of being fully commissioned) and the closest to Fermilab.  They have a railroad track adjacent to their property, and they routinely ship to Chicago. </a:t>
            </a:r>
          </a:p>
          <a:p>
            <a:r>
              <a:rPr lang="en-US" b="1" dirty="0"/>
              <a:t>They can do ½ ASTM steel spec and a fair chance of ¼ ASTM steel spec in a year or so.</a:t>
            </a: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218801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lstStyle/>
          <a:p>
            <a:r>
              <a:rPr lang="en-US" dirty="0"/>
              <a:t>Steel Plates </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287079" y="1334386"/>
            <a:ext cx="8686800" cy="5305647"/>
          </a:xfrm>
        </p:spPr>
        <p:txBody>
          <a:bodyPr>
            <a:normAutofit fontScale="70000" lnSpcReduction="20000"/>
          </a:bodyPr>
          <a:lstStyle/>
          <a:p>
            <a:r>
              <a:rPr lang="en-US" sz="3600" b="1" dirty="0"/>
              <a:t>Their budgetary price is $63/100 </a:t>
            </a:r>
            <a:r>
              <a:rPr lang="en-US" sz="3600" b="1" dirty="0" err="1"/>
              <a:t>wt</a:t>
            </a:r>
            <a:r>
              <a:rPr lang="en-US" sz="3600" b="1" dirty="0"/>
              <a:t>, and trucking to Chicago is $3.75/100 </a:t>
            </a:r>
            <a:r>
              <a:rPr lang="en-US" sz="3600" b="1" dirty="0" err="1"/>
              <a:t>wt</a:t>
            </a:r>
            <a:endParaRPr lang="en-US" sz="3600" b="1" dirty="0"/>
          </a:p>
          <a:p>
            <a:pPr marL="0" indent="0">
              <a:buNone/>
            </a:pPr>
            <a:endParaRPr lang="en-US" sz="2100" b="1" dirty="0"/>
          </a:p>
          <a:p>
            <a:r>
              <a:rPr lang="en-US" sz="3600" b="1" dirty="0"/>
              <a:t>Estimating an extra 2” of steel on each side of the plate for water jet cutting (Ayers) the following weights and prices are obtained:      </a:t>
            </a:r>
            <a:r>
              <a:rPr lang="en-US" sz="2300" dirty="0"/>
              <a:t>(1006 Steel Density = 7872 kg/m</a:t>
            </a:r>
            <a:r>
              <a:rPr lang="en-US" sz="2300" baseline="30000" dirty="0"/>
              <a:t>3</a:t>
            </a:r>
            <a:r>
              <a:rPr lang="en-US" sz="2300" dirty="0"/>
              <a:t>)</a:t>
            </a:r>
          </a:p>
          <a:p>
            <a:pPr marL="0" indent="0">
              <a:buNone/>
            </a:pPr>
            <a:endParaRPr lang="en-US" sz="3200" dirty="0"/>
          </a:p>
          <a:p>
            <a:pPr marL="0" indent="0">
              <a:buNone/>
            </a:pPr>
            <a:r>
              <a:rPr lang="en-US" sz="2800" dirty="0"/>
              <a:t>15 mm plate = 2135 </a:t>
            </a:r>
            <a:r>
              <a:rPr lang="en-US" sz="2800" dirty="0" err="1"/>
              <a:t>lb</a:t>
            </a:r>
            <a:r>
              <a:rPr lang="en-US" sz="2800" dirty="0"/>
              <a:t> (1.07 T)=  $1345 + $80 shipping</a:t>
            </a:r>
          </a:p>
          <a:p>
            <a:pPr marL="0" indent="0">
              <a:buNone/>
            </a:pPr>
            <a:r>
              <a:rPr lang="en-US" sz="2800" dirty="0"/>
              <a:t>40 mm plate = 5693 </a:t>
            </a:r>
            <a:r>
              <a:rPr lang="en-US" sz="2800" dirty="0" err="1"/>
              <a:t>lb</a:t>
            </a:r>
            <a:r>
              <a:rPr lang="en-US" sz="2800" dirty="0"/>
              <a:t> (2.85 T) = $3587 + $214 shipping </a:t>
            </a:r>
          </a:p>
          <a:p>
            <a:pPr marL="0" indent="0">
              <a:buNone/>
            </a:pPr>
            <a:r>
              <a:rPr lang="en-US" sz="2800" dirty="0"/>
              <a:t>160   15 mm plates = $215,200 + $12,800 shipping</a:t>
            </a:r>
          </a:p>
          <a:p>
            <a:pPr marL="0" indent="0">
              <a:buNone/>
            </a:pPr>
            <a:r>
              <a:rPr lang="en-US" sz="2800" dirty="0"/>
              <a:t>240   40 mm plates = $1,366,300 + $51,360 shipping </a:t>
            </a:r>
          </a:p>
          <a:p>
            <a:pPr marL="0" indent="0">
              <a:buNone/>
            </a:pPr>
            <a:endParaRPr lang="en-US" sz="3300" dirty="0"/>
          </a:p>
          <a:p>
            <a:r>
              <a:rPr lang="en-US" b="1" dirty="0"/>
              <a:t>Total = $1,581,500 + $64,160 shipping</a:t>
            </a:r>
          </a:p>
          <a:p>
            <a:r>
              <a:rPr lang="en-US" b="1" dirty="0"/>
              <a:t>Total = $1,645,660</a:t>
            </a:r>
          </a:p>
          <a:p>
            <a:endParaRPr lang="en-US" b="1" dirty="0"/>
          </a:p>
          <a:p>
            <a:pPr algn="ct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89372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lstStyle/>
          <a:p>
            <a:r>
              <a:rPr lang="en-US" dirty="0"/>
              <a:t>Steel Plates </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42530" y="1277911"/>
            <a:ext cx="8857630" cy="5503889"/>
          </a:xfrm>
        </p:spPr>
        <p:txBody>
          <a:bodyPr>
            <a:normAutofit fontScale="47500" lnSpcReduction="20000"/>
          </a:bodyPr>
          <a:lstStyle/>
          <a:p>
            <a:r>
              <a:rPr lang="en-US" sz="3800" b="1" dirty="0"/>
              <a:t>The raw steel plate price does not include any extra steel in a given heat that couldn’t make a full plate. Each heat ~ 90 Ton. So we would have: </a:t>
            </a:r>
          </a:p>
          <a:p>
            <a:pPr marL="0" indent="0">
              <a:buNone/>
            </a:pPr>
            <a:endParaRPr lang="en-US" sz="3800" dirty="0"/>
          </a:p>
          <a:p>
            <a:pPr marL="0" indent="0">
              <a:buNone/>
            </a:pPr>
            <a:r>
              <a:rPr lang="en-US" sz="1800" dirty="0"/>
              <a:t>	</a:t>
            </a:r>
            <a:r>
              <a:rPr lang="en-US" sz="3400" dirty="0"/>
              <a:t>90 T/1.07 T per 15 mm plate = 84.1 plates</a:t>
            </a:r>
          </a:p>
          <a:p>
            <a:pPr marL="0" indent="0">
              <a:buNone/>
            </a:pPr>
            <a:r>
              <a:rPr lang="en-US" sz="3400" dirty="0"/>
              <a:t>	160 plates/84 plates = 1.9 heats – Need 2 heats</a:t>
            </a:r>
          </a:p>
          <a:p>
            <a:pPr marL="0" indent="0">
              <a:buNone/>
            </a:pPr>
            <a:r>
              <a:rPr lang="en-US" sz="3400" dirty="0"/>
              <a:t>	</a:t>
            </a:r>
            <a:r>
              <a:rPr lang="en-US" sz="3400" b="1" dirty="0"/>
              <a:t>15 mm plate waste = </a:t>
            </a:r>
            <a:r>
              <a:rPr lang="en-US" sz="3400" dirty="0"/>
              <a:t>.1 heat X 90 T X 2000 </a:t>
            </a:r>
            <a:r>
              <a:rPr lang="en-US" sz="3400" dirty="0" err="1"/>
              <a:t>lbs</a:t>
            </a:r>
            <a:r>
              <a:rPr lang="en-US" sz="3400" dirty="0"/>
              <a:t> X .63 =  </a:t>
            </a:r>
            <a:r>
              <a:rPr lang="en-US" sz="3400" b="1" dirty="0"/>
              <a:t>$11,340</a:t>
            </a:r>
          </a:p>
          <a:p>
            <a:pPr marL="0" indent="0">
              <a:buNone/>
            </a:pPr>
            <a:endParaRPr lang="en-US" sz="3400" dirty="0"/>
          </a:p>
          <a:p>
            <a:pPr marL="0" indent="0">
              <a:buNone/>
            </a:pPr>
            <a:r>
              <a:rPr lang="en-US" sz="3400" dirty="0"/>
              <a:t>	90 T/2.85 T per 40 mm plate = 31.6 plates</a:t>
            </a:r>
          </a:p>
          <a:p>
            <a:pPr marL="0" indent="0">
              <a:buNone/>
            </a:pPr>
            <a:r>
              <a:rPr lang="en-US" sz="3400" dirty="0"/>
              <a:t>	240 plates/31 plates=  7.74 heats – Need 8 heats</a:t>
            </a:r>
          </a:p>
          <a:p>
            <a:pPr marL="0" indent="0">
              <a:buNone/>
            </a:pPr>
            <a:r>
              <a:rPr lang="en-US" sz="3400" dirty="0"/>
              <a:t>	</a:t>
            </a:r>
            <a:r>
              <a:rPr lang="en-US" sz="3400" b="1" dirty="0"/>
              <a:t>40 mm plate waste = </a:t>
            </a:r>
            <a:r>
              <a:rPr lang="en-US" sz="3400" dirty="0"/>
              <a:t>.3 heat X 90 T X 2000 </a:t>
            </a:r>
            <a:r>
              <a:rPr lang="en-US" sz="3400" dirty="0" err="1"/>
              <a:t>lbs</a:t>
            </a:r>
            <a:r>
              <a:rPr lang="en-US" sz="3400" dirty="0"/>
              <a:t> X .63 =  </a:t>
            </a:r>
            <a:r>
              <a:rPr lang="en-US" sz="3400" b="1" dirty="0"/>
              <a:t>$34,020</a:t>
            </a:r>
          </a:p>
          <a:p>
            <a:pPr marL="0" indent="0">
              <a:buNone/>
            </a:pPr>
            <a:endParaRPr lang="en-US" sz="1800" b="1" dirty="0"/>
          </a:p>
          <a:p>
            <a:pPr marL="0" indent="0">
              <a:buNone/>
            </a:pPr>
            <a:endParaRPr lang="en-US" sz="1800" b="1" dirty="0"/>
          </a:p>
          <a:p>
            <a:pPr marL="0" indent="0">
              <a:buNone/>
            </a:pPr>
            <a:endParaRPr lang="en-US" sz="1800" b="1" dirty="0"/>
          </a:p>
          <a:p>
            <a:pPr marL="0" indent="0">
              <a:buNone/>
            </a:pPr>
            <a:r>
              <a:rPr lang="en-US" sz="4200" dirty="0"/>
              <a:t>Now these waste numbers merely give an example of extra steel that might need to be purchased.  90 T heat lots are only approximate.  However, we might be able to make shorter length plates that could be used for iron bridges at the top of the iron Plates</a:t>
            </a:r>
          </a:p>
          <a:p>
            <a:pPr marL="0" indent="0">
              <a:buNone/>
            </a:pPr>
            <a:endParaRPr lang="en-US" sz="4200" dirty="0"/>
          </a:p>
          <a:p>
            <a:pPr marL="0" indent="0">
              <a:buNone/>
            </a:pPr>
            <a:endParaRPr lang="en-US" sz="1800" dirty="0"/>
          </a:p>
          <a:p>
            <a:r>
              <a:rPr lang="en-US" sz="2900" dirty="0"/>
              <a:t>Contacts:  Dale </a:t>
            </a:r>
            <a:r>
              <a:rPr lang="en-US" sz="2900" dirty="0" err="1"/>
              <a:t>Murzyn</a:t>
            </a:r>
            <a:r>
              <a:rPr lang="en-US" sz="2900" dirty="0"/>
              <a:t> (district manager)</a:t>
            </a:r>
          </a:p>
          <a:p>
            <a:pPr marL="0" indent="0">
              <a:buNone/>
            </a:pPr>
            <a:r>
              <a:rPr lang="en-US" sz="2900" dirty="0"/>
              <a:t> 	       Christine Colburn (metallurgist)  </a:t>
            </a:r>
          </a:p>
          <a:p>
            <a:pPr marL="0" indent="0">
              <a:buNone/>
            </a:pPr>
            <a:endParaRPr lang="en-US" sz="2900" dirty="0"/>
          </a:p>
          <a:p>
            <a:r>
              <a:rPr lang="en-US" sz="2900" dirty="0"/>
              <a:t>Other Possible Steel Plate Sources:  NLMK  Farrell PA </a:t>
            </a:r>
          </a:p>
          <a:p>
            <a:pPr marL="0" indent="0">
              <a:buNone/>
            </a:pPr>
            <a:endParaRPr lang="en-US" dirty="0"/>
          </a:p>
          <a:p>
            <a:pPr marL="0" indent="0">
              <a:buNone/>
            </a:pPr>
            <a:endParaRPr lang="en-US" dirty="0"/>
          </a:p>
          <a:p>
            <a:endParaRPr lang="en-US" dirty="0"/>
          </a:p>
        </p:txBody>
      </p:sp>
      <p:sp>
        <p:nvSpPr>
          <p:cNvPr id="2" name="TextBox 1">
            <a:extLst>
              <a:ext uri="{FF2B5EF4-FFF2-40B4-BE49-F238E27FC236}">
                <a16:creationId xmlns:a16="http://schemas.microsoft.com/office/drawing/2014/main" id="{3380874E-55D4-A859-43ED-5B0AF1D798FF}"/>
              </a:ext>
            </a:extLst>
          </p:cNvPr>
          <p:cNvSpPr txBox="1"/>
          <p:nvPr/>
        </p:nvSpPr>
        <p:spPr>
          <a:xfrm>
            <a:off x="4704446" y="5222748"/>
            <a:ext cx="3834384" cy="830997"/>
          </a:xfrm>
          <a:prstGeom prst="rect">
            <a:avLst/>
          </a:prstGeom>
          <a:noFill/>
        </p:spPr>
        <p:txBody>
          <a:bodyPr wrap="square" rtlCol="0">
            <a:spAutoFit/>
          </a:bodyPr>
          <a:lstStyle/>
          <a:p>
            <a:r>
              <a:rPr lang="en-US" sz="2400" b="1" dirty="0">
                <a:solidFill>
                  <a:srgbClr val="FF0000"/>
                </a:solidFill>
              </a:rPr>
              <a:t>Total w/ waste and shipping: </a:t>
            </a:r>
          </a:p>
          <a:p>
            <a:r>
              <a:rPr lang="en-US" sz="2400" b="1" dirty="0">
                <a:solidFill>
                  <a:srgbClr val="FF0000"/>
                </a:solidFill>
              </a:rPr>
              <a:t>$1,691,020</a:t>
            </a:r>
          </a:p>
        </p:txBody>
      </p:sp>
    </p:spTree>
    <p:extLst>
      <p:ext uri="{BB962C8B-B14F-4D97-AF65-F5344CB8AC3E}">
        <p14:creationId xmlns:p14="http://schemas.microsoft.com/office/powerpoint/2010/main" val="261124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lstStyle/>
          <a:p>
            <a:r>
              <a:rPr lang="en-US" dirty="0"/>
              <a:t>Water Jet Cutting</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p:txBody>
          <a:bodyPr>
            <a:normAutofit/>
          </a:bodyPr>
          <a:lstStyle/>
          <a:p>
            <a:pPr marL="0" indent="0">
              <a:buNone/>
            </a:pPr>
            <a:endParaRPr lang="en-US" dirty="0"/>
          </a:p>
          <a:p>
            <a:pPr marL="0" indent="0">
              <a:buNone/>
            </a:pPr>
            <a:endParaRPr lang="en-US" b="1"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pic>
        <p:nvPicPr>
          <p:cNvPr id="8" name="Picture 7" descr="A close-up of a document&#10;&#10;Description automatically generated">
            <a:extLst>
              <a:ext uri="{FF2B5EF4-FFF2-40B4-BE49-F238E27FC236}">
                <a16:creationId xmlns:a16="http://schemas.microsoft.com/office/drawing/2014/main" id="{36DD6F44-98C3-F78D-74A5-5B6D2A854AF7}"/>
              </a:ext>
            </a:extLst>
          </p:cNvPr>
          <p:cNvPicPr>
            <a:picLocks noChangeAspect="1"/>
          </p:cNvPicPr>
          <p:nvPr/>
        </p:nvPicPr>
        <p:blipFill rotWithShape="1">
          <a:blip r:embed="rId2">
            <a:extLst>
              <a:ext uri="{28A0092B-C50C-407E-A947-70E740481C1C}">
                <a14:useLocalDpi xmlns:a14="http://schemas.microsoft.com/office/drawing/2010/main" val="0"/>
              </a:ext>
            </a:extLst>
          </a:blip>
          <a:srcRect t="4153" b="16175"/>
          <a:stretch/>
        </p:blipFill>
        <p:spPr>
          <a:xfrm>
            <a:off x="250914" y="1086787"/>
            <a:ext cx="5523502" cy="5695013"/>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FA7DCBE8-721C-8812-E817-3CBD6AD2E540}"/>
                  </a:ext>
                </a:extLst>
              </p14:cNvPr>
              <p14:cNvContentPartPr/>
              <p14:nvPr/>
            </p14:nvContentPartPr>
            <p14:xfrm>
              <a:off x="4923915" y="4114298"/>
              <a:ext cx="464400" cy="38520"/>
            </p14:xfrm>
          </p:contentPart>
        </mc:Choice>
        <mc:Fallback xmlns="">
          <p:pic>
            <p:nvPicPr>
              <p:cNvPr id="9" name="Ink 8">
                <a:extLst>
                  <a:ext uri="{FF2B5EF4-FFF2-40B4-BE49-F238E27FC236}">
                    <a16:creationId xmlns:a16="http://schemas.microsoft.com/office/drawing/2014/main" id="{FA7DCBE8-721C-8812-E817-3CBD6AD2E540}"/>
                  </a:ext>
                </a:extLst>
              </p:cNvPr>
              <p:cNvPicPr/>
              <p:nvPr/>
            </p:nvPicPr>
            <p:blipFill>
              <a:blip r:embed="rId4"/>
              <a:stretch>
                <a:fillRect/>
              </a:stretch>
            </p:blipFill>
            <p:spPr>
              <a:xfrm>
                <a:off x="4870275" y="4006298"/>
                <a:ext cx="5720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E4E14FED-B470-F262-0F4C-FFAD9992F90A}"/>
                  </a:ext>
                </a:extLst>
              </p14:cNvPr>
              <p14:cNvContentPartPr/>
              <p14:nvPr/>
            </p14:nvContentPartPr>
            <p14:xfrm>
              <a:off x="4939035" y="4848698"/>
              <a:ext cx="486720" cy="9360"/>
            </p14:xfrm>
          </p:contentPart>
        </mc:Choice>
        <mc:Fallback xmlns="">
          <p:pic>
            <p:nvPicPr>
              <p:cNvPr id="10" name="Ink 9">
                <a:extLst>
                  <a:ext uri="{FF2B5EF4-FFF2-40B4-BE49-F238E27FC236}">
                    <a16:creationId xmlns:a16="http://schemas.microsoft.com/office/drawing/2014/main" id="{E4E14FED-B470-F262-0F4C-FFAD9992F90A}"/>
                  </a:ext>
                </a:extLst>
              </p:cNvPr>
              <p:cNvPicPr/>
              <p:nvPr/>
            </p:nvPicPr>
            <p:blipFill>
              <a:blip r:embed="rId6"/>
              <a:stretch>
                <a:fillRect/>
              </a:stretch>
            </p:blipFill>
            <p:spPr>
              <a:xfrm>
                <a:off x="4885035" y="4740698"/>
                <a:ext cx="5943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232B48CA-5A17-03CD-156A-7B18AD21F134}"/>
                  </a:ext>
                </a:extLst>
              </p14:cNvPr>
              <p14:cNvContentPartPr/>
              <p14:nvPr/>
            </p14:nvContentPartPr>
            <p14:xfrm>
              <a:off x="4991235" y="5868218"/>
              <a:ext cx="405720" cy="21960"/>
            </p14:xfrm>
          </p:contentPart>
        </mc:Choice>
        <mc:Fallback xmlns="">
          <p:pic>
            <p:nvPicPr>
              <p:cNvPr id="11" name="Ink 10">
                <a:extLst>
                  <a:ext uri="{FF2B5EF4-FFF2-40B4-BE49-F238E27FC236}">
                    <a16:creationId xmlns:a16="http://schemas.microsoft.com/office/drawing/2014/main" id="{232B48CA-5A17-03CD-156A-7B18AD21F134}"/>
                  </a:ext>
                </a:extLst>
              </p:cNvPr>
              <p:cNvPicPr/>
              <p:nvPr/>
            </p:nvPicPr>
            <p:blipFill>
              <a:blip r:embed="rId8"/>
              <a:stretch>
                <a:fillRect/>
              </a:stretch>
            </p:blipFill>
            <p:spPr>
              <a:xfrm>
                <a:off x="4937595" y="5760578"/>
                <a:ext cx="5133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E8A72EA0-1D07-A3FA-16D9-890D4E923C94}"/>
                  </a:ext>
                </a:extLst>
              </p14:cNvPr>
              <p14:cNvContentPartPr/>
              <p14:nvPr/>
            </p14:nvContentPartPr>
            <p14:xfrm>
              <a:off x="4946595" y="6340538"/>
              <a:ext cx="479160" cy="30240"/>
            </p14:xfrm>
          </p:contentPart>
        </mc:Choice>
        <mc:Fallback xmlns="">
          <p:pic>
            <p:nvPicPr>
              <p:cNvPr id="13" name="Ink 12">
                <a:extLst>
                  <a:ext uri="{FF2B5EF4-FFF2-40B4-BE49-F238E27FC236}">
                    <a16:creationId xmlns:a16="http://schemas.microsoft.com/office/drawing/2014/main" id="{E8A72EA0-1D07-A3FA-16D9-890D4E923C94}"/>
                  </a:ext>
                </a:extLst>
              </p:cNvPr>
              <p:cNvPicPr/>
              <p:nvPr/>
            </p:nvPicPr>
            <p:blipFill>
              <a:blip r:embed="rId10"/>
              <a:stretch>
                <a:fillRect/>
              </a:stretch>
            </p:blipFill>
            <p:spPr>
              <a:xfrm>
                <a:off x="4892595" y="6232898"/>
                <a:ext cx="5868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EC3C8379-27BB-C8A3-EEA9-9038118F1C56}"/>
                  </a:ext>
                </a:extLst>
              </p14:cNvPr>
              <p14:cNvContentPartPr/>
              <p14:nvPr/>
            </p14:nvContentPartPr>
            <p14:xfrm>
              <a:off x="606795" y="4061738"/>
              <a:ext cx="2104920" cy="46800"/>
            </p14:xfrm>
          </p:contentPart>
        </mc:Choice>
        <mc:Fallback xmlns="">
          <p:pic>
            <p:nvPicPr>
              <p:cNvPr id="15" name="Ink 14">
                <a:extLst>
                  <a:ext uri="{FF2B5EF4-FFF2-40B4-BE49-F238E27FC236}">
                    <a16:creationId xmlns:a16="http://schemas.microsoft.com/office/drawing/2014/main" id="{EC3C8379-27BB-C8A3-EEA9-9038118F1C56}"/>
                  </a:ext>
                </a:extLst>
              </p:cNvPr>
              <p:cNvPicPr/>
              <p:nvPr/>
            </p:nvPicPr>
            <p:blipFill>
              <a:blip r:embed="rId12"/>
              <a:stretch>
                <a:fillRect/>
              </a:stretch>
            </p:blipFill>
            <p:spPr>
              <a:xfrm>
                <a:off x="552795" y="3953738"/>
                <a:ext cx="22125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9669FE59-7A48-72C5-30A2-82CC2EF2E37F}"/>
                  </a:ext>
                </a:extLst>
              </p14:cNvPr>
              <p14:cNvContentPartPr/>
              <p14:nvPr/>
            </p14:nvContentPartPr>
            <p14:xfrm>
              <a:off x="599235" y="4833938"/>
              <a:ext cx="2107800" cy="45360"/>
            </p14:xfrm>
          </p:contentPart>
        </mc:Choice>
        <mc:Fallback xmlns="">
          <p:pic>
            <p:nvPicPr>
              <p:cNvPr id="16" name="Ink 15">
                <a:extLst>
                  <a:ext uri="{FF2B5EF4-FFF2-40B4-BE49-F238E27FC236}">
                    <a16:creationId xmlns:a16="http://schemas.microsoft.com/office/drawing/2014/main" id="{9669FE59-7A48-72C5-30A2-82CC2EF2E37F}"/>
                  </a:ext>
                </a:extLst>
              </p:cNvPr>
              <p:cNvPicPr/>
              <p:nvPr/>
            </p:nvPicPr>
            <p:blipFill>
              <a:blip r:embed="rId14"/>
              <a:stretch>
                <a:fillRect/>
              </a:stretch>
            </p:blipFill>
            <p:spPr>
              <a:xfrm>
                <a:off x="545595" y="4725938"/>
                <a:ext cx="22154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1AAE586A-78AD-5707-E663-C2EDCB40744C}"/>
                  </a:ext>
                </a:extLst>
              </p14:cNvPr>
              <p14:cNvContentPartPr/>
              <p14:nvPr/>
            </p14:nvContentPartPr>
            <p14:xfrm>
              <a:off x="591675" y="5868578"/>
              <a:ext cx="3237840" cy="52920"/>
            </p14:xfrm>
          </p:contentPart>
        </mc:Choice>
        <mc:Fallback xmlns="">
          <p:pic>
            <p:nvPicPr>
              <p:cNvPr id="17" name="Ink 16">
                <a:extLst>
                  <a:ext uri="{FF2B5EF4-FFF2-40B4-BE49-F238E27FC236}">
                    <a16:creationId xmlns:a16="http://schemas.microsoft.com/office/drawing/2014/main" id="{1AAE586A-78AD-5707-E663-C2EDCB40744C}"/>
                  </a:ext>
                </a:extLst>
              </p:cNvPr>
              <p:cNvPicPr/>
              <p:nvPr/>
            </p:nvPicPr>
            <p:blipFill>
              <a:blip r:embed="rId16"/>
              <a:stretch>
                <a:fillRect/>
              </a:stretch>
            </p:blipFill>
            <p:spPr>
              <a:xfrm>
                <a:off x="538035" y="5760578"/>
                <a:ext cx="3345480" cy="268560"/>
              </a:xfrm>
              <a:prstGeom prst="rect">
                <a:avLst/>
              </a:prstGeom>
            </p:spPr>
          </p:pic>
        </mc:Fallback>
      </mc:AlternateContent>
      <p:sp>
        <p:nvSpPr>
          <p:cNvPr id="18" name="TextBox 17">
            <a:extLst>
              <a:ext uri="{FF2B5EF4-FFF2-40B4-BE49-F238E27FC236}">
                <a16:creationId xmlns:a16="http://schemas.microsoft.com/office/drawing/2014/main" id="{E9FE81E8-0127-0D7F-2FB0-8D138908C5B5}"/>
              </a:ext>
            </a:extLst>
          </p:cNvPr>
          <p:cNvSpPr txBox="1"/>
          <p:nvPr/>
        </p:nvSpPr>
        <p:spPr>
          <a:xfrm>
            <a:off x="6100996" y="3184575"/>
            <a:ext cx="1353256" cy="1754326"/>
          </a:xfrm>
          <a:prstGeom prst="rect">
            <a:avLst/>
          </a:prstGeom>
          <a:noFill/>
        </p:spPr>
        <p:txBody>
          <a:bodyPr wrap="none" rtlCol="0">
            <a:spAutoFit/>
          </a:bodyPr>
          <a:lstStyle/>
          <a:p>
            <a:r>
              <a:rPr lang="en-US" dirty="0"/>
              <a:t>$558,455.20</a:t>
            </a:r>
          </a:p>
          <a:p>
            <a:r>
              <a:rPr lang="en-US" dirty="0"/>
              <a:t>  $22,500.00</a:t>
            </a:r>
          </a:p>
          <a:p>
            <a:r>
              <a:rPr lang="en-US" dirty="0"/>
              <a:t>  $43,200.00</a:t>
            </a:r>
          </a:p>
          <a:p>
            <a:r>
              <a:rPr lang="en-US" u="sng" dirty="0"/>
              <a:t>  $36,000.00</a:t>
            </a:r>
          </a:p>
          <a:p>
            <a:r>
              <a:rPr lang="en-US" b="1" dirty="0"/>
              <a:t>Total Cost:</a:t>
            </a:r>
          </a:p>
          <a:p>
            <a:r>
              <a:rPr lang="en-US" b="1" dirty="0">
                <a:solidFill>
                  <a:srgbClr val="FF0000"/>
                </a:solidFill>
              </a:rPr>
              <a:t>$666,155</a:t>
            </a:r>
          </a:p>
        </p:txBody>
      </p:sp>
      <p:sp>
        <p:nvSpPr>
          <p:cNvPr id="20" name="TextBox 19">
            <a:extLst>
              <a:ext uri="{FF2B5EF4-FFF2-40B4-BE49-F238E27FC236}">
                <a16:creationId xmlns:a16="http://schemas.microsoft.com/office/drawing/2014/main" id="{1C239EDA-C773-9BA6-49B7-EABA8AE1C514}"/>
              </a:ext>
            </a:extLst>
          </p:cNvPr>
          <p:cNvSpPr txBox="1"/>
          <p:nvPr/>
        </p:nvSpPr>
        <p:spPr>
          <a:xfrm>
            <a:off x="5510121" y="2207723"/>
            <a:ext cx="3040065" cy="369332"/>
          </a:xfrm>
          <a:prstGeom prst="rect">
            <a:avLst/>
          </a:prstGeom>
          <a:noFill/>
        </p:spPr>
        <p:txBody>
          <a:bodyPr wrap="square">
            <a:spAutoFit/>
          </a:bodyPr>
          <a:lstStyle/>
          <a:p>
            <a:pPr marL="0" indent="0">
              <a:buNone/>
            </a:pPr>
            <a:r>
              <a:rPr lang="en-US" sz="1800" b="1" dirty="0"/>
              <a:t>Contact:  </a:t>
            </a:r>
            <a:r>
              <a:rPr lang="en-US" sz="1800" b="1" dirty="0" err="1"/>
              <a:t>Schawn</a:t>
            </a:r>
            <a:r>
              <a:rPr lang="en-US" sz="1800" b="1" dirty="0"/>
              <a:t> Ayers  CEO</a:t>
            </a:r>
          </a:p>
        </p:txBody>
      </p:sp>
      <p:sp>
        <p:nvSpPr>
          <p:cNvPr id="21" name="TextBox 20">
            <a:extLst>
              <a:ext uri="{FF2B5EF4-FFF2-40B4-BE49-F238E27FC236}">
                <a16:creationId xmlns:a16="http://schemas.microsoft.com/office/drawing/2014/main" id="{43FCB05F-1F69-2DB5-C40E-E3AB51BB9B27}"/>
              </a:ext>
            </a:extLst>
          </p:cNvPr>
          <p:cNvSpPr txBox="1"/>
          <p:nvPr/>
        </p:nvSpPr>
        <p:spPr>
          <a:xfrm>
            <a:off x="5973580" y="5381469"/>
            <a:ext cx="2919506" cy="1200329"/>
          </a:xfrm>
          <a:prstGeom prst="rect">
            <a:avLst/>
          </a:prstGeom>
          <a:noFill/>
        </p:spPr>
        <p:txBody>
          <a:bodyPr wrap="square" rtlCol="0">
            <a:spAutoFit/>
          </a:bodyPr>
          <a:lstStyle/>
          <a:p>
            <a:r>
              <a:rPr lang="en-US" dirty="0"/>
              <a:t>Medium Edge Finish Level Q3 is the standard cut.  Cut finish depends on cutting speed.</a:t>
            </a:r>
          </a:p>
        </p:txBody>
      </p:sp>
    </p:spTree>
    <p:extLst>
      <p:ext uri="{BB962C8B-B14F-4D97-AF65-F5344CB8AC3E}">
        <p14:creationId xmlns:p14="http://schemas.microsoft.com/office/powerpoint/2010/main" val="2313722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lstStyle/>
          <a:p>
            <a:r>
              <a:rPr lang="en-US" dirty="0"/>
              <a:t>Water Jet Cutting</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232609" y="1270593"/>
            <a:ext cx="8566879" cy="5417286"/>
          </a:xfrm>
        </p:spPr>
        <p:txBody>
          <a:bodyPr>
            <a:normAutofit fontScale="55000" lnSpcReduction="20000"/>
          </a:bodyPr>
          <a:lstStyle/>
          <a:p>
            <a:r>
              <a:rPr lang="en-US" sz="5100" b="1" dirty="0"/>
              <a:t>Other Choice:     North Shore Steel Co.   Houston TX</a:t>
            </a:r>
          </a:p>
          <a:p>
            <a:pPr marL="0" indent="0">
              <a:buNone/>
            </a:pPr>
            <a:endParaRPr lang="en-US" sz="3200" dirty="0"/>
          </a:p>
          <a:p>
            <a:r>
              <a:rPr lang="en-US" sz="4400" b="1" dirty="0">
                <a:solidFill>
                  <a:srgbClr val="FF0000"/>
                </a:solidFill>
              </a:rPr>
              <a:t>Quote:   $662,160</a:t>
            </a:r>
          </a:p>
          <a:p>
            <a:pPr marL="0" indent="0">
              <a:buNone/>
            </a:pPr>
            <a:endParaRPr lang="en-US" dirty="0"/>
          </a:p>
          <a:p>
            <a:r>
              <a:rPr lang="en-US" dirty="0"/>
              <a:t>Farther away than </a:t>
            </a:r>
            <a:r>
              <a:rPr lang="en-US" dirty="0" err="1"/>
              <a:t>AyersTech</a:t>
            </a:r>
            <a:r>
              <a:rPr lang="en-US" dirty="0"/>
              <a:t>, but has railroad yard 2 miles to plant. </a:t>
            </a:r>
          </a:p>
          <a:p>
            <a:pPr marL="0" indent="0">
              <a:buNone/>
            </a:pPr>
            <a:endParaRPr lang="en-US" dirty="0"/>
          </a:p>
          <a:p>
            <a:r>
              <a:rPr lang="en-US" dirty="0"/>
              <a:t>Need to get shipping costs</a:t>
            </a:r>
          </a:p>
          <a:p>
            <a:endParaRPr lang="en-US" dirty="0"/>
          </a:p>
          <a:p>
            <a:r>
              <a:rPr lang="en-US" dirty="0"/>
              <a:t>Water jet cutting tables with sufficient length and width are scarce.  Nucor Steel is also looking for big table sizes in the Kentucky to Chicago area.</a:t>
            </a:r>
          </a:p>
          <a:p>
            <a:pPr marL="0" indent="0">
              <a:buNone/>
            </a:pPr>
            <a:endParaRPr lang="en-US" sz="3300" dirty="0"/>
          </a:p>
          <a:p>
            <a:pPr marL="0" indent="0">
              <a:buNone/>
            </a:pPr>
            <a:r>
              <a:rPr lang="en-US" sz="4400" b="1" dirty="0"/>
              <a:t>Contacts:  </a:t>
            </a:r>
            <a:r>
              <a:rPr lang="en-US" sz="4400" dirty="0"/>
              <a:t>Tristan Sandoval</a:t>
            </a:r>
          </a:p>
          <a:p>
            <a:pPr marL="0" indent="0">
              <a:buNone/>
            </a:pPr>
            <a:endParaRPr lang="en-US" dirty="0"/>
          </a:p>
          <a:p>
            <a:pPr marL="0" indent="0">
              <a:buNone/>
            </a:pPr>
            <a:r>
              <a:rPr lang="en-US" sz="3200" dirty="0"/>
              <a:t>	</a:t>
            </a:r>
          </a:p>
          <a:p>
            <a:pPr marL="0" indent="0">
              <a:buNone/>
            </a:pPr>
            <a:endParaRPr lang="en-US" b="1"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50928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lstStyle/>
          <a:p>
            <a:r>
              <a:rPr lang="en-US" dirty="0"/>
              <a:t>Steel Plate Summary </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281763" y="1148318"/>
            <a:ext cx="8686800" cy="5633482"/>
          </a:xfrm>
        </p:spPr>
        <p:txBody>
          <a:bodyPr>
            <a:normAutofit fontScale="92500" lnSpcReduction="10000"/>
          </a:bodyPr>
          <a:lstStyle/>
          <a:p>
            <a:r>
              <a:rPr lang="en-US" sz="3200" b="1" dirty="0"/>
              <a:t>Raw Plate Cost = $1,626,860</a:t>
            </a:r>
          </a:p>
          <a:p>
            <a:r>
              <a:rPr lang="en-US" sz="3200" b="1" dirty="0"/>
              <a:t>Total = $1,626,860 + $64,160 shipping</a:t>
            </a:r>
          </a:p>
          <a:p>
            <a:r>
              <a:rPr lang="en-US" sz="3200" b="1" dirty="0"/>
              <a:t>Total Raw Plate Cost = $1,691,020</a:t>
            </a:r>
          </a:p>
          <a:p>
            <a:r>
              <a:rPr lang="en-US" sz="3200" b="1" dirty="0"/>
              <a:t>Water Jet Cost = $666,500</a:t>
            </a:r>
          </a:p>
          <a:p>
            <a:pPr marL="0" indent="0">
              <a:buNone/>
            </a:pPr>
            <a:endParaRPr lang="en-US" sz="2600" b="1" dirty="0"/>
          </a:p>
          <a:p>
            <a:r>
              <a:rPr lang="en-US" sz="3200" b="1" dirty="0">
                <a:solidFill>
                  <a:srgbClr val="FF0000"/>
                </a:solidFill>
              </a:rPr>
              <a:t>Total NUCOR/AYERS  Plate Cost = $2,357520</a:t>
            </a:r>
            <a:endParaRPr lang="en-US" sz="3200" b="1" dirty="0"/>
          </a:p>
          <a:p>
            <a:r>
              <a:rPr lang="en-US" sz="2800" b="1" dirty="0">
                <a:solidFill>
                  <a:srgbClr val="00B050"/>
                </a:solidFill>
              </a:rPr>
              <a:t>Ryerson Quote</a:t>
            </a:r>
            <a:r>
              <a:rPr lang="en-US" sz="2800" b="1" dirty="0">
                <a:solidFill>
                  <a:srgbClr val="FF0000"/>
                </a:solidFill>
              </a:rPr>
              <a:t>  </a:t>
            </a:r>
            <a:r>
              <a:rPr lang="en-US" sz="2800" b="1" dirty="0"/>
              <a:t>(LBNF/DUNE BOE – 6/10/2022)</a:t>
            </a:r>
          </a:p>
          <a:p>
            <a:pPr marL="0" indent="0">
              <a:buNone/>
            </a:pPr>
            <a:r>
              <a:rPr lang="en-US" sz="3200" b="1" dirty="0">
                <a:solidFill>
                  <a:srgbClr val="FF0000"/>
                </a:solidFill>
              </a:rPr>
              <a:t>     </a:t>
            </a:r>
            <a:r>
              <a:rPr lang="en-US" sz="3200" b="1" dirty="0">
                <a:solidFill>
                  <a:srgbClr val="00B050"/>
                </a:solidFill>
              </a:rPr>
              <a:t>$3,556,000 for plasma cut plates</a:t>
            </a:r>
          </a:p>
          <a:p>
            <a:pPr marL="0" indent="0">
              <a:buNone/>
            </a:pPr>
            <a:r>
              <a:rPr lang="en-US" sz="2800" b="1" dirty="0"/>
              <a:t>      Original BOE Reduced to $1,422,000 by magical accounting</a:t>
            </a:r>
          </a:p>
          <a:p>
            <a:pPr marL="0" indent="0">
              <a:buNone/>
            </a:pPr>
            <a:endParaRPr lang="en-US" sz="2800" b="1" dirty="0"/>
          </a:p>
          <a:p>
            <a:pPr marL="0" indent="0">
              <a:buNone/>
            </a:pPr>
            <a:r>
              <a:rPr lang="en-US" sz="2400" b="1" dirty="0"/>
              <a:t>Nucor steel plates are 35.5” shorter and 4” greater in  width</a:t>
            </a:r>
          </a:p>
          <a:p>
            <a:pPr marL="0" indent="0">
              <a:buNone/>
            </a:pPr>
            <a:r>
              <a:rPr lang="en-US" sz="2400" b="1" dirty="0"/>
              <a:t>Minos steel plates took 2 man years of work for grinding off slag.</a:t>
            </a:r>
          </a:p>
          <a:p>
            <a:pPr marL="0" indent="0">
              <a:buNone/>
            </a:pPr>
            <a:endParaRPr lang="en-US" sz="3200" b="1" dirty="0"/>
          </a:p>
          <a:p>
            <a:endParaRPr lang="en-US" b="1" dirty="0"/>
          </a:p>
          <a:p>
            <a:pPr algn="ct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415706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fontScale="90000"/>
          </a:bodyPr>
          <a:lstStyle/>
          <a:p>
            <a:r>
              <a:rPr lang="en-US" dirty="0"/>
              <a:t>Coil Manufacture and Design </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146154" y="1219200"/>
            <a:ext cx="8851691" cy="4525963"/>
          </a:xfrm>
        </p:spPr>
        <p:txBody>
          <a:bodyPr>
            <a:normAutofit fontScale="25000" lnSpcReduction="20000"/>
          </a:bodyPr>
          <a:lstStyle/>
          <a:p>
            <a:pPr marL="0" indent="0" algn="ctr">
              <a:buNone/>
            </a:pPr>
            <a:r>
              <a:rPr lang="en-US" sz="9600" b="1" dirty="0">
                <a:solidFill>
                  <a:srgbClr val="FF0000"/>
                </a:solidFill>
              </a:rPr>
              <a:t>PROPOSED BASIC CONCEPT – Modification of Minos</a:t>
            </a:r>
          </a:p>
          <a:p>
            <a:pPr marL="0" indent="0" algn="ctr">
              <a:buNone/>
            </a:pPr>
            <a:r>
              <a:rPr lang="en-US" sz="3900" b="1" dirty="0"/>
              <a:t>      </a:t>
            </a:r>
          </a:p>
          <a:p>
            <a:r>
              <a:rPr lang="en-US" sz="8000" b="1" dirty="0"/>
              <a:t>Use solid ETP 110 copper instead of water cooled aluminum</a:t>
            </a:r>
          </a:p>
          <a:p>
            <a:pPr marL="0" indent="0">
              <a:buNone/>
            </a:pPr>
            <a:endParaRPr lang="en-US" sz="8000" b="1" dirty="0"/>
          </a:p>
          <a:p>
            <a:r>
              <a:rPr lang="en-US" sz="8000" b="1" dirty="0"/>
              <a:t>Use Marco’s dimensions for overall size (six conductor wide X 8 layers tall with each conductor 1” X 1.5”)</a:t>
            </a:r>
          </a:p>
          <a:p>
            <a:pPr marL="0" indent="0">
              <a:buNone/>
            </a:pPr>
            <a:endParaRPr lang="en-US" sz="8000" b="1" dirty="0"/>
          </a:p>
          <a:p>
            <a:r>
              <a:rPr lang="en-US" sz="8000" b="1" dirty="0"/>
              <a:t>Form the long length planks from 6 bars.  These bars will have rounded corners and will be skip tack welded together.  They may also be connected by several bolts going through all 6 bars.</a:t>
            </a:r>
          </a:p>
          <a:p>
            <a:endParaRPr lang="en-US" sz="8000" b="1" dirty="0"/>
          </a:p>
          <a:p>
            <a:r>
              <a:rPr lang="en-US" sz="8000" b="1" dirty="0"/>
              <a:t>1/8” Thick G-10 sheets between layers  (This may go down to 3/32” thick G-10)</a:t>
            </a:r>
          </a:p>
          <a:p>
            <a:pPr marL="0" indent="0">
              <a:buNone/>
            </a:pPr>
            <a:endParaRPr lang="en-US" sz="8000" b="1" dirty="0"/>
          </a:p>
          <a:p>
            <a:r>
              <a:rPr lang="en-US" sz="8000" b="1" dirty="0"/>
              <a:t>Joints will be pressed bolted contacts with silver plating.</a:t>
            </a:r>
          </a:p>
          <a:p>
            <a:pPr marL="0" indent="0">
              <a:buNone/>
            </a:pPr>
            <a:endParaRPr lang="en-US" sz="8000" b="1" dirty="0"/>
          </a:p>
          <a:p>
            <a:r>
              <a:rPr lang="en-US" sz="8000" b="1" dirty="0"/>
              <a:t>Aluminum cooling plates down the length of the 12 long sections will replace the water cooled bars in MINOS.  Right now only one water cooled plate per long length is expected.</a:t>
            </a:r>
          </a:p>
          <a:p>
            <a:endParaRPr lang="en-US" sz="8000" b="1" dirty="0"/>
          </a:p>
          <a:p>
            <a:r>
              <a:rPr lang="en-US" sz="8000" b="1" dirty="0"/>
              <a:t>The whole conductor pack will be joined with discrete connections (bands) as per Marco’s concept.  The cooling plates will be integral with these connection pieces.</a:t>
            </a:r>
          </a:p>
          <a:p>
            <a:endParaRPr lang="en-US" sz="3900" dirty="0"/>
          </a:p>
          <a:p>
            <a:endParaRPr lang="en-US" sz="3900" dirty="0"/>
          </a:p>
          <a:p>
            <a:endParaRPr lang="en-US" dirty="0"/>
          </a:p>
          <a:p>
            <a:pPr marL="0" indent="0">
              <a:buNone/>
            </a:pPr>
            <a:endParaRPr lang="en-US" sz="3300" dirty="0"/>
          </a:p>
          <a:p>
            <a:pPr marL="0" indent="0">
              <a:buNone/>
            </a:pPr>
            <a:endParaRPr lang="en-US" dirty="0"/>
          </a:p>
          <a:p>
            <a:pPr marL="0" indent="0">
              <a:buNone/>
            </a:pPr>
            <a:r>
              <a:rPr lang="en-US" sz="3200" dirty="0"/>
              <a:t>	</a:t>
            </a:r>
          </a:p>
          <a:p>
            <a:pPr marL="0" indent="0">
              <a:buNone/>
            </a:pPr>
            <a:endParaRPr lang="en-US" b="1"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136100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fontScale="90000"/>
          </a:bodyPr>
          <a:lstStyle/>
          <a:p>
            <a:r>
              <a:rPr lang="en-US" dirty="0"/>
              <a:t>Coil Manufacture and Design </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179882" y="1600202"/>
            <a:ext cx="8851691" cy="4525963"/>
          </a:xfrm>
        </p:spPr>
        <p:txBody>
          <a:bodyPr>
            <a:normAutofit/>
          </a:bodyPr>
          <a:lstStyle/>
          <a:p>
            <a:pPr marL="0" indent="0" algn="ctr">
              <a:buNone/>
            </a:pPr>
            <a:r>
              <a:rPr lang="en-US" sz="3900" b="1" dirty="0"/>
              <a:t>      </a:t>
            </a:r>
          </a:p>
          <a:p>
            <a:endParaRPr lang="en-US" dirty="0"/>
          </a:p>
          <a:p>
            <a:pPr marL="0" indent="0">
              <a:buNone/>
            </a:pPr>
            <a:endParaRPr lang="en-US" sz="3300" dirty="0"/>
          </a:p>
          <a:p>
            <a:pPr marL="0" indent="0">
              <a:buNone/>
            </a:pPr>
            <a:endParaRPr lang="en-US" dirty="0"/>
          </a:p>
          <a:p>
            <a:pPr marL="0" indent="0">
              <a:buNone/>
            </a:pPr>
            <a:r>
              <a:rPr lang="en-US" sz="3200" dirty="0"/>
              <a:t>	</a:t>
            </a:r>
          </a:p>
          <a:p>
            <a:pPr marL="0" indent="0">
              <a:buNone/>
            </a:pPr>
            <a:endParaRPr lang="en-US" b="1"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pic>
        <p:nvPicPr>
          <p:cNvPr id="2" name="Picture 1" descr="A green rectangular object with pink stripes&#10;&#10;Description automatically generated">
            <a:extLst>
              <a:ext uri="{FF2B5EF4-FFF2-40B4-BE49-F238E27FC236}">
                <a16:creationId xmlns:a16="http://schemas.microsoft.com/office/drawing/2014/main" id="{0810AE85-8C4B-E73C-F6BA-9CB29CC0C24B}"/>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6721" r="17541"/>
          <a:stretch/>
        </p:blipFill>
        <p:spPr>
          <a:xfrm>
            <a:off x="719250" y="1071873"/>
            <a:ext cx="7255239" cy="5582619"/>
          </a:xfrm>
          <a:prstGeom prst="rect">
            <a:avLst/>
          </a:prstGeom>
        </p:spPr>
      </p:pic>
      <p:cxnSp>
        <p:nvCxnSpPr>
          <p:cNvPr id="4" name="Straight Arrow Connector 3">
            <a:extLst>
              <a:ext uri="{FF2B5EF4-FFF2-40B4-BE49-F238E27FC236}">
                <a16:creationId xmlns:a16="http://schemas.microsoft.com/office/drawing/2014/main" id="{4DAC6FFE-63F3-CA15-42FF-966EA9D4A5EF}"/>
              </a:ext>
            </a:extLst>
          </p:cNvPr>
          <p:cNvCxnSpPr>
            <a:cxnSpLocks/>
          </p:cNvCxnSpPr>
          <p:nvPr/>
        </p:nvCxnSpPr>
        <p:spPr>
          <a:xfrm flipH="1">
            <a:off x="3065211" y="5970997"/>
            <a:ext cx="1731364" cy="22216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678906A-E8B2-2F37-1107-DE4D3D44E2F7}"/>
              </a:ext>
            </a:extLst>
          </p:cNvPr>
          <p:cNvSpPr txBox="1"/>
          <p:nvPr/>
        </p:nvSpPr>
        <p:spPr>
          <a:xfrm>
            <a:off x="4796575" y="5756833"/>
            <a:ext cx="2820900" cy="369332"/>
          </a:xfrm>
          <a:prstGeom prst="rect">
            <a:avLst/>
          </a:prstGeom>
          <a:noFill/>
        </p:spPr>
        <p:txBody>
          <a:bodyPr wrap="none" rtlCol="0">
            <a:spAutoFit/>
          </a:bodyPr>
          <a:lstStyle/>
          <a:p>
            <a:r>
              <a:rPr lang="en-US" b="1" dirty="0"/>
              <a:t>Input and Output Terminals</a:t>
            </a:r>
          </a:p>
        </p:txBody>
      </p:sp>
      <p:sp>
        <p:nvSpPr>
          <p:cNvPr id="10" name="TextBox 9">
            <a:extLst>
              <a:ext uri="{FF2B5EF4-FFF2-40B4-BE49-F238E27FC236}">
                <a16:creationId xmlns:a16="http://schemas.microsoft.com/office/drawing/2014/main" id="{ADA82E25-9C7E-4F6E-674C-9A08D1E86D52}"/>
              </a:ext>
            </a:extLst>
          </p:cNvPr>
          <p:cNvSpPr txBox="1"/>
          <p:nvPr/>
        </p:nvSpPr>
        <p:spPr>
          <a:xfrm>
            <a:off x="1312333" y="2637749"/>
            <a:ext cx="1470915" cy="369332"/>
          </a:xfrm>
          <a:prstGeom prst="rect">
            <a:avLst/>
          </a:prstGeom>
          <a:solidFill>
            <a:schemeClr val="bg1"/>
          </a:solidFill>
          <a:ln>
            <a:noFill/>
          </a:ln>
        </p:spPr>
        <p:txBody>
          <a:bodyPr wrap="none" rtlCol="0">
            <a:spAutoFit/>
          </a:bodyPr>
          <a:lstStyle/>
          <a:p>
            <a:r>
              <a:rPr lang="en-US" b="1" dirty="0"/>
              <a:t>Green is G-10</a:t>
            </a:r>
          </a:p>
        </p:txBody>
      </p:sp>
      <p:cxnSp>
        <p:nvCxnSpPr>
          <p:cNvPr id="11" name="Straight Arrow Connector 10">
            <a:extLst>
              <a:ext uri="{FF2B5EF4-FFF2-40B4-BE49-F238E27FC236}">
                <a16:creationId xmlns:a16="http://schemas.microsoft.com/office/drawing/2014/main" id="{893C630B-0D92-A5E8-3FC6-41A1E9350572}"/>
              </a:ext>
            </a:extLst>
          </p:cNvPr>
          <p:cNvCxnSpPr>
            <a:cxnSpLocks/>
            <a:stCxn id="10" idx="3"/>
          </p:cNvCxnSpPr>
          <p:nvPr/>
        </p:nvCxnSpPr>
        <p:spPr>
          <a:xfrm>
            <a:off x="2783248" y="2822415"/>
            <a:ext cx="1147645" cy="250985"/>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2EFA456-363C-E008-EB56-7FA4FC121FF8}"/>
              </a:ext>
            </a:extLst>
          </p:cNvPr>
          <p:cNvSpPr txBox="1"/>
          <p:nvPr/>
        </p:nvSpPr>
        <p:spPr>
          <a:xfrm>
            <a:off x="1147932" y="1233148"/>
            <a:ext cx="3195468" cy="1015663"/>
          </a:xfrm>
          <a:prstGeom prst="rect">
            <a:avLst/>
          </a:prstGeom>
          <a:solidFill>
            <a:schemeClr val="bg1"/>
          </a:solidFill>
          <a:ln>
            <a:noFill/>
          </a:ln>
        </p:spPr>
        <p:txBody>
          <a:bodyPr wrap="square" rtlCol="0">
            <a:spAutoFit/>
          </a:bodyPr>
          <a:lstStyle/>
          <a:p>
            <a:pPr algn="ctr"/>
            <a:r>
              <a:rPr lang="en-US" sz="2000" b="1" dirty="0">
                <a:solidFill>
                  <a:srgbClr val="FF0000"/>
                </a:solidFill>
              </a:rPr>
              <a:t>No Corner Transition Pieces   Direct Plank to 6 Bar Plank Connections</a:t>
            </a:r>
          </a:p>
        </p:txBody>
      </p:sp>
    </p:spTree>
    <p:extLst>
      <p:ext uri="{BB962C8B-B14F-4D97-AF65-F5344CB8AC3E}">
        <p14:creationId xmlns:p14="http://schemas.microsoft.com/office/powerpoint/2010/main" val="461002471"/>
      </p:ext>
    </p:extLst>
  </p:cSld>
  <p:clrMapOvr>
    <a:masterClrMapping/>
  </p:clrMapOvr>
</p:sld>
</file>

<file path=ppt/theme/theme1.xml><?xml version="1.0" encoding="utf-8"?>
<a:theme xmlns:a="http://schemas.openxmlformats.org/drawingml/2006/main" name="SLAC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LAC Template" id="{3C7BB257-E15E-4892-8D5A-02360B71BFCD}" vid="{4ED570E2-A0E5-4AD5-B6A3-CEDBAD781C1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2383</TotalTime>
  <Words>1769</Words>
  <Application>Microsoft Macintosh PowerPoint</Application>
  <PresentationFormat>On-screen Show (4:3)</PresentationFormat>
  <Paragraphs>277</Paragraphs>
  <Slides>19</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Aptos</vt:lpstr>
      <vt:lpstr>Aptos Display</vt:lpstr>
      <vt:lpstr>Arial</vt:lpstr>
      <vt:lpstr>Calibri</vt:lpstr>
      <vt:lpstr>SLAC Template</vt:lpstr>
      <vt:lpstr>Office Theme</vt:lpstr>
      <vt:lpstr>PowerPoint Presentation</vt:lpstr>
      <vt:lpstr>Steel Plates</vt:lpstr>
      <vt:lpstr>Steel Plates </vt:lpstr>
      <vt:lpstr>Steel Plates </vt:lpstr>
      <vt:lpstr>Water Jet Cutting</vt:lpstr>
      <vt:lpstr>Water Jet Cutting</vt:lpstr>
      <vt:lpstr>Steel Plate Summary </vt:lpstr>
      <vt:lpstr>Coil Manufacture and Design </vt:lpstr>
      <vt:lpstr>Coil Manufacture and Design </vt:lpstr>
      <vt:lpstr>Coil Manufacture and Design </vt:lpstr>
      <vt:lpstr>Coil Manufacture and Design </vt:lpstr>
      <vt:lpstr>PowerPoint Presentation</vt:lpstr>
      <vt:lpstr>Coil Manufacture and Design </vt:lpstr>
      <vt:lpstr>Coil Manufacture and Design </vt:lpstr>
      <vt:lpstr>Required Plates for 6 Coils</vt:lpstr>
      <vt:lpstr>Coil Manufacture and Design </vt:lpstr>
      <vt:lpstr>Coil Manufacture and Design </vt:lpstr>
      <vt:lpstr>Coil Thermal Analysis</vt:lpstr>
      <vt:lpstr>Coil Thermal Analysis</vt:lpstr>
    </vt:vector>
  </TitlesOfParts>
  <Company>SLAC National Accelerator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Craddock, Wesley W.</dc:creator>
  <cp:lastModifiedBy>Markiewicz, Thomas</cp:lastModifiedBy>
  <cp:revision>21</cp:revision>
  <dcterms:created xsi:type="dcterms:W3CDTF">2024-06-27T22:55:44Z</dcterms:created>
  <dcterms:modified xsi:type="dcterms:W3CDTF">2024-07-22T21:17:52Z</dcterms:modified>
</cp:coreProperties>
</file>