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72" r:id="rId5"/>
    <p:sldId id="273" r:id="rId6"/>
    <p:sldId id="276" r:id="rId7"/>
    <p:sldId id="274" r:id="rId8"/>
    <p:sldId id="279" r:id="rId9"/>
    <p:sldId id="280" r:id="rId10"/>
    <p:sldId id="267" r:id="rId11"/>
    <p:sldId id="275" r:id="rId12"/>
    <p:sldId id="270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>
      <p:cViewPr varScale="1">
        <p:scale>
          <a:sx n="117" d="100"/>
          <a:sy n="117" d="100"/>
        </p:scale>
        <p:origin x="50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BC47A-E1DC-934E-BA98-0FFD04411AAC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551F-8C63-D44A-A8A8-353AC4326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4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34C09-0D6C-AF44-ABAD-E972C630547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114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pPr marL="150495">
              <a:lnSpc>
                <a:spcPts val="12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145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F000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2547A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pPr marL="150495">
              <a:lnSpc>
                <a:spcPts val="12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805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2547A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pPr marL="150495">
              <a:lnSpc>
                <a:spcPts val="12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667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pPr marL="150495">
              <a:lnSpc>
                <a:spcPts val="12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947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000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pPr marL="150495">
              <a:lnSpc>
                <a:spcPts val="12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379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0362" y="635889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25400">
            <a:solidFill>
              <a:srgbClr val="E95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41735" y="6489191"/>
            <a:ext cx="749807" cy="2377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553" y="23262"/>
            <a:ext cx="10918761" cy="1107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5527" y="1083867"/>
            <a:ext cx="11450320" cy="4707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90959" y="6522531"/>
            <a:ext cx="2456815" cy="196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59592" y="6522531"/>
            <a:ext cx="950594" cy="196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E9512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600" y="6357634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1"/>
                </a:lnTo>
              </a:path>
            </a:pathLst>
          </a:custGeom>
          <a:ln w="25400">
            <a:solidFill>
              <a:srgbClr val="E951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40977" y="6431055"/>
            <a:ext cx="871050" cy="3579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190" y="317499"/>
            <a:ext cx="109436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F000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4565" y="1269491"/>
            <a:ext cx="11192510" cy="2466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2547A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54251" y="6502396"/>
            <a:ext cx="287006" cy="214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pPr marL="150495">
              <a:lnSpc>
                <a:spcPts val="126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34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erncourier.com/a/a-gold-mine-for-neutrino-physic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362" y="5761482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25400">
            <a:solidFill>
              <a:srgbClr val="E95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0362" y="473201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25400">
            <a:solidFill>
              <a:srgbClr val="E95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64269" y="5952744"/>
            <a:ext cx="1827262" cy="57911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6793992" y="240792"/>
            <a:ext cx="4798060" cy="200025"/>
            <a:chOff x="6793992" y="240792"/>
            <a:chExt cx="4798060" cy="20002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992" y="249935"/>
              <a:ext cx="2252471" cy="19048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75420" y="240792"/>
              <a:ext cx="2516122" cy="188975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2667" y="1650772"/>
            <a:ext cx="3154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DUNE</a:t>
            </a:r>
            <a:r>
              <a:rPr spc="-120" dirty="0"/>
              <a:t> </a:t>
            </a:r>
            <a:r>
              <a:rPr spc="-10" dirty="0"/>
              <a:t>Status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4506" y="2548144"/>
            <a:ext cx="4751070" cy="1541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E95124"/>
                </a:solidFill>
                <a:latin typeface="Arial"/>
                <a:cs typeface="Arial"/>
              </a:rPr>
              <a:t>Mary</a:t>
            </a:r>
            <a:r>
              <a:rPr sz="2200" spc="-40" dirty="0">
                <a:solidFill>
                  <a:srgbClr val="E95124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E95124"/>
                </a:solidFill>
                <a:latin typeface="Arial"/>
                <a:cs typeface="Arial"/>
              </a:rPr>
              <a:t>Bishai,</a:t>
            </a:r>
            <a:r>
              <a:rPr sz="2200" spc="-65" dirty="0">
                <a:solidFill>
                  <a:srgbClr val="E95124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E95124"/>
                </a:solidFill>
                <a:latin typeface="Arial"/>
                <a:cs typeface="Arial"/>
              </a:rPr>
              <a:t>Sergio</a:t>
            </a:r>
            <a:r>
              <a:rPr sz="2200" spc="-40" dirty="0">
                <a:solidFill>
                  <a:srgbClr val="E95124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E95124"/>
                </a:solidFill>
                <a:latin typeface="Arial"/>
                <a:cs typeface="Arial"/>
              </a:rPr>
              <a:t>Bertolucci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endParaRPr sz="2200" dirty="0">
              <a:latin typeface="Arial"/>
              <a:cs typeface="Arial"/>
            </a:endParaRPr>
          </a:p>
          <a:p>
            <a:pPr marL="50800" marR="43180">
              <a:lnSpc>
                <a:spcPct val="120100"/>
              </a:lnSpc>
            </a:pPr>
            <a:r>
              <a:rPr sz="2200" dirty="0">
                <a:solidFill>
                  <a:srgbClr val="E95124"/>
                </a:solidFill>
                <a:latin typeface="Arial"/>
                <a:cs typeface="Arial"/>
              </a:rPr>
              <a:t>Collaboration</a:t>
            </a:r>
            <a:r>
              <a:rPr sz="2200" spc="-75" dirty="0">
                <a:solidFill>
                  <a:srgbClr val="E95124"/>
                </a:solidFill>
                <a:latin typeface="Arial"/>
                <a:cs typeface="Arial"/>
              </a:rPr>
              <a:t> </a:t>
            </a:r>
            <a:r>
              <a:rPr lang="en-GB" sz="2200" dirty="0">
                <a:solidFill>
                  <a:srgbClr val="E95124"/>
                </a:solidFill>
                <a:latin typeface="Arial"/>
                <a:cs typeface="Arial"/>
              </a:rPr>
              <a:t>Call</a:t>
            </a:r>
          </a:p>
          <a:p>
            <a:pPr marL="50800" marR="43180">
              <a:lnSpc>
                <a:spcPct val="120100"/>
              </a:lnSpc>
            </a:pPr>
            <a:r>
              <a:rPr lang="en-GB" sz="2200" dirty="0">
                <a:solidFill>
                  <a:srgbClr val="E95124"/>
                </a:solidFill>
                <a:latin typeface="Arial"/>
                <a:cs typeface="Arial"/>
              </a:rPr>
              <a:t>July 26,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AE127-6F92-E779-EA65-1288A8B4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53" y="23262"/>
            <a:ext cx="10918761" cy="615553"/>
          </a:xfrm>
        </p:spPr>
        <p:txBody>
          <a:bodyPr/>
          <a:lstStyle/>
          <a:p>
            <a:r>
              <a:rPr lang="en-GB" dirty="0"/>
              <a:t> In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79541-FD53-EDAE-B51F-6F9670A77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527" y="1083867"/>
            <a:ext cx="11450320" cy="3323987"/>
          </a:xfrm>
        </p:spPr>
        <p:txBody>
          <a:bodyPr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DUNE is transitioning well in the construction phase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need more engagement in many sectors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right time for our </a:t>
            </a:r>
            <a:r>
              <a:rPr lang="en-GB" sz="3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youngs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(in ID and/or in spirit) to step forward</a:t>
            </a:r>
          </a:p>
          <a:p>
            <a:pPr rtl="0"/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4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2667" y="6500876"/>
            <a:ext cx="193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E95125"/>
                </a:solidFill>
                <a:latin typeface="Helvetica"/>
                <a:cs typeface="Helvetica"/>
              </a:rPr>
              <a:t>14</a:t>
            </a:r>
            <a:endParaRPr sz="1200">
              <a:latin typeface="Helvetica"/>
              <a:cs typeface="Helvetic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4940" y="2236723"/>
            <a:ext cx="44557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dirty="0">
                <a:latin typeface="Helvetica"/>
                <a:cs typeface="Helvetica"/>
              </a:rPr>
              <a:t>THANK</a:t>
            </a:r>
            <a:r>
              <a:rPr sz="6000" b="0" spc="-114" dirty="0">
                <a:latin typeface="Helvetica"/>
                <a:cs typeface="Helvetica"/>
              </a:rPr>
              <a:t> </a:t>
            </a:r>
            <a:r>
              <a:rPr sz="6000" b="0" spc="-25" dirty="0">
                <a:latin typeface="Helvetica"/>
                <a:cs typeface="Helvetica"/>
              </a:rPr>
              <a:t>YOU</a:t>
            </a:r>
            <a:endParaRPr sz="6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11450320" cy="591892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81965" indent="-456565">
              <a:lnSpc>
                <a:spcPct val="100000"/>
              </a:lnSpc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Activities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the Far Site proceeding well, with the aim to give AUP to start detector construction by JUNE 2025</a:t>
            </a:r>
          </a:p>
          <a:p>
            <a:pPr marL="481965" indent="-456565">
              <a:lnSpc>
                <a:spcPct val="100000"/>
              </a:lnSpc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ProtoDUNE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II in full swing at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CERN Neutrino Platform:</a:t>
            </a:r>
          </a:p>
          <a:p>
            <a:pPr marL="939165" lvl="1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sz="2200" dirty="0" err="1">
                <a:solidFill>
                  <a:schemeClr val="accent1">
                    <a:lumMod val="50000"/>
                  </a:schemeClr>
                </a:solidFill>
              </a:rPr>
              <a:t>ProtoDUNE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HD  taking data on the beam until end of September</a:t>
            </a:r>
          </a:p>
          <a:p>
            <a:pPr marL="939165" lvl="1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sz="2200" dirty="0" err="1">
                <a:solidFill>
                  <a:schemeClr val="accent1">
                    <a:lumMod val="50000"/>
                  </a:schemeClr>
                </a:solidFill>
              </a:rPr>
              <a:t>ProtoDUNE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200" dirty="0" err="1">
                <a:solidFill>
                  <a:schemeClr val="accent1">
                    <a:lumMod val="50000"/>
                  </a:schemeClr>
                </a:solidFill>
              </a:rPr>
              <a:t>vD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approaching completion</a:t>
            </a:r>
          </a:p>
          <a:p>
            <a:pPr marL="939165" lvl="1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Planned transfer of </a:t>
            </a:r>
            <a:r>
              <a:rPr lang="en-GB" sz="2200" dirty="0" err="1">
                <a:solidFill>
                  <a:schemeClr val="accent1">
                    <a:lumMod val="50000"/>
                  </a:schemeClr>
                </a:solidFill>
              </a:rPr>
              <a:t>LAr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 from HD to VD in October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NDLAr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2x2 prototype successfully exposed to the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NuMI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beam (see Kevin’s talk)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ND TDR in progress (revised requirements presented to the LBNC).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Mass production of FD components Is underway (APA, FEE, PDS,….)</a:t>
            </a:r>
          </a:p>
          <a:p>
            <a:pPr marL="481965" indent="-456565">
              <a:lnSpc>
                <a:spcPct val="100000"/>
              </a:lnSpc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Computing/Software organization progressing well, with particular focus on the organization of the core software development.</a:t>
            </a:r>
          </a:p>
          <a:p>
            <a:pPr marL="481965" indent="-456565">
              <a:lnSpc>
                <a:spcPct val="100000"/>
              </a:lnSpc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Simulation/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Reco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/Physics advancing (more people welcome!)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939165" lvl="1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900" y="259161"/>
            <a:ext cx="910780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/>
              <a:t>Since the May Collaboration Meeting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11450320" cy="473398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81965" indent="-456565">
              <a:spcBef>
                <a:spcPts val="575"/>
              </a:spcBef>
              <a:buClr>
                <a:srgbClr val="3B5A77"/>
              </a:buClr>
              <a:buFontTx/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LBNC meeting in June,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special</a:t>
            </a:r>
            <a:r>
              <a:rPr lang="en-GB" sz="2400" spc="-7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en-GB" sz="2400" spc="-65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GB" sz="2400" spc="-7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LBNF</a:t>
            </a:r>
            <a:r>
              <a:rPr lang="en-GB" sz="2400" spc="-4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beamline</a:t>
            </a:r>
            <a:r>
              <a:rPr lang="en-GB" sz="2400" spc="-35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spc="-1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spc="-2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TDR and s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econdary</a:t>
            </a:r>
            <a:r>
              <a:rPr lang="en-GB" sz="2400" spc="-55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en-GB" sz="2400" spc="-6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en-GB" sz="2400" spc="-55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GB" sz="2400" spc="-4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2400" spc="-5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DUNE</a:t>
            </a:r>
            <a:r>
              <a:rPr lang="en-GB" sz="2400" spc="-4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r>
              <a:rPr lang="en-GB" sz="2400" spc="-3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spc="-5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400" spc="-6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spc="-2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DUNE </a:t>
            </a:r>
            <a:r>
              <a:rPr lang="en-GB" sz="240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en-GB" sz="2400" spc="-7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spc="-1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detector.</a:t>
            </a:r>
            <a:r>
              <a:rPr lang="en-GB" sz="2400" spc="-8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FontTx/>
              <a:buChar char="•"/>
              <a:tabLst>
                <a:tab pos="481965" algn="l"/>
              </a:tabLst>
            </a:pPr>
            <a:r>
              <a:rPr lang="en-GB" sz="2400" spc="-80" dirty="0">
                <a:solidFill>
                  <a:srgbClr val="3B5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NSG meeting in June,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primarily focussed </a:t>
            </a:r>
            <a:r>
              <a:rPr lang="en-GB" sz="2400" spc="-3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GB" sz="2400" spc="-4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2400" spc="-4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areas:</a:t>
            </a:r>
            <a:r>
              <a:rPr lang="en-GB" spc="-2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</a:t>
            </a:r>
            <a:r>
              <a:rPr lang="en-GB" sz="2400" spc="-5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GB" sz="2400" spc="-7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400" spc="-7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n-GB" sz="2400" spc="-5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detector</a:t>
            </a:r>
            <a:r>
              <a:rPr lang="en-GB" sz="2400" spc="-7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  <a:r>
              <a:rPr lang="en-GB" sz="2400" spc="-5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r>
              <a:rPr lang="en-GB" sz="2400" spc="-6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spc="-5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spc="-2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400" spc="-7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en-GB" sz="2400" spc="-6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GB" sz="2400" spc="-6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DUNE</a:t>
            </a:r>
            <a:r>
              <a:rPr lang="en-GB" sz="2400" spc="-5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r>
              <a:rPr lang="en-GB" sz="2400" spc="-4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spc="-65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en-GB" sz="2400" spc="-6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spc="-1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spc="-6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execution.</a:t>
            </a:r>
            <a:r>
              <a:rPr lang="en-GB" sz="2400" spc="-70" dirty="0">
                <a:solidFill>
                  <a:srgbClr val="1F4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FontTx/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for the October CD-3C for FDC underway, it will allow to continue activities on FDC until summer 2025, the time in which it is expected the final ESAAB for the FDC.</a:t>
            </a:r>
          </a:p>
          <a:p>
            <a:pPr marL="481965" indent="-456565">
              <a:spcBef>
                <a:spcPts val="575"/>
              </a:spcBef>
              <a:buClr>
                <a:srgbClr val="3B5A77"/>
              </a:buClr>
              <a:buFontTx/>
              <a:buChar char="•"/>
              <a:tabLst>
                <a:tab pos="481965" algn="l"/>
              </a:tabLst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LBNF/DUNE project, in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agriment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DUNE decided to split the CD2 for Beamline in two parts NSCF (the infrastructure) and Beamline. Proper. NSCF will come first (end 2024-early 2025)</a:t>
            </a:r>
          </a:p>
          <a:p>
            <a:pPr marL="939165" lvl="1" indent="-456565">
              <a:spcBef>
                <a:spcPts val="575"/>
              </a:spcBef>
              <a:buClr>
                <a:srgbClr val="3B5A77"/>
              </a:buClr>
              <a:buChar char="•"/>
              <a:tabLst>
                <a:tab pos="481965" algn="l"/>
              </a:tabLst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/>
              <a:t>May</a:t>
            </a:r>
            <a:r>
              <a:rPr sz="1100" spc="-15" dirty="0"/>
              <a:t> </a:t>
            </a:r>
            <a:r>
              <a:rPr sz="1100" dirty="0"/>
              <a:t>20,</a:t>
            </a:r>
            <a:r>
              <a:rPr sz="1100" spc="-30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/>
              <a:t>DUNE</a:t>
            </a:r>
            <a:r>
              <a:rPr sz="1100" spc="-25" dirty="0"/>
              <a:t> </a:t>
            </a:r>
            <a:r>
              <a:rPr sz="1100" dirty="0"/>
              <a:t>Status,</a:t>
            </a:r>
            <a:r>
              <a:rPr sz="1100" spc="-55" dirty="0"/>
              <a:t> </a:t>
            </a:r>
            <a:r>
              <a:rPr sz="1100" dirty="0"/>
              <a:t>Collab</a:t>
            </a:r>
            <a:r>
              <a:rPr sz="1100" spc="-15" dirty="0"/>
              <a:t> </a:t>
            </a:r>
            <a:r>
              <a:rPr sz="1100" dirty="0"/>
              <a:t>Mtg</a:t>
            </a:r>
            <a:r>
              <a:rPr sz="1100" spc="-45" dirty="0"/>
              <a:t> </a:t>
            </a:r>
            <a:r>
              <a:rPr sz="1100" dirty="0"/>
              <a:t>May</a:t>
            </a:r>
            <a:r>
              <a:rPr sz="1100" spc="-25" dirty="0"/>
              <a:t> </a:t>
            </a:r>
            <a:r>
              <a:rPr sz="1100" spc="-20" dirty="0"/>
              <a:t>2024</a:t>
            </a:r>
            <a:endParaRPr sz="110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900" y="259161"/>
            <a:ext cx="910780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/>
              <a:t>Since the May Collaboration Meeting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284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AE127-6F92-E779-EA65-1288A8B4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53" y="23262"/>
            <a:ext cx="10918761" cy="615553"/>
          </a:xfrm>
        </p:spPr>
        <p:txBody>
          <a:bodyPr/>
          <a:lstStyle/>
          <a:p>
            <a:r>
              <a:rPr lang="en-GB" dirty="0"/>
              <a:t>  Conferences, </a:t>
            </a:r>
            <a:r>
              <a:rPr lang="en-GB" dirty="0" err="1"/>
              <a:t>events,outreach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79541-FD53-EDAE-B51F-6F9670A77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527" y="1083867"/>
            <a:ext cx="11450320" cy="5047536"/>
          </a:xfrm>
        </p:spPr>
        <p:txBody>
          <a:bodyPr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exposition of DUNE at the major conferences, with excellent talks and posters (Thanks to the authors and to the SC)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CERN Courier article on DUNE (thanks Kate Shaw and Andy Chappell)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https://cerncourier.com/a/a-gold-mine-for-neutrino-physic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https://cerncourier.com/a/a-gold-mine-for-neutrino-physics/</a:t>
            </a:r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Celebration of the Far Site Excavation Completion on August 15 at SURF, with wide participation of officials.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DUNE-UK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Exibit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starring at the Royal Society Summer Science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Exibition</a:t>
            </a:r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members for the DUNE outreach and DUNE communication teams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/>
                <a:latin typeface="-apple-system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73421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BC6E79-97E0-3008-FDAA-7CC16A448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0" y="0"/>
            <a:ext cx="120994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8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AE127-6F92-E779-EA65-1288A8B4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3262"/>
            <a:ext cx="10775314" cy="615553"/>
          </a:xfrm>
        </p:spPr>
        <p:txBody>
          <a:bodyPr/>
          <a:lstStyle/>
          <a:p>
            <a:r>
              <a:rPr lang="en-GB" dirty="0"/>
              <a:t>DUNE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79541-FD53-EDAE-B51F-6F9670A77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527" y="1083867"/>
            <a:ext cx="11450320" cy="4062651"/>
          </a:xfrm>
        </p:spPr>
        <p:txBody>
          <a:bodyPr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Anselmo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Cervera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Villanueva and Filippo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Resnati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have been appointed by the Executive Board as Deputy Technical Coordinators for the FD  HD and VD respectively.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EB has also instituted a FDC Construction Executive Board ,which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Helvetica" pitchFamily="2" charset="0"/>
              </a:rPr>
              <a:t> </a:t>
            </a: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Helvetica" pitchFamily="2" charset="0"/>
              </a:rPr>
              <a:t>will steer and monitor the construction and installation of the far detectors (phase 1) and related cryogenics, up to delivery for physics.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Helvetica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Helvetica" pitchFamily="2" charset="0"/>
              </a:rPr>
              <a:t>The goal is to merge the DUNE detector leadership and the US-FDC project leadership into a common structure with strong representation.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0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6893-E766-F1A5-C700-B95B7383E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90" y="317499"/>
            <a:ext cx="10943619" cy="1169551"/>
          </a:xfrm>
        </p:spPr>
        <p:txBody>
          <a:bodyPr/>
          <a:lstStyle/>
          <a:p>
            <a:r>
              <a:rPr lang="en-GB" sz="3600" dirty="0">
                <a:effectLst/>
                <a:latin typeface="Helvetica" pitchFamily="2" charset="0"/>
              </a:rPr>
              <a:t>FDC-EB mandate </a:t>
            </a:r>
            <a:br>
              <a:rPr lang="en-GB" dirty="0">
                <a:effectLst/>
                <a:latin typeface="Helvetica" pitchFamily="2" charset="0"/>
              </a:rPr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31A28-F85A-D67C-9C01-FAB28581F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190" y="914400"/>
            <a:ext cx="11192510" cy="5940088"/>
          </a:xfrm>
        </p:spPr>
        <p:txBody>
          <a:bodyPr/>
          <a:lstStyle/>
          <a:p>
            <a:r>
              <a:rPr lang="en-GB" sz="2000" dirty="0">
                <a:effectLst/>
                <a:latin typeface="Helvetica" pitchFamily="2" charset="0"/>
              </a:rPr>
              <a:t>Typical FDC-EB will cover these items (not yet an </a:t>
            </a:r>
            <a:r>
              <a:rPr lang="en-GB" sz="2000" dirty="0" err="1">
                <a:effectLst/>
                <a:latin typeface="Helvetica" pitchFamily="2" charset="0"/>
              </a:rPr>
              <a:t>exaustive</a:t>
            </a:r>
            <a:r>
              <a:rPr lang="en-GB" sz="2000" dirty="0">
                <a:effectLst/>
                <a:latin typeface="Helvetica" pitchFamily="2" charset="0"/>
              </a:rPr>
              <a:t> list):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Component construction schedule updates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Components performance Q&amp;A and any  as a result of non-conformity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Integration and Interfaces issues that are unresolved or problematic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Milestones analysis (semi-annually) and re-baselining if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Labor problems, in particular related to the installation process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Change of responsibility at the MOU level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Resources problem which will affect the agreed schedule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Technical problems which could not be resolved at the consortia level or which involve multiple consortia that might need the creation of an ad hoc task force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effectLst/>
                <a:latin typeface="Helvetica" pitchFamily="2" charset="0"/>
              </a:rPr>
              <a:t>Technical or schedule problems which might affect the physics and will need to be escalated to the overall DUNE 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elvetica" pitchFamily="2" charset="0"/>
              </a:rPr>
              <a:t>….</a:t>
            </a:r>
            <a:endParaRPr lang="en-GB" sz="2000" dirty="0">
              <a:effectLst/>
              <a:latin typeface="Helvetica" pitchFamily="2" charset="0"/>
            </a:endParaRPr>
          </a:p>
          <a:p>
            <a:r>
              <a:rPr lang="en-GB" sz="2000" dirty="0">
                <a:effectLst/>
                <a:latin typeface="Helvetica" pitchFamily="2" charset="0"/>
              </a:rPr>
              <a:t>The FDC-EB reports to the FDC project management (FDC DPD and FDC PM) and DUNE Spokespersons. </a:t>
            </a:r>
          </a:p>
          <a:p>
            <a:r>
              <a:rPr lang="en-GB" sz="2000" dirty="0">
                <a:effectLst/>
                <a:latin typeface="Helvetica" pitchFamily="2" charset="0"/>
              </a:rPr>
              <a:t>Important unsolved issues will be escalated to the DUNE Collaboration Management and Executive Boards, LBNF/DUNE-US Project Director, FNAL DUNE Coordination Officer, DOE HEP Associate Director and DUNE RRB.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61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C207-E586-EB3B-D20F-E62DCCF0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90" y="76200"/>
            <a:ext cx="10943619" cy="1231106"/>
          </a:xfrm>
        </p:spPr>
        <p:txBody>
          <a:bodyPr/>
          <a:lstStyle/>
          <a:p>
            <a:r>
              <a:rPr lang="en-GB" dirty="0">
                <a:effectLst/>
                <a:latin typeface="Helvetica" pitchFamily="2" charset="0"/>
              </a:rPr>
              <a:t>FDC-EB composition</a:t>
            </a:r>
            <a:br>
              <a:rPr lang="en-GB" dirty="0">
                <a:effectLst/>
                <a:latin typeface="Helvetica" pitchFamily="2" charset="0"/>
              </a:rPr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2FD8C-0353-5915-5B2F-CAC2F51C6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562" y="762000"/>
            <a:ext cx="11192510" cy="5986254"/>
          </a:xfrm>
        </p:spPr>
        <p:txBody>
          <a:bodyPr/>
          <a:lstStyle/>
          <a:p>
            <a:r>
              <a:rPr lang="en-GB" sz="2000" i="1" dirty="0">
                <a:effectLst/>
                <a:latin typeface="Helvetica" pitchFamily="2" charset="0"/>
              </a:rPr>
              <a:t>This is the list of people who will participate in the FDC-EB:</a:t>
            </a:r>
            <a:endParaRPr lang="en-GB" sz="2000" dirty="0">
              <a:effectLst/>
              <a:latin typeface="Helvetica" pitchFamily="2" charset="0"/>
            </a:endParaRPr>
          </a:p>
          <a:p>
            <a:r>
              <a:rPr lang="en-GB" sz="2000" i="1" dirty="0">
                <a:effectLst/>
                <a:latin typeface="Helvetica" pitchFamily="2" charset="0"/>
              </a:rPr>
              <a:t>- </a:t>
            </a:r>
            <a:r>
              <a:rPr lang="en-GB" sz="1900" i="1" dirty="0">
                <a:effectLst/>
                <a:latin typeface="Helvetica" pitchFamily="2" charset="0"/>
              </a:rPr>
              <a:t>US FDC DPD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DUNE TC FD1 and deputy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DUNE TC FD2 and deputy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US FDC PM</a:t>
            </a:r>
            <a:endParaRPr lang="en-GB" sz="1900" dirty="0"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US FDC DPM in charge of the relations with DOE and managing the US DOE FDC</a:t>
            </a:r>
            <a:r>
              <a:rPr lang="en-GB" sz="1900" dirty="0">
                <a:latin typeface="Helvetica" pitchFamily="2" charset="0"/>
              </a:rPr>
              <a:t> </a:t>
            </a:r>
            <a:r>
              <a:rPr lang="en-GB" sz="1900" i="1" dirty="0">
                <a:effectLst/>
                <a:latin typeface="Helvetica" pitchFamily="2" charset="0"/>
              </a:rPr>
              <a:t>allocated   </a:t>
            </a:r>
          </a:p>
          <a:p>
            <a:r>
              <a:rPr lang="en-GB" sz="1900" i="1" dirty="0">
                <a:latin typeface="Helvetica" pitchFamily="2" charset="0"/>
              </a:rPr>
              <a:t>   </a:t>
            </a:r>
            <a:r>
              <a:rPr lang="en-GB" sz="1900" i="1" dirty="0">
                <a:effectLst/>
                <a:latin typeface="Helvetica" pitchFamily="2" charset="0"/>
              </a:rPr>
              <a:t>resources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US FDC DPM in charge of Cryogenics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CERN manager of the cryostats in-kind contribution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scientific leader or the technical leader of each consortium (just one of the</a:t>
            </a:r>
            <a:r>
              <a:rPr lang="en-GB" sz="1900" dirty="0">
                <a:latin typeface="Helvetica" pitchFamily="2" charset="0"/>
              </a:rPr>
              <a:t> </a:t>
            </a:r>
            <a:r>
              <a:rPr lang="en-GB" sz="1900" i="1" dirty="0">
                <a:effectLst/>
                <a:latin typeface="Helvetica" pitchFamily="2" charset="0"/>
              </a:rPr>
              <a:t>two)</a:t>
            </a:r>
            <a:endParaRPr lang="en-GB" sz="1900" dirty="0"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leaders of the new constituted APA Factory Production Board-AFPB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2 detector installation coordinators, one for FD1 and one for FD2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mechanical leader of the compliance office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electrical leader of the compliance office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DUNE resources coordinator, ex-officio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DUNE co-spokespersons, ex-officio (one of the co-spokes will co-chair the</a:t>
            </a:r>
            <a:r>
              <a:rPr lang="en-GB" sz="1900" dirty="0">
                <a:latin typeface="Helvetica" pitchFamily="2" charset="0"/>
              </a:rPr>
              <a:t> </a:t>
            </a:r>
            <a:r>
              <a:rPr lang="en-GB" sz="1900" i="1" dirty="0">
                <a:effectLst/>
                <a:latin typeface="Helvetica" pitchFamily="2" charset="0"/>
              </a:rPr>
              <a:t>meeting and the             other will attend as ex-officio)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The LBNF/DUNE-US Project Director and LBNF/DUNE-US Project Manager, </a:t>
            </a:r>
            <a:r>
              <a:rPr lang="en-GB" sz="1900" i="1" dirty="0" err="1">
                <a:effectLst/>
                <a:latin typeface="Helvetica" pitchFamily="2" charset="0"/>
              </a:rPr>
              <a:t>exofficio</a:t>
            </a:r>
            <a:endParaRPr lang="en-GB" sz="1900" dirty="0">
              <a:effectLst/>
              <a:latin typeface="Helvetica" pitchFamily="2" charset="0"/>
            </a:endParaRPr>
          </a:p>
          <a:p>
            <a:r>
              <a:rPr lang="en-GB" sz="1900" i="1" dirty="0">
                <a:effectLst/>
                <a:latin typeface="Helvetica" pitchFamily="2" charset="0"/>
              </a:rPr>
              <a:t>- A representative from Physics Co-ordination, ex-officio</a:t>
            </a:r>
            <a:endParaRPr lang="en-GB" sz="1900" dirty="0">
              <a:effectLst/>
              <a:latin typeface="Helvetica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11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1735" y="6489191"/>
            <a:ext cx="749807" cy="23774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1432" y="23262"/>
            <a:ext cx="10411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FDC</a:t>
            </a:r>
            <a:r>
              <a:rPr sz="3600" spc="-55" dirty="0"/>
              <a:t> </a:t>
            </a:r>
            <a:r>
              <a:rPr sz="3600" dirty="0"/>
              <a:t>Project</a:t>
            </a:r>
            <a:r>
              <a:rPr sz="3600" spc="-45" dirty="0"/>
              <a:t> </a:t>
            </a:r>
            <a:r>
              <a:rPr sz="3600" dirty="0"/>
              <a:t>Jobs</a:t>
            </a:r>
            <a:r>
              <a:rPr sz="3600" spc="-45" dirty="0"/>
              <a:t> </a:t>
            </a:r>
            <a:r>
              <a:rPr sz="3600" dirty="0"/>
              <a:t>and</a:t>
            </a:r>
            <a:r>
              <a:rPr sz="3600" spc="-45" dirty="0"/>
              <a:t> </a:t>
            </a:r>
            <a:r>
              <a:rPr sz="3600" dirty="0"/>
              <a:t>FTE</a:t>
            </a:r>
            <a:r>
              <a:rPr sz="3600" spc="-35" dirty="0"/>
              <a:t> </a:t>
            </a:r>
            <a:r>
              <a:rPr sz="3600" dirty="0"/>
              <a:t>needed</a:t>
            </a:r>
            <a:r>
              <a:rPr sz="3600" spc="-55" dirty="0"/>
              <a:t> </a:t>
            </a:r>
            <a:r>
              <a:rPr sz="3600" dirty="0"/>
              <a:t>(IKC</a:t>
            </a:r>
            <a:r>
              <a:rPr sz="3600" spc="-40" dirty="0"/>
              <a:t> </a:t>
            </a:r>
            <a:r>
              <a:rPr sz="3600" spc="-10" dirty="0"/>
              <a:t>eligible)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20,</a:t>
            </a:r>
            <a:r>
              <a:rPr spc="-20" dirty="0"/>
              <a:t> 2024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DUNE</a:t>
            </a:r>
            <a:r>
              <a:rPr spc="-25" dirty="0"/>
              <a:t> </a:t>
            </a:r>
            <a:r>
              <a:rPr dirty="0"/>
              <a:t>Status,</a:t>
            </a:r>
            <a:r>
              <a:rPr spc="-25" dirty="0"/>
              <a:t> </a:t>
            </a:r>
            <a:r>
              <a:rPr dirty="0"/>
              <a:t>Collab</a:t>
            </a:r>
            <a:r>
              <a:rPr spc="-45" dirty="0"/>
              <a:t> </a:t>
            </a:r>
            <a:r>
              <a:rPr dirty="0"/>
              <a:t>Mtg</a:t>
            </a:r>
            <a:r>
              <a:rPr spc="-10" dirty="0"/>
              <a:t> </a:t>
            </a:r>
            <a:r>
              <a:rPr dirty="0"/>
              <a:t>May</a:t>
            </a:r>
            <a:r>
              <a:rPr spc="-15" dirty="0"/>
              <a:t> </a:t>
            </a:r>
            <a:r>
              <a:rPr spc="-20" dirty="0"/>
              <a:t>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0282" y="688906"/>
          <a:ext cx="11612880" cy="5901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0035">
                <a:tc>
                  <a:txBody>
                    <a:bodyPr/>
                    <a:lstStyle/>
                    <a:p>
                      <a:pPr marL="5715">
                        <a:lnSpc>
                          <a:spcPts val="2105"/>
                        </a:lnSpc>
                      </a:pPr>
                      <a:r>
                        <a:rPr sz="1800" b="1" spc="-25" dirty="0">
                          <a:latin typeface="Arial"/>
                          <a:cs typeface="Arial"/>
                        </a:rPr>
                        <a:t>Job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105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Description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Expertise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FY24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FY25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FY26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FY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FY28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95"/>
                        </a:lnSpc>
                        <a:spcBef>
                          <a:spcPts val="10"/>
                        </a:spcBef>
                      </a:pPr>
                      <a:r>
                        <a:rPr sz="1800" b="1" spc="-20" dirty="0">
                          <a:latin typeface="Arial"/>
                          <a:cs typeface="Arial"/>
                        </a:rPr>
                        <a:t>FY29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marR="14478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Cabling</a:t>
                      </a:r>
                      <a:r>
                        <a:rPr sz="18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Co- </a:t>
                      </a:r>
                      <a:r>
                        <a:rPr sz="18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Ordinator(filled</a:t>
                      </a:r>
                      <a:r>
                        <a:rPr sz="18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Italy)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15570">
                        <a:lnSpc>
                          <a:spcPts val="21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oversees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DUNE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detector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cable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plan,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termination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points,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cable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paths,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generation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cable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labels;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organizes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installation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activities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ts val="2095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PD/Tech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0.5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0.5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995">
                <a:tc>
                  <a:txBody>
                    <a:bodyPr/>
                    <a:lstStyle/>
                    <a:p>
                      <a:pPr marL="5715" marR="346075">
                        <a:lnSpc>
                          <a:spcPts val="2160"/>
                        </a:lnSpc>
                        <a:tabLst>
                          <a:tab pos="164338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	(1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consorta):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DAQ,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PDS, 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HV,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CRP,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APA,</a:t>
                      </a:r>
                      <a:r>
                        <a:rPr sz="18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BDE,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TDE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30810">
                        <a:lnSpc>
                          <a:spcPts val="21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input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hardware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database;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validation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integration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installation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QC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plan(s).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FTE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defined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consortia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consistent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QC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plan.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715" marR="65405">
                        <a:lnSpc>
                          <a:spcPct val="100000"/>
                        </a:lnSpc>
                      </a:pPr>
                      <a:r>
                        <a:rPr sz="1800" spc="-35" dirty="0">
                          <a:latin typeface="Arial"/>
                          <a:cs typeface="Arial"/>
                        </a:rPr>
                        <a:t>GS/PD/Te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ch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2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0" marR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Shipping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Co-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ordinator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(1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consortia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production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sites)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4604">
                        <a:lnSpc>
                          <a:spcPts val="21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QC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implementation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fabrication;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input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hardware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database;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paperwork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preparation;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arrangements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coordination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Logistics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team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consistent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shipping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guidelines.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Level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effort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defined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Consortia.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PD/Tech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6350" marR="59055">
                        <a:lnSpc>
                          <a:spcPts val="2160"/>
                        </a:lnSpc>
                      </a:pPr>
                      <a:r>
                        <a:rPr sz="1800" b="1" i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URGENT:</a:t>
                      </a:r>
                      <a:r>
                        <a:rPr sz="1800" b="1" i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800" b="1" i="1" spc="-5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DB </a:t>
                      </a:r>
                      <a:r>
                        <a:rPr sz="1800" b="1" i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Co-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ordinator</a:t>
                      </a:r>
                      <a:r>
                        <a:rPr sz="1800" b="1" i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(1</a:t>
                      </a:r>
                      <a:r>
                        <a:rPr sz="1800" b="1" i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800" b="1" i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all </a:t>
                      </a:r>
                      <a:r>
                        <a:rPr sz="1800" b="1" i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FDC)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889000">
                        <a:lnSpc>
                          <a:spcPts val="21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interaction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consortia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databases;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maintain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usability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interfaces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2095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PD/Staff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310">
                <a:tc>
                  <a:txBody>
                    <a:bodyPr/>
                    <a:lstStyle/>
                    <a:p>
                      <a:pPr marL="6350" marR="435609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ProtoDUNE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Shift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Co-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ordinator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71450" algn="just">
                        <a:lnSpc>
                          <a:spcPts val="21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Works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DUNE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PD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Run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Co-ordinator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co-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ordinates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shifts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(shifts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service work)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2095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PD/Staff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2095"/>
                        </a:lnSpc>
                        <a:spcBef>
                          <a:spcPts val="5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1115</Words>
  <Application>Microsoft Macintosh PowerPoint</Application>
  <PresentationFormat>Widescreen</PresentationFormat>
  <Paragraphs>168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-apple-system</vt:lpstr>
      <vt:lpstr>Aptos</vt:lpstr>
      <vt:lpstr>Arial</vt:lpstr>
      <vt:lpstr>Helvetica</vt:lpstr>
      <vt:lpstr>Times New Roman</vt:lpstr>
      <vt:lpstr>Office Theme</vt:lpstr>
      <vt:lpstr>1_Office Theme</vt:lpstr>
      <vt:lpstr>DUNE Status</vt:lpstr>
      <vt:lpstr>Since the May Collaboration Meeting</vt:lpstr>
      <vt:lpstr>Since the May Collaboration Meeting</vt:lpstr>
      <vt:lpstr>  Conferences, events,outreach</vt:lpstr>
      <vt:lpstr>PowerPoint Presentation</vt:lpstr>
      <vt:lpstr>DUNE Management</vt:lpstr>
      <vt:lpstr>FDC-EB mandate  </vt:lpstr>
      <vt:lpstr>FDC-EB composition </vt:lpstr>
      <vt:lpstr>FDC Project Jobs and FTE needed (IKC eligible)</vt:lpstr>
      <vt:lpstr> In Summary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LBNC Q&amp;A </dc:title>
  <dc:creator>Bishai, Mary</dc:creator>
  <cp:lastModifiedBy>Sergio Bertolucci</cp:lastModifiedBy>
  <cp:revision>2</cp:revision>
  <dcterms:created xsi:type="dcterms:W3CDTF">2024-07-26T12:02:37Z</dcterms:created>
  <dcterms:modified xsi:type="dcterms:W3CDTF">2024-07-26T13:52:32Z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0x01010009AF11560A9A3D42A6D720F5CE9EB9B4</vt:lpwstr>
  </property>
  <property fmtid="{D5CDD505-2E9C-101B-9397-08002B2CF9AE}" pid="3" name="Created">
    <vt:filetime>2024-05-20T00:00:00Z</vt:filetime>
  </property>
  <property fmtid="{D5CDD505-2E9C-101B-9397-08002B2CF9AE}" pid="4" name="Creator">
    <vt:lpwstr>Acrobat PDFMaker 17 for PowerPoint</vt:lpwstr>
  </property>
  <property fmtid="{D5CDD505-2E9C-101B-9397-08002B2CF9AE}" pid="5" name="LastSaved">
    <vt:filetime>2024-07-26T00:00:00Z</vt:filetime>
  </property>
  <property fmtid="{D5CDD505-2E9C-101B-9397-08002B2CF9AE}" pid="6" name="Producer">
    <vt:lpwstr>Adobe PDF Library 17.11.238</vt:lpwstr>
  </property>
</Properties>
</file>