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8"/>
  </p:notesMasterIdLst>
  <p:handoutMasterIdLst>
    <p:handoutMasterId r:id="rId9"/>
  </p:handoutMasterIdLst>
  <p:sldIdLst>
    <p:sldId id="265" r:id="rId3"/>
    <p:sldId id="266" r:id="rId4"/>
    <p:sldId id="272" r:id="rId5"/>
    <p:sldId id="267" r:id="rId6"/>
    <p:sldId id="273" r:id="rId7"/>
  </p:sldIdLst>
  <p:sldSz cx="9144000" cy="6858000" type="screen4x3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5050"/>
    <a:srgbClr val="404040"/>
    <a:srgbClr val="003087"/>
    <a:srgbClr val="004C97"/>
    <a:srgbClr val="63666A"/>
    <a:srgbClr val="A7A8AA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79" autoAdjust="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1341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32" tIns="46467" rIns="92932" bIns="4646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32" tIns="46467" rIns="92932" bIns="4646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7/8/2024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32" tIns="46467" rIns="92932" bIns="4646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32" tIns="46467" rIns="92932" bIns="4646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32" tIns="46467" rIns="92932" bIns="4646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32" tIns="46467" rIns="92932" bIns="4646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7/8/2024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2" tIns="46467" rIns="92932" bIns="4646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32" tIns="46467" rIns="92932" bIns="46467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32" tIns="46467" rIns="92932" bIns="4646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32" tIns="46467" rIns="92932" bIns="4646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6429BD4D-05BC-4752-B3AD-680BB3EDF261}" type="datetime1">
              <a:rPr lang="en-US" altLang="en-US" smtClean="0"/>
              <a:t>7/8/2024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43D26C5D-6EDE-40D6-B86E-90951943C2BB}" type="datetime1">
              <a:rPr lang="en-US" altLang="en-US" smtClean="0"/>
              <a:t>7/8/2024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32747124-BAC8-46E3-8B42-3EB1EC9246AF}" type="datetime1">
              <a:rPr lang="en-US" altLang="en-US" smtClean="0"/>
              <a:t>7/8/2024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9CC40B56-B7D1-439D-9278-A4AC01AC287E}" type="datetime1">
              <a:rPr lang="en-US" altLang="en-US" smtClean="0"/>
              <a:t>7/8/2024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9B5B03B-E2D0-42AE-87D8-9672A03833E7}" type="datetime1">
              <a:rPr lang="en-US" altLang="en-US" smtClean="0"/>
              <a:t>7/8/2024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338D8121-D180-43C6-8326-7AF8E03A9351}" type="datetime1">
              <a:rPr lang="en-US" altLang="en-US" smtClean="0"/>
              <a:t>7/8/2024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6F25A732-DC67-491A-AC6D-C0B3443C75ED}" type="datetime1">
              <a:rPr lang="en-US" altLang="en-US" smtClean="0"/>
              <a:t>7/8/2024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1CE0E54E-4338-4E75-B684-36C95A2C586B}" type="datetime1">
              <a:rPr lang="en-US" altLang="en-US" smtClean="0"/>
              <a:t>7/8/2024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9E5E625-B8FC-4314-81A9-60B240090B1E}" type="datetime1">
              <a:rPr lang="en-US" altLang="en-US" smtClean="0"/>
              <a:t>7/8/2024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E01CC3CB-5062-4B37-83B8-26AC90DBE4E4}" type="datetime1">
              <a:rPr lang="en-US" altLang="en-US" smtClean="0"/>
              <a:t>7/8/2024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Cryo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Assembly, Cold Mass Status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A. Vouris</a:t>
            </a:r>
          </a:p>
          <a:p>
            <a:pPr eaLnBrk="1" hangingPunct="1"/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Cryo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Assy L2 Meeting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July 08, 2024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773789"/>
            <a:ext cx="8686800" cy="559957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WorkStation Equipment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Status</a:t>
            </a:r>
            <a:endParaRPr lang="en-US" altLang="en-US" sz="16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End Can</a:t>
            </a:r>
            <a:endParaRPr lang="en-US" altLang="en-US" sz="1400" b="1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Lead End – Pallet jack cart drawings and note for 2</a:t>
            </a:r>
            <a:r>
              <a:rPr lang="en-US" altLang="en-US" sz="1400" b="1" baseline="300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nd</a:t>
            </a: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 unit 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Order additional pallet jack w/ extended forks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</a:t>
            </a: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old Mass</a:t>
            </a:r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 drawings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Working through redlines for next batch of drawing mods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dwg for revisions: Magnet Model updated in all drawings</a:t>
            </a:r>
            <a:endParaRPr lang="en-US" altLang="en-US" sz="1600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5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F10103605 – Released/printed</a:t>
            </a:r>
          </a:p>
          <a:p>
            <a:pPr lvl="5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F10151260 – Released/printed</a:t>
            </a:r>
          </a:p>
          <a:p>
            <a:pPr lvl="5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F10178090 – Capillary tube install update – reviewed and redlined, new updated drawings received this morning</a:t>
            </a:r>
          </a:p>
          <a:p>
            <a:pPr lvl="5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F10172809 – Pressure test drawing default updates from lower dwg</a:t>
            </a:r>
          </a:p>
          <a:p>
            <a:pPr lvl="5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Update Drawing tree - as needed after final revisions</a:t>
            </a:r>
          </a:p>
          <a:p>
            <a:pPr lvl="5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Fixture for Beam Tube – completed, released and in machining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Additional tooling:</a:t>
            </a:r>
            <a:endParaRPr lang="en-US" altLang="en-US" sz="1400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  <a:cs typeface="Helvetica" panose="020B0604020202020204" pitchFamily="34" charset="0"/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  <a:cs typeface="Helvetica" panose="020B0604020202020204" pitchFamily="34" charset="0"/>
              </a:rPr>
              <a:t>Metrology: adjust/re-survey Welding Station – </a:t>
            </a: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  <a:cs typeface="Helvetica" panose="020B0604020202020204" pitchFamily="34" charset="0"/>
              </a:rPr>
              <a:t>Rails adjusted and now w/in +/- .04</a:t>
            </a:r>
          </a:p>
          <a:p>
            <a:pPr lvl="3">
              <a:buFont typeface="Wingdings" panose="05000000000000000000" pitchFamily="2" charset="2"/>
              <a:buChar char="§"/>
            </a:pPr>
            <a:endParaRPr lang="en-US" altLang="en-US" sz="1400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74FD4051-B99B-46AF-87C6-F74E3E1D370C}" type="datetime1">
              <a:rPr lang="en-US" altLang="en-US" sz="1200" smtClean="0">
                <a:solidFill>
                  <a:srgbClr val="004C97"/>
                </a:solidFill>
                <a:latin typeface="Helvetica" panose="020B0604020202020204" pitchFamily="34" charset="0"/>
              </a:rPr>
              <a:t>7/8/2024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A. Vouris | CM and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Cryo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746125"/>
            <a:ext cx="8570626" cy="566966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Cold Mass</a:t>
            </a:r>
            <a:endParaRPr lang="en-US" altLang="en-US" sz="12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400" b="1" dirty="0">
                <a:latin typeface="Helvetica" panose="020B0604020202020204" pitchFamily="34" charset="0"/>
                <a:ea typeface="Geneva" pitchFamily="121" charset="-128"/>
              </a:rPr>
              <a:t>Engr Analysis &amp; Note: </a:t>
            </a:r>
          </a:p>
          <a:p>
            <a:pPr lvl="2"/>
            <a:r>
              <a:rPr 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Detailed procedures complete </a:t>
            </a:r>
          </a:p>
          <a:p>
            <a:pPr lvl="2"/>
            <a:r>
              <a:rPr 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Cold Mass Rework Plan – minor edits in progress DocDb-5158</a:t>
            </a:r>
            <a:endParaRPr lang="en-US" sz="1400" b="1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400" b="1" dirty="0">
                <a:latin typeface="Helvetica" panose="020B0604020202020204" pitchFamily="34" charset="0"/>
                <a:ea typeface="Geneva" pitchFamily="121" charset="-128"/>
              </a:rPr>
              <a:t>Cold Mass Welds</a:t>
            </a:r>
            <a:endParaRPr lang="en-US" altLang="en-US" sz="1400" b="1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Welding: </a:t>
            </a:r>
            <a:endParaRPr lang="en-US" sz="14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Fronius – adding power cut off at machine per safety requirements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Calibration plates </a:t>
            </a:r>
            <a:r>
              <a:rPr lang="en-US" sz="1400" b="1" dirty="0" err="1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RT’d</a:t>
            </a:r>
            <a:r>
              <a:rPr 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 complete (passed) – forwarded to J. Seyl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Welder Qualification plates: passed – new welder (Tyler qualified)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Borescope - Rental quote received from 1</a:t>
            </a:r>
            <a:r>
              <a:rPr lang="en-US" sz="1400" b="1" baseline="300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st</a:t>
            </a:r>
            <a:r>
              <a:rPr 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 vendor (380.00 +50/day, 1520.00 +200/</a:t>
            </a:r>
            <a:r>
              <a:rPr lang="en-US" sz="1400" b="1" dirty="0" err="1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wk</a:t>
            </a:r>
            <a:r>
              <a:rPr 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, 3800 + 500/</a:t>
            </a:r>
            <a:r>
              <a:rPr lang="en-US" sz="1400" b="1" dirty="0" err="1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mo</a:t>
            </a:r>
            <a:r>
              <a:rPr 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)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Borescope –  Ordered (</a:t>
            </a:r>
            <a:r>
              <a:rPr lang="en-US" sz="1400" b="1" dirty="0" err="1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WeldStar</a:t>
            </a:r>
            <a:r>
              <a:rPr 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 PO 715095) – received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Qualify more welders (Riley, Austin) – Coupon complete from Riley. PO in progress and will drop off in next 1-2 days.</a:t>
            </a:r>
          </a:p>
          <a:p>
            <a:pPr lvl="3"/>
            <a:endParaRPr lang="en-US" sz="10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74FD4051-B99B-46AF-87C6-F74E3E1D370C}" type="datetime1">
              <a:rPr lang="en-US" altLang="en-US" sz="1200" smtClean="0">
                <a:solidFill>
                  <a:srgbClr val="004C97"/>
                </a:solidFill>
                <a:latin typeface="Helvetica" panose="020B0604020202020204" pitchFamily="34" charset="0"/>
              </a:rPr>
              <a:t>7/8/2024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A. Vouris | CM and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Cryo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969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746124"/>
            <a:ext cx="8796130" cy="554335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Cold Mass</a:t>
            </a:r>
            <a:endParaRPr lang="en-US" altLang="en-US" sz="1400" dirty="0">
              <a:latin typeface="Helvetica" panose="020B0604020202020204" pitchFamily="34" charset="0"/>
              <a:ea typeface="Geneva" pitchFamily="121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CM-02</a:t>
            </a: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 – </a:t>
            </a: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CA-02 at test stand (IB1)- See R. </a:t>
            </a:r>
            <a:r>
              <a:rPr lang="en-US" altLang="en-US" sz="1400" b="1" dirty="0" err="1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Rahbel</a:t>
            </a: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 talk</a:t>
            </a:r>
            <a:endParaRPr lang="en-US" altLang="en-US" sz="12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1">
              <a:buFont typeface="Wingdings" panose="05000000000000000000" pitchFamily="2" charset="2"/>
              <a:buChar char="§"/>
              <a:tabLst>
                <a:tab pos="5311775" algn="l"/>
              </a:tabLst>
            </a:pPr>
            <a:r>
              <a:rPr lang="en-US" altLang="en-US" sz="18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CM-03</a:t>
            </a:r>
            <a:endParaRPr lang="en-US" altLang="en-US" sz="1400" b="1" u="sng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u="sng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UT vendor –  PAUT completed (11-June-2024) passed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u="sng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Capillary Work – IFS wiring </a:t>
            </a:r>
            <a:r>
              <a:rPr lang="en-US" altLang="en-US" sz="1400" b="1" u="sng" dirty="0" err="1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hypot</a:t>
            </a:r>
            <a:r>
              <a:rPr lang="en-US" altLang="en-US" sz="1400" b="1" u="sng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 complete, wires dried and tube installation complete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u="sng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Post IFS capillary bending/ electrical testing complete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u="sng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Weld inspection – waiting for borescope delivery (on site) to complete internal weld insp.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u="sng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CLIQ/</a:t>
            </a:r>
            <a:r>
              <a:rPr lang="en-US" altLang="en-US" sz="1400" b="1" u="sng" dirty="0" err="1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Kmod</a:t>
            </a:r>
            <a:r>
              <a:rPr lang="en-US" altLang="en-US" sz="1400" b="1" u="sng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 capillary tube after inspection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u="sng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Cold Mass Nozzle length measurement complete – determining </a:t>
            </a:r>
            <a:r>
              <a:rPr lang="en-US" altLang="en-US" sz="1400" b="1" u="sng" dirty="0" err="1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ext</a:t>
            </a:r>
            <a:r>
              <a:rPr lang="en-US" altLang="en-US" sz="1400" b="1" u="sng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 lengths for machining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u="sng" dirty="0" err="1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Cryo</a:t>
            </a:r>
            <a:r>
              <a:rPr lang="en-US" altLang="en-US" sz="1400" b="1" u="sng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 piping saddles fit up and ready for welding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u="sng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Beam tube ring – heat sink fixture machining in process</a:t>
            </a:r>
          </a:p>
          <a:p>
            <a:pPr marL="800100" lvl="1">
              <a:buFont typeface="Wingdings" panose="05000000000000000000" pitchFamily="2" charset="2"/>
              <a:buChar char="§"/>
            </a:pPr>
            <a:r>
              <a:rPr lang="en-US" altLang="en-US" sz="18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CM-04 (MQXFA-08b &amp; MQXFA-14b)</a:t>
            </a:r>
            <a:endParaRPr lang="en-US" altLang="en-US" sz="1400" b="1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Buss/Loop installed &amp; movement confirmed - bus lock length to be milled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Magnet alignment: SSW verified – Metrology Survey complete and matches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Back up strip fit-up &amp; welding complete. 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Lower Shell fit up/tacked &amp; rolled - 2</a:t>
            </a:r>
            <a:r>
              <a:rPr lang="en-US" altLang="en-US" sz="1400" b="1" baseline="30000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nd</a:t>
            </a: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 Shell Fit up/tacking in process today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Pi-tape &amp; install weld gap measurement pins – prepare for Metrology Survey (pre-weld)</a:t>
            </a:r>
          </a:p>
          <a:p>
            <a:pPr marL="800100" lvl="1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CM-05 Alignment Station set up (MQXFA07b &amp; 15) </a:t>
            </a:r>
            <a:endParaRPr lang="en-US" altLang="en-US" sz="14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SSW complete &amp; metrology survey expected this week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Bus Installation and expansion loop next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Shells pressure washed and inspected – starting shim layout next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74FD4051-B99B-46AF-87C6-F74E3E1D370C}" type="datetime1">
              <a:rPr lang="en-US" altLang="en-US" sz="1200" smtClean="0">
                <a:solidFill>
                  <a:srgbClr val="004C97"/>
                </a:solidFill>
                <a:latin typeface="Helvetica" panose="020B0604020202020204" pitchFamily="34" charset="0"/>
              </a:rPr>
              <a:t>7/8/2024</a:t>
            </a:fld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A. Vouris | CM and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Cryo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4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917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746125"/>
            <a:ext cx="8796130" cy="562287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Cold Mass</a:t>
            </a: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 (</a:t>
            </a:r>
            <a:r>
              <a:rPr lang="en-US" altLang="en-US" sz="1400" dirty="0" err="1">
                <a:latin typeface="Helvetica" panose="020B0604020202020204" pitchFamily="34" charset="0"/>
                <a:ea typeface="Geneva" pitchFamily="121" charset="-128"/>
              </a:rPr>
              <a:t>cont</a:t>
            </a: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)</a:t>
            </a:r>
            <a:endParaRPr lang="en-US" altLang="en-US" sz="14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Production Series</a:t>
            </a:r>
            <a:endParaRPr lang="en-US" altLang="en-US" sz="1400" b="1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Final 2 items for procurement: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Tack Blocks – in QCR reviewed and dispositioned – Reviewed rework of first few and passed. Vendor will proceed to repair the balance including second batch returned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Lower Saddles, cold mass – reviewing QCRs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Production N-lines - leak test 100% complete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Formed Plates in stock at FNAL for CM-07, -08, -09 and -10 (ready for machining)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CM-05 – CM-10 &amp; Spare Tack blocks – received and in stock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CM-06 thru CM-10 &amp; Spare Shell Plate Machining PO (REQ #355609) 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CM-06 shells at machining vendor expected completion - July 24</a:t>
            </a:r>
            <a:r>
              <a:rPr lang="en-US" altLang="en-US" sz="1200" b="1" baseline="30000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th</a:t>
            </a:r>
            <a:endParaRPr lang="en-US" altLang="en-US" sz="12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New Shell pair Drop off and machined pair shell pick up planned for July 29</a:t>
            </a:r>
            <a:r>
              <a:rPr lang="en-US" altLang="en-US" sz="1200" b="1" baseline="30000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th</a:t>
            </a: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.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Shell Plate Forming: CM-10 Picked up &amp; back in storage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Next 4 plates for forming due August 1</a:t>
            </a:r>
            <a:r>
              <a:rPr lang="en-US" altLang="en-US" sz="1200" b="1" baseline="30000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st</a:t>
            </a: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 (need plates from CERN)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CM-05 – CM-10 &amp; Spare Saddle –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received 1 pc for inspection last week (first article). QC inspection complete &amp; need to review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Added thread check on all parts (100%)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Magnet 16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In temp storage (ICB)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tx1"/>
                </a:solidFill>
                <a:latin typeface="Helvetica" panose="020B0604020202020204" pitchFamily="34" charset="0"/>
                <a:ea typeface="Geneva" pitchFamily="121" charset="-128"/>
              </a:rPr>
              <a:t>Q1-Q3 Bus production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Units up to CM-10 plus 1 spare are complete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1 Spare Buss – waiting for housing parts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74FD4051-B99B-46AF-87C6-F74E3E1D370C}" type="datetime1">
              <a:rPr lang="en-US" altLang="en-US" sz="1200" smtClean="0">
                <a:solidFill>
                  <a:srgbClr val="004C97"/>
                </a:solidFill>
                <a:latin typeface="Helvetica" panose="020B0604020202020204" pitchFamily="34" charset="0"/>
              </a:rPr>
              <a:t>7/8/2024</a:t>
            </a:fld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A. Vouris | CM and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Cryo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5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319448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76121</TotalTime>
  <Words>757</Words>
  <Application>Microsoft Office PowerPoint</Application>
  <PresentationFormat>On-screen Show (4:3)</PresentationFormat>
  <Paragraphs>90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Helvetica</vt:lpstr>
      <vt:lpstr>Wingdings</vt:lpstr>
      <vt:lpstr>FNAL_TemplateMac_060514</vt:lpstr>
      <vt:lpstr>Fermilab: Footer Only</vt:lpstr>
      <vt:lpstr>Cryo Assembly, Cold Mass Status</vt:lpstr>
      <vt:lpstr>Cold Mass Tooling &amp; Design Status</vt:lpstr>
      <vt:lpstr>Cold Mass Tooling &amp; Design Status</vt:lpstr>
      <vt:lpstr>Cold Mass Tooling &amp; Design Status</vt:lpstr>
      <vt:lpstr>Cold Mass Tooling &amp; Design Status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 and Cryo Meeting</dc:title>
  <dc:creator>Antonios Vouris x 30819N</dc:creator>
  <cp:lastModifiedBy>Antonios Vouris</cp:lastModifiedBy>
  <cp:revision>1322</cp:revision>
  <cp:lastPrinted>2024-02-12T15:21:54Z</cp:lastPrinted>
  <dcterms:created xsi:type="dcterms:W3CDTF">2017-09-11T13:28:24Z</dcterms:created>
  <dcterms:modified xsi:type="dcterms:W3CDTF">2024-07-08T19:03:57Z</dcterms:modified>
</cp:coreProperties>
</file>