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0" r:id="rId4"/>
    <p:sldId id="267" r:id="rId5"/>
    <p:sldId id="27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01" y="36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584E5A-439D-4C5B-BB05-5DA587581EBF}" type="datetimeFigureOut">
              <a:rPr lang="en-US" smtClean="0"/>
              <a:t>7/11/2024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92C9F4-BB2F-4756-BA2D-D5AEFD341529}" type="slidenum">
              <a:rPr lang="en-US" smtClean="0"/>
              <a:t>‹#›</a:t>
            </a:fld>
            <a:endParaRPr lang="en-US"/>
          </a:p>
        </p:txBody>
      </p:sp>
    </p:spTree>
    <p:extLst>
      <p:ext uri="{BB962C8B-B14F-4D97-AF65-F5344CB8AC3E}">
        <p14:creationId xmlns:p14="http://schemas.microsoft.com/office/powerpoint/2010/main" val="3205628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eaa326d2fa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2eaa326d2fa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eaa51c5f75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2eaa51c5f75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2eaa51c5f75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2eaa51c5f75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80C0B-80DC-E815-5B8D-CE5BA82368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B51A5F-CEBA-6275-78EB-C716D71980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F86644-19AD-A949-30F3-A9477A61E636}"/>
              </a:ext>
            </a:extLst>
          </p:cNvPr>
          <p:cNvSpPr>
            <a:spLocks noGrp="1"/>
          </p:cNvSpPr>
          <p:nvPr>
            <p:ph type="dt" sz="half" idx="10"/>
          </p:nvPr>
        </p:nvSpPr>
        <p:spPr/>
        <p:txBody>
          <a:bodyPr/>
          <a:lstStyle/>
          <a:p>
            <a:fld id="{0D698726-50CC-4530-9CA2-C9A6D7622CA5}" type="datetimeFigureOut">
              <a:rPr lang="en-US" smtClean="0"/>
              <a:t>7/11/2024</a:t>
            </a:fld>
            <a:endParaRPr lang="en-US"/>
          </a:p>
        </p:txBody>
      </p:sp>
      <p:sp>
        <p:nvSpPr>
          <p:cNvPr id="5" name="Footer Placeholder 4">
            <a:extLst>
              <a:ext uri="{FF2B5EF4-FFF2-40B4-BE49-F238E27FC236}">
                <a16:creationId xmlns:a16="http://schemas.microsoft.com/office/drawing/2014/main" id="{EB1CA8FD-3F6B-1C76-65C9-CF8FA354DB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A91380-0578-E4D0-4246-CFCA02A64E77}"/>
              </a:ext>
            </a:extLst>
          </p:cNvPr>
          <p:cNvSpPr>
            <a:spLocks noGrp="1"/>
          </p:cNvSpPr>
          <p:nvPr>
            <p:ph type="sldNum" sz="quarter" idx="12"/>
          </p:nvPr>
        </p:nvSpPr>
        <p:spPr/>
        <p:txBody>
          <a:bodyPr/>
          <a:lstStyle/>
          <a:p>
            <a:fld id="{1D75C209-9443-4AA4-B61B-334C75AD463E}" type="slidenum">
              <a:rPr lang="en-US" smtClean="0"/>
              <a:t>‹#›</a:t>
            </a:fld>
            <a:endParaRPr lang="en-US"/>
          </a:p>
        </p:txBody>
      </p:sp>
    </p:spTree>
    <p:extLst>
      <p:ext uri="{BB962C8B-B14F-4D97-AF65-F5344CB8AC3E}">
        <p14:creationId xmlns:p14="http://schemas.microsoft.com/office/powerpoint/2010/main" val="3595896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9A318-7310-1F92-817B-96BEA55F0A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44383-EA52-9B49-3F7B-31D14CDB00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5BDAFA-B6AE-A37C-55C6-E79B655BBFDA}"/>
              </a:ext>
            </a:extLst>
          </p:cNvPr>
          <p:cNvSpPr>
            <a:spLocks noGrp="1"/>
          </p:cNvSpPr>
          <p:nvPr>
            <p:ph type="dt" sz="half" idx="10"/>
          </p:nvPr>
        </p:nvSpPr>
        <p:spPr/>
        <p:txBody>
          <a:bodyPr/>
          <a:lstStyle/>
          <a:p>
            <a:fld id="{0D698726-50CC-4530-9CA2-C9A6D7622CA5}" type="datetimeFigureOut">
              <a:rPr lang="en-US" smtClean="0"/>
              <a:t>7/11/2024</a:t>
            </a:fld>
            <a:endParaRPr lang="en-US"/>
          </a:p>
        </p:txBody>
      </p:sp>
      <p:sp>
        <p:nvSpPr>
          <p:cNvPr id="5" name="Footer Placeholder 4">
            <a:extLst>
              <a:ext uri="{FF2B5EF4-FFF2-40B4-BE49-F238E27FC236}">
                <a16:creationId xmlns:a16="http://schemas.microsoft.com/office/drawing/2014/main" id="{2A044FEF-6F3B-34A5-290E-A175863225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977185-FAE4-7AD6-CDA3-C0A756189D4A}"/>
              </a:ext>
            </a:extLst>
          </p:cNvPr>
          <p:cNvSpPr>
            <a:spLocks noGrp="1"/>
          </p:cNvSpPr>
          <p:nvPr>
            <p:ph type="sldNum" sz="quarter" idx="12"/>
          </p:nvPr>
        </p:nvSpPr>
        <p:spPr/>
        <p:txBody>
          <a:bodyPr/>
          <a:lstStyle/>
          <a:p>
            <a:fld id="{1D75C209-9443-4AA4-B61B-334C75AD463E}" type="slidenum">
              <a:rPr lang="en-US" smtClean="0"/>
              <a:t>‹#›</a:t>
            </a:fld>
            <a:endParaRPr lang="en-US"/>
          </a:p>
        </p:txBody>
      </p:sp>
    </p:spTree>
    <p:extLst>
      <p:ext uri="{BB962C8B-B14F-4D97-AF65-F5344CB8AC3E}">
        <p14:creationId xmlns:p14="http://schemas.microsoft.com/office/powerpoint/2010/main" val="3505683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857AC6-1E63-1DB6-801D-CF56CBE6A3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2C413F-B94C-4279-992A-56F572D0F0D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5395D3-C2FA-6E5B-765D-59AD27A40B01}"/>
              </a:ext>
            </a:extLst>
          </p:cNvPr>
          <p:cNvSpPr>
            <a:spLocks noGrp="1"/>
          </p:cNvSpPr>
          <p:nvPr>
            <p:ph type="dt" sz="half" idx="10"/>
          </p:nvPr>
        </p:nvSpPr>
        <p:spPr/>
        <p:txBody>
          <a:bodyPr/>
          <a:lstStyle/>
          <a:p>
            <a:fld id="{0D698726-50CC-4530-9CA2-C9A6D7622CA5}" type="datetimeFigureOut">
              <a:rPr lang="en-US" smtClean="0"/>
              <a:t>7/11/2024</a:t>
            </a:fld>
            <a:endParaRPr lang="en-US"/>
          </a:p>
        </p:txBody>
      </p:sp>
      <p:sp>
        <p:nvSpPr>
          <p:cNvPr id="5" name="Footer Placeholder 4">
            <a:extLst>
              <a:ext uri="{FF2B5EF4-FFF2-40B4-BE49-F238E27FC236}">
                <a16:creationId xmlns:a16="http://schemas.microsoft.com/office/drawing/2014/main" id="{99082EEE-F9F8-E248-B586-99B251D036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4F7DF4-BEB9-6E89-F43B-62BB094BC747}"/>
              </a:ext>
            </a:extLst>
          </p:cNvPr>
          <p:cNvSpPr>
            <a:spLocks noGrp="1"/>
          </p:cNvSpPr>
          <p:nvPr>
            <p:ph type="sldNum" sz="quarter" idx="12"/>
          </p:nvPr>
        </p:nvSpPr>
        <p:spPr/>
        <p:txBody>
          <a:bodyPr/>
          <a:lstStyle/>
          <a:p>
            <a:fld id="{1D75C209-9443-4AA4-B61B-334C75AD463E}" type="slidenum">
              <a:rPr lang="en-US" smtClean="0"/>
              <a:t>‹#›</a:t>
            </a:fld>
            <a:endParaRPr lang="en-US"/>
          </a:p>
        </p:txBody>
      </p:sp>
    </p:spTree>
    <p:extLst>
      <p:ext uri="{BB962C8B-B14F-4D97-AF65-F5344CB8AC3E}">
        <p14:creationId xmlns:p14="http://schemas.microsoft.com/office/powerpoint/2010/main" val="2415798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416558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0C3FD-C8C0-198A-F1D0-4F1189B801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5E7DB1-C5EA-DF0D-F5B3-86DE3B31BA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87B447-E089-CF3E-0976-AEAD85E3ED7C}"/>
              </a:ext>
            </a:extLst>
          </p:cNvPr>
          <p:cNvSpPr>
            <a:spLocks noGrp="1"/>
          </p:cNvSpPr>
          <p:nvPr>
            <p:ph type="dt" sz="half" idx="10"/>
          </p:nvPr>
        </p:nvSpPr>
        <p:spPr/>
        <p:txBody>
          <a:bodyPr/>
          <a:lstStyle/>
          <a:p>
            <a:fld id="{0D698726-50CC-4530-9CA2-C9A6D7622CA5}" type="datetimeFigureOut">
              <a:rPr lang="en-US" smtClean="0"/>
              <a:t>7/11/2024</a:t>
            </a:fld>
            <a:endParaRPr lang="en-US"/>
          </a:p>
        </p:txBody>
      </p:sp>
      <p:sp>
        <p:nvSpPr>
          <p:cNvPr id="5" name="Footer Placeholder 4">
            <a:extLst>
              <a:ext uri="{FF2B5EF4-FFF2-40B4-BE49-F238E27FC236}">
                <a16:creationId xmlns:a16="http://schemas.microsoft.com/office/drawing/2014/main" id="{8664FEE5-6C0B-8531-6878-5DA62A06E7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02AF07-012A-BB0F-1D51-B10D16208762}"/>
              </a:ext>
            </a:extLst>
          </p:cNvPr>
          <p:cNvSpPr>
            <a:spLocks noGrp="1"/>
          </p:cNvSpPr>
          <p:nvPr>
            <p:ph type="sldNum" sz="quarter" idx="12"/>
          </p:nvPr>
        </p:nvSpPr>
        <p:spPr/>
        <p:txBody>
          <a:bodyPr/>
          <a:lstStyle/>
          <a:p>
            <a:fld id="{1D75C209-9443-4AA4-B61B-334C75AD463E}" type="slidenum">
              <a:rPr lang="en-US" smtClean="0"/>
              <a:t>‹#›</a:t>
            </a:fld>
            <a:endParaRPr lang="en-US"/>
          </a:p>
        </p:txBody>
      </p:sp>
    </p:spTree>
    <p:extLst>
      <p:ext uri="{BB962C8B-B14F-4D97-AF65-F5344CB8AC3E}">
        <p14:creationId xmlns:p14="http://schemas.microsoft.com/office/powerpoint/2010/main" val="169693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90A64-63FC-BA6F-FE4A-701766A44D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6022A0-2668-7835-E95C-A67666CF36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4A4B89-7A57-90ED-DD1A-07DEB0557AEB}"/>
              </a:ext>
            </a:extLst>
          </p:cNvPr>
          <p:cNvSpPr>
            <a:spLocks noGrp="1"/>
          </p:cNvSpPr>
          <p:nvPr>
            <p:ph type="dt" sz="half" idx="10"/>
          </p:nvPr>
        </p:nvSpPr>
        <p:spPr/>
        <p:txBody>
          <a:bodyPr/>
          <a:lstStyle/>
          <a:p>
            <a:fld id="{0D698726-50CC-4530-9CA2-C9A6D7622CA5}" type="datetimeFigureOut">
              <a:rPr lang="en-US" smtClean="0"/>
              <a:t>7/11/2024</a:t>
            </a:fld>
            <a:endParaRPr lang="en-US"/>
          </a:p>
        </p:txBody>
      </p:sp>
      <p:sp>
        <p:nvSpPr>
          <p:cNvPr id="5" name="Footer Placeholder 4">
            <a:extLst>
              <a:ext uri="{FF2B5EF4-FFF2-40B4-BE49-F238E27FC236}">
                <a16:creationId xmlns:a16="http://schemas.microsoft.com/office/drawing/2014/main" id="{198AC03A-4BAA-BDB3-DCED-C6C9CC5586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A58480-EA3B-6AD5-0E6D-0E1188507FB3}"/>
              </a:ext>
            </a:extLst>
          </p:cNvPr>
          <p:cNvSpPr>
            <a:spLocks noGrp="1"/>
          </p:cNvSpPr>
          <p:nvPr>
            <p:ph type="sldNum" sz="quarter" idx="12"/>
          </p:nvPr>
        </p:nvSpPr>
        <p:spPr/>
        <p:txBody>
          <a:bodyPr/>
          <a:lstStyle/>
          <a:p>
            <a:fld id="{1D75C209-9443-4AA4-B61B-334C75AD463E}" type="slidenum">
              <a:rPr lang="en-US" smtClean="0"/>
              <a:t>‹#›</a:t>
            </a:fld>
            <a:endParaRPr lang="en-US"/>
          </a:p>
        </p:txBody>
      </p:sp>
    </p:spTree>
    <p:extLst>
      <p:ext uri="{BB962C8B-B14F-4D97-AF65-F5344CB8AC3E}">
        <p14:creationId xmlns:p14="http://schemas.microsoft.com/office/powerpoint/2010/main" val="1973009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066CB-CA77-A8B8-6311-3558897A9E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03DCF8-40FF-2D20-F8E5-4569C9AA62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2BB7C3-888C-9E93-89D8-8E8A423D7D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B04BDE-F4BF-4E68-CAF6-D667B3F34108}"/>
              </a:ext>
            </a:extLst>
          </p:cNvPr>
          <p:cNvSpPr>
            <a:spLocks noGrp="1"/>
          </p:cNvSpPr>
          <p:nvPr>
            <p:ph type="dt" sz="half" idx="10"/>
          </p:nvPr>
        </p:nvSpPr>
        <p:spPr/>
        <p:txBody>
          <a:bodyPr/>
          <a:lstStyle/>
          <a:p>
            <a:fld id="{0D698726-50CC-4530-9CA2-C9A6D7622CA5}" type="datetimeFigureOut">
              <a:rPr lang="en-US" smtClean="0"/>
              <a:t>7/11/2024</a:t>
            </a:fld>
            <a:endParaRPr lang="en-US"/>
          </a:p>
        </p:txBody>
      </p:sp>
      <p:sp>
        <p:nvSpPr>
          <p:cNvPr id="6" name="Footer Placeholder 5">
            <a:extLst>
              <a:ext uri="{FF2B5EF4-FFF2-40B4-BE49-F238E27FC236}">
                <a16:creationId xmlns:a16="http://schemas.microsoft.com/office/drawing/2014/main" id="{4AC763C1-6108-9052-7E3D-557A58779C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A60B5E-8951-0CF3-341E-60A6888DCC3F}"/>
              </a:ext>
            </a:extLst>
          </p:cNvPr>
          <p:cNvSpPr>
            <a:spLocks noGrp="1"/>
          </p:cNvSpPr>
          <p:nvPr>
            <p:ph type="sldNum" sz="quarter" idx="12"/>
          </p:nvPr>
        </p:nvSpPr>
        <p:spPr/>
        <p:txBody>
          <a:bodyPr/>
          <a:lstStyle/>
          <a:p>
            <a:fld id="{1D75C209-9443-4AA4-B61B-334C75AD463E}" type="slidenum">
              <a:rPr lang="en-US" smtClean="0"/>
              <a:t>‹#›</a:t>
            </a:fld>
            <a:endParaRPr lang="en-US"/>
          </a:p>
        </p:txBody>
      </p:sp>
    </p:spTree>
    <p:extLst>
      <p:ext uri="{BB962C8B-B14F-4D97-AF65-F5344CB8AC3E}">
        <p14:creationId xmlns:p14="http://schemas.microsoft.com/office/powerpoint/2010/main" val="604998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5E5E5-B8A9-CA05-AAE0-47283DFAAB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9C71163-6539-F88C-961A-0E1263D633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81EA5F-3D9B-8B71-1711-016EF3C149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D19132-BD44-5D85-1D20-0A76281F1C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F364A3-01BB-77FF-1BF7-9DA17BEC8E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D620CFB-9B69-C97F-311D-725FE2626F38}"/>
              </a:ext>
            </a:extLst>
          </p:cNvPr>
          <p:cNvSpPr>
            <a:spLocks noGrp="1"/>
          </p:cNvSpPr>
          <p:nvPr>
            <p:ph type="dt" sz="half" idx="10"/>
          </p:nvPr>
        </p:nvSpPr>
        <p:spPr/>
        <p:txBody>
          <a:bodyPr/>
          <a:lstStyle/>
          <a:p>
            <a:fld id="{0D698726-50CC-4530-9CA2-C9A6D7622CA5}" type="datetimeFigureOut">
              <a:rPr lang="en-US" smtClean="0"/>
              <a:t>7/11/2024</a:t>
            </a:fld>
            <a:endParaRPr lang="en-US"/>
          </a:p>
        </p:txBody>
      </p:sp>
      <p:sp>
        <p:nvSpPr>
          <p:cNvPr id="8" name="Footer Placeholder 7">
            <a:extLst>
              <a:ext uri="{FF2B5EF4-FFF2-40B4-BE49-F238E27FC236}">
                <a16:creationId xmlns:a16="http://schemas.microsoft.com/office/drawing/2014/main" id="{1EB93414-175A-3FA5-74A1-2EE82AA5EF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144D3F-442F-6A4A-7BEC-3DFCD8D16C51}"/>
              </a:ext>
            </a:extLst>
          </p:cNvPr>
          <p:cNvSpPr>
            <a:spLocks noGrp="1"/>
          </p:cNvSpPr>
          <p:nvPr>
            <p:ph type="sldNum" sz="quarter" idx="12"/>
          </p:nvPr>
        </p:nvSpPr>
        <p:spPr/>
        <p:txBody>
          <a:bodyPr/>
          <a:lstStyle/>
          <a:p>
            <a:fld id="{1D75C209-9443-4AA4-B61B-334C75AD463E}" type="slidenum">
              <a:rPr lang="en-US" smtClean="0"/>
              <a:t>‹#›</a:t>
            </a:fld>
            <a:endParaRPr lang="en-US"/>
          </a:p>
        </p:txBody>
      </p:sp>
    </p:spTree>
    <p:extLst>
      <p:ext uri="{BB962C8B-B14F-4D97-AF65-F5344CB8AC3E}">
        <p14:creationId xmlns:p14="http://schemas.microsoft.com/office/powerpoint/2010/main" val="499418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E9006-538E-D904-F375-84C95ABA54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34270A8-C6E5-CDC0-8C31-890B0565E2DD}"/>
              </a:ext>
            </a:extLst>
          </p:cNvPr>
          <p:cNvSpPr>
            <a:spLocks noGrp="1"/>
          </p:cNvSpPr>
          <p:nvPr>
            <p:ph type="dt" sz="half" idx="10"/>
          </p:nvPr>
        </p:nvSpPr>
        <p:spPr/>
        <p:txBody>
          <a:bodyPr/>
          <a:lstStyle/>
          <a:p>
            <a:fld id="{0D698726-50CC-4530-9CA2-C9A6D7622CA5}" type="datetimeFigureOut">
              <a:rPr lang="en-US" smtClean="0"/>
              <a:t>7/11/2024</a:t>
            </a:fld>
            <a:endParaRPr lang="en-US"/>
          </a:p>
        </p:txBody>
      </p:sp>
      <p:sp>
        <p:nvSpPr>
          <p:cNvPr id="4" name="Footer Placeholder 3">
            <a:extLst>
              <a:ext uri="{FF2B5EF4-FFF2-40B4-BE49-F238E27FC236}">
                <a16:creationId xmlns:a16="http://schemas.microsoft.com/office/drawing/2014/main" id="{16CFC4EB-DB63-9D65-DC89-F25D8A681C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27351F-F7A4-065B-EF84-7A54FAE1C1CF}"/>
              </a:ext>
            </a:extLst>
          </p:cNvPr>
          <p:cNvSpPr>
            <a:spLocks noGrp="1"/>
          </p:cNvSpPr>
          <p:nvPr>
            <p:ph type="sldNum" sz="quarter" idx="12"/>
          </p:nvPr>
        </p:nvSpPr>
        <p:spPr/>
        <p:txBody>
          <a:bodyPr/>
          <a:lstStyle/>
          <a:p>
            <a:fld id="{1D75C209-9443-4AA4-B61B-334C75AD463E}" type="slidenum">
              <a:rPr lang="en-US" smtClean="0"/>
              <a:t>‹#›</a:t>
            </a:fld>
            <a:endParaRPr lang="en-US"/>
          </a:p>
        </p:txBody>
      </p:sp>
    </p:spTree>
    <p:extLst>
      <p:ext uri="{BB962C8B-B14F-4D97-AF65-F5344CB8AC3E}">
        <p14:creationId xmlns:p14="http://schemas.microsoft.com/office/powerpoint/2010/main" val="3048730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A1CA0A-2238-9AB8-E7FA-B16909C66B09}"/>
              </a:ext>
            </a:extLst>
          </p:cNvPr>
          <p:cNvSpPr>
            <a:spLocks noGrp="1"/>
          </p:cNvSpPr>
          <p:nvPr>
            <p:ph type="dt" sz="half" idx="10"/>
          </p:nvPr>
        </p:nvSpPr>
        <p:spPr/>
        <p:txBody>
          <a:bodyPr/>
          <a:lstStyle/>
          <a:p>
            <a:fld id="{0D698726-50CC-4530-9CA2-C9A6D7622CA5}" type="datetimeFigureOut">
              <a:rPr lang="en-US" smtClean="0"/>
              <a:t>7/11/2024</a:t>
            </a:fld>
            <a:endParaRPr lang="en-US"/>
          </a:p>
        </p:txBody>
      </p:sp>
      <p:sp>
        <p:nvSpPr>
          <p:cNvPr id="3" name="Footer Placeholder 2">
            <a:extLst>
              <a:ext uri="{FF2B5EF4-FFF2-40B4-BE49-F238E27FC236}">
                <a16:creationId xmlns:a16="http://schemas.microsoft.com/office/drawing/2014/main" id="{963015FA-AA19-D160-7D36-C2B0DCF135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DCC9D9B-C8DD-D2E7-670B-A88FA0278BD7}"/>
              </a:ext>
            </a:extLst>
          </p:cNvPr>
          <p:cNvSpPr>
            <a:spLocks noGrp="1"/>
          </p:cNvSpPr>
          <p:nvPr>
            <p:ph type="sldNum" sz="quarter" idx="12"/>
          </p:nvPr>
        </p:nvSpPr>
        <p:spPr/>
        <p:txBody>
          <a:bodyPr/>
          <a:lstStyle/>
          <a:p>
            <a:fld id="{1D75C209-9443-4AA4-B61B-334C75AD463E}" type="slidenum">
              <a:rPr lang="en-US" smtClean="0"/>
              <a:t>‹#›</a:t>
            </a:fld>
            <a:endParaRPr lang="en-US"/>
          </a:p>
        </p:txBody>
      </p:sp>
    </p:spTree>
    <p:extLst>
      <p:ext uri="{BB962C8B-B14F-4D97-AF65-F5344CB8AC3E}">
        <p14:creationId xmlns:p14="http://schemas.microsoft.com/office/powerpoint/2010/main" val="927962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A5FC1-5FB7-CD70-94B0-C72CF3CC7F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BB55BB-05AF-E172-64D1-470F4F5808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340D00D-C2AB-63D5-BDA2-61CC836B14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7227EE-E3A8-60A7-EDDE-97C869781A91}"/>
              </a:ext>
            </a:extLst>
          </p:cNvPr>
          <p:cNvSpPr>
            <a:spLocks noGrp="1"/>
          </p:cNvSpPr>
          <p:nvPr>
            <p:ph type="dt" sz="half" idx="10"/>
          </p:nvPr>
        </p:nvSpPr>
        <p:spPr/>
        <p:txBody>
          <a:bodyPr/>
          <a:lstStyle/>
          <a:p>
            <a:fld id="{0D698726-50CC-4530-9CA2-C9A6D7622CA5}" type="datetimeFigureOut">
              <a:rPr lang="en-US" smtClean="0"/>
              <a:t>7/11/2024</a:t>
            </a:fld>
            <a:endParaRPr lang="en-US"/>
          </a:p>
        </p:txBody>
      </p:sp>
      <p:sp>
        <p:nvSpPr>
          <p:cNvPr id="6" name="Footer Placeholder 5">
            <a:extLst>
              <a:ext uri="{FF2B5EF4-FFF2-40B4-BE49-F238E27FC236}">
                <a16:creationId xmlns:a16="http://schemas.microsoft.com/office/drawing/2014/main" id="{FF1B875B-B780-05C9-7C5C-5D4E4795A1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170FD2-7D43-2D83-0C26-486B8CF1D6F7}"/>
              </a:ext>
            </a:extLst>
          </p:cNvPr>
          <p:cNvSpPr>
            <a:spLocks noGrp="1"/>
          </p:cNvSpPr>
          <p:nvPr>
            <p:ph type="sldNum" sz="quarter" idx="12"/>
          </p:nvPr>
        </p:nvSpPr>
        <p:spPr/>
        <p:txBody>
          <a:bodyPr/>
          <a:lstStyle/>
          <a:p>
            <a:fld id="{1D75C209-9443-4AA4-B61B-334C75AD463E}" type="slidenum">
              <a:rPr lang="en-US" smtClean="0"/>
              <a:t>‹#›</a:t>
            </a:fld>
            <a:endParaRPr lang="en-US"/>
          </a:p>
        </p:txBody>
      </p:sp>
    </p:spTree>
    <p:extLst>
      <p:ext uri="{BB962C8B-B14F-4D97-AF65-F5344CB8AC3E}">
        <p14:creationId xmlns:p14="http://schemas.microsoft.com/office/powerpoint/2010/main" val="2897038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E1F65-C835-93DD-FF77-C1EA9FB151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F300E35-74D5-C54E-8FDC-6FD228A047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F3BEF62-3938-8D58-6700-7F6E9A8542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BF7C28-B738-5A56-69D5-6AFDD849355D}"/>
              </a:ext>
            </a:extLst>
          </p:cNvPr>
          <p:cNvSpPr>
            <a:spLocks noGrp="1"/>
          </p:cNvSpPr>
          <p:nvPr>
            <p:ph type="dt" sz="half" idx="10"/>
          </p:nvPr>
        </p:nvSpPr>
        <p:spPr/>
        <p:txBody>
          <a:bodyPr/>
          <a:lstStyle/>
          <a:p>
            <a:fld id="{0D698726-50CC-4530-9CA2-C9A6D7622CA5}" type="datetimeFigureOut">
              <a:rPr lang="en-US" smtClean="0"/>
              <a:t>7/11/2024</a:t>
            </a:fld>
            <a:endParaRPr lang="en-US"/>
          </a:p>
        </p:txBody>
      </p:sp>
      <p:sp>
        <p:nvSpPr>
          <p:cNvPr id="6" name="Footer Placeholder 5">
            <a:extLst>
              <a:ext uri="{FF2B5EF4-FFF2-40B4-BE49-F238E27FC236}">
                <a16:creationId xmlns:a16="http://schemas.microsoft.com/office/drawing/2014/main" id="{47F648AD-9BF3-B821-AA88-E8C3B775D8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11A749-DE11-8F32-DEC9-94844EF77C89}"/>
              </a:ext>
            </a:extLst>
          </p:cNvPr>
          <p:cNvSpPr>
            <a:spLocks noGrp="1"/>
          </p:cNvSpPr>
          <p:nvPr>
            <p:ph type="sldNum" sz="quarter" idx="12"/>
          </p:nvPr>
        </p:nvSpPr>
        <p:spPr/>
        <p:txBody>
          <a:bodyPr/>
          <a:lstStyle/>
          <a:p>
            <a:fld id="{1D75C209-9443-4AA4-B61B-334C75AD463E}" type="slidenum">
              <a:rPr lang="en-US" smtClean="0"/>
              <a:t>‹#›</a:t>
            </a:fld>
            <a:endParaRPr lang="en-US"/>
          </a:p>
        </p:txBody>
      </p:sp>
    </p:spTree>
    <p:extLst>
      <p:ext uri="{BB962C8B-B14F-4D97-AF65-F5344CB8AC3E}">
        <p14:creationId xmlns:p14="http://schemas.microsoft.com/office/powerpoint/2010/main" val="526086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72A278-8065-60B4-EF42-17BC05CD19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A1F2A8-FF23-1A6D-36C3-C6CCE0CC09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EC90A7-47A2-D757-C9F3-FECBCCD08C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98726-50CC-4530-9CA2-C9A6D7622CA5}" type="datetimeFigureOut">
              <a:rPr lang="en-US" smtClean="0"/>
              <a:t>7/11/2024</a:t>
            </a:fld>
            <a:endParaRPr lang="en-US"/>
          </a:p>
        </p:txBody>
      </p:sp>
      <p:sp>
        <p:nvSpPr>
          <p:cNvPr id="5" name="Footer Placeholder 4">
            <a:extLst>
              <a:ext uri="{FF2B5EF4-FFF2-40B4-BE49-F238E27FC236}">
                <a16:creationId xmlns:a16="http://schemas.microsoft.com/office/drawing/2014/main" id="{452FAA7B-B432-DE01-8BCA-E822FA0AD3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32B900C-28DF-EB2D-2D3C-85F8447E08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5C209-9443-4AA4-B61B-334C75AD463E}" type="slidenum">
              <a:rPr lang="en-US" smtClean="0"/>
              <a:t>‹#›</a:t>
            </a:fld>
            <a:endParaRPr lang="en-US"/>
          </a:p>
        </p:txBody>
      </p:sp>
    </p:spTree>
    <p:extLst>
      <p:ext uri="{BB962C8B-B14F-4D97-AF65-F5344CB8AC3E}">
        <p14:creationId xmlns:p14="http://schemas.microsoft.com/office/powerpoint/2010/main" val="470182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rive.google.com/drive/folders/1b7HJZcH2vpf9Di_HSyruXDAP-zgzDo8o?usp=drive_link"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docs.google.com/spreadsheets/d/1OM2rXcq-n8rQc422BTR-dbRBlp03DnKnQDZSZ9t8r4U/edit?usp=sharing" TargetMode="External"/><Relationship Id="rId5" Type="http://schemas.openxmlformats.org/officeDocument/2006/relationships/hyperlink" Target="https://docs.google.com/document/d/16keLR453PRBPzt_dP3mUJSKVwnn13CCp5DPyiHEMlxI/edit?usp=sharing" TargetMode="External"/><Relationship Id="rId4" Type="http://schemas.openxmlformats.org/officeDocument/2006/relationships/hyperlink" Target="https://docs.google.com/document/d/1ZpQnZI4XOe3wCDeEVOMT-0A9w0oajvs7sg7Nmk7QhXQ/edit?usp=sharin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hyperlink" Target="https://science.osti.gov/grants/FOAs/-/media/grants/pdf/foas/2023/DE-FOA-0003177-00000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BDFFD-CF2F-92A8-9CF0-9B535B3E78CA}"/>
              </a:ext>
            </a:extLst>
          </p:cNvPr>
          <p:cNvSpPr>
            <a:spLocks noGrp="1"/>
          </p:cNvSpPr>
          <p:nvPr>
            <p:ph type="ctrTitle"/>
          </p:nvPr>
        </p:nvSpPr>
        <p:spPr>
          <a:xfrm>
            <a:off x="285135" y="1122363"/>
            <a:ext cx="10382865" cy="2387600"/>
          </a:xfrm>
        </p:spPr>
        <p:txBody>
          <a:bodyPr/>
          <a:lstStyle/>
          <a:p>
            <a:r>
              <a:rPr lang="en-US" dirty="0"/>
              <a:t>Summary </a:t>
            </a:r>
            <a:r>
              <a:rPr lang="en-US"/>
              <a:t>of  CPAD </a:t>
            </a:r>
            <a:br>
              <a:rPr lang="en-US" dirty="0"/>
            </a:br>
            <a:r>
              <a:rPr lang="en-US" dirty="0"/>
              <a:t>Convenors Meeting July 8</a:t>
            </a:r>
          </a:p>
        </p:txBody>
      </p:sp>
      <p:sp>
        <p:nvSpPr>
          <p:cNvPr id="3" name="Subtitle 2">
            <a:extLst>
              <a:ext uri="{FF2B5EF4-FFF2-40B4-BE49-F238E27FC236}">
                <a16:creationId xmlns:a16="http://schemas.microsoft.com/office/drawing/2014/main" id="{643134F7-1CCA-E3F4-469D-4974BAEFC603}"/>
              </a:ext>
            </a:extLst>
          </p:cNvPr>
          <p:cNvSpPr>
            <a:spLocks noGrp="1"/>
          </p:cNvSpPr>
          <p:nvPr>
            <p:ph type="subTitle" idx="1"/>
          </p:nvPr>
        </p:nvSpPr>
        <p:spPr>
          <a:xfrm>
            <a:off x="1524000" y="3710193"/>
            <a:ext cx="9144000" cy="1655762"/>
          </a:xfrm>
        </p:spPr>
        <p:txBody>
          <a:bodyPr/>
          <a:lstStyle/>
          <a:p>
            <a:r>
              <a:rPr lang="en-US" i="1" dirty="0"/>
              <a:t>Mitch Newcomer</a:t>
            </a:r>
          </a:p>
          <a:p>
            <a:r>
              <a:rPr lang="en-US" i="1" dirty="0">
                <a:solidFill>
                  <a:schemeClr val="bg2">
                    <a:lumMod val="50000"/>
                  </a:schemeClr>
                </a:solidFill>
              </a:rPr>
              <a:t>RDC4 Meeting  July 11, 2024</a:t>
            </a:r>
          </a:p>
        </p:txBody>
      </p:sp>
    </p:spTree>
    <p:extLst>
      <p:ext uri="{BB962C8B-B14F-4D97-AF65-F5344CB8AC3E}">
        <p14:creationId xmlns:p14="http://schemas.microsoft.com/office/powerpoint/2010/main" val="2699602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5FE07-F509-2C11-C350-462740EB2562}"/>
              </a:ext>
            </a:extLst>
          </p:cNvPr>
          <p:cNvSpPr>
            <a:spLocks noGrp="1"/>
          </p:cNvSpPr>
          <p:nvPr>
            <p:ph type="title"/>
          </p:nvPr>
        </p:nvSpPr>
        <p:spPr/>
        <p:txBody>
          <a:bodyPr/>
          <a:lstStyle/>
          <a:p>
            <a:r>
              <a:rPr lang="en-US" dirty="0"/>
              <a:t>CPAD   timeline</a:t>
            </a:r>
          </a:p>
        </p:txBody>
      </p:sp>
      <p:sp>
        <p:nvSpPr>
          <p:cNvPr id="4" name="Google Shape;69;p15">
            <a:extLst>
              <a:ext uri="{FF2B5EF4-FFF2-40B4-BE49-F238E27FC236}">
                <a16:creationId xmlns:a16="http://schemas.microsoft.com/office/drawing/2014/main" id="{42C72935-D6DA-47E6-96A2-7062EE06D026}"/>
              </a:ext>
            </a:extLst>
          </p:cNvPr>
          <p:cNvSpPr txBox="1">
            <a:spLocks noGrp="1"/>
          </p:cNvSpPr>
          <p:nvPr>
            <p:ph idx="1"/>
          </p:nvPr>
        </p:nvSpPr>
        <p:spPr>
          <a:xfrm>
            <a:off x="838200" y="1825625"/>
            <a:ext cx="10515600" cy="4351338"/>
          </a:xfrm>
          <a:prstGeom prst="rect">
            <a:avLst/>
          </a:prstGeom>
        </p:spPr>
        <p:txBody>
          <a:bodyPr spcFirstLastPara="1" wrap="square" lIns="91425" tIns="91425" rIns="91425" bIns="91425" anchor="t" anchorCtr="0">
            <a:normAutofit/>
          </a:bodyPr>
          <a:lstStyle/>
          <a:p>
            <a:pPr marL="111125" lvl="0" indent="0" algn="l" rtl="0">
              <a:spcBef>
                <a:spcPts val="0"/>
              </a:spcBef>
              <a:spcAft>
                <a:spcPts val="0"/>
              </a:spcAft>
              <a:buClr>
                <a:schemeClr val="dk1"/>
              </a:buClr>
              <a:buSzPct val="100000"/>
              <a:buNone/>
            </a:pPr>
            <a:r>
              <a:rPr lang="en" sz="2000" b="1" dirty="0">
                <a:solidFill>
                  <a:schemeClr val="dk1"/>
                </a:solidFill>
              </a:rPr>
              <a:t>Progress on </a:t>
            </a:r>
            <a:r>
              <a:rPr lang="en" sz="2400" b="1" i="1" dirty="0">
                <a:solidFill>
                  <a:schemeClr val="dk1"/>
                </a:solidFill>
              </a:rPr>
              <a:t>white paper collection</a:t>
            </a:r>
            <a:endParaRPr sz="2400" b="1" i="1" dirty="0">
              <a:solidFill>
                <a:schemeClr val="dk1"/>
              </a:solidFill>
            </a:endParaRPr>
          </a:p>
          <a:p>
            <a:pPr marL="914400" lvl="1" indent="-346075" algn="l" rtl="0">
              <a:spcBef>
                <a:spcPts val="0"/>
              </a:spcBef>
              <a:spcAft>
                <a:spcPts val="0"/>
              </a:spcAft>
              <a:buClr>
                <a:schemeClr val="dk1"/>
              </a:buClr>
              <a:buSzPct val="100000"/>
              <a:buAutoNum type="alphaLcPeriod"/>
            </a:pPr>
            <a:r>
              <a:rPr lang="en" b="1" dirty="0">
                <a:solidFill>
                  <a:schemeClr val="dk1"/>
                </a:solidFill>
              </a:rPr>
              <a:t>Cut-off date: </a:t>
            </a:r>
            <a:r>
              <a:rPr lang="en" b="1" dirty="0">
                <a:solidFill>
                  <a:srgbClr val="FF0000"/>
                </a:solidFill>
              </a:rPr>
              <a:t>Friday July 19th</a:t>
            </a:r>
            <a:endParaRPr lang="en-US" b="1" dirty="0">
              <a:solidFill>
                <a:srgbClr val="FF0000"/>
              </a:solidFill>
            </a:endParaRPr>
          </a:p>
          <a:p>
            <a:pPr marL="914400" lvl="1" indent="-346075" algn="l" rtl="0">
              <a:spcBef>
                <a:spcPts val="0"/>
              </a:spcBef>
              <a:spcAft>
                <a:spcPts val="0"/>
              </a:spcAft>
              <a:buClr>
                <a:schemeClr val="dk1"/>
              </a:buClr>
              <a:buSzPct val="100000"/>
              <a:buAutoNum type="alphaLcPeriod"/>
            </a:pPr>
            <a:r>
              <a:rPr lang="en-US" sz="2000" dirty="0">
                <a:solidFill>
                  <a:schemeClr val="dk1"/>
                </a:solidFill>
              </a:rPr>
              <a:t>CPAD EC &amp; RDC Coordinator Review &amp; Discuss whitepapers</a:t>
            </a:r>
          </a:p>
          <a:p>
            <a:pPr marL="111125" lvl="0" indent="0" algn="l" rtl="0">
              <a:spcBef>
                <a:spcPts val="0"/>
              </a:spcBef>
              <a:spcAft>
                <a:spcPts val="0"/>
              </a:spcAft>
              <a:buClr>
                <a:schemeClr val="dk1"/>
              </a:buClr>
              <a:buSzPct val="100000"/>
              <a:buNone/>
            </a:pPr>
            <a:r>
              <a:rPr lang="en-US" sz="2000" b="1" dirty="0">
                <a:solidFill>
                  <a:schemeClr val="dk1"/>
                </a:solidFill>
              </a:rPr>
              <a:t>CPAD RDC </a:t>
            </a:r>
            <a:r>
              <a:rPr lang="en-US" sz="2000" b="1" i="1" dirty="0">
                <a:solidFill>
                  <a:schemeClr val="dk1"/>
                </a:solidFill>
              </a:rPr>
              <a:t>Community Meeting</a:t>
            </a:r>
          </a:p>
          <a:p>
            <a:pPr marL="914400" lvl="1" indent="-346075" algn="l" rtl="0">
              <a:spcBef>
                <a:spcPts val="0"/>
              </a:spcBef>
              <a:spcAft>
                <a:spcPts val="0"/>
              </a:spcAft>
              <a:buClr>
                <a:schemeClr val="dk1"/>
              </a:buClr>
              <a:buSzPct val="100000"/>
              <a:buAutoNum type="alphaLcPeriod"/>
            </a:pPr>
            <a:r>
              <a:rPr lang="en" b="1" dirty="0">
                <a:solidFill>
                  <a:schemeClr val="dk1"/>
                </a:solidFill>
              </a:rPr>
              <a:t>Proposed date: </a:t>
            </a:r>
            <a:r>
              <a:rPr lang="en" b="1" dirty="0">
                <a:solidFill>
                  <a:srgbClr val="FF0000"/>
                </a:solidFill>
              </a:rPr>
              <a:t>Monday July 29th </a:t>
            </a:r>
            <a:endParaRPr b="1" dirty="0">
              <a:solidFill>
                <a:srgbClr val="FF0000"/>
              </a:solidFill>
            </a:endParaRPr>
          </a:p>
          <a:p>
            <a:pPr marL="1025525" lvl="2" indent="0">
              <a:spcBef>
                <a:spcPts val="0"/>
              </a:spcBef>
              <a:buClr>
                <a:schemeClr val="dk1"/>
              </a:buClr>
              <a:buSzPct val="100000"/>
              <a:buNone/>
            </a:pPr>
            <a:r>
              <a:rPr lang="en" dirty="0">
                <a:solidFill>
                  <a:schemeClr val="dk1"/>
                </a:solidFill>
              </a:rPr>
              <a:t> Format: 10-15 min flash talks with provided prompts on white papers  </a:t>
            </a:r>
          </a:p>
          <a:p>
            <a:pPr marL="1025525" lvl="2" indent="0">
              <a:spcBef>
                <a:spcPts val="0"/>
              </a:spcBef>
              <a:buClr>
                <a:schemeClr val="dk1"/>
              </a:buClr>
              <a:buSzPct val="100000"/>
              <a:buNone/>
            </a:pPr>
            <a:r>
              <a:rPr lang="en" dirty="0">
                <a:solidFill>
                  <a:schemeClr val="dk1"/>
                </a:solidFill>
              </a:rPr>
              <a:t>         Assuming ~ 20 presentations   need to decide what to do if there are more. </a:t>
            </a:r>
            <a:endParaRPr dirty="0">
              <a:solidFill>
                <a:schemeClr val="dk1"/>
              </a:solidFill>
            </a:endParaRPr>
          </a:p>
          <a:p>
            <a:pPr marL="111125" lvl="0" indent="0" algn="l" rtl="0">
              <a:spcBef>
                <a:spcPts val="0"/>
              </a:spcBef>
              <a:spcAft>
                <a:spcPts val="0"/>
              </a:spcAft>
              <a:buClr>
                <a:schemeClr val="dk1"/>
              </a:buClr>
              <a:buSzPct val="100000"/>
              <a:buNone/>
            </a:pPr>
            <a:r>
              <a:rPr lang="en" sz="2400" b="1" dirty="0">
                <a:solidFill>
                  <a:schemeClr val="dk1"/>
                </a:solidFill>
              </a:rPr>
              <a:t>CPAD EC and RDC </a:t>
            </a:r>
            <a:r>
              <a:rPr lang="en" sz="2400" b="1" i="1" dirty="0">
                <a:solidFill>
                  <a:schemeClr val="dk1"/>
                </a:solidFill>
              </a:rPr>
              <a:t>deliberations and discussion period</a:t>
            </a:r>
            <a:endParaRPr sz="2400" b="1" i="1" dirty="0">
              <a:solidFill>
                <a:schemeClr val="dk1"/>
              </a:solidFill>
            </a:endParaRPr>
          </a:p>
          <a:p>
            <a:pPr marL="914400" lvl="1" indent="-346075" algn="l" rtl="0">
              <a:spcBef>
                <a:spcPts val="0"/>
              </a:spcBef>
              <a:spcAft>
                <a:spcPts val="0"/>
              </a:spcAft>
              <a:buClr>
                <a:schemeClr val="dk1"/>
              </a:buClr>
              <a:buSzPct val="100000"/>
              <a:buAutoNum type="alphaLcPeriod"/>
            </a:pPr>
            <a:r>
              <a:rPr lang="en" sz="2000" dirty="0">
                <a:solidFill>
                  <a:schemeClr val="dk1"/>
                </a:solidFill>
              </a:rPr>
              <a:t>2 meetings for discussion with RDC coordinators and EC members to </a:t>
            </a:r>
            <a:r>
              <a:rPr lang="en" sz="1600" dirty="0">
                <a:solidFill>
                  <a:schemeClr val="dk1"/>
                </a:solidFill>
              </a:rPr>
              <a:t> </a:t>
            </a:r>
            <a:r>
              <a:rPr lang="en" sz="2000" dirty="0">
                <a:solidFill>
                  <a:schemeClr val="dk1"/>
                </a:solidFill>
              </a:rPr>
              <a:t>compare whitepapers </a:t>
            </a:r>
            <a:endParaRPr sz="2000" dirty="0">
              <a:solidFill>
                <a:schemeClr val="dk1"/>
              </a:solidFill>
            </a:endParaRPr>
          </a:p>
          <a:p>
            <a:pPr marL="568325" lvl="1" indent="0" algn="l" rtl="0">
              <a:spcBef>
                <a:spcPts val="0"/>
              </a:spcBef>
              <a:spcAft>
                <a:spcPts val="0"/>
              </a:spcAft>
              <a:buClr>
                <a:schemeClr val="dk1"/>
              </a:buClr>
              <a:buSzPct val="100000"/>
              <a:buNone/>
            </a:pPr>
            <a:r>
              <a:rPr lang="en" sz="2000" dirty="0">
                <a:solidFill>
                  <a:schemeClr val="dk1"/>
                </a:solidFill>
              </a:rPr>
              <a:t>        </a:t>
            </a:r>
            <a:r>
              <a:rPr lang="en" sz="2000" dirty="0">
                <a:solidFill>
                  <a:schemeClr val="dk1"/>
                </a:solidFill>
                <a:sym typeface="Wingdings" panose="05000000000000000000" pitchFamily="2" charset="2"/>
              </a:rPr>
              <a:t> </a:t>
            </a:r>
            <a:r>
              <a:rPr lang="en" sz="2000" dirty="0">
                <a:solidFill>
                  <a:schemeClr val="dk1"/>
                </a:solidFill>
              </a:rPr>
              <a:t>Announcement of high priority &amp; best aligned white papers for FY24</a:t>
            </a:r>
            <a:endParaRPr sz="2000" dirty="0">
              <a:solidFill>
                <a:schemeClr val="dk1"/>
              </a:solidFill>
            </a:endParaRPr>
          </a:p>
          <a:p>
            <a:pPr marL="1025525" lvl="2" indent="0" algn="l" rtl="0">
              <a:spcBef>
                <a:spcPts val="0"/>
              </a:spcBef>
              <a:spcAft>
                <a:spcPts val="0"/>
              </a:spcAft>
              <a:buClr>
                <a:schemeClr val="dk1"/>
              </a:buClr>
              <a:buSzPct val="100000"/>
              <a:buNone/>
            </a:pPr>
            <a:r>
              <a:rPr lang="en" sz="2000" dirty="0">
                <a:solidFill>
                  <a:schemeClr val="dk1"/>
                </a:solidFill>
              </a:rPr>
              <a:t> then..   Work within the RDC’s to continue to help proponents prepare their proposal</a:t>
            </a:r>
            <a:endParaRPr sz="2000" dirty="0">
              <a:solidFill>
                <a:schemeClr val="dk1"/>
              </a:solidFill>
            </a:endParaRPr>
          </a:p>
          <a:p>
            <a:pPr marL="111125" lvl="0" indent="0" algn="l" rtl="0">
              <a:spcBef>
                <a:spcPts val="0"/>
              </a:spcBef>
              <a:spcAft>
                <a:spcPts val="0"/>
              </a:spcAft>
              <a:buClr>
                <a:schemeClr val="dk1"/>
              </a:buClr>
              <a:buSzPct val="100000"/>
              <a:buNone/>
            </a:pPr>
            <a:r>
              <a:rPr lang="en" sz="2400" b="1" dirty="0">
                <a:solidFill>
                  <a:schemeClr val="dk1"/>
                </a:solidFill>
              </a:rPr>
              <a:t>CPAD Workshop: </a:t>
            </a:r>
            <a:r>
              <a:rPr lang="en" sz="2400" b="1" dirty="0">
                <a:solidFill>
                  <a:srgbClr val="FF0000"/>
                </a:solidFill>
              </a:rPr>
              <a:t>Tuesday Nov 19th  - Friday Nov 22nd</a:t>
            </a:r>
            <a:endParaRPr sz="2400" b="1" dirty="0">
              <a:solidFill>
                <a:srgbClr val="FF0000"/>
              </a:solidFill>
            </a:endParaRPr>
          </a:p>
          <a:p>
            <a:pPr marL="914400" lvl="1" indent="-346075" algn="l" rtl="0">
              <a:spcBef>
                <a:spcPts val="0"/>
              </a:spcBef>
              <a:spcAft>
                <a:spcPts val="0"/>
              </a:spcAft>
              <a:buClr>
                <a:schemeClr val="dk1"/>
              </a:buClr>
              <a:buSzPct val="100000"/>
              <a:buAutoNum type="alphaLcPeriod"/>
            </a:pPr>
            <a:r>
              <a:rPr lang="en" sz="2000" dirty="0">
                <a:solidFill>
                  <a:schemeClr val="dk1"/>
                </a:solidFill>
              </a:rPr>
              <a:t>Approximate timeline for sessions based on available rooms</a:t>
            </a:r>
            <a:endParaRPr sz="2000" dirty="0">
              <a:solidFill>
                <a:schemeClr val="dk1"/>
              </a:solidFill>
            </a:endParaRPr>
          </a:p>
          <a:p>
            <a:pPr marL="914400" lvl="1" indent="-346075" algn="l" rtl="0">
              <a:spcBef>
                <a:spcPts val="0"/>
              </a:spcBef>
              <a:spcAft>
                <a:spcPts val="0"/>
              </a:spcAft>
              <a:buClr>
                <a:schemeClr val="dk1"/>
              </a:buClr>
              <a:buSzPct val="100000"/>
              <a:buAutoNum type="alphaLcPeriod"/>
            </a:pPr>
            <a:r>
              <a:rPr lang="en" sz="2000" dirty="0">
                <a:solidFill>
                  <a:schemeClr val="dk1"/>
                </a:solidFill>
              </a:rPr>
              <a:t>Call for advertising “Save the date”</a:t>
            </a:r>
            <a:endParaRPr sz="2000" dirty="0">
              <a:solidFill>
                <a:schemeClr val="dk1"/>
              </a:solidFill>
            </a:endParaRPr>
          </a:p>
        </p:txBody>
      </p:sp>
    </p:spTree>
    <p:extLst>
      <p:ext uri="{BB962C8B-B14F-4D97-AF65-F5344CB8AC3E}">
        <p14:creationId xmlns:p14="http://schemas.microsoft.com/office/powerpoint/2010/main" val="597928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9200" y="-16233"/>
            <a:ext cx="11360800" cy="763600"/>
          </a:xfrm>
          <a:prstGeom prst="rect">
            <a:avLst/>
          </a:prstGeom>
        </p:spPr>
        <p:txBody>
          <a:bodyPr spcFirstLastPara="1" vert="horz" wrap="square" lIns="121900" tIns="121900" rIns="121900" bIns="121900" rtlCol="0" anchor="t" anchorCtr="0">
            <a:normAutofit fontScale="90000"/>
          </a:bodyPr>
          <a:lstStyle/>
          <a:p>
            <a:r>
              <a:rPr lang="en" b="1" u="sng"/>
              <a:t>Progress on white paper collection</a:t>
            </a:r>
            <a:endParaRPr b="1" u="sng"/>
          </a:p>
        </p:txBody>
      </p:sp>
      <p:sp>
        <p:nvSpPr>
          <p:cNvPr id="82" name="Google Shape;82;p17"/>
          <p:cNvSpPr txBox="1">
            <a:spLocks noGrp="1"/>
          </p:cNvSpPr>
          <p:nvPr>
            <p:ph type="body" idx="1"/>
          </p:nvPr>
        </p:nvSpPr>
        <p:spPr>
          <a:xfrm>
            <a:off x="9200" y="825433"/>
            <a:ext cx="12138000" cy="5833200"/>
          </a:xfrm>
          <a:prstGeom prst="rect">
            <a:avLst/>
          </a:prstGeom>
        </p:spPr>
        <p:txBody>
          <a:bodyPr spcFirstLastPara="1" vert="horz" wrap="square" lIns="121900" tIns="121900" rIns="121900" bIns="121900" rtlCol="0" anchor="t" anchorCtr="0">
            <a:normAutofit/>
          </a:bodyPr>
          <a:lstStyle/>
          <a:p>
            <a:pPr indent="-448722">
              <a:buClr>
                <a:schemeClr val="dk1"/>
              </a:buClr>
              <a:buSzPct val="100000"/>
            </a:pPr>
            <a:r>
              <a:rPr lang="en" sz="2667" b="1" dirty="0">
                <a:solidFill>
                  <a:schemeClr val="dk1"/>
                </a:solidFill>
              </a:rPr>
              <a:t>Looking at the Google Drive there are 7 whitepapers (either in progress or looking complete)</a:t>
            </a:r>
            <a:endParaRPr sz="2667" b="1" dirty="0">
              <a:solidFill>
                <a:schemeClr val="dk1"/>
              </a:solidFill>
            </a:endParaRPr>
          </a:p>
          <a:p>
            <a:pPr lvl="1" indent="-448722">
              <a:buClr>
                <a:schemeClr val="dk1"/>
              </a:buClr>
              <a:buSzPct val="100000"/>
            </a:pPr>
            <a:r>
              <a:rPr lang="en" sz="2667" dirty="0">
                <a:solidFill>
                  <a:schemeClr val="dk1"/>
                </a:solidFill>
              </a:rPr>
              <a:t>Google Drive Link: </a:t>
            </a:r>
            <a:r>
              <a:rPr lang="en" sz="2667" u="sng" dirty="0">
                <a:solidFill>
                  <a:schemeClr val="hlink"/>
                </a:solidFill>
                <a:hlinkClick r:id="rId3"/>
              </a:rPr>
              <a:t>2024-RDC-WhitePapers</a:t>
            </a:r>
            <a:r>
              <a:rPr lang="en" sz="2667" dirty="0">
                <a:solidFill>
                  <a:schemeClr val="dk1"/>
                </a:solidFill>
              </a:rPr>
              <a:t> </a:t>
            </a:r>
            <a:endParaRPr sz="2667" dirty="0">
              <a:solidFill>
                <a:schemeClr val="dk1"/>
              </a:solidFill>
            </a:endParaRPr>
          </a:p>
          <a:p>
            <a:pPr lvl="1" indent="-448722">
              <a:buClr>
                <a:schemeClr val="dk1"/>
              </a:buClr>
              <a:buSzPct val="100000"/>
            </a:pPr>
            <a:r>
              <a:rPr lang="en" sz="2667" dirty="0">
                <a:solidFill>
                  <a:schemeClr val="dk1"/>
                </a:solidFill>
              </a:rPr>
              <a:t>Template: </a:t>
            </a:r>
            <a:r>
              <a:rPr lang="en" sz="2667" u="sng" dirty="0">
                <a:solidFill>
                  <a:schemeClr val="hlink"/>
                </a:solidFill>
                <a:hlinkClick r:id="rId4"/>
              </a:rPr>
              <a:t>https://docs.google.com/document/d/1ZpQnZI4XOe3wCDeEVOMT-0A9w0oajvs7sg7Nmk7QhXQ/edit?usp=sharing</a:t>
            </a:r>
            <a:endParaRPr sz="2667" dirty="0">
              <a:solidFill>
                <a:schemeClr val="dk1"/>
              </a:solidFill>
            </a:endParaRPr>
          </a:p>
          <a:p>
            <a:pPr lvl="1" indent="-448722">
              <a:buClr>
                <a:schemeClr val="dk1"/>
              </a:buClr>
              <a:buSzPct val="100000"/>
            </a:pPr>
            <a:r>
              <a:rPr lang="en" sz="2667" dirty="0">
                <a:solidFill>
                  <a:schemeClr val="dk1"/>
                </a:solidFill>
              </a:rPr>
              <a:t>Instructions for people to make their own copy: </a:t>
            </a:r>
            <a:r>
              <a:rPr lang="en" sz="2667" u="sng" dirty="0">
                <a:solidFill>
                  <a:schemeClr val="hlink"/>
                </a:solidFill>
                <a:hlinkClick r:id="rId5"/>
              </a:rPr>
              <a:t>https://docs.google.com/document/d/16keLR453PRBPzt_dP3mUJSKVwnn13CCp5DPyiHEMlxI/edit?usp=sharing</a:t>
            </a:r>
            <a:r>
              <a:rPr lang="en" sz="2667" dirty="0">
                <a:solidFill>
                  <a:schemeClr val="dk1"/>
                </a:solidFill>
              </a:rPr>
              <a:t> </a:t>
            </a:r>
          </a:p>
          <a:p>
            <a:pPr lvl="1" indent="-448722">
              <a:buClr>
                <a:schemeClr val="dk1"/>
              </a:buClr>
              <a:buSzPct val="100000"/>
            </a:pPr>
            <a:endParaRPr sz="2667" dirty="0">
              <a:solidFill>
                <a:schemeClr val="dk1"/>
              </a:solidFill>
            </a:endParaRPr>
          </a:p>
          <a:p>
            <a:pPr indent="-448722">
              <a:buClr>
                <a:schemeClr val="dk1"/>
              </a:buClr>
              <a:buSzPct val="100000"/>
            </a:pPr>
            <a:r>
              <a:rPr lang="en" sz="2667" b="1" dirty="0">
                <a:solidFill>
                  <a:schemeClr val="dk1"/>
                </a:solidFill>
              </a:rPr>
              <a:t>Spreadsheet to keep track of the RDC whitepapers </a:t>
            </a:r>
          </a:p>
          <a:p>
            <a:pPr lvl="1" indent="-448722">
              <a:buClr>
                <a:schemeClr val="dk1"/>
              </a:buClr>
              <a:buSzPct val="100000"/>
            </a:pPr>
            <a:r>
              <a:rPr lang="en" sz="2267" dirty="0">
                <a:solidFill>
                  <a:schemeClr val="dk1"/>
                </a:solidFill>
              </a:rPr>
              <a:t>Linked here: </a:t>
            </a:r>
            <a:r>
              <a:rPr lang="en" sz="2267" u="sng" dirty="0">
                <a:solidFill>
                  <a:schemeClr val="hlink"/>
                </a:solidFill>
                <a:hlinkClick r:id="rId6"/>
              </a:rPr>
              <a:t>https://docs.google.com/spreadsheets/d/1OM2rXcq-n8rQc422BTR-dbRBlp03DnKnQDZSZ9t8r4U/edit?usp=sharing</a:t>
            </a:r>
            <a:endParaRPr sz="2267" dirty="0">
              <a:solidFill>
                <a:schemeClr val="dk1"/>
              </a:solidFill>
            </a:endParaRPr>
          </a:p>
        </p:txBody>
      </p:sp>
      <p:sp>
        <p:nvSpPr>
          <p:cNvPr id="83" name="Google Shape;83;p17"/>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rmAutofit/>
          </a:bodyPr>
          <a:lstStyle/>
          <a:p>
            <a:fld id="{00000000-1234-1234-1234-123412341234}" type="slidenum">
              <a:rPr lang="en"/>
              <a:pPr/>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4"/>
          <p:cNvSpPr txBox="1">
            <a:spLocks noGrp="1"/>
          </p:cNvSpPr>
          <p:nvPr>
            <p:ph type="title"/>
          </p:nvPr>
        </p:nvSpPr>
        <p:spPr>
          <a:xfrm>
            <a:off x="9200" y="-16233"/>
            <a:ext cx="11360800" cy="763600"/>
          </a:xfrm>
          <a:prstGeom prst="rect">
            <a:avLst/>
          </a:prstGeom>
        </p:spPr>
        <p:txBody>
          <a:bodyPr spcFirstLastPara="1" vert="horz" wrap="square" lIns="121900" tIns="121900" rIns="121900" bIns="121900" rtlCol="0" anchor="t" anchorCtr="0">
            <a:normAutofit fontScale="90000"/>
          </a:bodyPr>
          <a:lstStyle/>
          <a:p>
            <a:r>
              <a:rPr lang="en" b="1"/>
              <a:t>CPAD RDC Community Meeting</a:t>
            </a:r>
            <a:endParaRPr b="1"/>
          </a:p>
        </p:txBody>
      </p:sp>
      <p:sp>
        <p:nvSpPr>
          <p:cNvPr id="131" name="Google Shape;131;p24"/>
          <p:cNvSpPr txBox="1">
            <a:spLocks noGrp="1"/>
          </p:cNvSpPr>
          <p:nvPr>
            <p:ph type="body" idx="1"/>
          </p:nvPr>
        </p:nvSpPr>
        <p:spPr>
          <a:xfrm>
            <a:off x="9200" y="825433"/>
            <a:ext cx="12138000" cy="5795200"/>
          </a:xfrm>
          <a:prstGeom prst="rect">
            <a:avLst/>
          </a:prstGeom>
        </p:spPr>
        <p:txBody>
          <a:bodyPr spcFirstLastPara="1" vert="horz" wrap="square" lIns="121900" tIns="121900" rIns="121900" bIns="121900" rtlCol="0" anchor="t" anchorCtr="0">
            <a:normAutofit/>
          </a:bodyPr>
          <a:lstStyle/>
          <a:p>
            <a:pPr marL="0" indent="0">
              <a:buNone/>
            </a:pPr>
            <a:r>
              <a:rPr lang="en" sz="2667" b="1">
                <a:solidFill>
                  <a:schemeClr val="dk1"/>
                </a:solidFill>
              </a:rPr>
              <a:t>Suggested prompts for white paper proponents slides</a:t>
            </a:r>
            <a:endParaRPr sz="2667" b="1">
              <a:solidFill>
                <a:schemeClr val="dk1"/>
              </a:solidFill>
            </a:endParaRPr>
          </a:p>
          <a:p>
            <a:pPr indent="-474121">
              <a:spcBef>
                <a:spcPts val="1600"/>
              </a:spcBef>
              <a:buClr>
                <a:schemeClr val="dk1"/>
              </a:buClr>
              <a:buSzPts val="2000"/>
            </a:pPr>
            <a:r>
              <a:rPr lang="en" sz="2667">
                <a:solidFill>
                  <a:schemeClr val="dk1"/>
                </a:solidFill>
              </a:rPr>
              <a:t>Provide 3-5 slides which outline what your R&amp;D is</a:t>
            </a:r>
            <a:endParaRPr sz="2667">
              <a:solidFill>
                <a:schemeClr val="dk1"/>
              </a:solidFill>
            </a:endParaRPr>
          </a:p>
          <a:p>
            <a:pPr indent="-474121">
              <a:buClr>
                <a:schemeClr val="dk1"/>
              </a:buClr>
              <a:buSzPts val="2000"/>
            </a:pPr>
            <a:r>
              <a:rPr lang="en" sz="2667">
                <a:solidFill>
                  <a:schemeClr val="dk1"/>
                </a:solidFill>
              </a:rPr>
              <a:t>Provide 1-2 slides which outlines who the team working on the R&amp;D is and what are they responsible for</a:t>
            </a:r>
            <a:endParaRPr sz="2667">
              <a:solidFill>
                <a:schemeClr val="dk1"/>
              </a:solidFill>
            </a:endParaRPr>
          </a:p>
          <a:p>
            <a:pPr indent="-474121">
              <a:buClr>
                <a:schemeClr val="dk1"/>
              </a:buClr>
              <a:buSzPts val="2000"/>
            </a:pPr>
            <a:r>
              <a:rPr lang="en" sz="2667">
                <a:solidFill>
                  <a:schemeClr val="dk1"/>
                </a:solidFill>
              </a:rPr>
              <a:t>Provide 1-2 slides which outline the overlap with the various RDC’s</a:t>
            </a:r>
            <a:endParaRPr sz="2667">
              <a:solidFill>
                <a:schemeClr val="dk1"/>
              </a:solidFill>
            </a:endParaRPr>
          </a:p>
          <a:p>
            <a:pPr indent="-474121">
              <a:buClr>
                <a:schemeClr val="dk1"/>
              </a:buClr>
              <a:buSzPts val="2000"/>
            </a:pPr>
            <a:r>
              <a:rPr lang="en" sz="2667">
                <a:solidFill>
                  <a:schemeClr val="dk1"/>
                </a:solidFill>
              </a:rPr>
              <a:t>Provide 1-2 slides which provides a timeline for the R&amp;D over the next 3-4 years along with any relevant milestones and deliverables</a:t>
            </a:r>
            <a:endParaRPr sz="2667">
              <a:solidFill>
                <a:schemeClr val="dk1"/>
              </a:solidFill>
            </a:endParaRPr>
          </a:p>
          <a:p>
            <a:pPr marL="0" indent="0">
              <a:spcBef>
                <a:spcPts val="1600"/>
              </a:spcBef>
              <a:buNone/>
            </a:pPr>
            <a:endParaRPr sz="2667">
              <a:solidFill>
                <a:schemeClr val="dk1"/>
              </a:solidFill>
            </a:endParaRPr>
          </a:p>
          <a:p>
            <a:pPr marL="0" indent="0">
              <a:spcBef>
                <a:spcPts val="1600"/>
              </a:spcBef>
              <a:spcAft>
                <a:spcPts val="1600"/>
              </a:spcAft>
              <a:buNone/>
            </a:pPr>
            <a:r>
              <a:rPr lang="en" sz="2667" i="1">
                <a:solidFill>
                  <a:schemeClr val="dk1"/>
                </a:solidFill>
              </a:rPr>
              <a:t>Open to other suggestions or clarification on language</a:t>
            </a:r>
            <a:endParaRPr sz="2667" i="1">
              <a:solidFill>
                <a:schemeClr val="dk1"/>
              </a:solidFill>
            </a:endParaRPr>
          </a:p>
        </p:txBody>
      </p:sp>
      <p:sp>
        <p:nvSpPr>
          <p:cNvPr id="132" name="Google Shape;132;p24"/>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rmAutofit/>
          </a:bodyPr>
          <a:lstStyle/>
          <a:p>
            <a:fld id="{00000000-1234-1234-1234-123412341234}" type="slidenum">
              <a:rPr lang="en"/>
              <a:pPr/>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9"/>
          <p:cNvSpPr txBox="1">
            <a:spLocks noGrp="1"/>
          </p:cNvSpPr>
          <p:nvPr>
            <p:ph type="title"/>
          </p:nvPr>
        </p:nvSpPr>
        <p:spPr>
          <a:xfrm>
            <a:off x="9200" y="-16233"/>
            <a:ext cx="12138000" cy="655330"/>
          </a:xfrm>
          <a:prstGeom prst="rect">
            <a:avLst/>
          </a:prstGeom>
        </p:spPr>
        <p:txBody>
          <a:bodyPr spcFirstLastPara="1" vert="horz" wrap="square" lIns="121900" tIns="121900" rIns="121900" bIns="121900" rtlCol="0" anchor="t" anchorCtr="0">
            <a:normAutofit fontScale="90000"/>
          </a:bodyPr>
          <a:lstStyle/>
          <a:p>
            <a:pPr>
              <a:buClr>
                <a:schemeClr val="dk1"/>
              </a:buClr>
              <a:buSzPct val="39285"/>
            </a:pPr>
            <a:r>
              <a:rPr lang="en" b="1" dirty="0"/>
              <a:t>CPAD EC and RDC deliberations and discussion period</a:t>
            </a:r>
            <a:endParaRPr b="1" dirty="0"/>
          </a:p>
        </p:txBody>
      </p:sp>
      <p:sp>
        <p:nvSpPr>
          <p:cNvPr id="165" name="Google Shape;165;p29"/>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rmAutofit/>
          </a:bodyPr>
          <a:lstStyle/>
          <a:p>
            <a:fld id="{00000000-1234-1234-1234-123412341234}" type="slidenum">
              <a:rPr lang="en"/>
              <a:pPr/>
              <a:t>5</a:t>
            </a:fld>
            <a:endParaRPr/>
          </a:p>
        </p:txBody>
      </p:sp>
      <p:pic>
        <p:nvPicPr>
          <p:cNvPr id="166" name="Google Shape;166;p29"/>
          <p:cNvPicPr preferRelativeResize="0"/>
          <p:nvPr/>
        </p:nvPicPr>
        <p:blipFill>
          <a:blip r:embed="rId3">
            <a:alphaModFix/>
          </a:blip>
          <a:stretch>
            <a:fillRect/>
          </a:stretch>
        </p:blipFill>
        <p:spPr>
          <a:xfrm>
            <a:off x="66863" y="1315567"/>
            <a:ext cx="6943500" cy="3351433"/>
          </a:xfrm>
          <a:prstGeom prst="rect">
            <a:avLst/>
          </a:prstGeom>
          <a:noFill/>
          <a:ln w="28575" cap="flat" cmpd="sng">
            <a:solidFill>
              <a:srgbClr val="FF00FF"/>
            </a:solidFill>
            <a:prstDash val="solid"/>
            <a:round/>
            <a:headEnd type="none" w="sm" len="sm"/>
            <a:tailEnd type="none" w="sm" len="sm"/>
          </a:ln>
        </p:spPr>
      </p:pic>
      <p:sp>
        <p:nvSpPr>
          <p:cNvPr id="167" name="Google Shape;167;p29"/>
          <p:cNvSpPr txBox="1">
            <a:spLocks noGrp="1"/>
          </p:cNvSpPr>
          <p:nvPr>
            <p:ph type="body" idx="1"/>
          </p:nvPr>
        </p:nvSpPr>
        <p:spPr>
          <a:xfrm>
            <a:off x="4385137" y="4094200"/>
            <a:ext cx="7740000" cy="2602000"/>
          </a:xfrm>
          <a:prstGeom prst="rect">
            <a:avLst/>
          </a:prstGeom>
          <a:solidFill>
            <a:schemeClr val="lt1"/>
          </a:solidFill>
        </p:spPr>
        <p:txBody>
          <a:bodyPr spcFirstLastPara="1" vert="horz" wrap="square" lIns="121900" tIns="121900" rIns="121900" bIns="121900" rtlCol="0" anchor="t" anchorCtr="0">
            <a:normAutofit fontScale="47500" lnSpcReduction="20000"/>
          </a:bodyPr>
          <a:lstStyle/>
          <a:p>
            <a:pPr marL="0" indent="0">
              <a:buClr>
                <a:schemeClr val="dk1"/>
              </a:buClr>
              <a:buSzPct val="55000"/>
              <a:buNone/>
            </a:pPr>
            <a:r>
              <a:rPr lang="en" sz="2667" dirty="0">
                <a:solidFill>
                  <a:schemeClr val="dk1"/>
                </a:solidFill>
              </a:rPr>
              <a:t>If your application entitled, “&lt;Application Name&gt;,” is selected for funding under the FY2024 Continuation of Solicitation for the Office of Science Financial Assistance Program, it is my intent to collaborate in this research by supporting the work via the Coordinating Panel on Advanced Detectors (CPAD) R&amp;D Collaborations (RDC’s) which has identified this work as an area of high priority and  will help provide coordination, information about experts and facilities, and a monthly venue to highlight the progress made by members of the research team to the broader instrumentation community. </a:t>
            </a:r>
            <a:endParaRPr sz="2667" dirty="0">
              <a:solidFill>
                <a:schemeClr val="dk1"/>
              </a:solidFill>
            </a:endParaRPr>
          </a:p>
          <a:p>
            <a:pPr marL="0" indent="0">
              <a:spcBef>
                <a:spcPts val="1600"/>
              </a:spcBef>
              <a:buClr>
                <a:schemeClr val="dk1"/>
              </a:buClr>
              <a:buSzPct val="55000"/>
              <a:buNone/>
            </a:pPr>
            <a:r>
              <a:rPr lang="en" sz="2667" dirty="0">
                <a:solidFill>
                  <a:schemeClr val="dk1"/>
                </a:solidFill>
              </a:rPr>
              <a:t>Thank you for the opportunity to participate.</a:t>
            </a:r>
            <a:endParaRPr sz="2667" dirty="0">
              <a:solidFill>
                <a:schemeClr val="dk1"/>
              </a:solidFill>
            </a:endParaRPr>
          </a:p>
          <a:p>
            <a:pPr marL="0" indent="0">
              <a:spcBef>
                <a:spcPts val="1600"/>
              </a:spcBef>
              <a:buClr>
                <a:schemeClr val="dk1"/>
              </a:buClr>
              <a:buSzPct val="55000"/>
              <a:buNone/>
            </a:pPr>
            <a:r>
              <a:rPr lang="en" sz="2667" dirty="0">
                <a:solidFill>
                  <a:schemeClr val="dk1"/>
                </a:solidFill>
              </a:rPr>
              <a:t>Sincerely,</a:t>
            </a:r>
            <a:endParaRPr sz="2667" dirty="0">
              <a:solidFill>
                <a:schemeClr val="dk1"/>
              </a:solidFill>
            </a:endParaRPr>
          </a:p>
          <a:p>
            <a:pPr marL="0" indent="0">
              <a:spcBef>
                <a:spcPts val="1600"/>
              </a:spcBef>
              <a:spcAft>
                <a:spcPts val="1600"/>
              </a:spcAft>
              <a:buNone/>
            </a:pPr>
            <a:r>
              <a:rPr lang="en" sz="2667" dirty="0">
                <a:solidFill>
                  <a:schemeClr val="dk1"/>
                </a:solidFill>
              </a:rPr>
              <a:t>&lt;Collaborator’s Name and Signature Block&gt;</a:t>
            </a:r>
            <a:endParaRPr sz="2667" dirty="0">
              <a:solidFill>
                <a:schemeClr val="dk1"/>
              </a:solidFill>
            </a:endParaRPr>
          </a:p>
        </p:txBody>
      </p:sp>
      <p:sp>
        <p:nvSpPr>
          <p:cNvPr id="168" name="Google Shape;168;p29"/>
          <p:cNvSpPr txBox="1"/>
          <p:nvPr/>
        </p:nvSpPr>
        <p:spPr>
          <a:xfrm>
            <a:off x="7209433" y="1462800"/>
            <a:ext cx="4606800" cy="1072000"/>
          </a:xfrm>
          <a:prstGeom prst="rect">
            <a:avLst/>
          </a:prstGeom>
          <a:noFill/>
          <a:ln>
            <a:noFill/>
          </a:ln>
        </p:spPr>
        <p:txBody>
          <a:bodyPr spcFirstLastPara="1" wrap="square" lIns="121900" tIns="121900" rIns="121900" bIns="121900" anchor="t" anchorCtr="0">
            <a:noAutofit/>
          </a:bodyPr>
          <a:lstStyle/>
          <a:p>
            <a:r>
              <a:rPr lang="en" sz="2400" b="1" i="1">
                <a:solidFill>
                  <a:srgbClr val="FF00FF"/>
                </a:solidFill>
              </a:rPr>
              <a:t>Language from the FOA</a:t>
            </a:r>
            <a:endParaRPr sz="2400" b="1" i="1">
              <a:solidFill>
                <a:srgbClr val="FF00FF"/>
              </a:solidFill>
            </a:endParaRPr>
          </a:p>
        </p:txBody>
      </p:sp>
      <p:sp>
        <p:nvSpPr>
          <p:cNvPr id="2" name="TextBox 1">
            <a:extLst>
              <a:ext uri="{FF2B5EF4-FFF2-40B4-BE49-F238E27FC236}">
                <a16:creationId xmlns:a16="http://schemas.microsoft.com/office/drawing/2014/main" id="{42D835DA-D028-F99A-3FF7-F9C52FAF0238}"/>
              </a:ext>
            </a:extLst>
          </p:cNvPr>
          <p:cNvSpPr txBox="1"/>
          <p:nvPr/>
        </p:nvSpPr>
        <p:spPr>
          <a:xfrm>
            <a:off x="580103" y="796413"/>
            <a:ext cx="10441858" cy="383458"/>
          </a:xfrm>
          <a:prstGeom prst="rect">
            <a:avLst/>
          </a:prstGeom>
          <a:noFill/>
        </p:spPr>
        <p:txBody>
          <a:bodyPr wrap="square" rtlCol="0">
            <a:spAutoFit/>
          </a:bodyPr>
          <a:lstStyle/>
          <a:p>
            <a:r>
              <a:rPr lang="en-US" dirty="0">
                <a:hlinkClick r:id="rId4"/>
              </a:rPr>
              <a:t>FOA:  https://science.osti.gov/grants/FOAs/-/media/grants/pdf/foas/2023/DE-FOA-0003177-000001.pdf</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507</Words>
  <Application>Microsoft Office PowerPoint</Application>
  <PresentationFormat>Widescreen</PresentationFormat>
  <Paragraphs>44</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Summary of  CPAD  Convenors Meeting July 8</vt:lpstr>
      <vt:lpstr>CPAD   timeline</vt:lpstr>
      <vt:lpstr>Progress on white paper collection</vt:lpstr>
      <vt:lpstr>CPAD RDC Community Meeting</vt:lpstr>
      <vt:lpstr>CPAD EC and RDC deliberations and discussion period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CPAD Convenors Meeting July 8</dc:title>
  <dc:creator>Mitch Newcomer</dc:creator>
  <cp:lastModifiedBy>Mitch Newcomer</cp:lastModifiedBy>
  <cp:revision>4</cp:revision>
  <dcterms:created xsi:type="dcterms:W3CDTF">2024-07-11T14:47:28Z</dcterms:created>
  <dcterms:modified xsi:type="dcterms:W3CDTF">2024-07-11T15:48:39Z</dcterms:modified>
</cp:coreProperties>
</file>